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90" r:id="rId1"/>
  </p:sldMasterIdLst>
  <p:notesMasterIdLst>
    <p:notesMasterId r:id="rId26"/>
  </p:notesMasterIdLst>
  <p:handoutMasterIdLst>
    <p:handoutMasterId r:id="rId27"/>
  </p:handoutMasterIdLst>
  <p:sldIdLst>
    <p:sldId id="588" r:id="rId2"/>
    <p:sldId id="571" r:id="rId3"/>
    <p:sldId id="574" r:id="rId4"/>
    <p:sldId id="573" r:id="rId5"/>
    <p:sldId id="575" r:id="rId6"/>
    <p:sldId id="577" r:id="rId7"/>
    <p:sldId id="473" r:id="rId8"/>
    <p:sldId id="562" r:id="rId9"/>
    <p:sldId id="563" r:id="rId10"/>
    <p:sldId id="564" r:id="rId11"/>
    <p:sldId id="565" r:id="rId12"/>
    <p:sldId id="566" r:id="rId13"/>
    <p:sldId id="567" r:id="rId14"/>
    <p:sldId id="570" r:id="rId15"/>
    <p:sldId id="568" r:id="rId16"/>
    <p:sldId id="569" r:id="rId17"/>
    <p:sldId id="472" r:id="rId18"/>
    <p:sldId id="578" r:id="rId19"/>
    <p:sldId id="579" r:id="rId20"/>
    <p:sldId id="580" r:id="rId21"/>
    <p:sldId id="581" r:id="rId22"/>
    <p:sldId id="583" r:id="rId23"/>
    <p:sldId id="582" r:id="rId24"/>
    <p:sldId id="584" r:id="rId25"/>
  </p:sldIdLst>
  <p:sldSz cx="9144000" cy="6858000" type="screen4x3"/>
  <p:notesSz cx="6797675" cy="9874250"/>
  <p:defaultTextStyle>
    <a:defPPr>
      <a:defRPr lang="zh-CN"/>
    </a:defPPr>
    <a:lvl1pPr algn="l" rtl="0" eaLnBrk="0" fontAlgn="base" hangingPunct="0">
      <a:spcBef>
        <a:spcPct val="0"/>
      </a:spcBef>
      <a:spcAft>
        <a:spcPct val="0"/>
      </a:spcAft>
      <a:defRPr sz="3200" b="1" kern="1200">
        <a:solidFill>
          <a:srgbClr val="9900CC"/>
        </a:solidFill>
        <a:latin typeface="Arial" panose="020B0604020202020204" pitchFamily="34" charset="0"/>
        <a:ea typeface="仿宋_GB2312" pitchFamily="49" charset="-122"/>
        <a:cs typeface="+mn-cs"/>
      </a:defRPr>
    </a:lvl1pPr>
    <a:lvl2pPr marL="457200" algn="l" rtl="0" eaLnBrk="0" fontAlgn="base" hangingPunct="0">
      <a:spcBef>
        <a:spcPct val="0"/>
      </a:spcBef>
      <a:spcAft>
        <a:spcPct val="0"/>
      </a:spcAft>
      <a:defRPr sz="3200" b="1" kern="1200">
        <a:solidFill>
          <a:srgbClr val="9900CC"/>
        </a:solidFill>
        <a:latin typeface="Arial" panose="020B0604020202020204" pitchFamily="34" charset="0"/>
        <a:ea typeface="仿宋_GB2312" pitchFamily="49" charset="-122"/>
        <a:cs typeface="+mn-cs"/>
      </a:defRPr>
    </a:lvl2pPr>
    <a:lvl3pPr marL="914400" algn="l" rtl="0" eaLnBrk="0" fontAlgn="base" hangingPunct="0">
      <a:spcBef>
        <a:spcPct val="0"/>
      </a:spcBef>
      <a:spcAft>
        <a:spcPct val="0"/>
      </a:spcAft>
      <a:defRPr sz="3200" b="1" kern="1200">
        <a:solidFill>
          <a:srgbClr val="9900CC"/>
        </a:solidFill>
        <a:latin typeface="Arial" panose="020B0604020202020204" pitchFamily="34" charset="0"/>
        <a:ea typeface="仿宋_GB2312" pitchFamily="49" charset="-122"/>
        <a:cs typeface="+mn-cs"/>
      </a:defRPr>
    </a:lvl3pPr>
    <a:lvl4pPr marL="1371600" algn="l" rtl="0" eaLnBrk="0" fontAlgn="base" hangingPunct="0">
      <a:spcBef>
        <a:spcPct val="0"/>
      </a:spcBef>
      <a:spcAft>
        <a:spcPct val="0"/>
      </a:spcAft>
      <a:defRPr sz="3200" b="1" kern="1200">
        <a:solidFill>
          <a:srgbClr val="9900CC"/>
        </a:solidFill>
        <a:latin typeface="Arial" panose="020B0604020202020204" pitchFamily="34" charset="0"/>
        <a:ea typeface="仿宋_GB2312" pitchFamily="49" charset="-122"/>
        <a:cs typeface="+mn-cs"/>
      </a:defRPr>
    </a:lvl4pPr>
    <a:lvl5pPr marL="1828800" algn="l" rtl="0" eaLnBrk="0" fontAlgn="base" hangingPunct="0">
      <a:spcBef>
        <a:spcPct val="0"/>
      </a:spcBef>
      <a:spcAft>
        <a:spcPct val="0"/>
      </a:spcAft>
      <a:defRPr sz="3200" b="1" kern="1200">
        <a:solidFill>
          <a:srgbClr val="9900CC"/>
        </a:solidFill>
        <a:latin typeface="Arial" panose="020B0604020202020204" pitchFamily="34" charset="0"/>
        <a:ea typeface="仿宋_GB2312" pitchFamily="49" charset="-122"/>
        <a:cs typeface="+mn-cs"/>
      </a:defRPr>
    </a:lvl5pPr>
    <a:lvl6pPr marL="2286000" algn="l" defTabSz="914400" rtl="0" eaLnBrk="1" latinLnBrk="0" hangingPunct="1">
      <a:defRPr sz="3200" b="1" kern="1200">
        <a:solidFill>
          <a:srgbClr val="9900CC"/>
        </a:solidFill>
        <a:latin typeface="Arial" panose="020B0604020202020204" pitchFamily="34" charset="0"/>
        <a:ea typeface="仿宋_GB2312" pitchFamily="49" charset="-122"/>
        <a:cs typeface="+mn-cs"/>
      </a:defRPr>
    </a:lvl6pPr>
    <a:lvl7pPr marL="2743200" algn="l" defTabSz="914400" rtl="0" eaLnBrk="1" latinLnBrk="0" hangingPunct="1">
      <a:defRPr sz="3200" b="1" kern="1200">
        <a:solidFill>
          <a:srgbClr val="9900CC"/>
        </a:solidFill>
        <a:latin typeface="Arial" panose="020B0604020202020204" pitchFamily="34" charset="0"/>
        <a:ea typeface="仿宋_GB2312" pitchFamily="49" charset="-122"/>
        <a:cs typeface="+mn-cs"/>
      </a:defRPr>
    </a:lvl7pPr>
    <a:lvl8pPr marL="3200400" algn="l" defTabSz="914400" rtl="0" eaLnBrk="1" latinLnBrk="0" hangingPunct="1">
      <a:defRPr sz="3200" b="1" kern="1200">
        <a:solidFill>
          <a:srgbClr val="9900CC"/>
        </a:solidFill>
        <a:latin typeface="Arial" panose="020B0604020202020204" pitchFamily="34" charset="0"/>
        <a:ea typeface="仿宋_GB2312" pitchFamily="49" charset="-122"/>
        <a:cs typeface="+mn-cs"/>
      </a:defRPr>
    </a:lvl8pPr>
    <a:lvl9pPr marL="3657600" algn="l" defTabSz="914400" rtl="0" eaLnBrk="1" latinLnBrk="0" hangingPunct="1">
      <a:defRPr sz="3200" b="1" kern="1200">
        <a:solidFill>
          <a:srgbClr val="9900CC"/>
        </a:solidFill>
        <a:latin typeface="Arial" panose="020B0604020202020204" pitchFamily="34" charset="0"/>
        <a:ea typeface="仿宋_GB2312" pitchFamily="49"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FFCD0"/>
    <a:srgbClr val="FCFCD8"/>
    <a:srgbClr val="F8F9C7"/>
    <a:srgbClr val="AF5A2B"/>
    <a:srgbClr val="B8188E"/>
    <a:srgbClr val="EC6ACA"/>
    <a:srgbClr val="9900CC"/>
    <a:srgbClr val="E4F5E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7" autoAdjust="0"/>
    <p:restoredTop sz="93607" autoAdjust="0"/>
  </p:normalViewPr>
  <p:slideViewPr>
    <p:cSldViewPr>
      <p:cViewPr varScale="1">
        <p:scale>
          <a:sx n="78" d="100"/>
          <a:sy n="78" d="100"/>
        </p:scale>
        <p:origin x="-1656" y="-67"/>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base" hangingPunct="1">
              <a:spcBef>
                <a:spcPct val="0"/>
              </a:spcBef>
              <a:buClrTx/>
              <a:buSzTx/>
              <a:buFontTx/>
              <a:buNone/>
              <a:defRPr kumimoji="1" sz="1200" b="0">
                <a:solidFill>
                  <a:schemeClr val="tx1"/>
                </a:solidFill>
                <a:latin typeface="Times New Roman" panose="02020603050405020304" pitchFamily="18" charset="0"/>
                <a:ea typeface="宋体" panose="02010600030101010101" pitchFamily="2" charset="-122"/>
              </a:defRPr>
            </a:lvl1pPr>
          </a:lstStyle>
          <a:p>
            <a:pPr>
              <a:defRPr/>
            </a:pPr>
            <a:endParaRPr lang="zh-CN" altLang="en-US"/>
          </a:p>
        </p:txBody>
      </p:sp>
      <p:sp>
        <p:nvSpPr>
          <p:cNvPr id="242691"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base" hangingPunct="1">
              <a:spcBef>
                <a:spcPct val="0"/>
              </a:spcBef>
              <a:buClrTx/>
              <a:buSzTx/>
              <a:buFontTx/>
              <a:buNone/>
              <a:defRPr kumimoji="1" sz="1200" b="0">
                <a:solidFill>
                  <a:schemeClr val="tx1"/>
                </a:solidFill>
                <a:latin typeface="Times New Roman" pitchFamily="18" charset="0"/>
                <a:ea typeface="宋体" pitchFamily="2" charset="-122"/>
              </a:defRPr>
            </a:lvl1pPr>
          </a:lstStyle>
          <a:p>
            <a:pPr>
              <a:defRPr/>
            </a:pPr>
            <a:fld id="{29C9AB63-591E-41F7-BD0D-9DD0E34A8FCE}" type="datetime1">
              <a:rPr lang="zh-CN" altLang="en-US" smtClean="0"/>
              <a:pPr>
                <a:defRPr/>
              </a:pPr>
              <a:t>2021/3/25</a:t>
            </a:fld>
            <a:endParaRPr lang="en-US" altLang="zh-CN"/>
          </a:p>
        </p:txBody>
      </p:sp>
      <p:sp>
        <p:nvSpPr>
          <p:cNvPr id="242692"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base" hangingPunct="1">
              <a:spcBef>
                <a:spcPct val="0"/>
              </a:spcBef>
              <a:buClrTx/>
              <a:buSzTx/>
              <a:buFontTx/>
              <a:buNone/>
              <a:defRPr kumimoji="1" sz="1200" b="0">
                <a:solidFill>
                  <a:schemeClr val="tx1"/>
                </a:solidFill>
                <a:latin typeface="Times New Roman" panose="02020603050405020304" pitchFamily="18" charset="0"/>
                <a:ea typeface="宋体" panose="02010600030101010101" pitchFamily="2" charset="-122"/>
              </a:defRPr>
            </a:lvl1pPr>
          </a:lstStyle>
          <a:p>
            <a:pPr>
              <a:defRPr/>
            </a:pPr>
            <a:r>
              <a:rPr lang="zh-CN" altLang="en-US" smtClean="0"/>
              <a:t>嵌入式系统及安全概论</a:t>
            </a:r>
            <a:endParaRPr lang="en-US" altLang="zh-CN"/>
          </a:p>
        </p:txBody>
      </p:sp>
      <p:sp>
        <p:nvSpPr>
          <p:cNvPr id="242693"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smtClean="0">
                <a:solidFill>
                  <a:schemeClr val="tx1"/>
                </a:solidFill>
                <a:latin typeface="Times New Roman" panose="02020603050405020304" pitchFamily="18" charset="0"/>
                <a:ea typeface="宋体" panose="02010600030101010101" pitchFamily="2" charset="-122"/>
              </a:defRPr>
            </a:lvl1pPr>
          </a:lstStyle>
          <a:p>
            <a:pPr>
              <a:defRPr/>
            </a:pPr>
            <a:fld id="{444861B2-342E-4309-82A9-E27C3BD88900}" type="slidenum">
              <a:rPr lang="en-US" altLang="zh-CN"/>
              <a:pPr>
                <a:defRPr/>
              </a:pPr>
              <a:t>‹#›</a:t>
            </a:fld>
            <a:endParaRPr lang="en-US" altLang="zh-CN"/>
          </a:p>
        </p:txBody>
      </p:sp>
    </p:spTree>
    <p:extLst>
      <p:ext uri="{BB962C8B-B14F-4D97-AF65-F5344CB8AC3E}">
        <p14:creationId xmlns:p14="http://schemas.microsoft.com/office/powerpoint/2010/main" xmlns="" val="192826642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base" hangingPunct="1">
              <a:spcBef>
                <a:spcPct val="0"/>
              </a:spcBef>
              <a:buClrTx/>
              <a:buSzTx/>
              <a:buFontTx/>
              <a:buNone/>
              <a:defRPr kumimoji="1" sz="1200" b="0">
                <a:solidFill>
                  <a:schemeClr val="tx1"/>
                </a:solidFill>
                <a:latin typeface="Times New Roman" panose="02020603050405020304" pitchFamily="18" charset="0"/>
                <a:ea typeface="宋体" panose="02010600030101010101" pitchFamily="2" charset="-122"/>
              </a:defRPr>
            </a:lvl1pPr>
          </a:lstStyle>
          <a:p>
            <a:pPr>
              <a:defRPr/>
            </a:pPr>
            <a:endParaRPr lang="zh-CN" altLang="en-US"/>
          </a:p>
        </p:txBody>
      </p:sp>
      <p:sp>
        <p:nvSpPr>
          <p:cNvPr id="64515"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base" hangingPunct="1">
              <a:spcBef>
                <a:spcPct val="0"/>
              </a:spcBef>
              <a:buClrTx/>
              <a:buSzTx/>
              <a:buFontTx/>
              <a:buNone/>
              <a:defRPr kumimoji="1" sz="1200" b="0">
                <a:solidFill>
                  <a:schemeClr val="tx1"/>
                </a:solidFill>
                <a:latin typeface="Times New Roman" pitchFamily="18" charset="0"/>
                <a:ea typeface="宋体" pitchFamily="2" charset="-122"/>
              </a:defRPr>
            </a:lvl1pPr>
          </a:lstStyle>
          <a:p>
            <a:pPr>
              <a:defRPr/>
            </a:pPr>
            <a:fld id="{D7EE1F75-A7C1-4151-B05B-6BC68169202C}" type="datetime1">
              <a:rPr lang="zh-CN" altLang="en-US" smtClean="0"/>
              <a:pPr>
                <a:defRPr/>
              </a:pPr>
              <a:t>2021/3/25</a:t>
            </a:fld>
            <a:endParaRPr lang="en-US" altLang="zh-CN"/>
          </a:p>
        </p:txBody>
      </p:sp>
      <p:sp>
        <p:nvSpPr>
          <p:cNvPr id="3076"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4517"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4518"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base" hangingPunct="1">
              <a:spcBef>
                <a:spcPct val="0"/>
              </a:spcBef>
              <a:buClrTx/>
              <a:buSzTx/>
              <a:buFontTx/>
              <a:buNone/>
              <a:defRPr kumimoji="1" sz="1200" b="0">
                <a:solidFill>
                  <a:schemeClr val="tx1"/>
                </a:solidFill>
                <a:latin typeface="Times New Roman" panose="02020603050405020304" pitchFamily="18" charset="0"/>
                <a:ea typeface="宋体" panose="02010600030101010101" pitchFamily="2" charset="-122"/>
              </a:defRPr>
            </a:lvl1pPr>
          </a:lstStyle>
          <a:p>
            <a:pPr>
              <a:defRPr/>
            </a:pPr>
            <a:r>
              <a:rPr lang="zh-CN" altLang="en-US" smtClean="0"/>
              <a:t>嵌入式系统及安全概论</a:t>
            </a:r>
            <a:endParaRPr lang="en-US" altLang="zh-CN"/>
          </a:p>
        </p:txBody>
      </p:sp>
      <p:sp>
        <p:nvSpPr>
          <p:cNvPr id="64519"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smtClean="0">
                <a:solidFill>
                  <a:schemeClr val="tx1"/>
                </a:solidFill>
                <a:latin typeface="Times New Roman" panose="02020603050405020304" pitchFamily="18" charset="0"/>
                <a:ea typeface="宋体" panose="02010600030101010101" pitchFamily="2" charset="-122"/>
              </a:defRPr>
            </a:lvl1pPr>
          </a:lstStyle>
          <a:p>
            <a:pPr>
              <a:defRPr/>
            </a:pPr>
            <a:fld id="{7B8E0ED6-3112-4245-AC2B-C02DD2832086}" type="slidenum">
              <a:rPr lang="en-US" altLang="zh-CN"/>
              <a:pPr>
                <a:defRPr/>
              </a:pPr>
              <a:t>‹#›</a:t>
            </a:fld>
            <a:endParaRPr lang="en-US" altLang="zh-CN"/>
          </a:p>
        </p:txBody>
      </p:sp>
    </p:spTree>
    <p:extLst>
      <p:ext uri="{BB962C8B-B14F-4D97-AF65-F5344CB8AC3E}">
        <p14:creationId xmlns:p14="http://schemas.microsoft.com/office/powerpoint/2010/main" xmlns="" val="360083342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
        <p:nvSpPr>
          <p:cNvPr id="2" name="Footer Placeholder 1"/>
          <p:cNvSpPr>
            <a:spLocks noGrp="1"/>
          </p:cNvSpPr>
          <p:nvPr>
            <p:ph type="ftr" sz="quarter" idx="10"/>
          </p:nvPr>
        </p:nvSpPr>
        <p:spPr/>
        <p:txBody>
          <a:bodyPr/>
          <a:lstStyle/>
          <a:p>
            <a:pPr>
              <a:defRPr/>
            </a:pPr>
            <a:r>
              <a:rPr lang="zh-CN" altLang="en-US" smtClean="0"/>
              <a:t>嵌入式系统及安全概论</a:t>
            </a:r>
            <a:endParaRPr lang="en-US" altLang="zh-CN" dirty="0"/>
          </a:p>
        </p:txBody>
      </p:sp>
    </p:spTree>
    <p:extLst>
      <p:ext uri="{BB962C8B-B14F-4D97-AF65-F5344CB8AC3E}">
        <p14:creationId xmlns:p14="http://schemas.microsoft.com/office/powerpoint/2010/main" xmlns="" val="1925255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6"/>
          <p:cNvSpPr>
            <a:spLocks/>
          </p:cNvSpPr>
          <p:nvPr userDrawn="1"/>
        </p:nvSpPr>
        <p:spPr bwMode="auto">
          <a:xfrm>
            <a:off x="900113" y="1268413"/>
            <a:ext cx="7416800" cy="4679950"/>
          </a:xfrm>
          <a:custGeom>
            <a:avLst/>
            <a:gdLst>
              <a:gd name="T0" fmla="*/ 2147483646 w 4049"/>
              <a:gd name="T1" fmla="*/ 2147483646 h 2343"/>
              <a:gd name="T2" fmla="*/ 2147483646 w 4049"/>
              <a:gd name="T3" fmla="*/ 2147483646 h 2343"/>
              <a:gd name="T4" fmla="*/ 2147483646 w 4049"/>
              <a:gd name="T5" fmla="*/ 2147483646 h 2343"/>
              <a:gd name="T6" fmla="*/ 2147483646 w 4049"/>
              <a:gd name="T7" fmla="*/ 2147483646 h 2343"/>
              <a:gd name="T8" fmla="*/ 2147483646 w 4049"/>
              <a:gd name="T9" fmla="*/ 2147483646 h 2343"/>
              <a:gd name="T10" fmla="*/ 2147483646 w 4049"/>
              <a:gd name="T11" fmla="*/ 2147483646 h 2343"/>
              <a:gd name="T12" fmla="*/ 2147483646 w 4049"/>
              <a:gd name="T13" fmla="*/ 2147483646 h 2343"/>
              <a:gd name="T14" fmla="*/ 2147483646 w 4049"/>
              <a:gd name="T15" fmla="*/ 2147483646 h 2343"/>
              <a:gd name="T16" fmla="*/ 2147483646 w 4049"/>
              <a:gd name="T17" fmla="*/ 2147483646 h 2343"/>
              <a:gd name="T18" fmla="*/ 2147483646 w 4049"/>
              <a:gd name="T19" fmla="*/ 2147483646 h 2343"/>
              <a:gd name="T20" fmla="*/ 2147483646 w 4049"/>
              <a:gd name="T21" fmla="*/ 2147483646 h 2343"/>
              <a:gd name="T22" fmla="*/ 2147483646 w 4049"/>
              <a:gd name="T23" fmla="*/ 2147483646 h 2343"/>
              <a:gd name="T24" fmla="*/ 2147483646 w 4049"/>
              <a:gd name="T25" fmla="*/ 2147483646 h 2343"/>
              <a:gd name="T26" fmla="*/ 2147483646 w 4049"/>
              <a:gd name="T27" fmla="*/ 2147483646 h 2343"/>
              <a:gd name="T28" fmla="*/ 2147483646 w 4049"/>
              <a:gd name="T29" fmla="*/ 2147483646 h 2343"/>
              <a:gd name="T30" fmla="*/ 2147483646 w 4049"/>
              <a:gd name="T31" fmla="*/ 2147483646 h 2343"/>
              <a:gd name="T32" fmla="*/ 2147483646 w 4049"/>
              <a:gd name="T33" fmla="*/ 2147483646 h 2343"/>
              <a:gd name="T34" fmla="*/ 2147483646 w 4049"/>
              <a:gd name="T35" fmla="*/ 2147483646 h 2343"/>
              <a:gd name="T36" fmla="*/ 2147483646 w 4049"/>
              <a:gd name="T37" fmla="*/ 2147483646 h 2343"/>
              <a:gd name="T38" fmla="*/ 2147483646 w 4049"/>
              <a:gd name="T39" fmla="*/ 2147483646 h 2343"/>
              <a:gd name="T40" fmla="*/ 2147483646 w 4049"/>
              <a:gd name="T41" fmla="*/ 2147483646 h 2343"/>
              <a:gd name="T42" fmla="*/ 2147483646 w 4049"/>
              <a:gd name="T43" fmla="*/ 2147483646 h 2343"/>
              <a:gd name="T44" fmla="*/ 2147483646 w 4049"/>
              <a:gd name="T45" fmla="*/ 2147483646 h 2343"/>
              <a:gd name="T46" fmla="*/ 2147483646 w 4049"/>
              <a:gd name="T47" fmla="*/ 2147483646 h 2343"/>
              <a:gd name="T48" fmla="*/ 2147483646 w 4049"/>
              <a:gd name="T49" fmla="*/ 2147483646 h 2343"/>
              <a:gd name="T50" fmla="*/ 2147483646 w 4049"/>
              <a:gd name="T51" fmla="*/ 2147483646 h 2343"/>
              <a:gd name="T52" fmla="*/ 2147483646 w 4049"/>
              <a:gd name="T53" fmla="*/ 2147483646 h 2343"/>
              <a:gd name="T54" fmla="*/ 2147483646 w 4049"/>
              <a:gd name="T55" fmla="*/ 2147483646 h 2343"/>
              <a:gd name="T56" fmla="*/ 2147483646 w 4049"/>
              <a:gd name="T57" fmla="*/ 2147483646 h 2343"/>
              <a:gd name="T58" fmla="*/ 2147483646 w 4049"/>
              <a:gd name="T59" fmla="*/ 2147483646 h 2343"/>
              <a:gd name="T60" fmla="*/ 2147483646 w 4049"/>
              <a:gd name="T61" fmla="*/ 2147483646 h 2343"/>
              <a:gd name="T62" fmla="*/ 2147483646 w 4049"/>
              <a:gd name="T63" fmla="*/ 2147483646 h 2343"/>
              <a:gd name="T64" fmla="*/ 2147483646 w 4049"/>
              <a:gd name="T65" fmla="*/ 2147483646 h 2343"/>
              <a:gd name="T66" fmla="*/ 2147483646 w 4049"/>
              <a:gd name="T67" fmla="*/ 2147483646 h 2343"/>
              <a:gd name="T68" fmla="*/ 2147483646 w 4049"/>
              <a:gd name="T69" fmla="*/ 2147483646 h 2343"/>
              <a:gd name="T70" fmla="*/ 2147483646 w 4049"/>
              <a:gd name="T71" fmla="*/ 2147483646 h 2343"/>
              <a:gd name="T72" fmla="*/ 2147483646 w 4049"/>
              <a:gd name="T73" fmla="*/ 2147483646 h 2343"/>
              <a:gd name="T74" fmla="*/ 2147483646 w 4049"/>
              <a:gd name="T75" fmla="*/ 2147483646 h 2343"/>
              <a:gd name="T76" fmla="*/ 2147483646 w 4049"/>
              <a:gd name="T77" fmla="*/ 2147483646 h 2343"/>
              <a:gd name="T78" fmla="*/ 2147483646 w 4049"/>
              <a:gd name="T79" fmla="*/ 2147483646 h 2343"/>
              <a:gd name="T80" fmla="*/ 2147483646 w 4049"/>
              <a:gd name="T81" fmla="*/ 2147483646 h 2343"/>
              <a:gd name="T82" fmla="*/ 2147483646 w 4049"/>
              <a:gd name="T83" fmla="*/ 2147483646 h 2343"/>
              <a:gd name="T84" fmla="*/ 2147483646 w 4049"/>
              <a:gd name="T85" fmla="*/ 2147483646 h 2343"/>
              <a:gd name="T86" fmla="*/ 2147483646 w 4049"/>
              <a:gd name="T87" fmla="*/ 2147483646 h 2343"/>
              <a:gd name="T88" fmla="*/ 2147483646 w 4049"/>
              <a:gd name="T89" fmla="*/ 2147483646 h 2343"/>
              <a:gd name="T90" fmla="*/ 2147483646 w 4049"/>
              <a:gd name="T91" fmla="*/ 2147483646 h 2343"/>
              <a:gd name="T92" fmla="*/ 2147483646 w 4049"/>
              <a:gd name="T93" fmla="*/ 2147483646 h 2343"/>
              <a:gd name="T94" fmla="*/ 2147483646 w 4049"/>
              <a:gd name="T95" fmla="*/ 2147483646 h 2343"/>
              <a:gd name="T96" fmla="*/ 2147483646 w 4049"/>
              <a:gd name="T97" fmla="*/ 2147483646 h 2343"/>
              <a:gd name="T98" fmla="*/ 2147483646 w 4049"/>
              <a:gd name="T99" fmla="*/ 2147483646 h 2343"/>
              <a:gd name="T100" fmla="*/ 2147483646 w 4049"/>
              <a:gd name="T101" fmla="*/ 2147483646 h 2343"/>
              <a:gd name="T102" fmla="*/ 2147483646 w 4049"/>
              <a:gd name="T103" fmla="*/ 2147483646 h 2343"/>
              <a:gd name="T104" fmla="*/ 2147483646 w 4049"/>
              <a:gd name="T105" fmla="*/ 2147483646 h 2343"/>
              <a:gd name="T106" fmla="*/ 2147483646 w 4049"/>
              <a:gd name="T107" fmla="*/ 2147483646 h 2343"/>
              <a:gd name="T108" fmla="*/ 2147483646 w 4049"/>
              <a:gd name="T109" fmla="*/ 2147483646 h 2343"/>
              <a:gd name="T110" fmla="*/ 2147483646 w 4049"/>
              <a:gd name="T111" fmla="*/ 2147483646 h 2343"/>
              <a:gd name="T112" fmla="*/ 2147483646 w 4049"/>
              <a:gd name="T113" fmla="*/ 2147483646 h 2343"/>
              <a:gd name="T114" fmla="*/ 2147483646 w 4049"/>
              <a:gd name="T115" fmla="*/ 2147483646 h 2343"/>
              <a:gd name="T116" fmla="*/ 2147483646 w 4049"/>
              <a:gd name="T117" fmla="*/ 2147483646 h 2343"/>
              <a:gd name="T118" fmla="*/ 2147483646 w 4049"/>
              <a:gd name="T119" fmla="*/ 2147483646 h 2343"/>
              <a:gd name="T120" fmla="*/ 2147483646 w 4049"/>
              <a:gd name="T121" fmla="*/ 2147483646 h 2343"/>
              <a:gd name="T122" fmla="*/ 2147483646 w 4049"/>
              <a:gd name="T123" fmla="*/ 2147483646 h 2343"/>
              <a:gd name="T124" fmla="*/ 2147483646 w 4049"/>
              <a:gd name="T125" fmla="*/ 2147483646 h 23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049" h="2343">
                <a:moveTo>
                  <a:pt x="435" y="203"/>
                </a:moveTo>
                <a:lnTo>
                  <a:pt x="485" y="207"/>
                </a:lnTo>
                <a:lnTo>
                  <a:pt x="512" y="179"/>
                </a:lnTo>
                <a:lnTo>
                  <a:pt x="553" y="163"/>
                </a:lnTo>
                <a:lnTo>
                  <a:pt x="585" y="139"/>
                </a:lnTo>
                <a:lnTo>
                  <a:pt x="630" y="114"/>
                </a:lnTo>
                <a:lnTo>
                  <a:pt x="664" y="104"/>
                </a:lnTo>
                <a:lnTo>
                  <a:pt x="707" y="93"/>
                </a:lnTo>
                <a:lnTo>
                  <a:pt x="741" y="93"/>
                </a:lnTo>
                <a:lnTo>
                  <a:pt x="758" y="83"/>
                </a:lnTo>
                <a:lnTo>
                  <a:pt x="796" y="83"/>
                </a:lnTo>
                <a:lnTo>
                  <a:pt x="814" y="66"/>
                </a:lnTo>
                <a:lnTo>
                  <a:pt x="853" y="72"/>
                </a:lnTo>
                <a:lnTo>
                  <a:pt x="892" y="62"/>
                </a:lnTo>
                <a:lnTo>
                  <a:pt x="930" y="66"/>
                </a:lnTo>
                <a:lnTo>
                  <a:pt x="942" y="79"/>
                </a:lnTo>
                <a:lnTo>
                  <a:pt x="930" y="93"/>
                </a:lnTo>
                <a:lnTo>
                  <a:pt x="892" y="83"/>
                </a:lnTo>
                <a:lnTo>
                  <a:pt x="862" y="101"/>
                </a:lnTo>
                <a:lnTo>
                  <a:pt x="841" y="118"/>
                </a:lnTo>
                <a:lnTo>
                  <a:pt x="835" y="144"/>
                </a:lnTo>
                <a:lnTo>
                  <a:pt x="800" y="146"/>
                </a:lnTo>
                <a:lnTo>
                  <a:pt x="758" y="163"/>
                </a:lnTo>
                <a:lnTo>
                  <a:pt x="753" y="199"/>
                </a:lnTo>
                <a:lnTo>
                  <a:pt x="751" y="224"/>
                </a:lnTo>
                <a:lnTo>
                  <a:pt x="741" y="252"/>
                </a:lnTo>
                <a:lnTo>
                  <a:pt x="753" y="271"/>
                </a:lnTo>
                <a:lnTo>
                  <a:pt x="782" y="210"/>
                </a:lnTo>
                <a:lnTo>
                  <a:pt x="800" y="203"/>
                </a:lnTo>
                <a:lnTo>
                  <a:pt x="835" y="172"/>
                </a:lnTo>
                <a:lnTo>
                  <a:pt x="858" y="137"/>
                </a:lnTo>
                <a:lnTo>
                  <a:pt x="907" y="128"/>
                </a:lnTo>
                <a:lnTo>
                  <a:pt x="951" y="108"/>
                </a:lnTo>
                <a:lnTo>
                  <a:pt x="982" y="76"/>
                </a:lnTo>
                <a:lnTo>
                  <a:pt x="1025" y="76"/>
                </a:lnTo>
                <a:lnTo>
                  <a:pt x="1103" y="72"/>
                </a:lnTo>
                <a:lnTo>
                  <a:pt x="1189" y="62"/>
                </a:lnTo>
                <a:lnTo>
                  <a:pt x="1225" y="55"/>
                </a:lnTo>
                <a:lnTo>
                  <a:pt x="1260" y="55"/>
                </a:lnTo>
                <a:lnTo>
                  <a:pt x="1301" y="55"/>
                </a:lnTo>
                <a:lnTo>
                  <a:pt x="1337" y="66"/>
                </a:lnTo>
                <a:lnTo>
                  <a:pt x="1382" y="97"/>
                </a:lnTo>
                <a:lnTo>
                  <a:pt x="1358" y="101"/>
                </a:lnTo>
                <a:lnTo>
                  <a:pt x="1310" y="111"/>
                </a:lnTo>
                <a:lnTo>
                  <a:pt x="1314" y="144"/>
                </a:lnTo>
                <a:lnTo>
                  <a:pt x="1355" y="146"/>
                </a:lnTo>
                <a:lnTo>
                  <a:pt x="1376" y="146"/>
                </a:lnTo>
                <a:lnTo>
                  <a:pt x="1364" y="175"/>
                </a:lnTo>
                <a:lnTo>
                  <a:pt x="1314" y="207"/>
                </a:lnTo>
                <a:lnTo>
                  <a:pt x="1287" y="210"/>
                </a:lnTo>
                <a:lnTo>
                  <a:pt x="1298" y="235"/>
                </a:lnTo>
                <a:lnTo>
                  <a:pt x="1305" y="245"/>
                </a:lnTo>
                <a:lnTo>
                  <a:pt x="1287" y="271"/>
                </a:lnTo>
                <a:lnTo>
                  <a:pt x="1310" y="295"/>
                </a:lnTo>
                <a:lnTo>
                  <a:pt x="1266" y="309"/>
                </a:lnTo>
                <a:lnTo>
                  <a:pt x="1225" y="320"/>
                </a:lnTo>
                <a:lnTo>
                  <a:pt x="1216" y="358"/>
                </a:lnTo>
                <a:lnTo>
                  <a:pt x="1189" y="391"/>
                </a:lnTo>
                <a:lnTo>
                  <a:pt x="1158" y="416"/>
                </a:lnTo>
                <a:lnTo>
                  <a:pt x="1121" y="429"/>
                </a:lnTo>
                <a:lnTo>
                  <a:pt x="1216" y="429"/>
                </a:lnTo>
                <a:lnTo>
                  <a:pt x="1266" y="429"/>
                </a:lnTo>
                <a:lnTo>
                  <a:pt x="1298" y="436"/>
                </a:lnTo>
                <a:lnTo>
                  <a:pt x="1337" y="422"/>
                </a:lnTo>
                <a:lnTo>
                  <a:pt x="1355" y="453"/>
                </a:lnTo>
                <a:lnTo>
                  <a:pt x="1878" y="453"/>
                </a:lnTo>
                <a:lnTo>
                  <a:pt x="1901" y="429"/>
                </a:lnTo>
                <a:lnTo>
                  <a:pt x="1950" y="398"/>
                </a:lnTo>
                <a:lnTo>
                  <a:pt x="1982" y="356"/>
                </a:lnTo>
                <a:lnTo>
                  <a:pt x="2026" y="316"/>
                </a:lnTo>
                <a:lnTo>
                  <a:pt x="2044" y="276"/>
                </a:lnTo>
                <a:lnTo>
                  <a:pt x="2067" y="238"/>
                </a:lnTo>
                <a:lnTo>
                  <a:pt x="2107" y="224"/>
                </a:lnTo>
                <a:lnTo>
                  <a:pt x="2116" y="203"/>
                </a:lnTo>
                <a:lnTo>
                  <a:pt x="2151" y="210"/>
                </a:lnTo>
                <a:lnTo>
                  <a:pt x="2189" y="189"/>
                </a:lnTo>
                <a:lnTo>
                  <a:pt x="2205" y="207"/>
                </a:lnTo>
                <a:lnTo>
                  <a:pt x="2246" y="220"/>
                </a:lnTo>
                <a:lnTo>
                  <a:pt x="2285" y="228"/>
                </a:lnTo>
                <a:lnTo>
                  <a:pt x="2326" y="238"/>
                </a:lnTo>
                <a:lnTo>
                  <a:pt x="2355" y="224"/>
                </a:lnTo>
                <a:lnTo>
                  <a:pt x="2389" y="241"/>
                </a:lnTo>
                <a:lnTo>
                  <a:pt x="2412" y="271"/>
                </a:lnTo>
                <a:lnTo>
                  <a:pt x="2457" y="276"/>
                </a:lnTo>
                <a:lnTo>
                  <a:pt x="2475" y="309"/>
                </a:lnTo>
                <a:lnTo>
                  <a:pt x="2451" y="326"/>
                </a:lnTo>
                <a:lnTo>
                  <a:pt x="2394" y="320"/>
                </a:lnTo>
                <a:lnTo>
                  <a:pt x="2350" y="306"/>
                </a:lnTo>
                <a:lnTo>
                  <a:pt x="2339" y="330"/>
                </a:lnTo>
                <a:lnTo>
                  <a:pt x="2401" y="334"/>
                </a:lnTo>
                <a:lnTo>
                  <a:pt x="2451" y="363"/>
                </a:lnTo>
                <a:lnTo>
                  <a:pt x="2523" y="347"/>
                </a:lnTo>
                <a:lnTo>
                  <a:pt x="2537" y="299"/>
                </a:lnTo>
                <a:lnTo>
                  <a:pt x="2573" y="264"/>
                </a:lnTo>
                <a:lnTo>
                  <a:pt x="2608" y="274"/>
                </a:lnTo>
                <a:lnTo>
                  <a:pt x="2600" y="291"/>
                </a:lnTo>
                <a:lnTo>
                  <a:pt x="2578" y="309"/>
                </a:lnTo>
                <a:lnTo>
                  <a:pt x="2578" y="334"/>
                </a:lnTo>
                <a:lnTo>
                  <a:pt x="2623" y="306"/>
                </a:lnTo>
                <a:lnTo>
                  <a:pt x="2657" y="276"/>
                </a:lnTo>
                <a:lnTo>
                  <a:pt x="2725" y="271"/>
                </a:lnTo>
                <a:lnTo>
                  <a:pt x="2807" y="245"/>
                </a:lnTo>
                <a:lnTo>
                  <a:pt x="2864" y="224"/>
                </a:lnTo>
                <a:lnTo>
                  <a:pt x="2882" y="199"/>
                </a:lnTo>
                <a:lnTo>
                  <a:pt x="2833" y="203"/>
                </a:lnTo>
                <a:lnTo>
                  <a:pt x="2783" y="175"/>
                </a:lnTo>
                <a:lnTo>
                  <a:pt x="2757" y="137"/>
                </a:lnTo>
                <a:lnTo>
                  <a:pt x="2783" y="83"/>
                </a:lnTo>
                <a:lnTo>
                  <a:pt x="2837" y="48"/>
                </a:lnTo>
                <a:lnTo>
                  <a:pt x="2878" y="19"/>
                </a:lnTo>
                <a:lnTo>
                  <a:pt x="2935" y="19"/>
                </a:lnTo>
                <a:lnTo>
                  <a:pt x="2985" y="0"/>
                </a:lnTo>
                <a:lnTo>
                  <a:pt x="2980" y="22"/>
                </a:lnTo>
                <a:lnTo>
                  <a:pt x="2941" y="31"/>
                </a:lnTo>
                <a:lnTo>
                  <a:pt x="2926" y="40"/>
                </a:lnTo>
                <a:lnTo>
                  <a:pt x="2885" y="45"/>
                </a:lnTo>
                <a:lnTo>
                  <a:pt x="2858" y="72"/>
                </a:lnTo>
                <a:lnTo>
                  <a:pt x="2841" y="104"/>
                </a:lnTo>
                <a:lnTo>
                  <a:pt x="2833" y="137"/>
                </a:lnTo>
                <a:lnTo>
                  <a:pt x="2878" y="189"/>
                </a:lnTo>
                <a:lnTo>
                  <a:pt x="2944" y="214"/>
                </a:lnTo>
                <a:lnTo>
                  <a:pt x="2998" y="235"/>
                </a:lnTo>
                <a:lnTo>
                  <a:pt x="3017" y="241"/>
                </a:lnTo>
                <a:lnTo>
                  <a:pt x="3042" y="271"/>
                </a:lnTo>
                <a:lnTo>
                  <a:pt x="3062" y="264"/>
                </a:lnTo>
                <a:lnTo>
                  <a:pt x="3062" y="241"/>
                </a:lnTo>
                <a:lnTo>
                  <a:pt x="3051" y="210"/>
                </a:lnTo>
                <a:lnTo>
                  <a:pt x="3035" y="193"/>
                </a:lnTo>
                <a:lnTo>
                  <a:pt x="3025" y="172"/>
                </a:lnTo>
                <a:lnTo>
                  <a:pt x="3042" y="132"/>
                </a:lnTo>
                <a:lnTo>
                  <a:pt x="3092" y="132"/>
                </a:lnTo>
                <a:lnTo>
                  <a:pt x="3132" y="132"/>
                </a:lnTo>
                <a:lnTo>
                  <a:pt x="3151" y="146"/>
                </a:lnTo>
                <a:lnTo>
                  <a:pt x="3158" y="182"/>
                </a:lnTo>
                <a:lnTo>
                  <a:pt x="3182" y="214"/>
                </a:lnTo>
                <a:lnTo>
                  <a:pt x="3191" y="182"/>
                </a:lnTo>
                <a:lnTo>
                  <a:pt x="3226" y="163"/>
                </a:lnTo>
                <a:lnTo>
                  <a:pt x="3262" y="163"/>
                </a:lnTo>
                <a:lnTo>
                  <a:pt x="3298" y="163"/>
                </a:lnTo>
                <a:lnTo>
                  <a:pt x="3335" y="168"/>
                </a:lnTo>
                <a:lnTo>
                  <a:pt x="3335" y="132"/>
                </a:lnTo>
                <a:lnTo>
                  <a:pt x="3360" y="137"/>
                </a:lnTo>
                <a:lnTo>
                  <a:pt x="3383" y="158"/>
                </a:lnTo>
                <a:lnTo>
                  <a:pt x="3428" y="158"/>
                </a:lnTo>
                <a:lnTo>
                  <a:pt x="3464" y="144"/>
                </a:lnTo>
                <a:lnTo>
                  <a:pt x="3503" y="172"/>
                </a:lnTo>
                <a:lnTo>
                  <a:pt x="3553" y="207"/>
                </a:lnTo>
                <a:lnTo>
                  <a:pt x="3608" y="214"/>
                </a:lnTo>
                <a:lnTo>
                  <a:pt x="3683" y="238"/>
                </a:lnTo>
                <a:lnTo>
                  <a:pt x="3698" y="235"/>
                </a:lnTo>
                <a:lnTo>
                  <a:pt x="3750" y="306"/>
                </a:lnTo>
                <a:lnTo>
                  <a:pt x="3832" y="416"/>
                </a:lnTo>
                <a:lnTo>
                  <a:pt x="3885" y="478"/>
                </a:lnTo>
                <a:lnTo>
                  <a:pt x="3910" y="545"/>
                </a:lnTo>
                <a:lnTo>
                  <a:pt x="3876" y="560"/>
                </a:lnTo>
                <a:lnTo>
                  <a:pt x="3858" y="589"/>
                </a:lnTo>
                <a:lnTo>
                  <a:pt x="3876" y="641"/>
                </a:lnTo>
                <a:lnTo>
                  <a:pt x="3898" y="690"/>
                </a:lnTo>
                <a:lnTo>
                  <a:pt x="3926" y="690"/>
                </a:lnTo>
                <a:lnTo>
                  <a:pt x="3930" y="652"/>
                </a:lnTo>
                <a:lnTo>
                  <a:pt x="3953" y="641"/>
                </a:lnTo>
                <a:lnTo>
                  <a:pt x="3966" y="676"/>
                </a:lnTo>
                <a:lnTo>
                  <a:pt x="3933" y="690"/>
                </a:lnTo>
                <a:lnTo>
                  <a:pt x="3987" y="729"/>
                </a:lnTo>
                <a:lnTo>
                  <a:pt x="3948" y="768"/>
                </a:lnTo>
                <a:lnTo>
                  <a:pt x="3939" y="794"/>
                </a:lnTo>
                <a:lnTo>
                  <a:pt x="4005" y="803"/>
                </a:lnTo>
                <a:lnTo>
                  <a:pt x="3978" y="835"/>
                </a:lnTo>
                <a:lnTo>
                  <a:pt x="3942" y="846"/>
                </a:lnTo>
                <a:lnTo>
                  <a:pt x="3942" y="895"/>
                </a:lnTo>
                <a:lnTo>
                  <a:pt x="3978" y="938"/>
                </a:lnTo>
                <a:lnTo>
                  <a:pt x="3942" y="949"/>
                </a:lnTo>
                <a:lnTo>
                  <a:pt x="3885" y="935"/>
                </a:lnTo>
                <a:lnTo>
                  <a:pt x="3908" y="909"/>
                </a:lnTo>
                <a:lnTo>
                  <a:pt x="3948" y="909"/>
                </a:lnTo>
                <a:lnTo>
                  <a:pt x="3948" y="860"/>
                </a:lnTo>
                <a:lnTo>
                  <a:pt x="3903" y="874"/>
                </a:lnTo>
                <a:lnTo>
                  <a:pt x="3898" y="833"/>
                </a:lnTo>
                <a:lnTo>
                  <a:pt x="3939" y="803"/>
                </a:lnTo>
                <a:lnTo>
                  <a:pt x="3948" y="775"/>
                </a:lnTo>
                <a:lnTo>
                  <a:pt x="3930" y="733"/>
                </a:lnTo>
                <a:lnTo>
                  <a:pt x="3926" y="688"/>
                </a:lnTo>
                <a:lnTo>
                  <a:pt x="3894" y="707"/>
                </a:lnTo>
                <a:lnTo>
                  <a:pt x="3864" y="743"/>
                </a:lnTo>
                <a:lnTo>
                  <a:pt x="3814" y="775"/>
                </a:lnTo>
                <a:lnTo>
                  <a:pt x="3832" y="822"/>
                </a:lnTo>
                <a:lnTo>
                  <a:pt x="3826" y="860"/>
                </a:lnTo>
                <a:lnTo>
                  <a:pt x="3826" y="885"/>
                </a:lnTo>
                <a:lnTo>
                  <a:pt x="3850" y="921"/>
                </a:lnTo>
                <a:lnTo>
                  <a:pt x="3832" y="931"/>
                </a:lnTo>
                <a:lnTo>
                  <a:pt x="3782" y="891"/>
                </a:lnTo>
                <a:lnTo>
                  <a:pt x="3750" y="846"/>
                </a:lnTo>
                <a:lnTo>
                  <a:pt x="3737" y="815"/>
                </a:lnTo>
                <a:lnTo>
                  <a:pt x="3710" y="798"/>
                </a:lnTo>
                <a:lnTo>
                  <a:pt x="3675" y="822"/>
                </a:lnTo>
                <a:lnTo>
                  <a:pt x="3653" y="853"/>
                </a:lnTo>
                <a:lnTo>
                  <a:pt x="3701" y="891"/>
                </a:lnTo>
                <a:lnTo>
                  <a:pt x="3728" y="931"/>
                </a:lnTo>
                <a:lnTo>
                  <a:pt x="3737" y="983"/>
                </a:lnTo>
                <a:lnTo>
                  <a:pt x="3732" y="1031"/>
                </a:lnTo>
                <a:lnTo>
                  <a:pt x="3732" y="1076"/>
                </a:lnTo>
                <a:lnTo>
                  <a:pt x="3755" y="1044"/>
                </a:lnTo>
                <a:lnTo>
                  <a:pt x="3796" y="1048"/>
                </a:lnTo>
                <a:lnTo>
                  <a:pt x="3808" y="1079"/>
                </a:lnTo>
                <a:lnTo>
                  <a:pt x="3776" y="1114"/>
                </a:lnTo>
                <a:lnTo>
                  <a:pt x="3742" y="1111"/>
                </a:lnTo>
                <a:lnTo>
                  <a:pt x="3737" y="1140"/>
                </a:lnTo>
                <a:lnTo>
                  <a:pt x="3764" y="1161"/>
                </a:lnTo>
                <a:lnTo>
                  <a:pt x="3750" y="1196"/>
                </a:lnTo>
                <a:lnTo>
                  <a:pt x="3791" y="1227"/>
                </a:lnTo>
                <a:lnTo>
                  <a:pt x="3764" y="1251"/>
                </a:lnTo>
                <a:lnTo>
                  <a:pt x="3805" y="1285"/>
                </a:lnTo>
                <a:lnTo>
                  <a:pt x="3776" y="1316"/>
                </a:lnTo>
                <a:lnTo>
                  <a:pt x="3821" y="1298"/>
                </a:lnTo>
                <a:lnTo>
                  <a:pt x="3808" y="1330"/>
                </a:lnTo>
                <a:lnTo>
                  <a:pt x="3889" y="1316"/>
                </a:lnTo>
                <a:lnTo>
                  <a:pt x="3864" y="1356"/>
                </a:lnTo>
                <a:lnTo>
                  <a:pt x="3808" y="1330"/>
                </a:lnTo>
                <a:lnTo>
                  <a:pt x="3805" y="1373"/>
                </a:lnTo>
                <a:lnTo>
                  <a:pt x="3885" y="1369"/>
                </a:lnTo>
                <a:lnTo>
                  <a:pt x="3850" y="1412"/>
                </a:lnTo>
                <a:lnTo>
                  <a:pt x="3796" y="1366"/>
                </a:lnTo>
                <a:lnTo>
                  <a:pt x="3826" y="1434"/>
                </a:lnTo>
                <a:lnTo>
                  <a:pt x="3889" y="1475"/>
                </a:lnTo>
                <a:lnTo>
                  <a:pt x="3832" y="1475"/>
                </a:lnTo>
                <a:lnTo>
                  <a:pt x="3796" y="1373"/>
                </a:lnTo>
                <a:lnTo>
                  <a:pt x="3808" y="1302"/>
                </a:lnTo>
                <a:lnTo>
                  <a:pt x="3764" y="1306"/>
                </a:lnTo>
                <a:lnTo>
                  <a:pt x="3732" y="1267"/>
                </a:lnTo>
                <a:lnTo>
                  <a:pt x="3764" y="1250"/>
                </a:lnTo>
                <a:lnTo>
                  <a:pt x="3764" y="1210"/>
                </a:lnTo>
                <a:lnTo>
                  <a:pt x="3742" y="1123"/>
                </a:lnTo>
                <a:lnTo>
                  <a:pt x="3737" y="1065"/>
                </a:lnTo>
                <a:lnTo>
                  <a:pt x="3728" y="1027"/>
                </a:lnTo>
                <a:lnTo>
                  <a:pt x="3687" y="1076"/>
                </a:lnTo>
                <a:lnTo>
                  <a:pt x="3616" y="1089"/>
                </a:lnTo>
                <a:lnTo>
                  <a:pt x="3580" y="1124"/>
                </a:lnTo>
                <a:lnTo>
                  <a:pt x="3592" y="1171"/>
                </a:lnTo>
                <a:lnTo>
                  <a:pt x="3567" y="1196"/>
                </a:lnTo>
                <a:lnTo>
                  <a:pt x="3526" y="1189"/>
                </a:lnTo>
                <a:lnTo>
                  <a:pt x="3564" y="1150"/>
                </a:lnTo>
                <a:lnTo>
                  <a:pt x="3535" y="1133"/>
                </a:lnTo>
                <a:lnTo>
                  <a:pt x="3496" y="1154"/>
                </a:lnTo>
                <a:lnTo>
                  <a:pt x="3496" y="1193"/>
                </a:lnTo>
                <a:lnTo>
                  <a:pt x="3564" y="1250"/>
                </a:lnTo>
                <a:lnTo>
                  <a:pt x="3580" y="1288"/>
                </a:lnTo>
                <a:lnTo>
                  <a:pt x="3532" y="1342"/>
                </a:lnTo>
                <a:lnTo>
                  <a:pt x="3532" y="1469"/>
                </a:lnTo>
                <a:lnTo>
                  <a:pt x="3532" y="1521"/>
                </a:lnTo>
                <a:lnTo>
                  <a:pt x="3541" y="1552"/>
                </a:lnTo>
                <a:lnTo>
                  <a:pt x="3612" y="1545"/>
                </a:lnTo>
                <a:lnTo>
                  <a:pt x="3660" y="1557"/>
                </a:lnTo>
                <a:lnTo>
                  <a:pt x="3698" y="1506"/>
                </a:lnTo>
                <a:lnTo>
                  <a:pt x="3737" y="1506"/>
                </a:lnTo>
                <a:lnTo>
                  <a:pt x="3725" y="1535"/>
                </a:lnTo>
                <a:lnTo>
                  <a:pt x="3764" y="1571"/>
                </a:lnTo>
                <a:lnTo>
                  <a:pt x="3821" y="1581"/>
                </a:lnTo>
                <a:lnTo>
                  <a:pt x="3814" y="1545"/>
                </a:lnTo>
                <a:lnTo>
                  <a:pt x="3942" y="1545"/>
                </a:lnTo>
                <a:lnTo>
                  <a:pt x="3898" y="1561"/>
                </a:lnTo>
                <a:lnTo>
                  <a:pt x="3894" y="1588"/>
                </a:lnTo>
                <a:lnTo>
                  <a:pt x="3953" y="1602"/>
                </a:lnTo>
                <a:lnTo>
                  <a:pt x="4010" y="1616"/>
                </a:lnTo>
                <a:lnTo>
                  <a:pt x="4037" y="1566"/>
                </a:lnTo>
                <a:lnTo>
                  <a:pt x="4048" y="1535"/>
                </a:lnTo>
                <a:lnTo>
                  <a:pt x="4005" y="1542"/>
                </a:lnTo>
                <a:lnTo>
                  <a:pt x="3966" y="1524"/>
                </a:lnTo>
                <a:lnTo>
                  <a:pt x="3942" y="1514"/>
                </a:lnTo>
                <a:lnTo>
                  <a:pt x="3930" y="1557"/>
                </a:lnTo>
                <a:lnTo>
                  <a:pt x="3930" y="1552"/>
                </a:lnTo>
                <a:lnTo>
                  <a:pt x="3805" y="1552"/>
                </a:lnTo>
                <a:lnTo>
                  <a:pt x="3776" y="1504"/>
                </a:lnTo>
                <a:lnTo>
                  <a:pt x="3742" y="1510"/>
                </a:lnTo>
                <a:lnTo>
                  <a:pt x="3701" y="1506"/>
                </a:lnTo>
                <a:lnTo>
                  <a:pt x="3687" y="1451"/>
                </a:lnTo>
                <a:lnTo>
                  <a:pt x="3666" y="1425"/>
                </a:lnTo>
                <a:lnTo>
                  <a:pt x="3705" y="1404"/>
                </a:lnTo>
                <a:lnTo>
                  <a:pt x="3705" y="1373"/>
                </a:lnTo>
                <a:lnTo>
                  <a:pt x="3648" y="1394"/>
                </a:lnTo>
                <a:lnTo>
                  <a:pt x="3608" y="1415"/>
                </a:lnTo>
                <a:lnTo>
                  <a:pt x="3580" y="1460"/>
                </a:lnTo>
                <a:lnTo>
                  <a:pt x="3532" y="1460"/>
                </a:lnTo>
                <a:lnTo>
                  <a:pt x="3532" y="1362"/>
                </a:lnTo>
                <a:lnTo>
                  <a:pt x="3500" y="1377"/>
                </a:lnTo>
                <a:lnTo>
                  <a:pt x="3464" y="1338"/>
                </a:lnTo>
                <a:lnTo>
                  <a:pt x="3425" y="1291"/>
                </a:lnTo>
                <a:lnTo>
                  <a:pt x="3366" y="1306"/>
                </a:lnTo>
                <a:lnTo>
                  <a:pt x="3360" y="1343"/>
                </a:lnTo>
                <a:lnTo>
                  <a:pt x="3387" y="1401"/>
                </a:lnTo>
                <a:lnTo>
                  <a:pt x="3387" y="1443"/>
                </a:lnTo>
                <a:lnTo>
                  <a:pt x="3428" y="1489"/>
                </a:lnTo>
                <a:lnTo>
                  <a:pt x="3451" y="1510"/>
                </a:lnTo>
                <a:lnTo>
                  <a:pt x="3407" y="1510"/>
                </a:lnTo>
                <a:lnTo>
                  <a:pt x="3375" y="1489"/>
                </a:lnTo>
                <a:lnTo>
                  <a:pt x="3351" y="1514"/>
                </a:lnTo>
                <a:lnTo>
                  <a:pt x="3414" y="1575"/>
                </a:lnTo>
                <a:lnTo>
                  <a:pt x="3464" y="1613"/>
                </a:lnTo>
                <a:lnTo>
                  <a:pt x="3508" y="1606"/>
                </a:lnTo>
                <a:lnTo>
                  <a:pt x="3564" y="1620"/>
                </a:lnTo>
                <a:lnTo>
                  <a:pt x="3630" y="1620"/>
                </a:lnTo>
                <a:lnTo>
                  <a:pt x="3687" y="1613"/>
                </a:lnTo>
                <a:lnTo>
                  <a:pt x="3742" y="1631"/>
                </a:lnTo>
                <a:lnTo>
                  <a:pt x="3728" y="1646"/>
                </a:lnTo>
                <a:lnTo>
                  <a:pt x="3666" y="1627"/>
                </a:lnTo>
                <a:lnTo>
                  <a:pt x="3666" y="1712"/>
                </a:lnTo>
                <a:lnTo>
                  <a:pt x="3710" y="1712"/>
                </a:lnTo>
                <a:lnTo>
                  <a:pt x="3737" y="1702"/>
                </a:lnTo>
                <a:lnTo>
                  <a:pt x="3742" y="1679"/>
                </a:lnTo>
                <a:lnTo>
                  <a:pt x="3796" y="1684"/>
                </a:lnTo>
                <a:lnTo>
                  <a:pt x="3858" y="1662"/>
                </a:lnTo>
                <a:lnTo>
                  <a:pt x="3853" y="1698"/>
                </a:lnTo>
                <a:lnTo>
                  <a:pt x="3876" y="1726"/>
                </a:lnTo>
                <a:lnTo>
                  <a:pt x="3908" y="1747"/>
                </a:lnTo>
                <a:lnTo>
                  <a:pt x="3942" y="1726"/>
                </a:lnTo>
                <a:lnTo>
                  <a:pt x="3939" y="1688"/>
                </a:lnTo>
                <a:lnTo>
                  <a:pt x="3942" y="1651"/>
                </a:lnTo>
                <a:lnTo>
                  <a:pt x="3966" y="1688"/>
                </a:lnTo>
                <a:lnTo>
                  <a:pt x="3978" y="1729"/>
                </a:lnTo>
                <a:lnTo>
                  <a:pt x="3930" y="1821"/>
                </a:lnTo>
                <a:lnTo>
                  <a:pt x="3876" y="1906"/>
                </a:lnTo>
                <a:lnTo>
                  <a:pt x="3826" y="1987"/>
                </a:lnTo>
                <a:lnTo>
                  <a:pt x="3764" y="2079"/>
                </a:lnTo>
                <a:lnTo>
                  <a:pt x="3725" y="2051"/>
                </a:lnTo>
                <a:lnTo>
                  <a:pt x="3666" y="2072"/>
                </a:lnTo>
                <a:lnTo>
                  <a:pt x="3648" y="2100"/>
                </a:lnTo>
                <a:lnTo>
                  <a:pt x="3608" y="2122"/>
                </a:lnTo>
                <a:lnTo>
                  <a:pt x="3535" y="2132"/>
                </a:lnTo>
                <a:lnTo>
                  <a:pt x="3491" y="2129"/>
                </a:lnTo>
                <a:lnTo>
                  <a:pt x="3503" y="2075"/>
                </a:lnTo>
                <a:lnTo>
                  <a:pt x="3500" y="2037"/>
                </a:lnTo>
                <a:lnTo>
                  <a:pt x="3532" y="2004"/>
                </a:lnTo>
                <a:lnTo>
                  <a:pt x="3526" y="1978"/>
                </a:lnTo>
                <a:lnTo>
                  <a:pt x="3473" y="1952"/>
                </a:lnTo>
                <a:lnTo>
                  <a:pt x="3482" y="1906"/>
                </a:lnTo>
                <a:lnTo>
                  <a:pt x="3496" y="1856"/>
                </a:lnTo>
                <a:lnTo>
                  <a:pt x="3544" y="1815"/>
                </a:lnTo>
                <a:lnTo>
                  <a:pt x="3612" y="1811"/>
                </a:lnTo>
                <a:lnTo>
                  <a:pt x="3625" y="1778"/>
                </a:lnTo>
                <a:lnTo>
                  <a:pt x="3608" y="1729"/>
                </a:lnTo>
                <a:lnTo>
                  <a:pt x="3648" y="1715"/>
                </a:lnTo>
                <a:lnTo>
                  <a:pt x="3666" y="1712"/>
                </a:lnTo>
                <a:lnTo>
                  <a:pt x="3666" y="1631"/>
                </a:lnTo>
                <a:lnTo>
                  <a:pt x="3612" y="1637"/>
                </a:lnTo>
                <a:lnTo>
                  <a:pt x="3564" y="1655"/>
                </a:lnTo>
                <a:lnTo>
                  <a:pt x="3514" y="1631"/>
                </a:lnTo>
                <a:lnTo>
                  <a:pt x="3458" y="1631"/>
                </a:lnTo>
                <a:lnTo>
                  <a:pt x="3392" y="1613"/>
                </a:lnTo>
                <a:lnTo>
                  <a:pt x="3351" y="1575"/>
                </a:lnTo>
                <a:lnTo>
                  <a:pt x="3330" y="1540"/>
                </a:lnTo>
                <a:lnTo>
                  <a:pt x="3292" y="1506"/>
                </a:lnTo>
                <a:lnTo>
                  <a:pt x="3330" y="1500"/>
                </a:lnTo>
                <a:lnTo>
                  <a:pt x="3351" y="1510"/>
                </a:lnTo>
                <a:lnTo>
                  <a:pt x="3380" y="1483"/>
                </a:lnTo>
                <a:lnTo>
                  <a:pt x="3366" y="1439"/>
                </a:lnTo>
                <a:lnTo>
                  <a:pt x="3330" y="1435"/>
                </a:lnTo>
                <a:lnTo>
                  <a:pt x="3307" y="1387"/>
                </a:lnTo>
                <a:lnTo>
                  <a:pt x="3325" y="1338"/>
                </a:lnTo>
                <a:lnTo>
                  <a:pt x="3351" y="1298"/>
                </a:lnTo>
                <a:lnTo>
                  <a:pt x="3342" y="1250"/>
                </a:lnTo>
                <a:lnTo>
                  <a:pt x="3325" y="1246"/>
                </a:lnTo>
                <a:lnTo>
                  <a:pt x="3292" y="1270"/>
                </a:lnTo>
                <a:lnTo>
                  <a:pt x="3291" y="1298"/>
                </a:lnTo>
                <a:lnTo>
                  <a:pt x="3253" y="1250"/>
                </a:lnTo>
                <a:lnTo>
                  <a:pt x="3201" y="1215"/>
                </a:lnTo>
                <a:lnTo>
                  <a:pt x="3158" y="1216"/>
                </a:lnTo>
                <a:lnTo>
                  <a:pt x="3125" y="1267"/>
                </a:lnTo>
                <a:lnTo>
                  <a:pt x="3069" y="1291"/>
                </a:lnTo>
                <a:lnTo>
                  <a:pt x="3069" y="1323"/>
                </a:lnTo>
                <a:lnTo>
                  <a:pt x="3087" y="1362"/>
                </a:lnTo>
                <a:lnTo>
                  <a:pt x="3083" y="1397"/>
                </a:lnTo>
                <a:lnTo>
                  <a:pt x="3042" y="1394"/>
                </a:lnTo>
                <a:lnTo>
                  <a:pt x="3012" y="1343"/>
                </a:lnTo>
                <a:lnTo>
                  <a:pt x="2967" y="1298"/>
                </a:lnTo>
                <a:lnTo>
                  <a:pt x="2917" y="1267"/>
                </a:lnTo>
                <a:lnTo>
                  <a:pt x="2882" y="1215"/>
                </a:lnTo>
                <a:lnTo>
                  <a:pt x="2846" y="1193"/>
                </a:lnTo>
                <a:lnTo>
                  <a:pt x="2778" y="1193"/>
                </a:lnTo>
                <a:lnTo>
                  <a:pt x="2725" y="1193"/>
                </a:lnTo>
                <a:lnTo>
                  <a:pt x="2689" y="1216"/>
                </a:lnTo>
                <a:lnTo>
                  <a:pt x="2653" y="1181"/>
                </a:lnTo>
                <a:lnTo>
                  <a:pt x="2612" y="1158"/>
                </a:lnTo>
                <a:lnTo>
                  <a:pt x="2560" y="1123"/>
                </a:lnTo>
                <a:lnTo>
                  <a:pt x="2600" y="1181"/>
                </a:lnTo>
                <a:lnTo>
                  <a:pt x="2657" y="1196"/>
                </a:lnTo>
                <a:lnTo>
                  <a:pt x="2698" y="1250"/>
                </a:lnTo>
                <a:lnTo>
                  <a:pt x="2685" y="1291"/>
                </a:lnTo>
                <a:lnTo>
                  <a:pt x="2644" y="1316"/>
                </a:lnTo>
                <a:lnTo>
                  <a:pt x="2582" y="1323"/>
                </a:lnTo>
                <a:lnTo>
                  <a:pt x="2533" y="1342"/>
                </a:lnTo>
                <a:lnTo>
                  <a:pt x="2496" y="1378"/>
                </a:lnTo>
                <a:lnTo>
                  <a:pt x="2475" y="1404"/>
                </a:lnTo>
                <a:lnTo>
                  <a:pt x="2457" y="1356"/>
                </a:lnTo>
                <a:lnTo>
                  <a:pt x="2430" y="1291"/>
                </a:lnTo>
                <a:lnTo>
                  <a:pt x="2389" y="1256"/>
                </a:lnTo>
                <a:lnTo>
                  <a:pt x="2389" y="1216"/>
                </a:lnTo>
                <a:lnTo>
                  <a:pt x="2355" y="1220"/>
                </a:lnTo>
                <a:lnTo>
                  <a:pt x="2362" y="1285"/>
                </a:lnTo>
                <a:lnTo>
                  <a:pt x="2400" y="1338"/>
                </a:lnTo>
                <a:lnTo>
                  <a:pt x="2400" y="1377"/>
                </a:lnTo>
                <a:lnTo>
                  <a:pt x="2451" y="1401"/>
                </a:lnTo>
                <a:lnTo>
                  <a:pt x="2475" y="1434"/>
                </a:lnTo>
                <a:lnTo>
                  <a:pt x="2528" y="1415"/>
                </a:lnTo>
                <a:lnTo>
                  <a:pt x="2573" y="1412"/>
                </a:lnTo>
                <a:lnTo>
                  <a:pt x="2630" y="1394"/>
                </a:lnTo>
                <a:lnTo>
                  <a:pt x="2605" y="1448"/>
                </a:lnTo>
                <a:lnTo>
                  <a:pt x="2560" y="1521"/>
                </a:lnTo>
                <a:lnTo>
                  <a:pt x="2528" y="1566"/>
                </a:lnTo>
                <a:lnTo>
                  <a:pt x="2483" y="1606"/>
                </a:lnTo>
                <a:lnTo>
                  <a:pt x="2457" y="1646"/>
                </a:lnTo>
                <a:lnTo>
                  <a:pt x="2446" y="1726"/>
                </a:lnTo>
                <a:lnTo>
                  <a:pt x="2439" y="1785"/>
                </a:lnTo>
                <a:lnTo>
                  <a:pt x="2444" y="1839"/>
                </a:lnTo>
                <a:lnTo>
                  <a:pt x="2451" y="1891"/>
                </a:lnTo>
                <a:lnTo>
                  <a:pt x="2451" y="1906"/>
                </a:lnTo>
                <a:lnTo>
                  <a:pt x="2496" y="1903"/>
                </a:lnTo>
                <a:lnTo>
                  <a:pt x="2501" y="1856"/>
                </a:lnTo>
                <a:lnTo>
                  <a:pt x="2551" y="1811"/>
                </a:lnTo>
                <a:lnTo>
                  <a:pt x="2600" y="1785"/>
                </a:lnTo>
                <a:lnTo>
                  <a:pt x="2608" y="1835"/>
                </a:lnTo>
                <a:lnTo>
                  <a:pt x="2605" y="1881"/>
                </a:lnTo>
                <a:lnTo>
                  <a:pt x="2578" y="1906"/>
                </a:lnTo>
                <a:lnTo>
                  <a:pt x="2582" y="1935"/>
                </a:lnTo>
                <a:lnTo>
                  <a:pt x="2564" y="1995"/>
                </a:lnTo>
                <a:lnTo>
                  <a:pt x="2555" y="2027"/>
                </a:lnTo>
                <a:lnTo>
                  <a:pt x="2523" y="2037"/>
                </a:lnTo>
                <a:lnTo>
                  <a:pt x="2489" y="2004"/>
                </a:lnTo>
                <a:lnTo>
                  <a:pt x="2501" y="1956"/>
                </a:lnTo>
                <a:lnTo>
                  <a:pt x="2514" y="1938"/>
                </a:lnTo>
                <a:lnTo>
                  <a:pt x="2492" y="1906"/>
                </a:lnTo>
                <a:lnTo>
                  <a:pt x="2446" y="1910"/>
                </a:lnTo>
                <a:lnTo>
                  <a:pt x="2433" y="1952"/>
                </a:lnTo>
                <a:lnTo>
                  <a:pt x="2371" y="1978"/>
                </a:lnTo>
                <a:lnTo>
                  <a:pt x="2332" y="2004"/>
                </a:lnTo>
                <a:lnTo>
                  <a:pt x="2335" y="2051"/>
                </a:lnTo>
                <a:lnTo>
                  <a:pt x="2332" y="2110"/>
                </a:lnTo>
                <a:lnTo>
                  <a:pt x="2312" y="2167"/>
                </a:lnTo>
                <a:lnTo>
                  <a:pt x="2228" y="2235"/>
                </a:lnTo>
                <a:lnTo>
                  <a:pt x="2189" y="2238"/>
                </a:lnTo>
                <a:lnTo>
                  <a:pt x="2157" y="2197"/>
                </a:lnTo>
                <a:lnTo>
                  <a:pt x="2107" y="2167"/>
                </a:lnTo>
                <a:lnTo>
                  <a:pt x="2080" y="2154"/>
                </a:lnTo>
                <a:lnTo>
                  <a:pt x="2032" y="2072"/>
                </a:lnTo>
                <a:lnTo>
                  <a:pt x="1987" y="2030"/>
                </a:lnTo>
                <a:lnTo>
                  <a:pt x="1950" y="1987"/>
                </a:lnTo>
                <a:lnTo>
                  <a:pt x="1932" y="1948"/>
                </a:lnTo>
                <a:lnTo>
                  <a:pt x="1928" y="1891"/>
                </a:lnTo>
                <a:lnTo>
                  <a:pt x="1887" y="1856"/>
                </a:lnTo>
                <a:lnTo>
                  <a:pt x="1875" y="1821"/>
                </a:lnTo>
                <a:lnTo>
                  <a:pt x="1901" y="1776"/>
                </a:lnTo>
                <a:lnTo>
                  <a:pt x="1901" y="1733"/>
                </a:lnTo>
                <a:lnTo>
                  <a:pt x="1860" y="1712"/>
                </a:lnTo>
                <a:lnTo>
                  <a:pt x="1798" y="1702"/>
                </a:lnTo>
                <a:lnTo>
                  <a:pt x="1750" y="1688"/>
                </a:lnTo>
                <a:lnTo>
                  <a:pt x="1721" y="1702"/>
                </a:lnTo>
                <a:lnTo>
                  <a:pt x="1676" y="1712"/>
                </a:lnTo>
                <a:lnTo>
                  <a:pt x="1637" y="1688"/>
                </a:lnTo>
                <a:lnTo>
                  <a:pt x="1600" y="1658"/>
                </a:lnTo>
                <a:lnTo>
                  <a:pt x="1553" y="1651"/>
                </a:lnTo>
                <a:lnTo>
                  <a:pt x="1503" y="1631"/>
                </a:lnTo>
                <a:lnTo>
                  <a:pt x="1458" y="1602"/>
                </a:lnTo>
                <a:lnTo>
                  <a:pt x="1444" y="1535"/>
                </a:lnTo>
                <a:lnTo>
                  <a:pt x="1439" y="1489"/>
                </a:lnTo>
                <a:lnTo>
                  <a:pt x="1480" y="1460"/>
                </a:lnTo>
                <a:lnTo>
                  <a:pt x="1476" y="1429"/>
                </a:lnTo>
                <a:lnTo>
                  <a:pt x="1462" y="1373"/>
                </a:lnTo>
                <a:lnTo>
                  <a:pt x="1466" y="1321"/>
                </a:lnTo>
                <a:lnTo>
                  <a:pt x="1458" y="1270"/>
                </a:lnTo>
                <a:lnTo>
                  <a:pt x="1503" y="1227"/>
                </a:lnTo>
                <a:lnTo>
                  <a:pt x="1539" y="1203"/>
                </a:lnTo>
                <a:lnTo>
                  <a:pt x="1578" y="1196"/>
                </a:lnTo>
                <a:lnTo>
                  <a:pt x="1566" y="1158"/>
                </a:lnTo>
                <a:lnTo>
                  <a:pt x="1592" y="1123"/>
                </a:lnTo>
                <a:lnTo>
                  <a:pt x="1632" y="1100"/>
                </a:lnTo>
                <a:lnTo>
                  <a:pt x="1682" y="1119"/>
                </a:lnTo>
                <a:lnTo>
                  <a:pt x="1744" y="1133"/>
                </a:lnTo>
                <a:lnTo>
                  <a:pt x="1807" y="1123"/>
                </a:lnTo>
                <a:lnTo>
                  <a:pt x="1866" y="1123"/>
                </a:lnTo>
                <a:lnTo>
                  <a:pt x="1892" y="1124"/>
                </a:lnTo>
                <a:lnTo>
                  <a:pt x="1905" y="1171"/>
                </a:lnTo>
                <a:lnTo>
                  <a:pt x="1960" y="1179"/>
                </a:lnTo>
                <a:lnTo>
                  <a:pt x="2012" y="1193"/>
                </a:lnTo>
                <a:lnTo>
                  <a:pt x="2044" y="1189"/>
                </a:lnTo>
                <a:lnTo>
                  <a:pt x="2067" y="1161"/>
                </a:lnTo>
                <a:lnTo>
                  <a:pt x="2083" y="1140"/>
                </a:lnTo>
                <a:lnTo>
                  <a:pt x="2133" y="1150"/>
                </a:lnTo>
                <a:lnTo>
                  <a:pt x="2192" y="1171"/>
                </a:lnTo>
                <a:lnTo>
                  <a:pt x="2255" y="1179"/>
                </a:lnTo>
                <a:lnTo>
                  <a:pt x="2300" y="1181"/>
                </a:lnTo>
                <a:lnTo>
                  <a:pt x="2355" y="1179"/>
                </a:lnTo>
                <a:lnTo>
                  <a:pt x="2389" y="1150"/>
                </a:lnTo>
                <a:lnTo>
                  <a:pt x="2407" y="1111"/>
                </a:lnTo>
                <a:lnTo>
                  <a:pt x="2430" y="1079"/>
                </a:lnTo>
                <a:lnTo>
                  <a:pt x="2407" y="1069"/>
                </a:lnTo>
                <a:lnTo>
                  <a:pt x="2380" y="1044"/>
                </a:lnTo>
                <a:lnTo>
                  <a:pt x="2350" y="1052"/>
                </a:lnTo>
                <a:lnTo>
                  <a:pt x="2291" y="1052"/>
                </a:lnTo>
                <a:lnTo>
                  <a:pt x="2250" y="1037"/>
                </a:lnTo>
                <a:lnTo>
                  <a:pt x="2246" y="1001"/>
                </a:lnTo>
                <a:lnTo>
                  <a:pt x="2228" y="991"/>
                </a:lnTo>
                <a:lnTo>
                  <a:pt x="2205" y="1001"/>
                </a:lnTo>
                <a:lnTo>
                  <a:pt x="2216" y="1037"/>
                </a:lnTo>
                <a:lnTo>
                  <a:pt x="2196" y="1065"/>
                </a:lnTo>
                <a:lnTo>
                  <a:pt x="2151" y="1062"/>
                </a:lnTo>
                <a:lnTo>
                  <a:pt x="2128" y="1034"/>
                </a:lnTo>
                <a:lnTo>
                  <a:pt x="2116" y="997"/>
                </a:lnTo>
                <a:lnTo>
                  <a:pt x="2116" y="956"/>
                </a:lnTo>
                <a:lnTo>
                  <a:pt x="2089" y="938"/>
                </a:lnTo>
                <a:lnTo>
                  <a:pt x="2076" y="966"/>
                </a:lnTo>
                <a:lnTo>
                  <a:pt x="2080" y="1001"/>
                </a:lnTo>
                <a:lnTo>
                  <a:pt x="2098" y="1031"/>
                </a:lnTo>
                <a:lnTo>
                  <a:pt x="2128" y="1054"/>
                </a:lnTo>
                <a:lnTo>
                  <a:pt x="2098" y="1087"/>
                </a:lnTo>
                <a:lnTo>
                  <a:pt x="2067" y="1107"/>
                </a:lnTo>
                <a:lnTo>
                  <a:pt x="2026" y="1100"/>
                </a:lnTo>
                <a:lnTo>
                  <a:pt x="2026" y="1124"/>
                </a:lnTo>
                <a:lnTo>
                  <a:pt x="1994" y="1145"/>
                </a:lnTo>
                <a:lnTo>
                  <a:pt x="1955" y="1107"/>
                </a:lnTo>
                <a:lnTo>
                  <a:pt x="1960" y="1083"/>
                </a:lnTo>
                <a:lnTo>
                  <a:pt x="2008" y="1100"/>
                </a:lnTo>
                <a:lnTo>
                  <a:pt x="2039" y="1100"/>
                </a:lnTo>
                <a:lnTo>
                  <a:pt x="2080" y="1076"/>
                </a:lnTo>
                <a:lnTo>
                  <a:pt x="2067" y="1037"/>
                </a:lnTo>
                <a:lnTo>
                  <a:pt x="2032" y="1013"/>
                </a:lnTo>
                <a:lnTo>
                  <a:pt x="1994" y="991"/>
                </a:lnTo>
                <a:lnTo>
                  <a:pt x="1955" y="960"/>
                </a:lnTo>
                <a:lnTo>
                  <a:pt x="1910" y="926"/>
                </a:lnTo>
                <a:lnTo>
                  <a:pt x="1910" y="966"/>
                </a:lnTo>
                <a:lnTo>
                  <a:pt x="1942" y="996"/>
                </a:lnTo>
                <a:lnTo>
                  <a:pt x="1932" y="1037"/>
                </a:lnTo>
                <a:lnTo>
                  <a:pt x="1932" y="1076"/>
                </a:lnTo>
                <a:lnTo>
                  <a:pt x="1887" y="1048"/>
                </a:lnTo>
                <a:lnTo>
                  <a:pt x="1878" y="1018"/>
                </a:lnTo>
                <a:lnTo>
                  <a:pt x="1901" y="997"/>
                </a:lnTo>
                <a:lnTo>
                  <a:pt x="1892" y="973"/>
                </a:lnTo>
                <a:lnTo>
                  <a:pt x="1916" y="962"/>
                </a:lnTo>
                <a:lnTo>
                  <a:pt x="1916" y="926"/>
                </a:lnTo>
                <a:lnTo>
                  <a:pt x="1878" y="935"/>
                </a:lnTo>
                <a:lnTo>
                  <a:pt x="1848" y="966"/>
                </a:lnTo>
                <a:lnTo>
                  <a:pt x="1807" y="960"/>
                </a:lnTo>
                <a:lnTo>
                  <a:pt x="1750" y="980"/>
                </a:lnTo>
                <a:lnTo>
                  <a:pt x="1739" y="1027"/>
                </a:lnTo>
                <a:lnTo>
                  <a:pt x="1691" y="1054"/>
                </a:lnTo>
                <a:lnTo>
                  <a:pt x="1637" y="1079"/>
                </a:lnTo>
                <a:lnTo>
                  <a:pt x="1587" y="1083"/>
                </a:lnTo>
                <a:lnTo>
                  <a:pt x="1539" y="1069"/>
                </a:lnTo>
                <a:lnTo>
                  <a:pt x="1508" y="1048"/>
                </a:lnTo>
                <a:lnTo>
                  <a:pt x="1530" y="1027"/>
                </a:lnTo>
                <a:lnTo>
                  <a:pt x="1508" y="996"/>
                </a:lnTo>
                <a:lnTo>
                  <a:pt x="1542" y="970"/>
                </a:lnTo>
                <a:lnTo>
                  <a:pt x="1548" y="942"/>
                </a:lnTo>
                <a:lnTo>
                  <a:pt x="1548" y="904"/>
                </a:lnTo>
                <a:lnTo>
                  <a:pt x="1592" y="868"/>
                </a:lnTo>
                <a:lnTo>
                  <a:pt x="1660" y="885"/>
                </a:lnTo>
                <a:lnTo>
                  <a:pt x="1732" y="895"/>
                </a:lnTo>
                <a:lnTo>
                  <a:pt x="1758" y="870"/>
                </a:lnTo>
                <a:lnTo>
                  <a:pt x="1758" y="833"/>
                </a:lnTo>
                <a:lnTo>
                  <a:pt x="1726" y="803"/>
                </a:lnTo>
                <a:lnTo>
                  <a:pt x="1667" y="782"/>
                </a:lnTo>
                <a:lnTo>
                  <a:pt x="1700" y="764"/>
                </a:lnTo>
                <a:lnTo>
                  <a:pt x="1753" y="747"/>
                </a:lnTo>
                <a:lnTo>
                  <a:pt x="1762" y="741"/>
                </a:lnTo>
                <a:lnTo>
                  <a:pt x="1750" y="733"/>
                </a:lnTo>
                <a:lnTo>
                  <a:pt x="1705" y="741"/>
                </a:lnTo>
                <a:lnTo>
                  <a:pt x="1660" y="747"/>
                </a:lnTo>
                <a:lnTo>
                  <a:pt x="1632" y="754"/>
                </a:lnTo>
                <a:lnTo>
                  <a:pt x="1650" y="729"/>
                </a:lnTo>
                <a:lnTo>
                  <a:pt x="1660" y="690"/>
                </a:lnTo>
                <a:lnTo>
                  <a:pt x="1676" y="672"/>
                </a:lnTo>
                <a:lnTo>
                  <a:pt x="1687" y="648"/>
                </a:lnTo>
                <a:lnTo>
                  <a:pt x="1664" y="620"/>
                </a:lnTo>
                <a:lnTo>
                  <a:pt x="1632" y="637"/>
                </a:lnTo>
                <a:lnTo>
                  <a:pt x="1637" y="671"/>
                </a:lnTo>
                <a:lnTo>
                  <a:pt x="1632" y="697"/>
                </a:lnTo>
                <a:lnTo>
                  <a:pt x="1610" y="741"/>
                </a:lnTo>
                <a:lnTo>
                  <a:pt x="1566" y="733"/>
                </a:lnTo>
                <a:lnTo>
                  <a:pt x="1553" y="697"/>
                </a:lnTo>
                <a:lnTo>
                  <a:pt x="1525" y="655"/>
                </a:lnTo>
                <a:lnTo>
                  <a:pt x="1578" y="648"/>
                </a:lnTo>
                <a:lnTo>
                  <a:pt x="1598" y="634"/>
                </a:lnTo>
                <a:lnTo>
                  <a:pt x="1619" y="624"/>
                </a:lnTo>
                <a:lnTo>
                  <a:pt x="1619" y="606"/>
                </a:lnTo>
                <a:lnTo>
                  <a:pt x="1605" y="579"/>
                </a:lnTo>
                <a:lnTo>
                  <a:pt x="1646" y="560"/>
                </a:lnTo>
                <a:lnTo>
                  <a:pt x="1687" y="543"/>
                </a:lnTo>
                <a:lnTo>
                  <a:pt x="1714" y="556"/>
                </a:lnTo>
                <a:lnTo>
                  <a:pt x="1726" y="596"/>
                </a:lnTo>
                <a:lnTo>
                  <a:pt x="1744" y="637"/>
                </a:lnTo>
                <a:lnTo>
                  <a:pt x="1771" y="659"/>
                </a:lnTo>
                <a:lnTo>
                  <a:pt x="1783" y="697"/>
                </a:lnTo>
                <a:lnTo>
                  <a:pt x="1762" y="723"/>
                </a:lnTo>
                <a:lnTo>
                  <a:pt x="1758" y="743"/>
                </a:lnTo>
                <a:lnTo>
                  <a:pt x="1798" y="733"/>
                </a:lnTo>
                <a:lnTo>
                  <a:pt x="1842" y="716"/>
                </a:lnTo>
                <a:lnTo>
                  <a:pt x="1860" y="671"/>
                </a:lnTo>
                <a:lnTo>
                  <a:pt x="1905" y="671"/>
                </a:lnTo>
                <a:lnTo>
                  <a:pt x="1928" y="655"/>
                </a:lnTo>
                <a:lnTo>
                  <a:pt x="1923" y="620"/>
                </a:lnTo>
                <a:lnTo>
                  <a:pt x="1901" y="584"/>
                </a:lnTo>
                <a:lnTo>
                  <a:pt x="1942" y="584"/>
                </a:lnTo>
                <a:lnTo>
                  <a:pt x="1987" y="620"/>
                </a:lnTo>
                <a:lnTo>
                  <a:pt x="2026" y="648"/>
                </a:lnTo>
                <a:lnTo>
                  <a:pt x="2057" y="648"/>
                </a:lnTo>
                <a:lnTo>
                  <a:pt x="2112" y="634"/>
                </a:lnTo>
                <a:lnTo>
                  <a:pt x="2148" y="589"/>
                </a:lnTo>
                <a:lnTo>
                  <a:pt x="2166" y="556"/>
                </a:lnTo>
                <a:lnTo>
                  <a:pt x="2246" y="570"/>
                </a:lnTo>
                <a:lnTo>
                  <a:pt x="2178" y="539"/>
                </a:lnTo>
                <a:lnTo>
                  <a:pt x="2128" y="543"/>
                </a:lnTo>
                <a:lnTo>
                  <a:pt x="2116" y="493"/>
                </a:lnTo>
                <a:lnTo>
                  <a:pt x="2116" y="464"/>
                </a:lnTo>
                <a:lnTo>
                  <a:pt x="2173" y="452"/>
                </a:lnTo>
                <a:lnTo>
                  <a:pt x="2189" y="422"/>
                </a:lnTo>
                <a:lnTo>
                  <a:pt x="2148" y="436"/>
                </a:lnTo>
                <a:lnTo>
                  <a:pt x="2098" y="462"/>
                </a:lnTo>
                <a:lnTo>
                  <a:pt x="2050" y="464"/>
                </a:lnTo>
                <a:lnTo>
                  <a:pt x="2076" y="510"/>
                </a:lnTo>
                <a:lnTo>
                  <a:pt x="2067" y="549"/>
                </a:lnTo>
                <a:lnTo>
                  <a:pt x="2067" y="580"/>
                </a:lnTo>
                <a:lnTo>
                  <a:pt x="2032" y="606"/>
                </a:lnTo>
                <a:lnTo>
                  <a:pt x="1991" y="613"/>
                </a:lnTo>
                <a:lnTo>
                  <a:pt x="1960" y="584"/>
                </a:lnTo>
                <a:lnTo>
                  <a:pt x="1964" y="556"/>
                </a:lnTo>
                <a:lnTo>
                  <a:pt x="1973" y="539"/>
                </a:lnTo>
                <a:lnTo>
                  <a:pt x="1928" y="549"/>
                </a:lnTo>
                <a:lnTo>
                  <a:pt x="1883" y="531"/>
                </a:lnTo>
                <a:lnTo>
                  <a:pt x="1860" y="507"/>
                </a:lnTo>
                <a:lnTo>
                  <a:pt x="1875" y="464"/>
                </a:lnTo>
                <a:lnTo>
                  <a:pt x="1866" y="462"/>
                </a:lnTo>
                <a:lnTo>
                  <a:pt x="1875" y="457"/>
                </a:lnTo>
                <a:lnTo>
                  <a:pt x="1878" y="453"/>
                </a:lnTo>
                <a:lnTo>
                  <a:pt x="1355" y="453"/>
                </a:lnTo>
                <a:lnTo>
                  <a:pt x="1326" y="478"/>
                </a:lnTo>
                <a:lnTo>
                  <a:pt x="1282" y="500"/>
                </a:lnTo>
                <a:lnTo>
                  <a:pt x="1237" y="486"/>
                </a:lnTo>
                <a:lnTo>
                  <a:pt x="1225" y="462"/>
                </a:lnTo>
                <a:lnTo>
                  <a:pt x="1225" y="433"/>
                </a:lnTo>
                <a:lnTo>
                  <a:pt x="1230" y="429"/>
                </a:lnTo>
                <a:lnTo>
                  <a:pt x="1121" y="429"/>
                </a:lnTo>
                <a:lnTo>
                  <a:pt x="1085" y="433"/>
                </a:lnTo>
                <a:lnTo>
                  <a:pt x="1055" y="486"/>
                </a:lnTo>
                <a:lnTo>
                  <a:pt x="1037" y="525"/>
                </a:lnTo>
                <a:lnTo>
                  <a:pt x="1025" y="560"/>
                </a:lnTo>
                <a:lnTo>
                  <a:pt x="969" y="549"/>
                </a:lnTo>
                <a:lnTo>
                  <a:pt x="935" y="525"/>
                </a:lnTo>
                <a:lnTo>
                  <a:pt x="930" y="464"/>
                </a:lnTo>
                <a:lnTo>
                  <a:pt x="907" y="404"/>
                </a:lnTo>
                <a:lnTo>
                  <a:pt x="875" y="370"/>
                </a:lnTo>
                <a:lnTo>
                  <a:pt x="891" y="347"/>
                </a:lnTo>
                <a:lnTo>
                  <a:pt x="858" y="295"/>
                </a:lnTo>
                <a:lnTo>
                  <a:pt x="830" y="276"/>
                </a:lnTo>
                <a:lnTo>
                  <a:pt x="796" y="299"/>
                </a:lnTo>
                <a:lnTo>
                  <a:pt x="746" y="274"/>
                </a:lnTo>
                <a:lnTo>
                  <a:pt x="714" y="291"/>
                </a:lnTo>
                <a:lnTo>
                  <a:pt x="692" y="309"/>
                </a:lnTo>
                <a:lnTo>
                  <a:pt x="630" y="323"/>
                </a:lnTo>
                <a:lnTo>
                  <a:pt x="594" y="358"/>
                </a:lnTo>
                <a:lnTo>
                  <a:pt x="664" y="365"/>
                </a:lnTo>
                <a:lnTo>
                  <a:pt x="728" y="387"/>
                </a:lnTo>
                <a:lnTo>
                  <a:pt x="753" y="422"/>
                </a:lnTo>
                <a:lnTo>
                  <a:pt x="796" y="457"/>
                </a:lnTo>
                <a:lnTo>
                  <a:pt x="800" y="514"/>
                </a:lnTo>
                <a:lnTo>
                  <a:pt x="785" y="570"/>
                </a:lnTo>
                <a:lnTo>
                  <a:pt x="746" y="584"/>
                </a:lnTo>
                <a:lnTo>
                  <a:pt x="701" y="549"/>
                </a:lnTo>
                <a:lnTo>
                  <a:pt x="616" y="545"/>
                </a:lnTo>
                <a:lnTo>
                  <a:pt x="616" y="521"/>
                </a:lnTo>
                <a:lnTo>
                  <a:pt x="692" y="507"/>
                </a:lnTo>
                <a:lnTo>
                  <a:pt x="696" y="474"/>
                </a:lnTo>
                <a:lnTo>
                  <a:pt x="687" y="462"/>
                </a:lnTo>
                <a:lnTo>
                  <a:pt x="662" y="493"/>
                </a:lnTo>
                <a:lnTo>
                  <a:pt x="625" y="469"/>
                </a:lnTo>
                <a:lnTo>
                  <a:pt x="675" y="436"/>
                </a:lnTo>
                <a:lnTo>
                  <a:pt x="701" y="464"/>
                </a:lnTo>
                <a:lnTo>
                  <a:pt x="662" y="433"/>
                </a:lnTo>
                <a:lnTo>
                  <a:pt x="616" y="433"/>
                </a:lnTo>
                <a:lnTo>
                  <a:pt x="585" y="457"/>
                </a:lnTo>
                <a:lnTo>
                  <a:pt x="589" y="493"/>
                </a:lnTo>
                <a:lnTo>
                  <a:pt x="589" y="539"/>
                </a:lnTo>
                <a:lnTo>
                  <a:pt x="580" y="575"/>
                </a:lnTo>
                <a:lnTo>
                  <a:pt x="589" y="610"/>
                </a:lnTo>
                <a:lnTo>
                  <a:pt x="544" y="580"/>
                </a:lnTo>
                <a:lnTo>
                  <a:pt x="526" y="601"/>
                </a:lnTo>
                <a:lnTo>
                  <a:pt x="508" y="579"/>
                </a:lnTo>
                <a:lnTo>
                  <a:pt x="526" y="543"/>
                </a:lnTo>
                <a:lnTo>
                  <a:pt x="485" y="556"/>
                </a:lnTo>
                <a:lnTo>
                  <a:pt x="464" y="584"/>
                </a:lnTo>
                <a:lnTo>
                  <a:pt x="433" y="613"/>
                </a:lnTo>
                <a:lnTo>
                  <a:pt x="433" y="641"/>
                </a:lnTo>
                <a:lnTo>
                  <a:pt x="383" y="641"/>
                </a:lnTo>
                <a:lnTo>
                  <a:pt x="364" y="659"/>
                </a:lnTo>
                <a:lnTo>
                  <a:pt x="383" y="706"/>
                </a:lnTo>
                <a:lnTo>
                  <a:pt x="435" y="729"/>
                </a:lnTo>
                <a:lnTo>
                  <a:pt x="464" y="747"/>
                </a:lnTo>
                <a:lnTo>
                  <a:pt x="458" y="789"/>
                </a:lnTo>
                <a:lnTo>
                  <a:pt x="496" y="779"/>
                </a:lnTo>
                <a:lnTo>
                  <a:pt x="500" y="741"/>
                </a:lnTo>
                <a:lnTo>
                  <a:pt x="557" y="741"/>
                </a:lnTo>
                <a:lnTo>
                  <a:pt x="594" y="706"/>
                </a:lnTo>
                <a:lnTo>
                  <a:pt x="598" y="671"/>
                </a:lnTo>
                <a:lnTo>
                  <a:pt x="594" y="606"/>
                </a:lnTo>
                <a:lnTo>
                  <a:pt x="616" y="563"/>
                </a:lnTo>
                <a:lnTo>
                  <a:pt x="648" y="539"/>
                </a:lnTo>
                <a:lnTo>
                  <a:pt x="696" y="560"/>
                </a:lnTo>
                <a:lnTo>
                  <a:pt x="751" y="584"/>
                </a:lnTo>
                <a:lnTo>
                  <a:pt x="782" y="606"/>
                </a:lnTo>
                <a:lnTo>
                  <a:pt x="808" y="641"/>
                </a:lnTo>
                <a:lnTo>
                  <a:pt x="848" y="659"/>
                </a:lnTo>
                <a:lnTo>
                  <a:pt x="862" y="706"/>
                </a:lnTo>
                <a:lnTo>
                  <a:pt x="867" y="733"/>
                </a:lnTo>
                <a:lnTo>
                  <a:pt x="907" y="761"/>
                </a:lnTo>
                <a:lnTo>
                  <a:pt x="875" y="794"/>
                </a:lnTo>
                <a:lnTo>
                  <a:pt x="826" y="794"/>
                </a:lnTo>
                <a:lnTo>
                  <a:pt x="769" y="815"/>
                </a:lnTo>
                <a:lnTo>
                  <a:pt x="728" y="839"/>
                </a:lnTo>
                <a:lnTo>
                  <a:pt x="664" y="864"/>
                </a:lnTo>
                <a:lnTo>
                  <a:pt x="616" y="904"/>
                </a:lnTo>
                <a:lnTo>
                  <a:pt x="567" y="935"/>
                </a:lnTo>
                <a:lnTo>
                  <a:pt x="557" y="966"/>
                </a:lnTo>
                <a:lnTo>
                  <a:pt x="557" y="991"/>
                </a:lnTo>
                <a:lnTo>
                  <a:pt x="526" y="1015"/>
                </a:lnTo>
                <a:lnTo>
                  <a:pt x="530" y="1044"/>
                </a:lnTo>
                <a:lnTo>
                  <a:pt x="491" y="1079"/>
                </a:lnTo>
                <a:lnTo>
                  <a:pt x="491" y="1123"/>
                </a:lnTo>
                <a:lnTo>
                  <a:pt x="512" y="1158"/>
                </a:lnTo>
                <a:lnTo>
                  <a:pt x="500" y="1185"/>
                </a:lnTo>
                <a:lnTo>
                  <a:pt x="458" y="1171"/>
                </a:lnTo>
                <a:lnTo>
                  <a:pt x="451" y="1123"/>
                </a:lnTo>
                <a:lnTo>
                  <a:pt x="410" y="1100"/>
                </a:lnTo>
                <a:lnTo>
                  <a:pt x="378" y="1107"/>
                </a:lnTo>
                <a:lnTo>
                  <a:pt x="357" y="1140"/>
                </a:lnTo>
                <a:lnTo>
                  <a:pt x="316" y="1123"/>
                </a:lnTo>
                <a:lnTo>
                  <a:pt x="275" y="1123"/>
                </a:lnTo>
                <a:lnTo>
                  <a:pt x="230" y="1154"/>
                </a:lnTo>
                <a:lnTo>
                  <a:pt x="217" y="1185"/>
                </a:lnTo>
                <a:lnTo>
                  <a:pt x="205" y="1216"/>
                </a:lnTo>
                <a:lnTo>
                  <a:pt x="194" y="1267"/>
                </a:lnTo>
                <a:lnTo>
                  <a:pt x="230" y="1298"/>
                </a:lnTo>
                <a:lnTo>
                  <a:pt x="267" y="1274"/>
                </a:lnTo>
                <a:lnTo>
                  <a:pt x="312" y="1274"/>
                </a:lnTo>
                <a:lnTo>
                  <a:pt x="316" y="1316"/>
                </a:lnTo>
                <a:lnTo>
                  <a:pt x="289" y="1343"/>
                </a:lnTo>
                <a:lnTo>
                  <a:pt x="342" y="1352"/>
                </a:lnTo>
                <a:lnTo>
                  <a:pt x="364" y="1362"/>
                </a:lnTo>
                <a:lnTo>
                  <a:pt x="378" y="1401"/>
                </a:lnTo>
                <a:lnTo>
                  <a:pt x="423" y="1415"/>
                </a:lnTo>
                <a:lnTo>
                  <a:pt x="473" y="1448"/>
                </a:lnTo>
                <a:lnTo>
                  <a:pt x="508" y="1429"/>
                </a:lnTo>
                <a:lnTo>
                  <a:pt x="589" y="1448"/>
                </a:lnTo>
                <a:lnTo>
                  <a:pt x="651" y="1451"/>
                </a:lnTo>
                <a:lnTo>
                  <a:pt x="741" y="1489"/>
                </a:lnTo>
                <a:lnTo>
                  <a:pt x="753" y="1521"/>
                </a:lnTo>
                <a:lnTo>
                  <a:pt x="808" y="1557"/>
                </a:lnTo>
                <a:lnTo>
                  <a:pt x="835" y="1606"/>
                </a:lnTo>
                <a:lnTo>
                  <a:pt x="898" y="1631"/>
                </a:lnTo>
                <a:lnTo>
                  <a:pt x="951" y="1637"/>
                </a:lnTo>
                <a:lnTo>
                  <a:pt x="1010" y="1679"/>
                </a:lnTo>
                <a:lnTo>
                  <a:pt x="1082" y="1679"/>
                </a:lnTo>
                <a:lnTo>
                  <a:pt x="1085" y="1715"/>
                </a:lnTo>
                <a:lnTo>
                  <a:pt x="1085" y="1750"/>
                </a:lnTo>
                <a:lnTo>
                  <a:pt x="1055" y="1785"/>
                </a:lnTo>
                <a:lnTo>
                  <a:pt x="1046" y="1829"/>
                </a:lnTo>
                <a:lnTo>
                  <a:pt x="1037" y="1874"/>
                </a:lnTo>
                <a:lnTo>
                  <a:pt x="996" y="1917"/>
                </a:lnTo>
                <a:lnTo>
                  <a:pt x="942" y="1942"/>
                </a:lnTo>
                <a:lnTo>
                  <a:pt x="892" y="1948"/>
                </a:lnTo>
                <a:lnTo>
                  <a:pt x="912" y="1983"/>
                </a:lnTo>
                <a:lnTo>
                  <a:pt x="867" y="2027"/>
                </a:lnTo>
                <a:lnTo>
                  <a:pt x="830" y="2062"/>
                </a:lnTo>
                <a:lnTo>
                  <a:pt x="785" y="2084"/>
                </a:lnTo>
                <a:lnTo>
                  <a:pt x="746" y="2136"/>
                </a:lnTo>
                <a:lnTo>
                  <a:pt x="714" y="2171"/>
                </a:lnTo>
                <a:lnTo>
                  <a:pt x="675" y="2192"/>
                </a:lnTo>
                <a:lnTo>
                  <a:pt x="648" y="2225"/>
                </a:lnTo>
                <a:lnTo>
                  <a:pt x="625" y="2256"/>
                </a:lnTo>
                <a:lnTo>
                  <a:pt x="598" y="2287"/>
                </a:lnTo>
                <a:lnTo>
                  <a:pt x="607" y="2317"/>
                </a:lnTo>
                <a:lnTo>
                  <a:pt x="585" y="2342"/>
                </a:lnTo>
                <a:lnTo>
                  <a:pt x="548" y="2298"/>
                </a:lnTo>
                <a:lnTo>
                  <a:pt x="503" y="2263"/>
                </a:lnTo>
                <a:lnTo>
                  <a:pt x="491" y="2216"/>
                </a:lnTo>
                <a:lnTo>
                  <a:pt x="491" y="2171"/>
                </a:lnTo>
                <a:lnTo>
                  <a:pt x="485" y="2122"/>
                </a:lnTo>
                <a:lnTo>
                  <a:pt x="503" y="2051"/>
                </a:lnTo>
                <a:lnTo>
                  <a:pt x="508" y="1983"/>
                </a:lnTo>
                <a:lnTo>
                  <a:pt x="500" y="1921"/>
                </a:lnTo>
                <a:lnTo>
                  <a:pt x="485" y="1874"/>
                </a:lnTo>
                <a:lnTo>
                  <a:pt x="433" y="1829"/>
                </a:lnTo>
                <a:lnTo>
                  <a:pt x="383" y="1794"/>
                </a:lnTo>
                <a:lnTo>
                  <a:pt x="342" y="1747"/>
                </a:lnTo>
                <a:lnTo>
                  <a:pt x="333" y="1688"/>
                </a:lnTo>
                <a:lnTo>
                  <a:pt x="357" y="1648"/>
                </a:lnTo>
                <a:lnTo>
                  <a:pt x="357" y="1613"/>
                </a:lnTo>
                <a:lnTo>
                  <a:pt x="383" y="1552"/>
                </a:lnTo>
                <a:lnTo>
                  <a:pt x="414" y="1506"/>
                </a:lnTo>
                <a:lnTo>
                  <a:pt x="458" y="1479"/>
                </a:lnTo>
                <a:lnTo>
                  <a:pt x="478" y="1451"/>
                </a:lnTo>
                <a:lnTo>
                  <a:pt x="423" y="1439"/>
                </a:lnTo>
                <a:lnTo>
                  <a:pt x="387" y="1448"/>
                </a:lnTo>
                <a:lnTo>
                  <a:pt x="351" y="1435"/>
                </a:lnTo>
                <a:lnTo>
                  <a:pt x="307" y="1408"/>
                </a:lnTo>
                <a:lnTo>
                  <a:pt x="262" y="1377"/>
                </a:lnTo>
                <a:lnTo>
                  <a:pt x="235" y="1342"/>
                </a:lnTo>
                <a:lnTo>
                  <a:pt x="217" y="1333"/>
                </a:lnTo>
                <a:lnTo>
                  <a:pt x="191" y="1343"/>
                </a:lnTo>
                <a:lnTo>
                  <a:pt x="146" y="1323"/>
                </a:lnTo>
                <a:lnTo>
                  <a:pt x="110" y="1291"/>
                </a:lnTo>
                <a:lnTo>
                  <a:pt x="96" y="1267"/>
                </a:lnTo>
                <a:lnTo>
                  <a:pt x="96" y="1220"/>
                </a:lnTo>
                <a:lnTo>
                  <a:pt x="89" y="1196"/>
                </a:lnTo>
                <a:lnTo>
                  <a:pt x="46" y="1175"/>
                </a:lnTo>
                <a:lnTo>
                  <a:pt x="46" y="1193"/>
                </a:lnTo>
                <a:lnTo>
                  <a:pt x="66" y="1224"/>
                </a:lnTo>
                <a:lnTo>
                  <a:pt x="73" y="1256"/>
                </a:lnTo>
                <a:lnTo>
                  <a:pt x="33" y="1234"/>
                </a:lnTo>
                <a:lnTo>
                  <a:pt x="12" y="1215"/>
                </a:lnTo>
                <a:lnTo>
                  <a:pt x="1" y="1179"/>
                </a:lnTo>
                <a:lnTo>
                  <a:pt x="7" y="1119"/>
                </a:lnTo>
                <a:lnTo>
                  <a:pt x="0" y="1048"/>
                </a:lnTo>
                <a:lnTo>
                  <a:pt x="7" y="956"/>
                </a:lnTo>
                <a:lnTo>
                  <a:pt x="33" y="815"/>
                </a:lnTo>
                <a:lnTo>
                  <a:pt x="91" y="676"/>
                </a:lnTo>
                <a:lnTo>
                  <a:pt x="182" y="514"/>
                </a:lnTo>
                <a:lnTo>
                  <a:pt x="250" y="401"/>
                </a:lnTo>
                <a:lnTo>
                  <a:pt x="351" y="276"/>
                </a:lnTo>
                <a:lnTo>
                  <a:pt x="435" y="203"/>
                </a:lnTo>
              </a:path>
            </a:pathLst>
          </a:custGeom>
          <a:solidFill>
            <a:srgbClr val="CCFFCC">
              <a:alpha val="50195"/>
            </a:srgbClr>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 name="Line 4"/>
          <p:cNvSpPr>
            <a:spLocks noChangeShapeType="1"/>
          </p:cNvSpPr>
          <p:nvPr userDrawn="1"/>
        </p:nvSpPr>
        <p:spPr bwMode="auto">
          <a:xfrm>
            <a:off x="4763" y="6554788"/>
            <a:ext cx="9137650" cy="0"/>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userDrawn="1"/>
        </p:nvSpPr>
        <p:spPr bwMode="auto">
          <a:xfrm>
            <a:off x="4763" y="765175"/>
            <a:ext cx="9137650" cy="0"/>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aphicFrame>
        <p:nvGraphicFramePr>
          <p:cNvPr id="7" name="Object 7"/>
          <p:cNvGraphicFramePr>
            <a:graphicFrameLocks noChangeAspect="1"/>
          </p:cNvGraphicFramePr>
          <p:nvPr userDrawn="1"/>
        </p:nvGraphicFramePr>
        <p:xfrm>
          <a:off x="0" y="0"/>
          <a:ext cx="9144000" cy="741363"/>
        </p:xfrm>
        <a:graphic>
          <a:graphicData uri="http://schemas.openxmlformats.org/presentationml/2006/ole">
            <p:oleObj spid="_x0000_s29051" name="Image" r:id="rId3" imgW="13320635" imgH="1079365" progId="">
              <p:embed/>
            </p:oleObj>
          </a:graphicData>
        </a:graphic>
      </p:graphicFrame>
      <p:pic>
        <p:nvPicPr>
          <p:cNvPr id="8" name="Picture 10" descr="2"/>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6580188"/>
            <a:ext cx="914400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7906" name="Rectangle 7"/>
          <p:cNvSpPr>
            <a:spLocks noGrp="1" noChangeArrowheads="1"/>
          </p:cNvSpPr>
          <p:nvPr>
            <p:ph type="ctrTitle"/>
          </p:nvPr>
        </p:nvSpPr>
        <p:spPr>
          <a:xfrm>
            <a:off x="696913" y="1700213"/>
            <a:ext cx="7772400" cy="1470025"/>
          </a:xfrm>
        </p:spPr>
        <p:txBody>
          <a:bodyPr/>
          <a:lstStyle>
            <a:lvl1pPr algn="ctr">
              <a:defRPr sz="4200">
                <a:solidFill>
                  <a:srgbClr val="9900CC"/>
                </a:solidFill>
              </a:defRPr>
            </a:lvl1pPr>
          </a:lstStyle>
          <a:p>
            <a:pPr lvl="0"/>
            <a:r>
              <a:rPr lang="zh-CN" altLang="en-US" noProof="0" smtClean="0"/>
              <a:t>单击此处编辑母版标题样式</a:t>
            </a:r>
          </a:p>
        </p:txBody>
      </p:sp>
      <p:sp>
        <p:nvSpPr>
          <p:cNvPr id="507907" name="AutoShape 8"/>
          <p:cNvSpPr>
            <a:spLocks noGrp="1" noChangeArrowheads="1"/>
          </p:cNvSpPr>
          <p:nvPr>
            <p:ph type="subTitle" idx="1"/>
          </p:nvPr>
        </p:nvSpPr>
        <p:spPr>
          <a:xfrm>
            <a:off x="900113" y="4005263"/>
            <a:ext cx="7345362" cy="1752600"/>
          </a:xfrm>
          <a:prstGeom prst="roundRect">
            <a:avLst>
              <a:gd name="adj" fmla="val 9412"/>
            </a:avLst>
          </a:prstGeom>
          <a:extLst>
            <a:ext uri="{909E8E84-426E-40DD-AFC4-6F175D3DCCD1}">
              <a14:hiddenFill xmlns:a14="http://schemas.microsoft.com/office/drawing/2010/main" xmlns="">
                <a:solidFill>
                  <a:srgbClr val="D8F1D7"/>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0" indent="0" algn="ctr">
              <a:lnSpc>
                <a:spcPct val="90000"/>
              </a:lnSpc>
              <a:spcBef>
                <a:spcPct val="15000"/>
              </a:spcBef>
              <a:buSzPct val="90000"/>
              <a:buFont typeface="Wingdings" panose="05000000000000000000" pitchFamily="2" charset="2"/>
              <a:buNone/>
              <a:defRPr sz="3400">
                <a:solidFill>
                  <a:srgbClr val="000000"/>
                </a:solidFill>
                <a:latin typeface="CMU Typewriter Text" pitchFamily="49" charset="0"/>
                <a:ea typeface="文鼎ＰＬ简中楷" pitchFamily="2" charset="-122"/>
              </a:defRPr>
            </a:lvl1pPr>
          </a:lstStyle>
          <a:p>
            <a:pPr lvl="0"/>
            <a:r>
              <a:rPr lang="zh-CN" altLang="en-US" noProof="0" smtClean="0"/>
              <a:t>单击此处编辑母版副标题样式</a:t>
            </a:r>
          </a:p>
        </p:txBody>
      </p:sp>
    </p:spTree>
    <p:extLst>
      <p:ext uri="{BB962C8B-B14F-4D97-AF65-F5344CB8AC3E}">
        <p14:creationId xmlns:p14="http://schemas.microsoft.com/office/powerpoint/2010/main" xmlns="" val="737749060"/>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fld id="{3ED95129-4FCA-45B8-8D3D-F0DDC17201E6}" type="datetime1">
              <a:rPr lang="zh-CN" altLang="en-US" smtClean="0"/>
              <a:pPr>
                <a:defRPr/>
              </a:pPr>
              <a:t>2021/3/25</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smtClean="0"/>
              <a:t>80C51 </a:t>
            </a:r>
            <a:r>
              <a:rPr lang="zh-CN" altLang="en-US" smtClean="0"/>
              <a:t>时钟电路、工作时序、工作方式</a:t>
            </a: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0DDB6D92-A158-4E7E-A096-0777953949B8}" type="slidenum">
              <a:rPr lang="zh-CN" altLang="en-US"/>
              <a:pPr>
                <a:defRPr/>
              </a:pPr>
              <a:t>‹#›</a:t>
            </a:fld>
            <a:endParaRPr lang="en-US" altLang="zh-CN"/>
          </a:p>
        </p:txBody>
      </p:sp>
    </p:spTree>
    <p:extLst>
      <p:ext uri="{BB962C8B-B14F-4D97-AF65-F5344CB8AC3E}">
        <p14:creationId xmlns:p14="http://schemas.microsoft.com/office/powerpoint/2010/main" xmlns="" val="94872028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3075" y="322263"/>
            <a:ext cx="2212975" cy="61309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322263"/>
            <a:ext cx="6491287" cy="61309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fld id="{D25E14FC-C1E1-4426-A36F-7831B751A52B}" type="datetime1">
              <a:rPr lang="zh-CN" altLang="en-US" smtClean="0"/>
              <a:pPr>
                <a:defRPr/>
              </a:pPr>
              <a:t>2021/3/25</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smtClean="0"/>
              <a:t>80C51 </a:t>
            </a:r>
            <a:r>
              <a:rPr lang="zh-CN" altLang="en-US" smtClean="0"/>
              <a:t>时钟电路、工作时序、工作方式</a:t>
            </a: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19D87527-4733-4294-B3A1-2EA5F50B5A37}" type="slidenum">
              <a:rPr lang="zh-CN" altLang="en-US"/>
              <a:pPr>
                <a:defRPr/>
              </a:pPr>
              <a:t>‹#›</a:t>
            </a:fld>
            <a:endParaRPr lang="en-US" altLang="zh-CN"/>
          </a:p>
        </p:txBody>
      </p:sp>
    </p:spTree>
    <p:extLst>
      <p:ext uri="{BB962C8B-B14F-4D97-AF65-F5344CB8AC3E}">
        <p14:creationId xmlns:p14="http://schemas.microsoft.com/office/powerpoint/2010/main" xmlns="" val="9275109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fld id="{B2D4ACCA-2750-45FA-B054-2E3D1CF58566}" type="datetime1">
              <a:rPr lang="zh-CN" altLang="en-US" smtClean="0"/>
              <a:pPr>
                <a:defRPr/>
              </a:pPr>
              <a:t>2021/3/25</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smtClean="0"/>
              <a:t>80C51 </a:t>
            </a:r>
            <a:r>
              <a:rPr lang="zh-CN" altLang="en-US" smtClean="0"/>
              <a:t>时钟电路、工作时序、工作方式</a:t>
            </a: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2BAAB2DD-6E80-468E-8D8E-7F533F9D2062}" type="slidenum">
              <a:rPr lang="zh-CN" altLang="en-US"/>
              <a:pPr>
                <a:defRPr/>
              </a:pPr>
              <a:t>‹#›</a:t>
            </a:fld>
            <a:endParaRPr lang="en-US" altLang="zh-CN"/>
          </a:p>
        </p:txBody>
      </p:sp>
    </p:spTree>
    <p:extLst>
      <p:ext uri="{BB962C8B-B14F-4D97-AF65-F5344CB8AC3E}">
        <p14:creationId xmlns:p14="http://schemas.microsoft.com/office/powerpoint/2010/main" xmlns="" val="42945195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fld id="{B850C043-B055-48D0-8B4F-F9AA745C60A0}" type="datetime1">
              <a:rPr lang="zh-CN" altLang="en-US" smtClean="0"/>
              <a:pPr>
                <a:defRPr/>
              </a:pPr>
              <a:t>2021/3/25</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smtClean="0"/>
              <a:t>80C51 </a:t>
            </a:r>
            <a:r>
              <a:rPr lang="zh-CN" altLang="en-US" smtClean="0"/>
              <a:t>时钟电路、工作时序、工作方式</a:t>
            </a: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827B4411-40B1-412D-B8A5-3AEA5E1D2504}" type="slidenum">
              <a:rPr lang="zh-CN" altLang="en-US"/>
              <a:pPr>
                <a:defRPr/>
              </a:pPr>
              <a:t>‹#›</a:t>
            </a:fld>
            <a:endParaRPr lang="en-US" altLang="zh-CN"/>
          </a:p>
        </p:txBody>
      </p:sp>
    </p:spTree>
    <p:extLst>
      <p:ext uri="{BB962C8B-B14F-4D97-AF65-F5344CB8AC3E}">
        <p14:creationId xmlns:p14="http://schemas.microsoft.com/office/powerpoint/2010/main" xmlns="" val="158688370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1125538"/>
            <a:ext cx="4351337" cy="532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125538"/>
            <a:ext cx="4352925" cy="532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fld id="{629DC9F1-B646-4A41-B179-CCB5A3AD3026}" type="datetime1">
              <a:rPr lang="zh-CN" altLang="en-US" smtClean="0"/>
              <a:pPr>
                <a:defRPr/>
              </a:pPr>
              <a:t>2021/3/25</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smtClean="0"/>
              <a:t>80C51 </a:t>
            </a:r>
            <a:r>
              <a:rPr lang="zh-CN" altLang="en-US" smtClean="0"/>
              <a:t>时钟电路、工作时序、工作方式</a:t>
            </a: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4765E853-F589-4A2A-98CB-AE3689828A34}" type="slidenum">
              <a:rPr lang="zh-CN" altLang="en-US"/>
              <a:pPr>
                <a:defRPr/>
              </a:pPr>
              <a:t>‹#›</a:t>
            </a:fld>
            <a:endParaRPr lang="en-US" altLang="zh-CN"/>
          </a:p>
        </p:txBody>
      </p:sp>
    </p:spTree>
    <p:extLst>
      <p:ext uri="{BB962C8B-B14F-4D97-AF65-F5344CB8AC3E}">
        <p14:creationId xmlns:p14="http://schemas.microsoft.com/office/powerpoint/2010/main" xmlns="" val="88936447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half" idx="10"/>
          </p:nvPr>
        </p:nvSpPr>
        <p:spPr>
          <a:ln/>
        </p:spPr>
        <p:txBody>
          <a:bodyPr/>
          <a:lstStyle>
            <a:lvl1pPr>
              <a:defRPr/>
            </a:lvl1pPr>
          </a:lstStyle>
          <a:p>
            <a:pPr>
              <a:defRPr/>
            </a:pPr>
            <a:fld id="{636CA421-54FB-4C84-B9FA-0002F03F1942}" type="datetime1">
              <a:rPr lang="zh-CN" altLang="en-US" smtClean="0"/>
              <a:pPr>
                <a:defRPr/>
              </a:pPr>
              <a:t>2021/3/25</a:t>
            </a:fld>
            <a:endParaRPr lang="en-US" altLang="zh-CN"/>
          </a:p>
        </p:txBody>
      </p:sp>
      <p:sp>
        <p:nvSpPr>
          <p:cNvPr id="8" name="Rectangle 9"/>
          <p:cNvSpPr>
            <a:spLocks noGrp="1" noChangeArrowheads="1"/>
          </p:cNvSpPr>
          <p:nvPr>
            <p:ph type="ftr" sz="quarter" idx="11"/>
          </p:nvPr>
        </p:nvSpPr>
        <p:spPr>
          <a:ln/>
        </p:spPr>
        <p:txBody>
          <a:bodyPr/>
          <a:lstStyle>
            <a:lvl1pPr>
              <a:defRPr/>
            </a:lvl1pPr>
          </a:lstStyle>
          <a:p>
            <a:pPr>
              <a:defRPr/>
            </a:pPr>
            <a:r>
              <a:rPr lang="en-US" altLang="zh-CN" smtClean="0"/>
              <a:t>80C51 </a:t>
            </a:r>
            <a:r>
              <a:rPr lang="zh-CN" altLang="en-US" smtClean="0"/>
              <a:t>时钟电路、工作时序、工作方式</a:t>
            </a:r>
            <a:endParaRPr lang="en-US" altLang="zh-CN"/>
          </a:p>
        </p:txBody>
      </p:sp>
      <p:sp>
        <p:nvSpPr>
          <p:cNvPr id="9" name="Rectangle 10"/>
          <p:cNvSpPr>
            <a:spLocks noGrp="1" noChangeArrowheads="1"/>
          </p:cNvSpPr>
          <p:nvPr>
            <p:ph type="sldNum" sz="quarter" idx="12"/>
          </p:nvPr>
        </p:nvSpPr>
        <p:spPr>
          <a:ln/>
        </p:spPr>
        <p:txBody>
          <a:bodyPr/>
          <a:lstStyle>
            <a:lvl1pPr>
              <a:defRPr/>
            </a:lvl1pPr>
          </a:lstStyle>
          <a:p>
            <a:pPr>
              <a:defRPr/>
            </a:pPr>
            <a:fld id="{74FF1958-436D-490D-A3BE-4F8C0AB24895}" type="slidenum">
              <a:rPr lang="zh-CN" altLang="en-US"/>
              <a:pPr>
                <a:defRPr/>
              </a:pPr>
              <a:t>‹#›</a:t>
            </a:fld>
            <a:endParaRPr lang="en-US" altLang="zh-CN"/>
          </a:p>
        </p:txBody>
      </p:sp>
    </p:spTree>
    <p:extLst>
      <p:ext uri="{BB962C8B-B14F-4D97-AF65-F5344CB8AC3E}">
        <p14:creationId xmlns:p14="http://schemas.microsoft.com/office/powerpoint/2010/main" xmlns="" val="178720752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dt" sz="half" idx="10"/>
          </p:nvPr>
        </p:nvSpPr>
        <p:spPr>
          <a:ln/>
        </p:spPr>
        <p:txBody>
          <a:bodyPr/>
          <a:lstStyle>
            <a:lvl1pPr>
              <a:defRPr/>
            </a:lvl1pPr>
          </a:lstStyle>
          <a:p>
            <a:pPr>
              <a:defRPr/>
            </a:pPr>
            <a:fld id="{B2921937-3A65-4CC4-9C5D-832E971FAB8E}" type="datetime1">
              <a:rPr lang="zh-CN" altLang="en-US" smtClean="0"/>
              <a:pPr>
                <a:defRPr/>
              </a:pPr>
              <a:t>2021/3/25</a:t>
            </a:fld>
            <a:endParaRPr lang="en-US" altLang="zh-CN"/>
          </a:p>
        </p:txBody>
      </p:sp>
      <p:sp>
        <p:nvSpPr>
          <p:cNvPr id="4" name="Rectangle 9"/>
          <p:cNvSpPr>
            <a:spLocks noGrp="1" noChangeArrowheads="1"/>
          </p:cNvSpPr>
          <p:nvPr>
            <p:ph type="ftr" sz="quarter" idx="11"/>
          </p:nvPr>
        </p:nvSpPr>
        <p:spPr>
          <a:ln/>
        </p:spPr>
        <p:txBody>
          <a:bodyPr/>
          <a:lstStyle>
            <a:lvl1pPr>
              <a:defRPr/>
            </a:lvl1pPr>
          </a:lstStyle>
          <a:p>
            <a:pPr>
              <a:defRPr/>
            </a:pPr>
            <a:r>
              <a:rPr lang="en-US" altLang="zh-CN" smtClean="0"/>
              <a:t>80C51 </a:t>
            </a:r>
            <a:r>
              <a:rPr lang="zh-CN" altLang="en-US" smtClean="0"/>
              <a:t>时钟电路、工作时序、工作方式</a:t>
            </a:r>
            <a:endParaRPr lang="en-US" altLang="zh-CN"/>
          </a:p>
        </p:txBody>
      </p:sp>
      <p:sp>
        <p:nvSpPr>
          <p:cNvPr id="5" name="Rectangle 10"/>
          <p:cNvSpPr>
            <a:spLocks noGrp="1" noChangeArrowheads="1"/>
          </p:cNvSpPr>
          <p:nvPr>
            <p:ph type="sldNum" sz="quarter" idx="12"/>
          </p:nvPr>
        </p:nvSpPr>
        <p:spPr>
          <a:ln/>
        </p:spPr>
        <p:txBody>
          <a:bodyPr/>
          <a:lstStyle>
            <a:lvl1pPr>
              <a:defRPr/>
            </a:lvl1pPr>
          </a:lstStyle>
          <a:p>
            <a:pPr>
              <a:defRPr/>
            </a:pPr>
            <a:fld id="{81821CB9-0454-4ADD-B4DC-13A7B9EF5240}" type="slidenum">
              <a:rPr lang="zh-CN" altLang="en-US"/>
              <a:pPr>
                <a:defRPr/>
              </a:pPr>
              <a:t>‹#›</a:t>
            </a:fld>
            <a:endParaRPr lang="en-US" altLang="zh-CN"/>
          </a:p>
        </p:txBody>
      </p:sp>
    </p:spTree>
    <p:extLst>
      <p:ext uri="{BB962C8B-B14F-4D97-AF65-F5344CB8AC3E}">
        <p14:creationId xmlns:p14="http://schemas.microsoft.com/office/powerpoint/2010/main" xmlns="" val="32353671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5F699E8D-433F-4FFB-A59A-87DD831A1FF1}" type="datetime1">
              <a:rPr lang="zh-CN" altLang="en-US" smtClean="0"/>
              <a:pPr>
                <a:defRPr/>
              </a:pPr>
              <a:t>2021/3/25</a:t>
            </a:fld>
            <a:endParaRPr lang="en-US" altLang="zh-CN"/>
          </a:p>
        </p:txBody>
      </p:sp>
      <p:sp>
        <p:nvSpPr>
          <p:cNvPr id="3" name="Rectangle 9"/>
          <p:cNvSpPr>
            <a:spLocks noGrp="1" noChangeArrowheads="1"/>
          </p:cNvSpPr>
          <p:nvPr>
            <p:ph type="ftr" sz="quarter" idx="11"/>
          </p:nvPr>
        </p:nvSpPr>
        <p:spPr>
          <a:ln/>
        </p:spPr>
        <p:txBody>
          <a:bodyPr/>
          <a:lstStyle>
            <a:lvl1pPr>
              <a:defRPr/>
            </a:lvl1pPr>
          </a:lstStyle>
          <a:p>
            <a:pPr>
              <a:defRPr/>
            </a:pPr>
            <a:r>
              <a:rPr lang="en-US" altLang="zh-CN" smtClean="0"/>
              <a:t>80C51 </a:t>
            </a:r>
            <a:r>
              <a:rPr lang="zh-CN" altLang="en-US" smtClean="0"/>
              <a:t>时钟电路、工作时序、工作方式</a:t>
            </a:r>
            <a:endParaRPr lang="en-US" altLang="zh-CN"/>
          </a:p>
        </p:txBody>
      </p:sp>
      <p:sp>
        <p:nvSpPr>
          <p:cNvPr id="4" name="Rectangle 10"/>
          <p:cNvSpPr>
            <a:spLocks noGrp="1" noChangeArrowheads="1"/>
          </p:cNvSpPr>
          <p:nvPr>
            <p:ph type="sldNum" sz="quarter" idx="12"/>
          </p:nvPr>
        </p:nvSpPr>
        <p:spPr>
          <a:ln/>
        </p:spPr>
        <p:txBody>
          <a:bodyPr/>
          <a:lstStyle>
            <a:lvl1pPr>
              <a:defRPr/>
            </a:lvl1pPr>
          </a:lstStyle>
          <a:p>
            <a:pPr>
              <a:defRPr/>
            </a:pPr>
            <a:fld id="{266864CC-9908-4A77-9278-950C3471AD1B}" type="slidenum">
              <a:rPr lang="zh-CN" altLang="en-US"/>
              <a:pPr>
                <a:defRPr/>
              </a:pPr>
              <a:t>‹#›</a:t>
            </a:fld>
            <a:endParaRPr lang="en-US" altLang="zh-CN"/>
          </a:p>
        </p:txBody>
      </p:sp>
    </p:spTree>
    <p:extLst>
      <p:ext uri="{BB962C8B-B14F-4D97-AF65-F5344CB8AC3E}">
        <p14:creationId xmlns:p14="http://schemas.microsoft.com/office/powerpoint/2010/main" xmlns="" val="343220893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2FCA84C2-0797-4B10-9812-5A73587E9E57}" type="datetime1">
              <a:rPr lang="zh-CN" altLang="en-US" smtClean="0"/>
              <a:pPr>
                <a:defRPr/>
              </a:pPr>
              <a:t>2021/3/25</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smtClean="0"/>
              <a:t>80C51 </a:t>
            </a:r>
            <a:r>
              <a:rPr lang="zh-CN" altLang="en-US" smtClean="0"/>
              <a:t>时钟电路、工作时序、工作方式</a:t>
            </a: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A2445EF8-1B1D-4BE5-8C8D-FFA366226DF2}" type="slidenum">
              <a:rPr lang="zh-CN" altLang="en-US"/>
              <a:pPr>
                <a:defRPr/>
              </a:pPr>
              <a:t>‹#›</a:t>
            </a:fld>
            <a:endParaRPr lang="en-US" altLang="zh-CN"/>
          </a:p>
        </p:txBody>
      </p:sp>
    </p:spTree>
    <p:extLst>
      <p:ext uri="{BB962C8B-B14F-4D97-AF65-F5344CB8AC3E}">
        <p14:creationId xmlns:p14="http://schemas.microsoft.com/office/powerpoint/2010/main" xmlns="" val="362265210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3866C343-ED22-4511-8C8F-40D1FCF19E72}" type="datetime1">
              <a:rPr lang="zh-CN" altLang="en-US" smtClean="0"/>
              <a:pPr>
                <a:defRPr/>
              </a:pPr>
              <a:t>2021/3/25</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smtClean="0"/>
              <a:t>80C51 </a:t>
            </a:r>
            <a:r>
              <a:rPr lang="zh-CN" altLang="en-US" smtClean="0"/>
              <a:t>时钟电路、工作时序、工作方式</a:t>
            </a: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5181442E-4E5D-49F8-A9DE-9AD7091F55B5}" type="slidenum">
              <a:rPr lang="zh-CN" altLang="en-US"/>
              <a:pPr>
                <a:defRPr/>
              </a:pPr>
              <a:t>‹#›</a:t>
            </a:fld>
            <a:endParaRPr lang="en-US" altLang="zh-CN"/>
          </a:p>
        </p:txBody>
      </p:sp>
    </p:spTree>
    <p:extLst>
      <p:ext uri="{BB962C8B-B14F-4D97-AF65-F5344CB8AC3E}">
        <p14:creationId xmlns:p14="http://schemas.microsoft.com/office/powerpoint/2010/main" xmlns="" val="8764316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2" descr="2"/>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6581775"/>
            <a:ext cx="914400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6884" name="Rectangle 4"/>
          <p:cNvSpPr>
            <a:spLocks noGrp="1" noChangeArrowheads="1"/>
          </p:cNvSpPr>
          <p:nvPr>
            <p:ph type="body" idx="1"/>
          </p:nvPr>
        </p:nvSpPr>
        <p:spPr bwMode="auto">
          <a:xfrm>
            <a:off x="179388" y="1125538"/>
            <a:ext cx="8856662" cy="532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8" name="Rectangle 7"/>
          <p:cNvSpPr>
            <a:spLocks noGrp="1" noChangeArrowheads="1"/>
          </p:cNvSpPr>
          <p:nvPr>
            <p:ph type="title"/>
          </p:nvPr>
        </p:nvSpPr>
        <p:spPr bwMode="auto">
          <a:xfrm>
            <a:off x="179388" y="322263"/>
            <a:ext cx="8856662"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Line 6"/>
          <p:cNvSpPr>
            <a:spLocks noChangeShapeType="1"/>
          </p:cNvSpPr>
          <p:nvPr userDrawn="1"/>
        </p:nvSpPr>
        <p:spPr bwMode="auto">
          <a:xfrm>
            <a:off x="4763" y="996950"/>
            <a:ext cx="9137650" cy="1588"/>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30" name="Line 7"/>
          <p:cNvSpPr>
            <a:spLocks noChangeShapeType="1"/>
          </p:cNvSpPr>
          <p:nvPr userDrawn="1"/>
        </p:nvSpPr>
        <p:spPr bwMode="auto">
          <a:xfrm>
            <a:off x="4763" y="6553200"/>
            <a:ext cx="9137650" cy="1588"/>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6888" name="Rectangle 8"/>
          <p:cNvSpPr>
            <a:spLocks noGrp="1" noChangeArrowheads="1"/>
          </p:cNvSpPr>
          <p:nvPr>
            <p:ph type="dt" sz="half" idx="2"/>
          </p:nvPr>
        </p:nvSpPr>
        <p:spPr bwMode="auto">
          <a:xfrm>
            <a:off x="179388" y="6597650"/>
            <a:ext cx="1871662"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eaLnBrk="0" fontAlgn="base" hangingPunct="0">
              <a:spcBef>
                <a:spcPct val="20000"/>
              </a:spcBef>
              <a:buClr>
                <a:schemeClr val="bg1"/>
              </a:buClr>
              <a:buSzTx/>
              <a:buFontTx/>
              <a:buNone/>
              <a:defRPr sz="1400">
                <a:solidFill>
                  <a:schemeClr val="bg1"/>
                </a:solidFill>
                <a:latin typeface="CMU Typewriter Text" pitchFamily="49" charset="0"/>
                <a:ea typeface="文鼎ＰＬ简中楷" pitchFamily="2" charset="-122"/>
              </a:defRPr>
            </a:lvl1pPr>
          </a:lstStyle>
          <a:p>
            <a:pPr>
              <a:defRPr/>
            </a:pPr>
            <a:fld id="{749395BB-102F-4280-B718-27AACE98A161}" type="datetime1">
              <a:rPr lang="zh-CN" altLang="en-US" smtClean="0"/>
              <a:pPr>
                <a:defRPr/>
              </a:pPr>
              <a:t>2021/3/25</a:t>
            </a:fld>
            <a:endParaRPr lang="en-US" altLang="zh-CN"/>
          </a:p>
        </p:txBody>
      </p:sp>
      <p:sp>
        <p:nvSpPr>
          <p:cNvPr id="506889" name="Rectangle 9"/>
          <p:cNvSpPr>
            <a:spLocks noGrp="1" noChangeArrowheads="1"/>
          </p:cNvSpPr>
          <p:nvPr>
            <p:ph type="ftr" sz="quarter" idx="3"/>
          </p:nvPr>
        </p:nvSpPr>
        <p:spPr bwMode="auto">
          <a:xfrm>
            <a:off x="2124075" y="6602413"/>
            <a:ext cx="5472113" cy="249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eaLnBrk="0" fontAlgn="base" hangingPunct="0">
              <a:spcBef>
                <a:spcPct val="20000"/>
              </a:spcBef>
              <a:buClr>
                <a:schemeClr val="bg1"/>
              </a:buClr>
              <a:buSzTx/>
              <a:buFontTx/>
              <a:buNone/>
              <a:defRPr sz="1400">
                <a:solidFill>
                  <a:schemeClr val="bg1"/>
                </a:solidFill>
                <a:latin typeface="CMU Typewriter Text" pitchFamily="49" charset="0"/>
                <a:ea typeface="文鼎ＰＬ简中楷" pitchFamily="2" charset="-122"/>
              </a:defRPr>
            </a:lvl1pPr>
          </a:lstStyle>
          <a:p>
            <a:pPr>
              <a:defRPr/>
            </a:pPr>
            <a:r>
              <a:rPr lang="en-US" altLang="zh-CN" smtClean="0"/>
              <a:t>80C51 </a:t>
            </a:r>
            <a:r>
              <a:rPr lang="zh-CN" altLang="en-US" smtClean="0"/>
              <a:t>时钟电路、工作时序、工作方式</a:t>
            </a:r>
            <a:endParaRPr lang="en-US" altLang="zh-CN"/>
          </a:p>
        </p:txBody>
      </p:sp>
      <p:sp>
        <p:nvSpPr>
          <p:cNvPr id="506890" name="Rectangle 10"/>
          <p:cNvSpPr>
            <a:spLocks noGrp="1" noChangeArrowheads="1"/>
          </p:cNvSpPr>
          <p:nvPr>
            <p:ph type="sldNum" sz="quarter" idx="4"/>
          </p:nvPr>
        </p:nvSpPr>
        <p:spPr bwMode="auto">
          <a:xfrm>
            <a:off x="7669213" y="6608763"/>
            <a:ext cx="1366837" cy="249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spcBef>
                <a:spcPct val="20000"/>
              </a:spcBef>
              <a:buClr>
                <a:schemeClr val="bg1"/>
              </a:buClr>
              <a:defRPr sz="1400" smtClean="0">
                <a:solidFill>
                  <a:schemeClr val="bg1"/>
                </a:solidFill>
                <a:latin typeface="CMU Typewriter Text" pitchFamily="49" charset="0"/>
                <a:ea typeface="文鼎ＰＬ简中楷" pitchFamily="2" charset="-122"/>
              </a:defRPr>
            </a:lvl1pPr>
          </a:lstStyle>
          <a:p>
            <a:pPr>
              <a:defRPr/>
            </a:pPr>
            <a:fld id="{714C45B0-E1F8-453B-8E25-43CD2516E527}" type="slidenum">
              <a:rPr lang="zh-CN" altLang="en-US"/>
              <a:pPr>
                <a:defRPr/>
              </a:pPr>
              <a:t>‹#›</a:t>
            </a:fld>
            <a:endParaRPr lang="en-US" altLang="zh-CN"/>
          </a:p>
        </p:txBody>
      </p:sp>
      <p:pic>
        <p:nvPicPr>
          <p:cNvPr id="1034" name="Picture 11" descr="SlideHead01副本"/>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9144000"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7"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506884">
                                            <p:txEl>
                                              <p:pRg st="0" end="0"/>
                                            </p:txEl>
                                          </p:spTgt>
                                        </p:tgtEl>
                                        <p:attrNameLst>
                                          <p:attrName>style.visibility</p:attrName>
                                        </p:attrNameLst>
                                      </p:cBhvr>
                                      <p:to>
                                        <p:strVal val="visible"/>
                                      </p:to>
                                    </p:set>
                                    <p:anim calcmode="lin" valueType="num">
                                      <p:cBhvr additive="base">
                                        <p:cTn id="7" dur="500" fill="hold"/>
                                        <p:tgtEl>
                                          <p:spTgt spid="50688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0688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06884">
                                            <p:txEl>
                                              <p:pRg st="1" end="1"/>
                                            </p:txEl>
                                          </p:spTgt>
                                        </p:tgtEl>
                                        <p:attrNameLst>
                                          <p:attrName>style.visibility</p:attrName>
                                        </p:attrNameLst>
                                      </p:cBhvr>
                                      <p:to>
                                        <p:strVal val="visible"/>
                                      </p:to>
                                    </p:set>
                                    <p:anim calcmode="lin" valueType="num">
                                      <p:cBhvr additive="base">
                                        <p:cTn id="11" dur="500" fill="hold"/>
                                        <p:tgtEl>
                                          <p:spTgt spid="50688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0688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06884">
                                            <p:txEl>
                                              <p:pRg st="2" end="2"/>
                                            </p:txEl>
                                          </p:spTgt>
                                        </p:tgtEl>
                                        <p:attrNameLst>
                                          <p:attrName>style.visibility</p:attrName>
                                        </p:attrNameLst>
                                      </p:cBhvr>
                                      <p:to>
                                        <p:strVal val="visible"/>
                                      </p:to>
                                    </p:set>
                                    <p:anim calcmode="lin" valueType="num">
                                      <p:cBhvr additive="base">
                                        <p:cTn id="15" dur="500" fill="hold"/>
                                        <p:tgtEl>
                                          <p:spTgt spid="506884">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0688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4" grpId="0" build="p">
        <p:tmplLst>
          <p:tmpl lvl="1">
            <p:tnLst>
              <p:par>
                <p:cTn presetID="2" presetClass="entr" presetSubtype="2" fill="hold" nodeType="withEffect">
                  <p:stCondLst>
                    <p:cond delay="0"/>
                  </p:stCondLst>
                  <p:childTnLst>
                    <p:set>
                      <p:cBhvr>
                        <p:cTn dur="1" fill="hold">
                          <p:stCondLst>
                            <p:cond delay="0"/>
                          </p:stCondLst>
                        </p:cTn>
                        <p:tgtEl>
                          <p:spTgt spid="506884"/>
                        </p:tgtEl>
                        <p:attrNameLst>
                          <p:attrName>style.visibility</p:attrName>
                        </p:attrNameLst>
                      </p:cBhvr>
                      <p:to>
                        <p:strVal val="visible"/>
                      </p:to>
                    </p:set>
                    <p:anim calcmode="lin" valueType="num">
                      <p:cBhvr additive="base">
                        <p:cTn dur="500" fill="hold"/>
                        <p:tgtEl>
                          <p:spTgt spid="506884"/>
                        </p:tgtEl>
                        <p:attrNameLst>
                          <p:attrName>ppt_x</p:attrName>
                        </p:attrNameLst>
                      </p:cBhvr>
                      <p:tavLst>
                        <p:tav tm="0">
                          <p:val>
                            <p:strVal val="1+#ppt_w/2"/>
                          </p:val>
                        </p:tav>
                        <p:tav tm="100000">
                          <p:val>
                            <p:strVal val="#ppt_x"/>
                          </p:val>
                        </p:tav>
                      </p:tavLst>
                    </p:anim>
                    <p:anim calcmode="lin" valueType="num">
                      <p:cBhvr additive="base">
                        <p:cTn dur="500" fill="hold"/>
                        <p:tgtEl>
                          <p:spTgt spid="506884"/>
                        </p:tgtEl>
                        <p:attrNameLst>
                          <p:attrName>ppt_y</p:attrName>
                        </p:attrNameLst>
                      </p:cBhvr>
                      <p:tavLst>
                        <p:tav tm="0">
                          <p:val>
                            <p:strVal val="#ppt_y"/>
                          </p:val>
                        </p:tav>
                        <p:tav tm="100000">
                          <p:val>
                            <p:strVal val="#ppt_y"/>
                          </p:val>
                        </p:tav>
                      </p:tavLst>
                    </p:anim>
                  </p:childTnLst>
                </p:cTn>
              </p:par>
            </p:tnLst>
          </p:tmpl>
          <p:tmpl lvl="2">
            <p:tnLst>
              <p:par>
                <p:cTn presetID="2" presetClass="entr" presetSubtype="2" fill="hold" nodeType="withEffect">
                  <p:stCondLst>
                    <p:cond delay="0"/>
                  </p:stCondLst>
                  <p:childTnLst>
                    <p:set>
                      <p:cBhvr>
                        <p:cTn dur="1" fill="hold">
                          <p:stCondLst>
                            <p:cond delay="0"/>
                          </p:stCondLst>
                        </p:cTn>
                        <p:tgtEl>
                          <p:spTgt spid="506884"/>
                        </p:tgtEl>
                        <p:attrNameLst>
                          <p:attrName>style.visibility</p:attrName>
                        </p:attrNameLst>
                      </p:cBhvr>
                      <p:to>
                        <p:strVal val="visible"/>
                      </p:to>
                    </p:set>
                    <p:anim calcmode="lin" valueType="num">
                      <p:cBhvr additive="base">
                        <p:cTn dur="500" fill="hold"/>
                        <p:tgtEl>
                          <p:spTgt spid="506884"/>
                        </p:tgtEl>
                        <p:attrNameLst>
                          <p:attrName>ppt_x</p:attrName>
                        </p:attrNameLst>
                      </p:cBhvr>
                      <p:tavLst>
                        <p:tav tm="0">
                          <p:val>
                            <p:strVal val="1+#ppt_w/2"/>
                          </p:val>
                        </p:tav>
                        <p:tav tm="100000">
                          <p:val>
                            <p:strVal val="#ppt_x"/>
                          </p:val>
                        </p:tav>
                      </p:tavLst>
                    </p:anim>
                    <p:anim calcmode="lin" valueType="num">
                      <p:cBhvr additive="base">
                        <p:cTn dur="500" fill="hold"/>
                        <p:tgtEl>
                          <p:spTgt spid="506884"/>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506884"/>
                        </p:tgtEl>
                        <p:attrNameLst>
                          <p:attrName>style.visibility</p:attrName>
                        </p:attrNameLst>
                      </p:cBhvr>
                      <p:to>
                        <p:strVal val="visible"/>
                      </p:to>
                    </p:set>
                    <p:anim calcmode="lin" valueType="num">
                      <p:cBhvr additive="base">
                        <p:cTn dur="500" fill="hold"/>
                        <p:tgtEl>
                          <p:spTgt spid="506884"/>
                        </p:tgtEl>
                        <p:attrNameLst>
                          <p:attrName>ppt_x</p:attrName>
                        </p:attrNameLst>
                      </p:cBhvr>
                      <p:tavLst>
                        <p:tav tm="0">
                          <p:val>
                            <p:strVal val="1+#ppt_w/2"/>
                          </p:val>
                        </p:tav>
                        <p:tav tm="100000">
                          <p:val>
                            <p:strVal val="#ppt_x"/>
                          </p:val>
                        </p:tav>
                      </p:tavLst>
                    </p:anim>
                    <p:anim calcmode="lin" valueType="num">
                      <p:cBhvr additive="base">
                        <p:cTn dur="500" fill="hold"/>
                        <p:tgtEl>
                          <p:spTgt spid="506884"/>
                        </p:tgtEl>
                        <p:attrNameLst>
                          <p:attrName>ppt_y</p:attrName>
                        </p:attrNameLst>
                      </p:cBhvr>
                      <p:tavLst>
                        <p:tav tm="0">
                          <p:val>
                            <p:strVal val="#ppt_y"/>
                          </p:val>
                        </p:tav>
                        <p:tav tm="100000">
                          <p:val>
                            <p:strVal val="#ppt_y"/>
                          </p:val>
                        </p:tav>
                      </p:tavLst>
                    </p:anim>
                  </p:childTnLst>
                </p:cTn>
              </p:par>
            </p:tnLst>
          </p:tmpl>
        </p:tmplLst>
      </p:bldP>
    </p:bldLst>
  </p:timing>
  <p:hf hdr="0"/>
  <p:txStyles>
    <p:titleStyle>
      <a:lvl1pPr algn="l" rtl="0" eaLnBrk="0" fontAlgn="base" hangingPunct="0">
        <a:spcBef>
          <a:spcPct val="0"/>
        </a:spcBef>
        <a:spcAft>
          <a:spcPct val="0"/>
        </a:spcAft>
        <a:defRPr sz="4000" b="1" kern="1200">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CMU Sans Serif" pitchFamily="50" charset="0"/>
          <a:ea typeface="文泉驿正黑" pitchFamily="2" charset="-122"/>
        </a:defRPr>
      </a:lvl2pPr>
      <a:lvl3pPr algn="l" rtl="0" eaLnBrk="0" fontAlgn="base" hangingPunct="0">
        <a:spcBef>
          <a:spcPct val="0"/>
        </a:spcBef>
        <a:spcAft>
          <a:spcPct val="0"/>
        </a:spcAft>
        <a:defRPr sz="4000" b="1">
          <a:solidFill>
            <a:schemeClr val="tx1"/>
          </a:solidFill>
          <a:latin typeface="CMU Sans Serif" pitchFamily="50" charset="0"/>
          <a:ea typeface="文泉驿正黑" pitchFamily="2" charset="-122"/>
        </a:defRPr>
      </a:lvl3pPr>
      <a:lvl4pPr algn="l" rtl="0" eaLnBrk="0" fontAlgn="base" hangingPunct="0">
        <a:spcBef>
          <a:spcPct val="0"/>
        </a:spcBef>
        <a:spcAft>
          <a:spcPct val="0"/>
        </a:spcAft>
        <a:defRPr sz="4000" b="1">
          <a:solidFill>
            <a:schemeClr val="tx1"/>
          </a:solidFill>
          <a:latin typeface="CMU Sans Serif" pitchFamily="50" charset="0"/>
          <a:ea typeface="文泉驿正黑" pitchFamily="2" charset="-122"/>
        </a:defRPr>
      </a:lvl4pPr>
      <a:lvl5pPr algn="l" rtl="0" eaLnBrk="0" fontAlgn="base" hangingPunct="0">
        <a:spcBef>
          <a:spcPct val="0"/>
        </a:spcBef>
        <a:spcAft>
          <a:spcPct val="0"/>
        </a:spcAft>
        <a:defRPr sz="4000" b="1">
          <a:solidFill>
            <a:schemeClr val="tx1"/>
          </a:solidFill>
          <a:latin typeface="CMU Sans Serif" pitchFamily="50" charset="0"/>
          <a:ea typeface="文泉驿正黑" pitchFamily="2" charset="-122"/>
        </a:defRPr>
      </a:lvl5pPr>
      <a:lvl6pPr marL="457200" algn="l" rtl="0" fontAlgn="base">
        <a:spcBef>
          <a:spcPct val="0"/>
        </a:spcBef>
        <a:spcAft>
          <a:spcPct val="0"/>
        </a:spcAft>
        <a:defRPr sz="4000" b="1">
          <a:solidFill>
            <a:schemeClr val="tx1"/>
          </a:solidFill>
          <a:latin typeface="CMU Sans Serif" pitchFamily="50" charset="0"/>
          <a:ea typeface="文泉驿正黑" pitchFamily="2" charset="-122"/>
        </a:defRPr>
      </a:lvl6pPr>
      <a:lvl7pPr marL="914400" algn="l" rtl="0" fontAlgn="base">
        <a:spcBef>
          <a:spcPct val="0"/>
        </a:spcBef>
        <a:spcAft>
          <a:spcPct val="0"/>
        </a:spcAft>
        <a:defRPr sz="4000" b="1">
          <a:solidFill>
            <a:schemeClr val="tx1"/>
          </a:solidFill>
          <a:latin typeface="CMU Sans Serif" pitchFamily="50" charset="0"/>
          <a:ea typeface="文泉驿正黑" pitchFamily="2" charset="-122"/>
        </a:defRPr>
      </a:lvl7pPr>
      <a:lvl8pPr marL="1371600" algn="l" rtl="0" fontAlgn="base">
        <a:spcBef>
          <a:spcPct val="0"/>
        </a:spcBef>
        <a:spcAft>
          <a:spcPct val="0"/>
        </a:spcAft>
        <a:defRPr sz="4000" b="1">
          <a:solidFill>
            <a:schemeClr val="tx1"/>
          </a:solidFill>
          <a:latin typeface="CMU Sans Serif" pitchFamily="50" charset="0"/>
          <a:ea typeface="文泉驿正黑" pitchFamily="2" charset="-122"/>
        </a:defRPr>
      </a:lvl8pPr>
      <a:lvl9pPr marL="1828800" algn="l" rtl="0" fontAlgn="base">
        <a:spcBef>
          <a:spcPct val="0"/>
        </a:spcBef>
        <a:spcAft>
          <a:spcPct val="0"/>
        </a:spcAft>
        <a:defRPr sz="4000" b="1">
          <a:solidFill>
            <a:schemeClr val="tx1"/>
          </a:solidFill>
          <a:latin typeface="CMU Sans Serif" pitchFamily="50" charset="0"/>
          <a:ea typeface="文泉驿正黑" pitchFamily="2" charset="-122"/>
        </a:defRPr>
      </a:lvl9pPr>
    </p:titleStyle>
    <p:bodyStyle>
      <a:lvl1pPr marL="342900" indent="-342900" algn="l" rtl="0" eaLnBrk="0" fontAlgn="ctr" hangingPunct="0">
        <a:spcBef>
          <a:spcPct val="20000"/>
        </a:spcBef>
        <a:spcAft>
          <a:spcPct val="0"/>
        </a:spcAft>
        <a:buClr>
          <a:srgbClr val="9900CC"/>
        </a:buClr>
        <a:buSzPct val="80000"/>
        <a:buFont typeface="Wingdings" panose="05000000000000000000" pitchFamily="2" charset="2"/>
        <a:buChar char="n"/>
        <a:defRPr sz="3200" b="1" kern="1200">
          <a:solidFill>
            <a:srgbClr val="9900CC"/>
          </a:solidFill>
          <a:latin typeface="+mn-lt"/>
          <a:ea typeface="+mn-ea"/>
          <a:cs typeface="+mn-cs"/>
        </a:defRPr>
      </a:lvl1pPr>
      <a:lvl2pPr marL="742950" indent="-285750" algn="l" rtl="0" eaLnBrk="0" fontAlgn="ctr" hangingPunct="0">
        <a:spcBef>
          <a:spcPct val="20000"/>
        </a:spcBef>
        <a:spcAft>
          <a:spcPct val="0"/>
        </a:spcAft>
        <a:buClr>
          <a:schemeClr val="tx1"/>
        </a:buClr>
        <a:buSzPct val="80000"/>
        <a:buFont typeface="Wingdings" panose="05000000000000000000" pitchFamily="2" charset="2"/>
        <a:buChar char="u"/>
        <a:defRPr kumimoji="1" sz="2800" b="1" kern="1200">
          <a:solidFill>
            <a:schemeClr val="tx1"/>
          </a:solidFill>
          <a:latin typeface="+mn-lt"/>
          <a:ea typeface="+mn-ea"/>
          <a:cs typeface="+mn-cs"/>
        </a:defRPr>
      </a:lvl2pPr>
      <a:lvl3pPr marL="1143000" indent="-228600" algn="l" rtl="0" eaLnBrk="0" fontAlgn="ctr" hangingPunct="0">
        <a:spcBef>
          <a:spcPct val="20000"/>
        </a:spcBef>
        <a:spcAft>
          <a:spcPct val="0"/>
        </a:spcAft>
        <a:buClr>
          <a:schemeClr val="tx1"/>
        </a:buClr>
        <a:buSzPct val="80000"/>
        <a:buFont typeface="Wingdings" panose="05000000000000000000" pitchFamily="2" charset="2"/>
        <a:buChar char="l"/>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6"/>
          <p:cNvSpPr>
            <a:spLocks noChangeArrowheads="1"/>
          </p:cNvSpPr>
          <p:nvPr/>
        </p:nvSpPr>
        <p:spPr bwMode="auto">
          <a:xfrm>
            <a:off x="684213" y="1971675"/>
            <a:ext cx="7775575" cy="1008063"/>
          </a:xfrm>
          <a:prstGeom prst="roundRect">
            <a:avLst>
              <a:gd name="adj" fmla="val 15546"/>
            </a:avLst>
          </a:prstGeom>
          <a:solidFill>
            <a:srgbClr val="E4F5E3"/>
          </a:solidFill>
          <a:ln>
            <a:noFill/>
          </a:ln>
          <a:effectLst>
            <a:outerShdw dist="107763" dir="2700000" algn="ctr" rotWithShape="0">
              <a:srgbClr val="808080">
                <a:alpha val="50000"/>
              </a:srgbClr>
            </a:outerShdw>
          </a:effectLst>
          <a:extLst>
            <a:ext uri="{91240B29-F687-4F45-9708-019B960494DF}">
              <a14:hiddenLine xmlns:a14="http://schemas.microsoft.com/office/drawing/2010/main" xmlns="" w="9525" algn="ctr">
                <a:solidFill>
                  <a:srgbClr val="000000"/>
                </a:solidFill>
                <a:round/>
                <a:headEnd/>
                <a:tailEnd/>
              </a14:hiddenLine>
            </a:ext>
          </a:extLst>
        </p:spPr>
        <p:txBody>
          <a:bodyPr/>
          <a:lstStyle>
            <a:lvl1pPr fontAlgn="ctr">
              <a:spcBef>
                <a:spcPct val="20000"/>
              </a:spcBef>
              <a:buClr>
                <a:srgbClr val="9900CC"/>
              </a:buClr>
              <a:buSzPct val="80000"/>
              <a:buFont typeface="Wingdings" panose="05000000000000000000" pitchFamily="2" charset="2"/>
              <a:buChar char="n"/>
              <a:defRPr sz="3200" b="1">
                <a:solidFill>
                  <a:srgbClr val="9900CC"/>
                </a:solidFill>
                <a:latin typeface="CMU Serif" pitchFamily="50" charset="0"/>
                <a:ea typeface="文鼎ＰＬ简报宋" panose="02010600030101010101" pitchFamily="2" charset="-122"/>
              </a:defRPr>
            </a:lvl1pPr>
            <a:lvl2pPr marL="742950" indent="-285750" fontAlgn="ctr">
              <a:spcBef>
                <a:spcPct val="20000"/>
              </a:spcBef>
              <a:buClr>
                <a:schemeClr val="tx1"/>
              </a:buClr>
              <a:buSzPct val="80000"/>
              <a:buFont typeface="Wingdings" panose="05000000000000000000" pitchFamily="2" charset="2"/>
              <a:buChar char="u"/>
              <a:defRPr kumimoji="1" sz="2800" b="1">
                <a:solidFill>
                  <a:schemeClr val="tx1"/>
                </a:solidFill>
                <a:latin typeface="CMU Serif" pitchFamily="50" charset="0"/>
                <a:ea typeface="文鼎ＰＬ简报宋" panose="02010600030101010101" pitchFamily="2" charset="-122"/>
              </a:defRPr>
            </a:lvl2pPr>
            <a:lvl3pPr marL="1143000" indent="-228600" fontAlgn="ctr">
              <a:spcBef>
                <a:spcPct val="20000"/>
              </a:spcBef>
              <a:buClr>
                <a:schemeClr val="tx1"/>
              </a:buClr>
              <a:buSzPct val="80000"/>
              <a:buFont typeface="Wingdings" panose="05000000000000000000" pitchFamily="2" charset="2"/>
              <a:buChar char="l"/>
              <a:defRPr sz="2400" b="1">
                <a:solidFill>
                  <a:schemeClr val="tx1"/>
                </a:solidFill>
                <a:latin typeface="CMU Serif" pitchFamily="50" charset="0"/>
                <a:ea typeface="文鼎ＰＬ简报宋"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fontAlgn="base" hangingPunct="1">
              <a:buClr>
                <a:schemeClr val="tx1"/>
              </a:buClr>
              <a:buSzPct val="90000"/>
              <a:buFont typeface="Wingdings" panose="05000000000000000000" pitchFamily="2" charset="2"/>
              <a:buNone/>
            </a:pPr>
            <a:endParaRPr lang="zh-CN" altLang="en-US" sz="4200">
              <a:latin typeface="Arial" panose="020B0604020202020204" pitchFamily="34" charset="0"/>
              <a:ea typeface="黑体" panose="02010609060101010101" pitchFamily="49" charset="-122"/>
            </a:endParaRPr>
          </a:p>
        </p:txBody>
      </p:sp>
      <p:sp>
        <p:nvSpPr>
          <p:cNvPr id="5123" name="AutoShape 5"/>
          <p:cNvSpPr>
            <a:spLocks noGrp="1" noChangeArrowheads="1"/>
          </p:cNvSpPr>
          <p:nvPr>
            <p:ph type="subTitle" idx="1"/>
          </p:nvPr>
        </p:nvSpPr>
        <p:spPr>
          <a:xfrm>
            <a:off x="900113" y="3789040"/>
            <a:ext cx="7345362" cy="2184847"/>
          </a:xfrm>
          <a:noFill/>
        </p:spPr>
        <p:txBody>
          <a:bodyPr/>
          <a:lstStyle/>
          <a:p>
            <a:pPr eaLnBrk="1" hangingPunct="1"/>
            <a:endParaRPr lang="zh-CN" altLang="en-US" dirty="0" smtClean="0"/>
          </a:p>
        </p:txBody>
      </p:sp>
      <p:sp>
        <p:nvSpPr>
          <p:cNvPr id="5124" name="Rectangle 4"/>
          <p:cNvSpPr>
            <a:spLocks noGrp="1" noChangeArrowheads="1"/>
          </p:cNvSpPr>
          <p:nvPr>
            <p:ph type="ctrTitle"/>
          </p:nvPr>
        </p:nvSpPr>
        <p:spPr/>
        <p:txBody>
          <a:bodyPr/>
          <a:lstStyle/>
          <a:p>
            <a:pPr eaLnBrk="1" hangingPunct="1"/>
            <a:r>
              <a:rPr lang="zh-CN" altLang="en-US" sz="3400" b="0" dirty="0" smtClean="0">
                <a:latin typeface="宋体" pitchFamily="2" charset="-122"/>
                <a:ea typeface="宋体" pitchFamily="2" charset="-122"/>
              </a:rPr>
              <a:t>嵌入式接口技术</a:t>
            </a:r>
            <a:r>
              <a:rPr lang="en-US" altLang="zh-CN" sz="3400" b="0" dirty="0" smtClean="0">
                <a:latin typeface="宋体" pitchFamily="2" charset="-122"/>
                <a:ea typeface="宋体" pitchFamily="2" charset="-122"/>
              </a:rPr>
              <a:t>-</a:t>
            </a:r>
            <a:r>
              <a:rPr lang="zh-CN" altLang="en-US" sz="3400" b="0" dirty="0" smtClean="0">
                <a:latin typeface="宋体" pitchFamily="2" charset="-122"/>
                <a:ea typeface="宋体" pitchFamily="2" charset="-122"/>
              </a:rPr>
              <a:t>功率驱动</a:t>
            </a:r>
            <a:endParaRPr lang="en-US" altLang="zh-CN" sz="3400" b="0" dirty="0" smtClean="0">
              <a:latin typeface="宋体" pitchFamily="2" charset="-122"/>
              <a:ea typeface="宋体"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anose="02010600030101010101" pitchFamily="2" charset="-122"/>
                <a:ea typeface="宋体" panose="02010600030101010101" pitchFamily="2" charset="-122"/>
              </a:rPr>
              <a:t>电磁继电器原理</a:t>
            </a:r>
            <a:endParaRPr lang="zh-CN" altLang="en-US" dirty="0"/>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10</a:t>
            </a:fld>
            <a:endParaRPr lang="en-US" altLang="zh-CN"/>
          </a:p>
        </p:txBody>
      </p:sp>
      <p:pic>
        <p:nvPicPr>
          <p:cNvPr id="7" name="Picture 2"/>
          <p:cNvPicPr>
            <a:picLocks noGrp="1" noChangeAspect="1" noChangeArrowheads="1"/>
          </p:cNvPicPr>
          <p:nvPr>
            <p:ph idx="1"/>
          </p:nvPr>
        </p:nvPicPr>
        <p:blipFill>
          <a:blip r:embed="rId2" cstate="print"/>
          <a:srcRect/>
          <a:stretch>
            <a:fillRect/>
          </a:stretch>
        </p:blipFill>
        <p:spPr bwMode="auto">
          <a:xfrm>
            <a:off x="5148064" y="1268760"/>
            <a:ext cx="2687285" cy="2214305"/>
          </a:xfrm>
          <a:prstGeom prst="rect">
            <a:avLst/>
          </a:prstGeom>
          <a:noFill/>
          <a:ln w="9525">
            <a:noFill/>
            <a:miter lim="800000"/>
            <a:headEnd/>
            <a:tailEnd/>
          </a:ln>
        </p:spPr>
      </p:pic>
      <p:pic>
        <p:nvPicPr>
          <p:cNvPr id="8" name="Picture 6"/>
          <p:cNvPicPr>
            <a:picLocks noChangeAspect="1"/>
          </p:cNvPicPr>
          <p:nvPr/>
        </p:nvPicPr>
        <p:blipFill>
          <a:blip r:embed="rId3" cstate="print"/>
          <a:stretch>
            <a:fillRect/>
          </a:stretch>
        </p:blipFill>
        <p:spPr bwMode="auto">
          <a:xfrm>
            <a:off x="611560" y="1340767"/>
            <a:ext cx="3456384" cy="3556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anose="02010600030101010101" pitchFamily="2" charset="-122"/>
                <a:ea typeface="宋体" panose="02010600030101010101" pitchFamily="2" charset="-122"/>
              </a:rPr>
              <a:t>电磁继电器分类</a:t>
            </a:r>
            <a:endParaRPr lang="zh-CN" altLang="en-US" dirty="0"/>
          </a:p>
        </p:txBody>
      </p:sp>
      <p:sp>
        <p:nvSpPr>
          <p:cNvPr id="3" name="内容占位符 2"/>
          <p:cNvSpPr>
            <a:spLocks noGrp="1"/>
          </p:cNvSpPr>
          <p:nvPr>
            <p:ph idx="1"/>
          </p:nvPr>
        </p:nvSpPr>
        <p:spPr/>
        <p:txBody>
          <a:bodyPr/>
          <a:lstStyle/>
          <a:p>
            <a:r>
              <a:rPr lang="zh-CN" altLang="en-US" sz="2800" b="0" dirty="0" smtClean="0">
                <a:solidFill>
                  <a:schemeClr val="tx1"/>
                </a:solidFill>
                <a:latin typeface="宋体" pitchFamily="2" charset="-122"/>
                <a:ea typeface="宋体" pitchFamily="2" charset="-122"/>
              </a:rPr>
              <a:t>按工作原理和结构分为电磁，时间，固态，极化，磁保持，温度，平衡力，高频和其它。</a:t>
            </a:r>
            <a:endParaRPr lang="en-US" altLang="zh-CN" sz="2800" b="0" dirty="0" smtClean="0">
              <a:solidFill>
                <a:schemeClr val="tx1"/>
              </a:solidFill>
              <a:latin typeface="宋体" pitchFamily="2" charset="-122"/>
              <a:ea typeface="宋体" pitchFamily="2" charset="-122"/>
            </a:endParaRPr>
          </a:p>
          <a:p>
            <a:r>
              <a:rPr lang="zh-CN" altLang="en-US" sz="2800" b="0" dirty="0" smtClean="0">
                <a:solidFill>
                  <a:schemeClr val="tx1"/>
                </a:solidFill>
                <a:latin typeface="宋体" pitchFamily="2" charset="-122"/>
                <a:ea typeface="宋体" pitchFamily="2" charset="-122"/>
              </a:rPr>
              <a:t>按触点负载分微功率，弱功率，中功率，强功率。</a:t>
            </a:r>
            <a:endParaRPr lang="en-US" altLang="zh-CN" sz="2800" b="0" dirty="0" smtClean="0">
              <a:solidFill>
                <a:schemeClr val="tx1"/>
              </a:solidFill>
              <a:latin typeface="宋体" pitchFamily="2" charset="-122"/>
              <a:ea typeface="宋体" pitchFamily="2" charset="-122"/>
            </a:endParaRPr>
          </a:p>
          <a:p>
            <a:r>
              <a:rPr lang="zh-CN" altLang="en-US" sz="2800" b="0" dirty="0" smtClean="0">
                <a:solidFill>
                  <a:schemeClr val="tx1"/>
                </a:solidFill>
                <a:latin typeface="宋体" pitchFamily="2" charset="-122"/>
                <a:ea typeface="宋体" pitchFamily="2" charset="-122"/>
              </a:rPr>
              <a:t>按防护特征分为，密封，封闭，敞开</a:t>
            </a:r>
            <a:endParaRPr lang="en-US" altLang="zh-CN" sz="2800" b="0" dirty="0" smtClean="0">
              <a:solidFill>
                <a:schemeClr val="tx1"/>
              </a:solidFill>
              <a:latin typeface="宋体" pitchFamily="2" charset="-122"/>
              <a:ea typeface="宋体" pitchFamily="2" charset="-122"/>
            </a:endParaRPr>
          </a:p>
          <a:p>
            <a:r>
              <a:rPr lang="zh-CN" altLang="en-US" sz="2800" b="0" dirty="0" smtClean="0">
                <a:solidFill>
                  <a:schemeClr val="tx1"/>
                </a:solidFill>
                <a:latin typeface="宋体" pitchFamily="2" charset="-122"/>
                <a:ea typeface="宋体" pitchFamily="2" charset="-122"/>
              </a:rPr>
              <a:t>按触点形式分：单刀单掷、单刀双掷、双刀双掷</a:t>
            </a:r>
            <a:endParaRPr lang="en-US" altLang="zh-CN" sz="2800" b="0" dirty="0" smtClean="0">
              <a:solidFill>
                <a:schemeClr val="tx1"/>
              </a:solidFill>
              <a:latin typeface="宋体" pitchFamily="2" charset="-122"/>
              <a:ea typeface="宋体" pitchFamily="2" charset="-122"/>
            </a:endParaRPr>
          </a:p>
          <a:p>
            <a:endParaRPr lang="zh-CN" altLang="en-US" sz="2800" dirty="0" smtClean="0">
              <a:solidFill>
                <a:schemeClr val="tx1"/>
              </a:solidFill>
              <a:latin typeface="宋体" pitchFamily="2" charset="-122"/>
              <a:ea typeface="宋体" pitchFamily="2" charset="-122"/>
            </a:endParaRPr>
          </a:p>
          <a:p>
            <a:endParaRPr lang="zh-CN" altLang="en-US" dirty="0"/>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r>
              <a:rPr lang="en-US" altLang="zh-CN" smtClean="0"/>
              <a:t>80C51 </a:t>
            </a:r>
            <a:r>
              <a:rPr lang="zh-CN" altLang="en-US" smtClean="0"/>
              <a:t>时钟电路、工作时序、工作方式</a:t>
            </a:r>
            <a:endParaRPr lang="en-US" altLang="zh-CN"/>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11</a:t>
            </a:fld>
            <a:endParaRPr lang="en-US" altLang="zh-CN"/>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anose="02010600030101010101" pitchFamily="2" charset="-122"/>
                <a:ea typeface="宋体" panose="02010600030101010101" pitchFamily="2" charset="-122"/>
              </a:rPr>
              <a:t>电磁继电器驱动及保护</a:t>
            </a:r>
            <a:endParaRPr lang="zh-CN" altLang="en-US" dirty="0"/>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12</a:t>
            </a:fld>
            <a:endParaRPr lang="en-US" altLang="zh-CN"/>
          </a:p>
        </p:txBody>
      </p:sp>
      <p:pic>
        <p:nvPicPr>
          <p:cNvPr id="7" name="Picture 3"/>
          <p:cNvPicPr>
            <a:picLocks noGrp="1" noChangeAspect="1" noChangeArrowheads="1"/>
          </p:cNvPicPr>
          <p:nvPr>
            <p:ph idx="1"/>
          </p:nvPr>
        </p:nvPicPr>
        <p:blipFill>
          <a:blip r:embed="rId2" cstate="print"/>
          <a:srcRect/>
          <a:stretch>
            <a:fillRect/>
          </a:stretch>
        </p:blipFill>
        <p:spPr bwMode="auto">
          <a:xfrm>
            <a:off x="1547664" y="1268760"/>
            <a:ext cx="5112568" cy="477560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anose="02010600030101010101" pitchFamily="2" charset="-122"/>
                <a:ea typeface="宋体" panose="02010600030101010101" pitchFamily="2" charset="-122"/>
              </a:rPr>
              <a:t>电磁继电器触电灭弧保护</a:t>
            </a:r>
            <a:endParaRPr lang="zh-CN" altLang="en-US" dirty="0"/>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13</a:t>
            </a:fld>
            <a:endParaRPr lang="en-US" altLang="zh-CN"/>
          </a:p>
        </p:txBody>
      </p:sp>
      <p:pic>
        <p:nvPicPr>
          <p:cNvPr id="7" name="Picture 4"/>
          <p:cNvPicPr>
            <a:picLocks noGrp="1" noChangeAspect="1" noChangeArrowheads="1"/>
          </p:cNvPicPr>
          <p:nvPr>
            <p:ph idx="1"/>
          </p:nvPr>
        </p:nvPicPr>
        <p:blipFill>
          <a:blip r:embed="rId2" cstate="print"/>
          <a:srcRect/>
          <a:stretch>
            <a:fillRect/>
          </a:stretch>
        </p:blipFill>
        <p:spPr bwMode="auto">
          <a:xfrm>
            <a:off x="2123728" y="2069676"/>
            <a:ext cx="4392488" cy="304095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anose="02010600030101010101" pitchFamily="2" charset="-122"/>
                <a:ea typeface="宋体" panose="02010600030101010101" pitchFamily="2" charset="-122"/>
              </a:rPr>
              <a:t>磁保持继电器</a:t>
            </a:r>
            <a:endParaRPr lang="zh-CN" altLang="en-US" dirty="0"/>
          </a:p>
        </p:txBody>
      </p:sp>
      <p:sp>
        <p:nvSpPr>
          <p:cNvPr id="3" name="内容占位符 2"/>
          <p:cNvSpPr>
            <a:spLocks noGrp="1"/>
          </p:cNvSpPr>
          <p:nvPr>
            <p:ph idx="1"/>
          </p:nvPr>
        </p:nvSpPr>
        <p:spPr/>
        <p:txBody>
          <a:bodyPr/>
          <a:lstStyle/>
          <a:p>
            <a:r>
              <a:rPr lang="zh-CN" altLang="en-US" sz="2400" b="0" dirty="0" smtClean="0">
                <a:solidFill>
                  <a:schemeClr val="tx1"/>
                </a:solidFill>
                <a:latin typeface="宋体" pitchFamily="2" charset="-122"/>
                <a:ea typeface="宋体" pitchFamily="2" charset="-122"/>
              </a:rPr>
              <a:t>磁保持继电器和其他电磁继电器作用一样。不同的是，磁保持继电器的常闭或常开状态完全是依赖永久磁钢的作用，其开关状态的转换是靠一定宽度的</a:t>
            </a:r>
            <a:r>
              <a:rPr lang="zh-CN" altLang="en-US" sz="2400" b="0" dirty="0" smtClean="0">
                <a:solidFill>
                  <a:srgbClr val="FF0000"/>
                </a:solidFill>
                <a:latin typeface="宋体" pitchFamily="2" charset="-122"/>
                <a:ea typeface="宋体" pitchFamily="2" charset="-122"/>
              </a:rPr>
              <a:t>脉冲电信号</a:t>
            </a:r>
            <a:r>
              <a:rPr lang="zh-CN" altLang="en-US" sz="2400" b="0" dirty="0" smtClean="0">
                <a:solidFill>
                  <a:schemeClr val="tx1"/>
                </a:solidFill>
                <a:latin typeface="宋体" pitchFamily="2" charset="-122"/>
                <a:ea typeface="宋体" pitchFamily="2" charset="-122"/>
              </a:rPr>
              <a:t>触发而完成的。</a:t>
            </a:r>
            <a:endParaRPr lang="en-US" altLang="zh-CN" sz="2400" b="0" dirty="0" smtClean="0">
              <a:solidFill>
                <a:schemeClr val="tx1"/>
              </a:solidFill>
              <a:latin typeface="宋体" pitchFamily="2" charset="-122"/>
              <a:ea typeface="宋体" pitchFamily="2" charset="-122"/>
            </a:endParaRPr>
          </a:p>
          <a:p>
            <a:r>
              <a:rPr lang="zh-CN" altLang="en-US" sz="2400" b="0" dirty="0" smtClean="0">
                <a:solidFill>
                  <a:schemeClr val="tx1"/>
                </a:solidFill>
                <a:latin typeface="宋体" pitchFamily="2" charset="-122"/>
                <a:ea typeface="宋体" pitchFamily="2" charset="-122"/>
              </a:rPr>
              <a:t>省电、性能稳定、体积小、承载能力大。</a:t>
            </a:r>
          </a:p>
          <a:p>
            <a:r>
              <a:rPr lang="zh-CN" altLang="en-US" sz="2400" b="0" dirty="0" smtClean="0">
                <a:solidFill>
                  <a:schemeClr val="tx1"/>
                </a:solidFill>
                <a:latin typeface="宋体" pitchFamily="2" charset="-122"/>
                <a:ea typeface="宋体" pitchFamily="2" charset="-122"/>
              </a:rPr>
              <a:t>磁保持继电器分为单相和三相。市场上的磁保持继电器的触点转换电流最大可达</a:t>
            </a:r>
            <a:r>
              <a:rPr lang="en-US" altLang="zh-CN" sz="2400" b="0" dirty="0" smtClean="0">
                <a:solidFill>
                  <a:schemeClr val="tx1"/>
                </a:solidFill>
                <a:latin typeface="宋体" pitchFamily="2" charset="-122"/>
                <a:ea typeface="宋体" pitchFamily="2" charset="-122"/>
              </a:rPr>
              <a:t>150A;</a:t>
            </a:r>
            <a:r>
              <a:rPr lang="zh-CN" altLang="en-US" sz="2400" b="0" dirty="0" smtClean="0">
                <a:solidFill>
                  <a:schemeClr val="tx1"/>
                </a:solidFill>
                <a:latin typeface="宋体" pitchFamily="2" charset="-122"/>
                <a:ea typeface="宋体" pitchFamily="2" charset="-122"/>
              </a:rPr>
              <a:t>控制线圈电压分为</a:t>
            </a:r>
            <a:r>
              <a:rPr lang="en-US" altLang="zh-CN" sz="2400" b="0" dirty="0" smtClean="0">
                <a:solidFill>
                  <a:schemeClr val="tx1"/>
                </a:solidFill>
                <a:latin typeface="宋体" pitchFamily="2" charset="-122"/>
                <a:ea typeface="宋体" pitchFamily="2" charset="-122"/>
              </a:rPr>
              <a:t>DC9V</a:t>
            </a:r>
            <a:r>
              <a:rPr lang="zh-CN" altLang="en-US" sz="2400" b="0" dirty="0" smtClean="0">
                <a:solidFill>
                  <a:schemeClr val="tx1"/>
                </a:solidFill>
                <a:latin typeface="宋体" pitchFamily="2" charset="-122"/>
                <a:ea typeface="宋体" pitchFamily="2" charset="-122"/>
              </a:rPr>
              <a:t>、</a:t>
            </a:r>
            <a:r>
              <a:rPr lang="en-US" altLang="zh-CN" sz="2400" b="0" dirty="0" smtClean="0">
                <a:solidFill>
                  <a:schemeClr val="tx1"/>
                </a:solidFill>
                <a:latin typeface="宋体" pitchFamily="2" charset="-122"/>
                <a:ea typeface="宋体" pitchFamily="2" charset="-122"/>
              </a:rPr>
              <a:t>DC12V</a:t>
            </a:r>
            <a:r>
              <a:rPr lang="zh-CN" altLang="en-US" sz="2400" b="0" dirty="0" smtClean="0">
                <a:solidFill>
                  <a:schemeClr val="tx1"/>
                </a:solidFill>
                <a:latin typeface="宋体" pitchFamily="2" charset="-122"/>
                <a:ea typeface="宋体" pitchFamily="2" charset="-122"/>
              </a:rPr>
              <a:t>等。</a:t>
            </a:r>
          </a:p>
          <a:p>
            <a:endParaRPr lang="zh-CN" altLang="en-US" dirty="0"/>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14</a:t>
            </a:fld>
            <a:endParaRPr lang="en-US" altLang="zh-CN"/>
          </a:p>
        </p:txBody>
      </p:sp>
      <p:pic>
        <p:nvPicPr>
          <p:cNvPr id="7" name="Picture 2"/>
          <p:cNvPicPr>
            <a:picLocks noChangeAspect="1" noChangeArrowheads="1"/>
          </p:cNvPicPr>
          <p:nvPr/>
        </p:nvPicPr>
        <p:blipFill>
          <a:blip r:embed="rId2" cstate="print"/>
          <a:srcRect/>
          <a:stretch>
            <a:fillRect/>
          </a:stretch>
        </p:blipFill>
        <p:spPr bwMode="auto">
          <a:xfrm>
            <a:off x="1979712" y="3861048"/>
            <a:ext cx="4662518" cy="2520280"/>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itchFamily="2" charset="-122"/>
                <a:ea typeface="宋体" pitchFamily="2" charset="-122"/>
              </a:rPr>
              <a:t>固态继电器</a:t>
            </a:r>
            <a:endParaRPr lang="zh-CN" altLang="en-US" dirty="0"/>
          </a:p>
        </p:txBody>
      </p:sp>
      <p:sp>
        <p:nvSpPr>
          <p:cNvPr id="3" name="内容占位符 2"/>
          <p:cNvSpPr>
            <a:spLocks noGrp="1"/>
          </p:cNvSpPr>
          <p:nvPr>
            <p:ph idx="1"/>
          </p:nvPr>
        </p:nvSpPr>
        <p:spPr/>
        <p:txBody>
          <a:bodyPr/>
          <a:lstStyle/>
          <a:p>
            <a:r>
              <a:rPr lang="zh-CN" altLang="en-US" sz="2400" b="0" dirty="0" smtClean="0">
                <a:solidFill>
                  <a:schemeClr val="tx1"/>
                </a:solidFill>
                <a:latin typeface="宋体" pitchFamily="2" charset="-122"/>
                <a:ea typeface="宋体" pitchFamily="2" charset="-122"/>
              </a:rPr>
              <a:t>固态继电器</a:t>
            </a:r>
            <a:r>
              <a:rPr lang="en-US" altLang="zh-CN" sz="2400" b="0" dirty="0" smtClean="0">
                <a:solidFill>
                  <a:schemeClr val="tx1"/>
                </a:solidFill>
                <a:latin typeface="宋体" pitchFamily="2" charset="-122"/>
                <a:ea typeface="宋体" pitchFamily="2" charset="-122"/>
              </a:rPr>
              <a:t>(Solid State Relay,</a:t>
            </a:r>
            <a:r>
              <a:rPr lang="zh-CN" altLang="en-US" sz="2400" b="0" dirty="0" smtClean="0">
                <a:solidFill>
                  <a:schemeClr val="tx1"/>
                </a:solidFill>
                <a:latin typeface="宋体" pitchFamily="2" charset="-122"/>
                <a:ea typeface="宋体" pitchFamily="2" charset="-122"/>
              </a:rPr>
              <a:t>缩写</a:t>
            </a:r>
            <a:r>
              <a:rPr lang="en-US" altLang="zh-CN" sz="2400" b="0" dirty="0" smtClean="0">
                <a:solidFill>
                  <a:schemeClr val="tx1"/>
                </a:solidFill>
                <a:latin typeface="宋体" pitchFamily="2" charset="-122"/>
                <a:ea typeface="宋体" pitchFamily="2" charset="-122"/>
              </a:rPr>
              <a:t>SSR)</a:t>
            </a:r>
            <a:r>
              <a:rPr lang="zh-CN" altLang="en-US" sz="2400" b="0" dirty="0" smtClean="0">
                <a:solidFill>
                  <a:schemeClr val="tx1"/>
                </a:solidFill>
                <a:latin typeface="宋体" pitchFamily="2" charset="-122"/>
                <a:ea typeface="宋体" pitchFamily="2" charset="-122"/>
              </a:rPr>
              <a:t>，是由微电子电路，分立电子器件，电力电子功率器件组成的无触点开关。控制端与负载端的隔离用光电耦合或脉冲信号。固态继电器的输入端用微小的控制信号，达到直接驱动大</a:t>
            </a:r>
            <a:r>
              <a:rPr lang="zh-CN" altLang="en-US" sz="2400" b="0" u="sng" dirty="0" smtClean="0">
                <a:solidFill>
                  <a:schemeClr val="tx1"/>
                </a:solidFill>
                <a:latin typeface="宋体" pitchFamily="2" charset="-122"/>
                <a:ea typeface="宋体" pitchFamily="2" charset="-122"/>
              </a:rPr>
              <a:t>电流</a:t>
            </a:r>
            <a:r>
              <a:rPr lang="zh-CN" altLang="en-US" sz="2400" b="0" dirty="0" smtClean="0">
                <a:solidFill>
                  <a:schemeClr val="tx1"/>
                </a:solidFill>
                <a:latin typeface="宋体" pitchFamily="2" charset="-122"/>
                <a:ea typeface="宋体" pitchFamily="2" charset="-122"/>
              </a:rPr>
              <a:t>负载。</a:t>
            </a:r>
            <a:endParaRPr lang="en-US" altLang="zh-CN" sz="2400" b="0" dirty="0" smtClean="0">
              <a:solidFill>
                <a:schemeClr val="tx1"/>
              </a:solidFill>
              <a:latin typeface="宋体" pitchFamily="2" charset="-122"/>
              <a:ea typeface="宋体" pitchFamily="2" charset="-122"/>
            </a:endParaRPr>
          </a:p>
          <a:p>
            <a:r>
              <a:rPr lang="zh-CN" altLang="en-US" sz="2400" b="0" dirty="0" smtClean="0">
                <a:solidFill>
                  <a:srgbClr val="FF0000"/>
                </a:solidFill>
                <a:latin typeface="宋体" pitchFamily="2" charset="-122"/>
                <a:ea typeface="宋体" pitchFamily="2" charset="-122"/>
              </a:rPr>
              <a:t>耐振耐机械冲击</a:t>
            </a:r>
            <a:r>
              <a:rPr lang="zh-CN" altLang="en-US" sz="2400" b="0" dirty="0" smtClean="0">
                <a:solidFill>
                  <a:schemeClr val="tx1"/>
                </a:solidFill>
                <a:latin typeface="宋体" pitchFamily="2" charset="-122"/>
                <a:ea typeface="宋体" pitchFamily="2" charset="-122"/>
              </a:rPr>
              <a:t>，具有良好的</a:t>
            </a:r>
            <a:r>
              <a:rPr lang="zh-CN" altLang="en-US" sz="2400" b="0" dirty="0" smtClean="0">
                <a:solidFill>
                  <a:srgbClr val="FF0000"/>
                </a:solidFill>
                <a:latin typeface="宋体" pitchFamily="2" charset="-122"/>
                <a:ea typeface="宋体" pitchFamily="2" charset="-122"/>
              </a:rPr>
              <a:t>防潮防霉防腐蚀</a:t>
            </a:r>
            <a:r>
              <a:rPr lang="zh-CN" altLang="en-US" sz="2400" b="0" dirty="0" smtClean="0">
                <a:solidFill>
                  <a:schemeClr val="tx1"/>
                </a:solidFill>
                <a:latin typeface="宋体" pitchFamily="2" charset="-122"/>
                <a:ea typeface="宋体" pitchFamily="2" charset="-122"/>
              </a:rPr>
              <a:t>性能，在</a:t>
            </a:r>
            <a:r>
              <a:rPr lang="zh-CN" altLang="en-US" sz="2400" b="0" dirty="0" smtClean="0">
                <a:solidFill>
                  <a:srgbClr val="FF0000"/>
                </a:solidFill>
                <a:latin typeface="宋体" pitchFamily="2" charset="-122"/>
                <a:ea typeface="宋体" pitchFamily="2" charset="-122"/>
              </a:rPr>
              <a:t>防爆</a:t>
            </a:r>
            <a:r>
              <a:rPr lang="zh-CN" altLang="en-US" sz="2400" b="0" dirty="0" smtClean="0">
                <a:solidFill>
                  <a:schemeClr val="tx1"/>
                </a:solidFill>
                <a:latin typeface="宋体" pitchFamily="2" charset="-122"/>
                <a:ea typeface="宋体" pitchFamily="2" charset="-122"/>
              </a:rPr>
              <a:t>方面的性能也极佳，输入功率小，</a:t>
            </a:r>
            <a:r>
              <a:rPr lang="zh-CN" altLang="en-US" sz="2400" b="0" dirty="0" smtClean="0">
                <a:solidFill>
                  <a:srgbClr val="FF0000"/>
                </a:solidFill>
                <a:latin typeface="宋体" pitchFamily="2" charset="-122"/>
                <a:ea typeface="宋体" pitchFamily="2" charset="-122"/>
              </a:rPr>
              <a:t>灵敏度高</a:t>
            </a:r>
            <a:r>
              <a:rPr lang="zh-CN" altLang="en-US" sz="2400" b="0" dirty="0" smtClean="0">
                <a:solidFill>
                  <a:schemeClr val="tx1"/>
                </a:solidFill>
                <a:latin typeface="宋体" pitchFamily="2" charset="-122"/>
                <a:ea typeface="宋体" pitchFamily="2" charset="-122"/>
              </a:rPr>
              <a:t>，控制功率小，电磁兼容性好，</a:t>
            </a:r>
            <a:r>
              <a:rPr lang="zh-CN" altLang="en-US" sz="2400" b="0" dirty="0" smtClean="0">
                <a:solidFill>
                  <a:srgbClr val="FF0000"/>
                </a:solidFill>
                <a:latin typeface="宋体" pitchFamily="2" charset="-122"/>
                <a:ea typeface="宋体" pitchFamily="2" charset="-122"/>
              </a:rPr>
              <a:t>噪声低</a:t>
            </a:r>
            <a:r>
              <a:rPr lang="zh-CN" altLang="en-US" sz="2400" b="0" dirty="0" smtClean="0">
                <a:solidFill>
                  <a:schemeClr val="tx1"/>
                </a:solidFill>
                <a:latin typeface="宋体" pitchFamily="2" charset="-122"/>
                <a:ea typeface="宋体" pitchFamily="2" charset="-122"/>
              </a:rPr>
              <a:t>和</a:t>
            </a:r>
            <a:r>
              <a:rPr lang="zh-CN" altLang="en-US" sz="2400" b="0" dirty="0" smtClean="0">
                <a:solidFill>
                  <a:srgbClr val="FF0000"/>
                </a:solidFill>
                <a:latin typeface="宋体" pitchFamily="2" charset="-122"/>
                <a:ea typeface="宋体" pitchFamily="2" charset="-122"/>
              </a:rPr>
              <a:t>工作频率高</a:t>
            </a:r>
            <a:r>
              <a:rPr lang="zh-CN" altLang="en-US" sz="2400" b="0" dirty="0" smtClean="0">
                <a:solidFill>
                  <a:schemeClr val="tx1"/>
                </a:solidFill>
                <a:latin typeface="宋体" pitchFamily="2" charset="-122"/>
                <a:ea typeface="宋体" pitchFamily="2" charset="-122"/>
              </a:rPr>
              <a:t>等特点。固态继电器专用的固态继电器可以具有</a:t>
            </a:r>
            <a:r>
              <a:rPr lang="zh-CN" altLang="en-US" sz="2400" b="0" dirty="0" smtClean="0">
                <a:solidFill>
                  <a:srgbClr val="FF0000"/>
                </a:solidFill>
                <a:latin typeface="宋体" pitchFamily="2" charset="-122"/>
                <a:ea typeface="宋体" pitchFamily="2" charset="-122"/>
              </a:rPr>
              <a:t>短路保护</a:t>
            </a:r>
            <a:r>
              <a:rPr lang="zh-CN" altLang="en-US" sz="2400" b="0" dirty="0" smtClean="0">
                <a:solidFill>
                  <a:schemeClr val="tx1"/>
                </a:solidFill>
                <a:latin typeface="宋体" pitchFamily="2" charset="-122"/>
                <a:ea typeface="宋体" pitchFamily="2" charset="-122"/>
              </a:rPr>
              <a:t>，</a:t>
            </a:r>
            <a:r>
              <a:rPr lang="zh-CN" altLang="en-US" sz="2400" b="0" dirty="0" smtClean="0">
                <a:solidFill>
                  <a:srgbClr val="FF0000"/>
                </a:solidFill>
                <a:latin typeface="宋体" pitchFamily="2" charset="-122"/>
                <a:ea typeface="宋体" pitchFamily="2" charset="-122"/>
              </a:rPr>
              <a:t>过载保护和过热保护</a:t>
            </a:r>
            <a:r>
              <a:rPr lang="zh-CN" altLang="en-US" sz="2400" b="0" dirty="0" smtClean="0">
                <a:solidFill>
                  <a:schemeClr val="tx1"/>
                </a:solidFill>
                <a:latin typeface="宋体" pitchFamily="2" charset="-122"/>
                <a:ea typeface="宋体" pitchFamily="2" charset="-122"/>
              </a:rPr>
              <a:t>功能，与组合逻辑固化封装就可以实现用户需要的智能模块，直接用于控制系统中。</a:t>
            </a:r>
            <a:endParaRPr lang="zh-CN" altLang="en-US" sz="2400" dirty="0">
              <a:solidFill>
                <a:schemeClr val="tx1"/>
              </a:solidFill>
              <a:latin typeface="宋体" pitchFamily="2" charset="-122"/>
              <a:ea typeface="宋体" pitchFamily="2" charset="-122"/>
            </a:endParaRPr>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15</a:t>
            </a:fld>
            <a:endParaRPr lang="en-US" altLang="zh-CN"/>
          </a:p>
        </p:txBody>
      </p:sp>
      <p:pic>
        <p:nvPicPr>
          <p:cNvPr id="7" name="Picture 2"/>
          <p:cNvPicPr>
            <a:picLocks noChangeAspect="1" noChangeArrowheads="1"/>
          </p:cNvPicPr>
          <p:nvPr/>
        </p:nvPicPr>
        <p:blipFill>
          <a:blip r:embed="rId2" cstate="print"/>
          <a:srcRect/>
          <a:stretch>
            <a:fillRect/>
          </a:stretch>
        </p:blipFill>
        <p:spPr bwMode="auto">
          <a:xfrm>
            <a:off x="5292080" y="4581128"/>
            <a:ext cx="1859280" cy="1866900"/>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itchFamily="2" charset="-122"/>
                <a:ea typeface="宋体" pitchFamily="2" charset="-122"/>
              </a:rPr>
              <a:t>固态继电器组成与分类</a:t>
            </a:r>
            <a:endParaRPr lang="zh-CN" altLang="en-US" dirty="0">
              <a:latin typeface="宋体" pitchFamily="2" charset="-122"/>
              <a:ea typeface="宋体" pitchFamily="2" charset="-122"/>
            </a:endParaRPr>
          </a:p>
        </p:txBody>
      </p:sp>
      <p:sp>
        <p:nvSpPr>
          <p:cNvPr id="3" name="内容占位符 2"/>
          <p:cNvSpPr>
            <a:spLocks noGrp="1"/>
          </p:cNvSpPr>
          <p:nvPr>
            <p:ph idx="1"/>
          </p:nvPr>
        </p:nvSpPr>
        <p:spPr/>
        <p:txBody>
          <a:bodyPr/>
          <a:lstStyle/>
          <a:p>
            <a:r>
              <a:rPr lang="zh-CN" altLang="en-US" sz="2000" b="0" dirty="0" smtClean="0">
                <a:solidFill>
                  <a:schemeClr val="tx1"/>
                </a:solidFill>
                <a:latin typeface="宋体" pitchFamily="2" charset="-122"/>
                <a:ea typeface="宋体" pitchFamily="2" charset="-122"/>
              </a:rPr>
              <a:t>固态继电器由三部分组成：输入电路，隔离（耦合）和输出电路。</a:t>
            </a:r>
          </a:p>
          <a:p>
            <a:r>
              <a:rPr lang="zh-CN" altLang="en-US" sz="2000" dirty="0" smtClean="0">
                <a:solidFill>
                  <a:srgbClr val="FF0000"/>
                </a:solidFill>
                <a:latin typeface="宋体" pitchFamily="2" charset="-122"/>
                <a:ea typeface="宋体" pitchFamily="2" charset="-122"/>
              </a:rPr>
              <a:t>输入电路：</a:t>
            </a:r>
            <a:r>
              <a:rPr lang="zh-CN" altLang="en-US" sz="2000" b="0" dirty="0" smtClean="0">
                <a:solidFill>
                  <a:schemeClr val="tx1"/>
                </a:solidFill>
                <a:latin typeface="宋体" pitchFamily="2" charset="-122"/>
                <a:ea typeface="宋体" pitchFamily="2" charset="-122"/>
              </a:rPr>
              <a:t>输入电路可分为</a:t>
            </a:r>
            <a:r>
              <a:rPr lang="zh-CN" altLang="en-US" sz="2000" b="0" dirty="0" smtClean="0">
                <a:solidFill>
                  <a:srgbClr val="FF0000"/>
                </a:solidFill>
                <a:latin typeface="宋体" pitchFamily="2" charset="-122"/>
                <a:ea typeface="宋体" pitchFamily="2" charset="-122"/>
              </a:rPr>
              <a:t>直流输入电路，交流输入电路和交直流输入电路三种</a:t>
            </a:r>
            <a:r>
              <a:rPr lang="zh-CN" altLang="en-US" sz="2000" b="0" dirty="0" smtClean="0">
                <a:solidFill>
                  <a:schemeClr val="tx1"/>
                </a:solidFill>
                <a:latin typeface="宋体" pitchFamily="2" charset="-122"/>
                <a:ea typeface="宋体" pitchFamily="2" charset="-122"/>
              </a:rPr>
              <a:t>。有些输入控制电路还具有与</a:t>
            </a:r>
            <a:r>
              <a:rPr lang="en-US" altLang="zh-CN" sz="2000" b="0" dirty="0" smtClean="0">
                <a:solidFill>
                  <a:schemeClr val="tx1"/>
                </a:solidFill>
                <a:latin typeface="宋体" pitchFamily="2" charset="-122"/>
                <a:ea typeface="宋体" pitchFamily="2" charset="-122"/>
              </a:rPr>
              <a:t>TTL/CMOS</a:t>
            </a:r>
            <a:r>
              <a:rPr lang="zh-CN" altLang="en-US" sz="2000" b="0" dirty="0" smtClean="0">
                <a:solidFill>
                  <a:schemeClr val="tx1"/>
                </a:solidFill>
                <a:latin typeface="宋体" pitchFamily="2" charset="-122"/>
                <a:ea typeface="宋体" pitchFamily="2" charset="-122"/>
              </a:rPr>
              <a:t>兼容，正负逻辑控制和反相等功能，可以方便的与</a:t>
            </a:r>
            <a:r>
              <a:rPr lang="en-US" altLang="zh-CN" sz="2000" b="0" dirty="0" smtClean="0">
                <a:solidFill>
                  <a:schemeClr val="tx1"/>
                </a:solidFill>
                <a:latin typeface="宋体" pitchFamily="2" charset="-122"/>
                <a:ea typeface="宋体" pitchFamily="2" charset="-122"/>
              </a:rPr>
              <a:t>TTL,MOS</a:t>
            </a:r>
            <a:r>
              <a:rPr lang="zh-CN" altLang="en-US" sz="2000" b="0" dirty="0" smtClean="0">
                <a:solidFill>
                  <a:schemeClr val="tx1"/>
                </a:solidFill>
                <a:latin typeface="宋体" pitchFamily="2" charset="-122"/>
                <a:ea typeface="宋体" pitchFamily="2" charset="-122"/>
              </a:rPr>
              <a:t>逻辑电路连接。</a:t>
            </a:r>
          </a:p>
          <a:p>
            <a:r>
              <a:rPr lang="zh-CN" altLang="en-US" sz="2000" dirty="0" smtClean="0">
                <a:solidFill>
                  <a:srgbClr val="FF0000"/>
                </a:solidFill>
                <a:latin typeface="宋体" pitchFamily="2" charset="-122"/>
                <a:ea typeface="宋体" pitchFamily="2" charset="-122"/>
              </a:rPr>
              <a:t>隔离（耦合）</a:t>
            </a:r>
            <a:r>
              <a:rPr lang="zh-CN" altLang="en-US" sz="2000" b="0" dirty="0" smtClean="0">
                <a:solidFill>
                  <a:schemeClr val="tx1"/>
                </a:solidFill>
                <a:latin typeface="宋体" pitchFamily="2" charset="-122"/>
                <a:ea typeface="宋体" pitchFamily="2" charset="-122"/>
              </a:rPr>
              <a:t>：</a:t>
            </a:r>
            <a:r>
              <a:rPr lang="zh-CN" altLang="en-US" sz="2000" b="0" dirty="0" smtClean="0">
                <a:solidFill>
                  <a:srgbClr val="FF0000"/>
                </a:solidFill>
                <a:latin typeface="宋体" pitchFamily="2" charset="-122"/>
                <a:ea typeface="宋体" pitchFamily="2" charset="-122"/>
              </a:rPr>
              <a:t>光电耦合</a:t>
            </a:r>
            <a:r>
              <a:rPr lang="zh-CN" altLang="en-US" sz="2000" b="0" dirty="0" smtClean="0">
                <a:solidFill>
                  <a:schemeClr val="tx1"/>
                </a:solidFill>
                <a:latin typeface="宋体" pitchFamily="2" charset="-122"/>
                <a:ea typeface="宋体" pitchFamily="2" charset="-122"/>
              </a:rPr>
              <a:t>和</a:t>
            </a:r>
            <a:r>
              <a:rPr lang="zh-CN" altLang="en-US" sz="2000" b="0" dirty="0" smtClean="0">
                <a:solidFill>
                  <a:srgbClr val="FF0000"/>
                </a:solidFill>
                <a:latin typeface="宋体" pitchFamily="2" charset="-122"/>
                <a:ea typeface="宋体" pitchFamily="2" charset="-122"/>
              </a:rPr>
              <a:t>变压器耦合</a:t>
            </a:r>
            <a:r>
              <a:rPr lang="zh-CN" altLang="en-US" sz="2000" b="0" dirty="0" smtClean="0">
                <a:solidFill>
                  <a:schemeClr val="tx1"/>
                </a:solidFill>
                <a:latin typeface="宋体" pitchFamily="2" charset="-122"/>
                <a:ea typeface="宋体" pitchFamily="2" charset="-122"/>
              </a:rPr>
              <a:t>两种。</a:t>
            </a:r>
          </a:p>
          <a:p>
            <a:r>
              <a:rPr lang="zh-CN" altLang="en-US" sz="2000" dirty="0" smtClean="0">
                <a:solidFill>
                  <a:srgbClr val="FF0000"/>
                </a:solidFill>
                <a:latin typeface="宋体" pitchFamily="2" charset="-122"/>
                <a:ea typeface="宋体" pitchFamily="2" charset="-122"/>
              </a:rPr>
              <a:t>输出电路：</a:t>
            </a:r>
            <a:r>
              <a:rPr lang="zh-CN" altLang="en-US" sz="2000" b="0" dirty="0" smtClean="0">
                <a:solidFill>
                  <a:schemeClr val="tx1"/>
                </a:solidFill>
                <a:latin typeface="宋体" pitchFamily="2" charset="-122"/>
                <a:ea typeface="宋体" pitchFamily="2" charset="-122"/>
              </a:rPr>
              <a:t>大功率晶体</a:t>
            </a:r>
            <a:r>
              <a:rPr lang="zh-CN" altLang="en-US" sz="2000" b="0" dirty="0" smtClean="0">
                <a:solidFill>
                  <a:srgbClr val="FF0000"/>
                </a:solidFill>
                <a:latin typeface="宋体" pitchFamily="2" charset="-122"/>
                <a:ea typeface="宋体" pitchFamily="2" charset="-122"/>
              </a:rPr>
              <a:t>三极管</a:t>
            </a:r>
            <a:r>
              <a:rPr lang="zh-CN" altLang="en-US" sz="2000" b="0" dirty="0" smtClean="0">
                <a:solidFill>
                  <a:schemeClr val="tx1"/>
                </a:solidFill>
                <a:latin typeface="宋体" pitchFamily="2" charset="-122"/>
                <a:ea typeface="宋体" pitchFamily="2" charset="-122"/>
              </a:rPr>
              <a:t>、单向</a:t>
            </a:r>
            <a:r>
              <a:rPr lang="zh-CN" altLang="en-US" sz="2000" b="0" dirty="0" smtClean="0">
                <a:solidFill>
                  <a:srgbClr val="FF0000"/>
                </a:solidFill>
                <a:latin typeface="宋体" pitchFamily="2" charset="-122"/>
                <a:ea typeface="宋体" pitchFamily="2" charset="-122"/>
              </a:rPr>
              <a:t>可控硅</a:t>
            </a:r>
            <a:r>
              <a:rPr lang="zh-CN" altLang="en-US" sz="2000" b="0" dirty="0" smtClean="0">
                <a:solidFill>
                  <a:schemeClr val="tx1"/>
                </a:solidFill>
                <a:latin typeface="宋体" pitchFamily="2" charset="-122"/>
                <a:ea typeface="宋体" pitchFamily="2" charset="-122"/>
              </a:rPr>
              <a:t>、双向可控硅、功率</a:t>
            </a:r>
            <a:r>
              <a:rPr lang="zh-CN" altLang="en-US" sz="2000" b="0" dirty="0" smtClean="0">
                <a:solidFill>
                  <a:srgbClr val="FF0000"/>
                </a:solidFill>
                <a:latin typeface="宋体" pitchFamily="2" charset="-122"/>
                <a:ea typeface="宋体" pitchFamily="2" charset="-122"/>
              </a:rPr>
              <a:t>场效应管</a:t>
            </a:r>
            <a:r>
              <a:rPr lang="zh-CN" altLang="en-US" sz="2000" b="0" dirty="0" smtClean="0">
                <a:solidFill>
                  <a:schemeClr val="tx1"/>
                </a:solidFill>
                <a:latin typeface="宋体" pitchFamily="2" charset="-122"/>
                <a:ea typeface="宋体" pitchFamily="2" charset="-122"/>
              </a:rPr>
              <a:t>、绝缘栅型</a:t>
            </a:r>
            <a:r>
              <a:rPr lang="zh-CN" altLang="en-US" sz="2000" b="0" dirty="0" smtClean="0">
                <a:solidFill>
                  <a:srgbClr val="FF0000"/>
                </a:solidFill>
                <a:latin typeface="宋体" pitchFamily="2" charset="-122"/>
                <a:ea typeface="宋体" pitchFamily="2" charset="-122"/>
              </a:rPr>
              <a:t>双极晶体管</a:t>
            </a:r>
            <a:r>
              <a:rPr lang="zh-CN" altLang="en-US" sz="2000" b="0" dirty="0" smtClean="0">
                <a:solidFill>
                  <a:schemeClr val="tx1"/>
                </a:solidFill>
                <a:latin typeface="宋体" pitchFamily="2" charset="-122"/>
                <a:ea typeface="宋体" pitchFamily="2" charset="-122"/>
              </a:rPr>
              <a:t>（</a:t>
            </a:r>
            <a:r>
              <a:rPr lang="en-US" altLang="zh-CN" sz="2000" b="0" dirty="0" smtClean="0">
                <a:solidFill>
                  <a:schemeClr val="tx1"/>
                </a:solidFill>
                <a:latin typeface="宋体" pitchFamily="2" charset="-122"/>
                <a:ea typeface="宋体" pitchFamily="2" charset="-122"/>
              </a:rPr>
              <a:t>IGBT</a:t>
            </a:r>
            <a:r>
              <a:rPr lang="zh-CN" altLang="en-US" sz="2000" b="0" dirty="0" smtClean="0">
                <a:solidFill>
                  <a:schemeClr val="tx1"/>
                </a:solidFill>
                <a:latin typeface="宋体" pitchFamily="2" charset="-122"/>
                <a:ea typeface="宋体" pitchFamily="2" charset="-122"/>
              </a:rPr>
              <a:t>）。固态继电器的输出电路也可分为直流输出电路，</a:t>
            </a:r>
            <a:r>
              <a:rPr lang="zh-CN" altLang="en-US" sz="2000" b="0" dirty="0" smtClean="0">
                <a:solidFill>
                  <a:srgbClr val="FF0000"/>
                </a:solidFill>
                <a:latin typeface="宋体" pitchFamily="2" charset="-122"/>
                <a:ea typeface="宋体" pitchFamily="2" charset="-122"/>
              </a:rPr>
              <a:t>交流输出电路和交直流输出电路</a:t>
            </a:r>
            <a:r>
              <a:rPr lang="zh-CN" altLang="en-US" sz="2000" b="0" dirty="0" smtClean="0">
                <a:solidFill>
                  <a:schemeClr val="tx1"/>
                </a:solidFill>
                <a:latin typeface="宋体" pitchFamily="2" charset="-122"/>
                <a:ea typeface="宋体" pitchFamily="2" charset="-122"/>
              </a:rPr>
              <a:t>等形式。</a:t>
            </a:r>
          </a:p>
          <a:p>
            <a:r>
              <a:rPr lang="zh-CN" altLang="en-US" sz="2000" b="0" dirty="0" smtClean="0">
                <a:solidFill>
                  <a:schemeClr val="tx1"/>
                </a:solidFill>
                <a:latin typeface="宋体" pitchFamily="2" charset="-122"/>
                <a:ea typeface="宋体" pitchFamily="2" charset="-122"/>
              </a:rPr>
              <a:t>按负载类型，可分为直流固态继电器和交流固态继电器。交流固态继电器又可分为单相交流固态继电器和三相交流固态继电器。交流固态继电器，按导通与关断的时机，可分为随机型交流固态继电器和过零型交流固态继电器。</a:t>
            </a:r>
            <a:endParaRPr lang="zh-CN" altLang="en-US" sz="2000" b="0" dirty="0">
              <a:solidFill>
                <a:schemeClr val="tx1"/>
              </a:solidFill>
              <a:latin typeface="宋体" pitchFamily="2" charset="-122"/>
              <a:ea typeface="宋体" pitchFamily="2" charset="-122"/>
            </a:endParaRPr>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16</a:t>
            </a:fld>
            <a:endParaRPr lang="en-US" altLang="zh-CN"/>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smtClean="0">
                <a:latin typeface="宋体" pitchFamily="2" charset="-122"/>
                <a:ea typeface="宋体" pitchFamily="2" charset="-122"/>
              </a:rPr>
              <a:t>电磁铁</a:t>
            </a:r>
            <a:r>
              <a:rPr lang="en-US" altLang="zh-CN" b="0" dirty="0" smtClean="0">
                <a:latin typeface="宋体" pitchFamily="2" charset="-122"/>
                <a:ea typeface="宋体" pitchFamily="2" charset="-122"/>
              </a:rPr>
              <a:t>/</a:t>
            </a:r>
            <a:r>
              <a:rPr lang="zh-CN" altLang="en-US" b="0" dirty="0" smtClean="0">
                <a:latin typeface="宋体" pitchFamily="2" charset="-122"/>
                <a:ea typeface="宋体" pitchFamily="2" charset="-122"/>
              </a:rPr>
              <a:t>电磁阀</a:t>
            </a:r>
            <a:endParaRPr lang="en-US" dirty="0"/>
          </a:p>
        </p:txBody>
      </p:sp>
      <p:sp>
        <p:nvSpPr>
          <p:cNvPr id="3" name="Content Placeholder 2"/>
          <p:cNvSpPr>
            <a:spLocks noGrp="1"/>
          </p:cNvSpPr>
          <p:nvPr>
            <p:ph idx="1"/>
          </p:nvPr>
        </p:nvSpPr>
        <p:spPr/>
        <p:txBody>
          <a:bodyPr/>
          <a:lstStyle/>
          <a:p>
            <a:r>
              <a:rPr lang="zh-CN" altLang="en-US" b="0" dirty="0" smtClean="0">
                <a:solidFill>
                  <a:schemeClr val="tx1"/>
                </a:solidFill>
                <a:latin typeface="宋体" panose="02010600030101010101" pitchFamily="2" charset="-122"/>
                <a:ea typeface="宋体" panose="02010600030101010101" pitchFamily="2" charset="-122"/>
              </a:rPr>
              <a:t>驱动参见继电器</a:t>
            </a:r>
            <a:endParaRPr lang="en-US" b="0" dirty="0" smtClean="0">
              <a:solidFill>
                <a:schemeClr val="tx1"/>
              </a:solidFill>
              <a:latin typeface="宋体" panose="02010600030101010101" pitchFamily="2" charset="-122"/>
              <a:ea typeface="宋体" panose="02010600030101010101" pitchFamily="2" charset="-122"/>
            </a:endParaRPr>
          </a:p>
          <a:p>
            <a:endParaRPr lang="en-US" dirty="0"/>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Footer Placeholder 4"/>
          <p:cNvSpPr>
            <a:spLocks noGrp="1"/>
          </p:cNvSpPr>
          <p:nvPr>
            <p:ph type="ftr" sz="quarter" idx="11"/>
          </p:nvPr>
        </p:nvSpPr>
        <p:spPr/>
        <p:txBody>
          <a:bodyPr/>
          <a:lstStyle/>
          <a:p>
            <a:pPr>
              <a:defRPr/>
            </a:pPr>
            <a:endParaRPr lang="en-US" altLang="zh-CN" dirty="0"/>
          </a:p>
        </p:txBody>
      </p:sp>
      <p:sp>
        <p:nvSpPr>
          <p:cNvPr id="6" name="Slide Number Placeholder 5"/>
          <p:cNvSpPr>
            <a:spLocks noGrp="1"/>
          </p:cNvSpPr>
          <p:nvPr>
            <p:ph type="sldNum" sz="quarter" idx="12"/>
          </p:nvPr>
        </p:nvSpPr>
        <p:spPr/>
        <p:txBody>
          <a:bodyPr/>
          <a:lstStyle/>
          <a:p>
            <a:pPr>
              <a:defRPr/>
            </a:pPr>
            <a:fld id="{2BAAB2DD-6E80-468E-8D8E-7F533F9D2062}" type="slidenum">
              <a:rPr lang="zh-CN" altLang="en-US" smtClean="0"/>
              <a:pPr>
                <a:defRPr/>
              </a:pPr>
              <a:t>17</a:t>
            </a:fld>
            <a:endParaRPr lang="en-US" altLang="zh-CN"/>
          </a:p>
        </p:txBody>
      </p:sp>
      <p:pic>
        <p:nvPicPr>
          <p:cNvPr id="9" name="Picture 8"/>
          <p:cNvPicPr>
            <a:picLocks noChangeAspect="1"/>
          </p:cNvPicPr>
          <p:nvPr/>
        </p:nvPicPr>
        <p:blipFill>
          <a:blip r:embed="rId2" cstate="print"/>
          <a:stretch>
            <a:fillRect/>
          </a:stretch>
        </p:blipFill>
        <p:spPr>
          <a:xfrm>
            <a:off x="111919" y="2503809"/>
            <a:ext cx="8991600" cy="3962400"/>
          </a:xfrm>
          <a:prstGeom prst="rect">
            <a:avLst/>
          </a:prstGeom>
        </p:spPr>
      </p:pic>
    </p:spTree>
    <p:extLst>
      <p:ext uri="{BB962C8B-B14F-4D97-AF65-F5344CB8AC3E}">
        <p14:creationId xmlns:p14="http://schemas.microsoft.com/office/powerpoint/2010/main" xmlns="" val="253762221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smtClean="0">
                <a:latin typeface="宋体" pitchFamily="2" charset="-122"/>
                <a:ea typeface="宋体" pitchFamily="2" charset="-122"/>
              </a:rPr>
              <a:t>马达</a:t>
            </a:r>
            <a:r>
              <a:rPr lang="en-US" altLang="zh-CN" b="0" dirty="0" smtClean="0">
                <a:latin typeface="宋体" pitchFamily="2" charset="-122"/>
                <a:ea typeface="宋体" pitchFamily="2" charset="-122"/>
              </a:rPr>
              <a:t>/</a:t>
            </a:r>
            <a:r>
              <a:rPr lang="zh-CN" altLang="en-US" b="0" dirty="0" smtClean="0">
                <a:latin typeface="宋体" pitchFamily="2" charset="-122"/>
                <a:ea typeface="宋体" pitchFamily="2" charset="-122"/>
              </a:rPr>
              <a:t>电动阀</a:t>
            </a:r>
            <a:endParaRPr lang="en-US" dirty="0"/>
          </a:p>
        </p:txBody>
      </p:sp>
      <p:sp>
        <p:nvSpPr>
          <p:cNvPr id="3" name="Content Placeholder 2"/>
          <p:cNvSpPr>
            <a:spLocks noGrp="1"/>
          </p:cNvSpPr>
          <p:nvPr>
            <p:ph idx="1"/>
          </p:nvPr>
        </p:nvSpPr>
        <p:spPr/>
        <p:txBody>
          <a:bodyPr/>
          <a:lstStyle/>
          <a:p>
            <a:r>
              <a:rPr lang="zh-CN" altLang="en-US" b="0" dirty="0" smtClean="0">
                <a:solidFill>
                  <a:schemeClr val="tx1"/>
                </a:solidFill>
                <a:latin typeface="宋体" pitchFamily="2" charset="-122"/>
                <a:ea typeface="宋体" pitchFamily="2" charset="-122"/>
              </a:rPr>
              <a:t>步进马达</a:t>
            </a:r>
            <a:endParaRPr lang="en-US" altLang="zh-CN" b="0" dirty="0" smtClean="0">
              <a:solidFill>
                <a:schemeClr val="tx1"/>
              </a:solidFill>
              <a:latin typeface="宋体" pitchFamily="2" charset="-122"/>
              <a:ea typeface="宋体" pitchFamily="2" charset="-122"/>
            </a:endParaRPr>
          </a:p>
          <a:p>
            <a:r>
              <a:rPr lang="zh-CN" altLang="en-US" b="0" dirty="0" smtClean="0">
                <a:solidFill>
                  <a:schemeClr val="tx1"/>
                </a:solidFill>
                <a:latin typeface="宋体" pitchFamily="2" charset="-122"/>
                <a:ea typeface="宋体" pitchFamily="2" charset="-122"/>
              </a:rPr>
              <a:t>调速马达</a:t>
            </a:r>
            <a:endParaRPr lang="en-US" altLang="zh-CN" b="0" dirty="0" smtClean="0">
              <a:solidFill>
                <a:schemeClr val="tx1"/>
              </a:solidFill>
              <a:latin typeface="宋体" pitchFamily="2" charset="-122"/>
              <a:ea typeface="宋体" pitchFamily="2" charset="-122"/>
            </a:endParaRPr>
          </a:p>
          <a:p>
            <a:r>
              <a:rPr lang="zh-CN" altLang="en-US" b="0" dirty="0" smtClean="0">
                <a:solidFill>
                  <a:schemeClr val="tx1"/>
                </a:solidFill>
                <a:latin typeface="宋体" pitchFamily="2" charset="-122"/>
                <a:ea typeface="宋体" pitchFamily="2" charset="-122"/>
              </a:rPr>
              <a:t>线性马达</a:t>
            </a:r>
            <a:endParaRPr lang="en-US" altLang="en-US" b="0" dirty="0">
              <a:solidFill>
                <a:schemeClr val="tx1"/>
              </a:solidFill>
              <a:latin typeface="宋体" pitchFamily="2" charset="-122"/>
              <a:ea typeface="宋体" pitchFamily="2" charset="-122"/>
            </a:endParaRPr>
          </a:p>
        </p:txBody>
      </p:sp>
      <p:sp>
        <p:nvSpPr>
          <p:cNvPr id="4" name="Date Placeholder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Footer Placeholder 4"/>
          <p:cNvSpPr>
            <a:spLocks noGrp="1"/>
          </p:cNvSpPr>
          <p:nvPr>
            <p:ph type="ftr" sz="quarter" idx="11"/>
          </p:nvPr>
        </p:nvSpPr>
        <p:spPr/>
        <p:txBody>
          <a:bodyPr/>
          <a:lstStyle/>
          <a:p>
            <a:pPr>
              <a:defRPr/>
            </a:pPr>
            <a:endParaRPr lang="en-US" altLang="zh-CN" dirty="0"/>
          </a:p>
        </p:txBody>
      </p:sp>
      <p:sp>
        <p:nvSpPr>
          <p:cNvPr id="6" name="Slide Number Placeholder 5"/>
          <p:cNvSpPr>
            <a:spLocks noGrp="1"/>
          </p:cNvSpPr>
          <p:nvPr>
            <p:ph type="sldNum" sz="quarter" idx="12"/>
          </p:nvPr>
        </p:nvSpPr>
        <p:spPr/>
        <p:txBody>
          <a:bodyPr/>
          <a:lstStyle/>
          <a:p>
            <a:pPr>
              <a:defRPr/>
            </a:pPr>
            <a:fld id="{2BAAB2DD-6E80-468E-8D8E-7F533F9D2062}" type="slidenum">
              <a:rPr lang="zh-CN" altLang="en-US" smtClean="0"/>
              <a:pPr>
                <a:defRPr/>
              </a:pPr>
              <a:t>18</a:t>
            </a:fld>
            <a:endParaRPr lang="en-US" altLang="zh-CN"/>
          </a:p>
        </p:txBody>
      </p:sp>
    </p:spTree>
    <p:extLst>
      <p:ext uri="{BB962C8B-B14F-4D97-AF65-F5344CB8AC3E}">
        <p14:creationId xmlns:p14="http://schemas.microsoft.com/office/powerpoint/2010/main" xmlns="" val="406834119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itchFamily="2" charset="-122"/>
                <a:ea typeface="宋体" pitchFamily="2" charset="-122"/>
              </a:rPr>
              <a:t>步进电机</a:t>
            </a:r>
            <a:endParaRPr lang="zh-CN" altLang="en-US" dirty="0"/>
          </a:p>
        </p:txBody>
      </p:sp>
      <p:sp>
        <p:nvSpPr>
          <p:cNvPr id="3" name="内容占位符 2"/>
          <p:cNvSpPr>
            <a:spLocks noGrp="1"/>
          </p:cNvSpPr>
          <p:nvPr>
            <p:ph idx="1"/>
          </p:nvPr>
        </p:nvSpPr>
        <p:spPr/>
        <p:txBody>
          <a:bodyPr/>
          <a:lstStyle/>
          <a:p>
            <a:r>
              <a:rPr lang="zh-CN" altLang="en-US" sz="2400" b="0" dirty="0" smtClean="0">
                <a:solidFill>
                  <a:schemeClr val="tx1"/>
                </a:solidFill>
                <a:latin typeface="宋体" pitchFamily="2" charset="-122"/>
                <a:ea typeface="宋体" pitchFamily="2" charset="-122"/>
              </a:rPr>
              <a:t>步进电机是将电脉冲信号转变为角位移或线位移的开环控制元件。在非超载的情况下，电机的转速、停止的位置只取决于脉冲信号的频率和脉冲数，而不受负载变化的影响，当步进驱动器接收到一个脉冲信号，它就驱动步进电机按设定的方向转动一个固定的角度，称为</a:t>
            </a:r>
            <a:r>
              <a:rPr lang="en-US" altLang="zh-CN" sz="2400" b="0" dirty="0" smtClean="0">
                <a:solidFill>
                  <a:schemeClr val="tx1"/>
                </a:solidFill>
                <a:latin typeface="宋体" pitchFamily="2" charset="-122"/>
                <a:ea typeface="宋体" pitchFamily="2" charset="-122"/>
              </a:rPr>
              <a:t>"</a:t>
            </a:r>
            <a:r>
              <a:rPr lang="zh-CN" altLang="en-US" sz="2400" b="0" dirty="0" smtClean="0">
                <a:solidFill>
                  <a:schemeClr val="tx1"/>
                </a:solidFill>
                <a:latin typeface="宋体" pitchFamily="2" charset="-122"/>
                <a:ea typeface="宋体" pitchFamily="2" charset="-122"/>
              </a:rPr>
              <a:t>步距角</a:t>
            </a:r>
            <a:r>
              <a:rPr lang="en-US" altLang="zh-CN" sz="2400" b="0" dirty="0" smtClean="0">
                <a:solidFill>
                  <a:schemeClr val="tx1"/>
                </a:solidFill>
                <a:latin typeface="宋体" pitchFamily="2" charset="-122"/>
                <a:ea typeface="宋体" pitchFamily="2" charset="-122"/>
              </a:rPr>
              <a:t>"</a:t>
            </a:r>
            <a:r>
              <a:rPr lang="zh-CN" altLang="en-US" sz="2400" b="0" dirty="0" smtClean="0">
                <a:solidFill>
                  <a:schemeClr val="tx1"/>
                </a:solidFill>
                <a:latin typeface="宋体" pitchFamily="2" charset="-122"/>
                <a:ea typeface="宋体" pitchFamily="2" charset="-122"/>
              </a:rPr>
              <a:t>，它的旋转是以固定的角度一步一步运行的。可以通过控制脉冲个数来控制角位移量，从而达到准确定位的目的</a:t>
            </a:r>
            <a:r>
              <a:rPr lang="en-US" altLang="zh-CN" sz="2400" b="0" dirty="0" smtClean="0">
                <a:solidFill>
                  <a:schemeClr val="tx1"/>
                </a:solidFill>
                <a:latin typeface="宋体" pitchFamily="2" charset="-122"/>
                <a:ea typeface="宋体" pitchFamily="2" charset="-122"/>
              </a:rPr>
              <a:t>;</a:t>
            </a:r>
            <a:r>
              <a:rPr lang="zh-CN" altLang="en-US" sz="2400" b="0" dirty="0" smtClean="0">
                <a:solidFill>
                  <a:schemeClr val="tx1"/>
                </a:solidFill>
                <a:latin typeface="宋体" pitchFamily="2" charset="-122"/>
                <a:ea typeface="宋体" pitchFamily="2" charset="-122"/>
              </a:rPr>
              <a:t>同时可以通过控制脉冲频率来控制电机转动的速度和加速度，从而达到调速的目的。</a:t>
            </a:r>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19</a:t>
            </a:fld>
            <a:endParaRPr lang="en-US" altLang="zh-CN"/>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itchFamily="2" charset="-122"/>
                <a:ea typeface="宋体" pitchFamily="2" charset="-122"/>
              </a:rPr>
              <a:t>常用功率驱动器件</a:t>
            </a:r>
            <a:endParaRPr lang="zh-CN" altLang="en-US" dirty="0">
              <a:latin typeface="宋体" pitchFamily="2" charset="-122"/>
              <a:ea typeface="宋体" pitchFamily="2" charset="-122"/>
            </a:endParaRPr>
          </a:p>
        </p:txBody>
      </p:sp>
      <p:sp>
        <p:nvSpPr>
          <p:cNvPr id="3" name="内容占位符 2"/>
          <p:cNvSpPr>
            <a:spLocks noGrp="1"/>
          </p:cNvSpPr>
          <p:nvPr>
            <p:ph idx="1"/>
          </p:nvPr>
        </p:nvSpPr>
        <p:spPr/>
        <p:txBody>
          <a:bodyPr/>
          <a:lstStyle/>
          <a:p>
            <a:r>
              <a:rPr lang="zh-CN" altLang="en-US" b="0" dirty="0" smtClean="0">
                <a:solidFill>
                  <a:schemeClr val="tx1"/>
                </a:solidFill>
                <a:latin typeface="宋体" pitchFamily="2" charset="-122"/>
                <a:ea typeface="宋体" pitchFamily="2" charset="-122"/>
              </a:rPr>
              <a:t>功率晶体管（电流型、可靠性高）</a:t>
            </a:r>
            <a:endParaRPr lang="en-US" altLang="zh-CN" b="0" dirty="0" smtClean="0">
              <a:solidFill>
                <a:schemeClr val="tx1"/>
              </a:solidFill>
              <a:latin typeface="宋体" pitchFamily="2" charset="-122"/>
              <a:ea typeface="宋体" pitchFamily="2" charset="-122"/>
            </a:endParaRPr>
          </a:p>
          <a:p>
            <a:r>
              <a:rPr lang="zh-CN" altLang="en-US" b="0" dirty="0" smtClean="0">
                <a:solidFill>
                  <a:schemeClr val="tx1"/>
                </a:solidFill>
                <a:latin typeface="宋体" pitchFamily="2" charset="-122"/>
                <a:ea typeface="宋体" pitchFamily="2" charset="-122"/>
              </a:rPr>
              <a:t>场效应管（电压型、速度快）</a:t>
            </a:r>
            <a:endParaRPr lang="en-US" altLang="zh-CN" b="0" dirty="0" smtClean="0">
              <a:solidFill>
                <a:schemeClr val="tx1"/>
              </a:solidFill>
              <a:latin typeface="宋体" pitchFamily="2" charset="-122"/>
              <a:ea typeface="宋体" pitchFamily="2" charset="-122"/>
            </a:endParaRPr>
          </a:p>
          <a:p>
            <a:r>
              <a:rPr lang="zh-CN" altLang="en-US" b="0" dirty="0" smtClean="0">
                <a:solidFill>
                  <a:schemeClr val="tx1"/>
                </a:solidFill>
                <a:latin typeface="宋体" pitchFamily="2" charset="-122"/>
                <a:ea typeface="宋体" pitchFamily="2" charset="-122"/>
              </a:rPr>
              <a:t>晶闸管（可控硅、交流、单向</a:t>
            </a:r>
            <a:r>
              <a:rPr lang="en-US" altLang="zh-CN" b="0" dirty="0" smtClean="0">
                <a:solidFill>
                  <a:schemeClr val="tx1"/>
                </a:solidFill>
                <a:latin typeface="宋体" pitchFamily="2" charset="-122"/>
                <a:ea typeface="宋体" pitchFamily="2" charset="-122"/>
              </a:rPr>
              <a:t>/</a:t>
            </a:r>
            <a:r>
              <a:rPr lang="zh-CN" altLang="en-US" b="0" dirty="0" smtClean="0">
                <a:solidFill>
                  <a:schemeClr val="tx1"/>
                </a:solidFill>
                <a:latin typeface="宋体" pitchFamily="2" charset="-122"/>
                <a:ea typeface="宋体" pitchFamily="2" charset="-122"/>
              </a:rPr>
              <a:t>双向）</a:t>
            </a:r>
            <a:endParaRPr lang="en-US" altLang="zh-CN" b="0" dirty="0" smtClean="0">
              <a:solidFill>
                <a:schemeClr val="tx1"/>
              </a:solidFill>
              <a:latin typeface="宋体" pitchFamily="2" charset="-122"/>
              <a:ea typeface="宋体" pitchFamily="2" charset="-122"/>
            </a:endParaRPr>
          </a:p>
          <a:p>
            <a:r>
              <a:rPr lang="zh-CN" altLang="en-US" b="0" dirty="0" smtClean="0">
                <a:solidFill>
                  <a:schemeClr val="tx1"/>
                </a:solidFill>
                <a:latin typeface="宋体" pitchFamily="2" charset="-122"/>
                <a:ea typeface="宋体" pitchFamily="2" charset="-122"/>
              </a:rPr>
              <a:t>电磁继电器</a:t>
            </a:r>
            <a:endParaRPr lang="en-US" altLang="zh-CN" b="0" dirty="0" smtClean="0">
              <a:solidFill>
                <a:schemeClr val="tx1"/>
              </a:solidFill>
              <a:latin typeface="宋体" pitchFamily="2" charset="-122"/>
              <a:ea typeface="宋体" pitchFamily="2" charset="-122"/>
            </a:endParaRPr>
          </a:p>
          <a:p>
            <a:r>
              <a:rPr lang="zh-CN" altLang="en-US" b="0" dirty="0" smtClean="0">
                <a:solidFill>
                  <a:schemeClr val="tx1"/>
                </a:solidFill>
                <a:latin typeface="宋体" pitchFamily="2" charset="-122"/>
                <a:ea typeface="宋体" pitchFamily="2" charset="-122"/>
              </a:rPr>
              <a:t>固态继电器</a:t>
            </a:r>
            <a:endParaRPr lang="zh-CN" altLang="en-US" b="0" dirty="0">
              <a:solidFill>
                <a:schemeClr val="tx1"/>
              </a:solidFill>
              <a:latin typeface="宋体" pitchFamily="2" charset="-122"/>
              <a:ea typeface="宋体" pitchFamily="2" charset="-122"/>
            </a:endParaRPr>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2</a:t>
            </a:fld>
            <a:endParaRPr lang="en-US" altLang="zh-CN"/>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itchFamily="2" charset="-122"/>
                <a:ea typeface="宋体" pitchFamily="2" charset="-122"/>
              </a:rPr>
              <a:t>步进电机驱动</a:t>
            </a:r>
            <a:endParaRPr lang="zh-CN" altLang="en-US" b="0" dirty="0">
              <a:latin typeface="宋体" pitchFamily="2" charset="-122"/>
              <a:ea typeface="宋体" pitchFamily="2" charset="-122"/>
            </a:endParaRPr>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20</a:t>
            </a:fld>
            <a:endParaRPr lang="en-US" altLang="zh-CN"/>
          </a:p>
        </p:txBody>
      </p:sp>
      <p:pic>
        <p:nvPicPr>
          <p:cNvPr id="30722" name="Picture 2"/>
          <p:cNvPicPr>
            <a:picLocks noGrp="1" noChangeAspect="1" noChangeArrowheads="1"/>
          </p:cNvPicPr>
          <p:nvPr>
            <p:ph idx="1"/>
          </p:nvPr>
        </p:nvPicPr>
        <p:blipFill>
          <a:blip r:embed="rId2" cstate="print"/>
          <a:srcRect/>
          <a:stretch>
            <a:fillRect/>
          </a:stretch>
        </p:blipFill>
        <p:spPr bwMode="auto">
          <a:xfrm>
            <a:off x="395536" y="1556792"/>
            <a:ext cx="3260404" cy="2592288"/>
          </a:xfrm>
          <a:prstGeom prst="rect">
            <a:avLst/>
          </a:prstGeom>
          <a:noFill/>
          <a:ln w="9525">
            <a:noFill/>
            <a:miter lim="800000"/>
            <a:headEnd/>
            <a:tailEnd/>
          </a:ln>
        </p:spPr>
      </p:pic>
      <p:pic>
        <p:nvPicPr>
          <p:cNvPr id="30723" name="Picture 3"/>
          <p:cNvPicPr>
            <a:picLocks noChangeAspect="1" noChangeArrowheads="1"/>
          </p:cNvPicPr>
          <p:nvPr/>
        </p:nvPicPr>
        <p:blipFill>
          <a:blip r:embed="rId3" cstate="print"/>
          <a:srcRect/>
          <a:stretch>
            <a:fillRect/>
          </a:stretch>
        </p:blipFill>
        <p:spPr bwMode="auto">
          <a:xfrm>
            <a:off x="3779912" y="1196752"/>
            <a:ext cx="5205264" cy="3205535"/>
          </a:xfrm>
          <a:prstGeom prst="rect">
            <a:avLst/>
          </a:prstGeom>
          <a:noFill/>
          <a:ln w="9525">
            <a:noFill/>
            <a:miter lim="800000"/>
            <a:headEnd/>
            <a:tailEnd/>
          </a:ln>
        </p:spPr>
      </p:pic>
      <p:pic>
        <p:nvPicPr>
          <p:cNvPr id="30724" name="Picture 4"/>
          <p:cNvPicPr>
            <a:picLocks noChangeAspect="1" noChangeArrowheads="1"/>
          </p:cNvPicPr>
          <p:nvPr/>
        </p:nvPicPr>
        <p:blipFill>
          <a:blip r:embed="rId4" cstate="print"/>
          <a:srcRect/>
          <a:stretch>
            <a:fillRect/>
          </a:stretch>
        </p:blipFill>
        <p:spPr bwMode="auto">
          <a:xfrm>
            <a:off x="395536" y="4437112"/>
            <a:ext cx="3312368" cy="195360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itchFamily="2" charset="-122"/>
                <a:ea typeface="宋体" pitchFamily="2" charset="-122"/>
              </a:rPr>
              <a:t>步进电机应用注意事项</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latin typeface="宋体" pitchFamily="2" charset="-122"/>
                <a:ea typeface="宋体" pitchFamily="2" charset="-122"/>
              </a:rPr>
              <a:t>失步原因</a:t>
            </a:r>
            <a:r>
              <a:rPr lang="zh-CN" altLang="en-US" b="0" dirty="0" smtClean="0">
                <a:solidFill>
                  <a:schemeClr val="tx1"/>
                </a:solidFill>
                <a:latin typeface="宋体" pitchFamily="2" charset="-122"/>
                <a:ea typeface="宋体" pitchFamily="2" charset="-122"/>
              </a:rPr>
              <a:t>：电机负载能力差、高速运转中电压不稳，造成输出扭矩下降，最终导至失步。转速设置过高，力矩不够。外部阻力过大、速度上升或下降过快。</a:t>
            </a:r>
            <a:endParaRPr lang="en-US" altLang="zh-CN" b="0" dirty="0" smtClean="0">
              <a:solidFill>
                <a:schemeClr val="tx1"/>
              </a:solidFill>
              <a:latin typeface="宋体" pitchFamily="2" charset="-122"/>
              <a:ea typeface="宋体" pitchFamily="2" charset="-122"/>
            </a:endParaRPr>
          </a:p>
          <a:p>
            <a:r>
              <a:rPr lang="zh-CN" altLang="en-US" dirty="0" smtClean="0">
                <a:solidFill>
                  <a:schemeClr val="tx1"/>
                </a:solidFill>
                <a:latin typeface="宋体" pitchFamily="2" charset="-122"/>
                <a:ea typeface="宋体" pitchFamily="2" charset="-122"/>
              </a:rPr>
              <a:t>注意事项</a:t>
            </a:r>
            <a:r>
              <a:rPr lang="zh-CN" altLang="en-US" b="0" dirty="0" smtClean="0">
                <a:solidFill>
                  <a:schemeClr val="tx1"/>
                </a:solidFill>
                <a:latin typeface="宋体" pitchFamily="2" charset="-122"/>
                <a:ea typeface="宋体" pitchFamily="2" charset="-122"/>
              </a:rPr>
              <a:t>：缓升缓降、齿轮间隙、皮带张紧。</a:t>
            </a:r>
            <a:endParaRPr lang="zh-CN" altLang="en-US" b="0" dirty="0">
              <a:solidFill>
                <a:schemeClr val="tx1"/>
              </a:solidFill>
              <a:latin typeface="宋体" pitchFamily="2" charset="-122"/>
              <a:ea typeface="宋体" pitchFamily="2" charset="-122"/>
            </a:endParaRPr>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21</a:t>
            </a:fld>
            <a:endParaRPr lang="en-US" altLang="zh-CN"/>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smtClean="0">
                <a:latin typeface="宋体" pitchFamily="2" charset="-122"/>
                <a:ea typeface="宋体" pitchFamily="2" charset="-122"/>
              </a:rPr>
              <a:t>BLDC</a:t>
            </a:r>
            <a:r>
              <a:rPr lang="zh-CN" altLang="en-US" b="0" dirty="0" smtClean="0">
                <a:latin typeface="宋体" pitchFamily="2" charset="-122"/>
                <a:ea typeface="宋体" pitchFamily="2" charset="-122"/>
              </a:rPr>
              <a:t>马达</a:t>
            </a:r>
            <a:endParaRPr lang="zh-CN" altLang="en-US" b="0" dirty="0">
              <a:latin typeface="宋体" pitchFamily="2" charset="-122"/>
              <a:ea typeface="宋体" pitchFamily="2" charset="-122"/>
            </a:endParaRPr>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22</a:t>
            </a:fld>
            <a:endParaRPr lang="en-US" altLang="zh-CN"/>
          </a:p>
        </p:txBody>
      </p:sp>
      <p:pic>
        <p:nvPicPr>
          <p:cNvPr id="31746" name="Picture 2"/>
          <p:cNvPicPr>
            <a:picLocks noGrp="1" noChangeAspect="1" noChangeArrowheads="1"/>
          </p:cNvPicPr>
          <p:nvPr>
            <p:ph idx="1"/>
          </p:nvPr>
        </p:nvPicPr>
        <p:blipFill>
          <a:blip r:embed="rId2" cstate="print"/>
          <a:srcRect/>
          <a:stretch>
            <a:fillRect/>
          </a:stretch>
        </p:blipFill>
        <p:spPr bwMode="auto">
          <a:xfrm>
            <a:off x="717438" y="1628800"/>
            <a:ext cx="7390429" cy="410445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smtClean="0">
                <a:latin typeface="宋体" pitchFamily="2" charset="-122"/>
                <a:ea typeface="宋体" pitchFamily="2" charset="-122"/>
              </a:rPr>
              <a:t>BLDC</a:t>
            </a:r>
            <a:r>
              <a:rPr lang="zh-CN" altLang="en-US" b="0" dirty="0" smtClean="0">
                <a:latin typeface="宋体" pitchFamily="2" charset="-122"/>
                <a:ea typeface="宋体" pitchFamily="2" charset="-122"/>
              </a:rPr>
              <a:t>马达</a:t>
            </a:r>
            <a:endParaRPr lang="zh-CN" altLang="en-US" b="0" dirty="0">
              <a:latin typeface="宋体" pitchFamily="2" charset="-122"/>
              <a:ea typeface="宋体" pitchFamily="2" charset="-122"/>
            </a:endParaRPr>
          </a:p>
        </p:txBody>
      </p:sp>
      <p:sp>
        <p:nvSpPr>
          <p:cNvPr id="3" name="内容占位符 2"/>
          <p:cNvSpPr>
            <a:spLocks noGrp="1"/>
          </p:cNvSpPr>
          <p:nvPr>
            <p:ph idx="1"/>
          </p:nvPr>
        </p:nvSpPr>
        <p:spPr/>
        <p:txBody>
          <a:bodyPr/>
          <a:lstStyle/>
          <a:p>
            <a:r>
              <a:rPr lang="zh-CN" altLang="en-US" b="0" dirty="0" smtClean="0">
                <a:solidFill>
                  <a:srgbClr val="FF0000"/>
                </a:solidFill>
                <a:latin typeface="宋体" pitchFamily="2" charset="-122"/>
                <a:ea typeface="宋体" pitchFamily="2" charset="-122"/>
              </a:rPr>
              <a:t>接口：</a:t>
            </a:r>
            <a:endParaRPr lang="en-US" altLang="zh-CN" b="0" dirty="0" smtClean="0">
              <a:solidFill>
                <a:srgbClr val="FF0000"/>
              </a:solidFill>
              <a:latin typeface="宋体" pitchFamily="2" charset="-122"/>
              <a:ea typeface="宋体" pitchFamily="2" charset="-122"/>
            </a:endParaRPr>
          </a:p>
          <a:p>
            <a:pPr>
              <a:buNone/>
            </a:pPr>
            <a:r>
              <a:rPr lang="en-US" altLang="zh-CN" b="0" dirty="0" err="1" smtClean="0">
                <a:solidFill>
                  <a:schemeClr val="tx1"/>
                </a:solidFill>
                <a:latin typeface="宋体" pitchFamily="2" charset="-122"/>
                <a:ea typeface="宋体" pitchFamily="2" charset="-122"/>
              </a:rPr>
              <a:t>Vm</a:t>
            </a:r>
            <a:r>
              <a:rPr lang="zh-CN" altLang="en-US" b="0" dirty="0" smtClean="0">
                <a:solidFill>
                  <a:schemeClr val="tx1"/>
                </a:solidFill>
                <a:latin typeface="宋体" pitchFamily="2" charset="-122"/>
                <a:ea typeface="宋体" pitchFamily="2" charset="-122"/>
              </a:rPr>
              <a:t>（电机动力电源）</a:t>
            </a:r>
            <a:endParaRPr lang="en-US" altLang="zh-CN" b="0" dirty="0" smtClean="0">
              <a:solidFill>
                <a:schemeClr val="tx1"/>
              </a:solidFill>
              <a:latin typeface="宋体" pitchFamily="2" charset="-122"/>
              <a:ea typeface="宋体" pitchFamily="2" charset="-122"/>
            </a:endParaRPr>
          </a:p>
          <a:p>
            <a:pPr>
              <a:buNone/>
            </a:pPr>
            <a:r>
              <a:rPr lang="en-US" altLang="zh-CN" b="0" dirty="0" err="1" smtClean="0">
                <a:solidFill>
                  <a:schemeClr val="tx1"/>
                </a:solidFill>
                <a:latin typeface="宋体" pitchFamily="2" charset="-122"/>
                <a:ea typeface="宋体" pitchFamily="2" charset="-122"/>
              </a:rPr>
              <a:t>Vp</a:t>
            </a:r>
            <a:r>
              <a:rPr lang="zh-CN" altLang="en-US" b="0" dirty="0" smtClean="0">
                <a:solidFill>
                  <a:schemeClr val="tx1"/>
                </a:solidFill>
                <a:latin typeface="宋体" pitchFamily="2" charset="-122"/>
                <a:ea typeface="宋体" pitchFamily="2" charset="-122"/>
              </a:rPr>
              <a:t>（电机控制电源）</a:t>
            </a:r>
            <a:endParaRPr lang="en-US" altLang="zh-CN" b="0" dirty="0" smtClean="0">
              <a:solidFill>
                <a:schemeClr val="tx1"/>
              </a:solidFill>
              <a:latin typeface="宋体" pitchFamily="2" charset="-122"/>
              <a:ea typeface="宋体" pitchFamily="2" charset="-122"/>
            </a:endParaRPr>
          </a:p>
          <a:p>
            <a:pPr>
              <a:buNone/>
            </a:pPr>
            <a:r>
              <a:rPr lang="en-US" altLang="zh-CN" b="0" dirty="0" err="1" smtClean="0">
                <a:solidFill>
                  <a:schemeClr val="tx1"/>
                </a:solidFill>
                <a:latin typeface="宋体" pitchFamily="2" charset="-122"/>
                <a:ea typeface="宋体" pitchFamily="2" charset="-122"/>
              </a:rPr>
              <a:t>Vsp</a:t>
            </a:r>
            <a:r>
              <a:rPr lang="zh-CN" altLang="en-US" b="0" dirty="0" smtClean="0">
                <a:solidFill>
                  <a:schemeClr val="tx1"/>
                </a:solidFill>
                <a:latin typeface="宋体" pitchFamily="2" charset="-122"/>
                <a:ea typeface="宋体" pitchFamily="2" charset="-122"/>
              </a:rPr>
              <a:t>（</a:t>
            </a:r>
            <a:r>
              <a:rPr lang="en-US" altLang="zh-CN" b="0" dirty="0" smtClean="0">
                <a:solidFill>
                  <a:schemeClr val="tx1"/>
                </a:solidFill>
                <a:latin typeface="宋体" pitchFamily="2" charset="-122"/>
                <a:ea typeface="宋体" pitchFamily="2" charset="-122"/>
              </a:rPr>
              <a:t>PWW</a:t>
            </a:r>
            <a:r>
              <a:rPr lang="zh-CN" altLang="en-US" b="0" dirty="0" smtClean="0">
                <a:solidFill>
                  <a:schemeClr val="tx1"/>
                </a:solidFill>
                <a:latin typeface="宋体" pitchFamily="2" charset="-122"/>
                <a:ea typeface="宋体" pitchFamily="2" charset="-122"/>
              </a:rPr>
              <a:t>占空比调速、频率）</a:t>
            </a:r>
            <a:endParaRPr lang="en-US" altLang="zh-CN" b="0" dirty="0" smtClean="0">
              <a:solidFill>
                <a:schemeClr val="tx1"/>
              </a:solidFill>
              <a:latin typeface="宋体" pitchFamily="2" charset="-122"/>
              <a:ea typeface="宋体" pitchFamily="2" charset="-122"/>
            </a:endParaRPr>
          </a:p>
          <a:p>
            <a:pPr>
              <a:buNone/>
            </a:pPr>
            <a:r>
              <a:rPr lang="en-US" altLang="zh-CN" b="0" dirty="0" smtClean="0">
                <a:solidFill>
                  <a:schemeClr val="tx1"/>
                </a:solidFill>
                <a:latin typeface="宋体" pitchFamily="2" charset="-122"/>
                <a:ea typeface="宋体" pitchFamily="2" charset="-122"/>
              </a:rPr>
              <a:t>FG</a:t>
            </a:r>
            <a:r>
              <a:rPr lang="zh-CN" altLang="en-US" b="0" dirty="0" smtClean="0">
                <a:solidFill>
                  <a:schemeClr val="tx1"/>
                </a:solidFill>
                <a:latin typeface="宋体" pitchFamily="2" charset="-122"/>
                <a:ea typeface="宋体" pitchFamily="2" charset="-122"/>
              </a:rPr>
              <a:t>（转速脉冲，</a:t>
            </a:r>
            <a:r>
              <a:rPr lang="en-US" altLang="zh-CN" b="0" dirty="0" smtClean="0">
                <a:solidFill>
                  <a:schemeClr val="tx1"/>
                </a:solidFill>
                <a:latin typeface="宋体" pitchFamily="2" charset="-122"/>
                <a:ea typeface="宋体" pitchFamily="2" charset="-122"/>
              </a:rPr>
              <a:t>n</a:t>
            </a:r>
            <a:r>
              <a:rPr lang="zh-CN" altLang="en-US" b="0" dirty="0" smtClean="0">
                <a:solidFill>
                  <a:schemeClr val="tx1"/>
                </a:solidFill>
                <a:latin typeface="宋体" pitchFamily="2" charset="-122"/>
                <a:ea typeface="宋体" pitchFamily="2" charset="-122"/>
              </a:rPr>
              <a:t>个</a:t>
            </a:r>
            <a:r>
              <a:rPr lang="en-US" altLang="zh-CN" b="0" dirty="0" smtClean="0">
                <a:solidFill>
                  <a:schemeClr val="tx1"/>
                </a:solidFill>
                <a:latin typeface="宋体" pitchFamily="2" charset="-122"/>
                <a:ea typeface="宋体" pitchFamily="2" charset="-122"/>
              </a:rPr>
              <a:t>/</a:t>
            </a:r>
            <a:r>
              <a:rPr lang="zh-CN" altLang="en-US" b="0" dirty="0" smtClean="0">
                <a:solidFill>
                  <a:schemeClr val="tx1"/>
                </a:solidFill>
                <a:latin typeface="宋体" pitchFamily="2" charset="-122"/>
                <a:ea typeface="宋体" pitchFamily="2" charset="-122"/>
              </a:rPr>
              <a:t>转）</a:t>
            </a:r>
            <a:endParaRPr lang="en-US" altLang="zh-CN" b="0" dirty="0" smtClean="0">
              <a:solidFill>
                <a:schemeClr val="tx1"/>
              </a:solidFill>
              <a:latin typeface="宋体" pitchFamily="2" charset="-122"/>
              <a:ea typeface="宋体" pitchFamily="2" charset="-122"/>
            </a:endParaRPr>
          </a:p>
          <a:p>
            <a:r>
              <a:rPr lang="zh-CN" altLang="en-US" b="0" dirty="0" smtClean="0">
                <a:solidFill>
                  <a:srgbClr val="FF0000"/>
                </a:solidFill>
                <a:latin typeface="宋体" pitchFamily="2" charset="-122"/>
                <a:ea typeface="宋体" pitchFamily="2" charset="-122"/>
              </a:rPr>
              <a:t>加载时序</a:t>
            </a:r>
            <a:r>
              <a:rPr lang="zh-CN" altLang="en-US" b="0" dirty="0" smtClean="0">
                <a:solidFill>
                  <a:schemeClr val="tx1"/>
                </a:solidFill>
                <a:latin typeface="宋体" pitchFamily="2" charset="-122"/>
                <a:ea typeface="宋体" pitchFamily="2" charset="-122"/>
              </a:rPr>
              <a:t>：</a:t>
            </a:r>
            <a:r>
              <a:rPr lang="en-US" altLang="zh-CN" b="0" dirty="0" smtClean="0">
                <a:solidFill>
                  <a:schemeClr val="tx1"/>
                </a:solidFill>
                <a:latin typeface="宋体" pitchFamily="2" charset="-122"/>
                <a:ea typeface="宋体" pitchFamily="2" charset="-122"/>
              </a:rPr>
              <a:t> </a:t>
            </a:r>
            <a:r>
              <a:rPr lang="en-US" altLang="zh-CN" b="0" dirty="0" err="1" smtClean="0">
                <a:solidFill>
                  <a:schemeClr val="tx1"/>
                </a:solidFill>
                <a:latin typeface="宋体" pitchFamily="2" charset="-122"/>
                <a:ea typeface="宋体" pitchFamily="2" charset="-122"/>
              </a:rPr>
              <a:t>Vp</a:t>
            </a:r>
            <a:r>
              <a:rPr lang="zh-CN" altLang="en-US" b="0" dirty="0" smtClean="0">
                <a:solidFill>
                  <a:schemeClr val="tx1"/>
                </a:solidFill>
                <a:latin typeface="宋体" pitchFamily="2" charset="-122"/>
                <a:ea typeface="宋体" pitchFamily="2" charset="-122"/>
              </a:rPr>
              <a:t>加载</a:t>
            </a:r>
            <a:r>
              <a:rPr lang="en-US" altLang="zh-CN" b="0" dirty="0" smtClean="0">
                <a:solidFill>
                  <a:schemeClr val="tx1"/>
                </a:solidFill>
                <a:latin typeface="宋体" pitchFamily="2" charset="-122"/>
                <a:ea typeface="宋体" pitchFamily="2" charset="-122"/>
              </a:rPr>
              <a:t>→ </a:t>
            </a:r>
            <a:r>
              <a:rPr lang="en-US" altLang="zh-CN" b="0" dirty="0" err="1" smtClean="0">
                <a:solidFill>
                  <a:schemeClr val="tx1"/>
                </a:solidFill>
                <a:latin typeface="宋体" pitchFamily="2" charset="-122"/>
                <a:ea typeface="宋体" pitchFamily="2" charset="-122"/>
              </a:rPr>
              <a:t>Vm</a:t>
            </a:r>
            <a:r>
              <a:rPr lang="zh-CN" altLang="en-US" b="0" dirty="0" smtClean="0">
                <a:solidFill>
                  <a:schemeClr val="tx1"/>
                </a:solidFill>
                <a:latin typeface="宋体" pitchFamily="2" charset="-122"/>
                <a:ea typeface="宋体" pitchFamily="2" charset="-122"/>
              </a:rPr>
              <a:t>加载</a:t>
            </a:r>
            <a:r>
              <a:rPr lang="en-US" altLang="zh-CN" b="0" dirty="0" smtClean="0">
                <a:solidFill>
                  <a:schemeClr val="tx1"/>
                </a:solidFill>
                <a:latin typeface="宋体" pitchFamily="2" charset="-122"/>
                <a:ea typeface="宋体" pitchFamily="2" charset="-122"/>
              </a:rPr>
              <a:t>→ </a:t>
            </a:r>
            <a:r>
              <a:rPr lang="en-US" altLang="zh-CN" b="0" dirty="0" err="1" smtClean="0">
                <a:solidFill>
                  <a:schemeClr val="tx1"/>
                </a:solidFill>
                <a:latin typeface="宋体" pitchFamily="2" charset="-122"/>
                <a:ea typeface="宋体" pitchFamily="2" charset="-122"/>
              </a:rPr>
              <a:t>Vsp</a:t>
            </a:r>
            <a:r>
              <a:rPr lang="zh-CN" altLang="en-US" b="0" dirty="0" smtClean="0">
                <a:solidFill>
                  <a:schemeClr val="tx1"/>
                </a:solidFill>
                <a:latin typeface="宋体" pitchFamily="2" charset="-122"/>
                <a:ea typeface="宋体" pitchFamily="2" charset="-122"/>
              </a:rPr>
              <a:t>加载</a:t>
            </a:r>
            <a:endParaRPr lang="en-US" altLang="zh-CN" b="0" dirty="0" smtClean="0">
              <a:solidFill>
                <a:schemeClr val="tx1"/>
              </a:solidFill>
              <a:latin typeface="宋体" pitchFamily="2" charset="-122"/>
              <a:ea typeface="宋体" pitchFamily="2" charset="-122"/>
            </a:endParaRPr>
          </a:p>
          <a:p>
            <a:r>
              <a:rPr lang="zh-CN" altLang="en-US" b="0" dirty="0" smtClean="0">
                <a:solidFill>
                  <a:srgbClr val="FF0000"/>
                </a:solidFill>
                <a:latin typeface="宋体" pitchFamily="2" charset="-122"/>
                <a:ea typeface="宋体" pitchFamily="2" charset="-122"/>
              </a:rPr>
              <a:t>卸载时序</a:t>
            </a:r>
            <a:r>
              <a:rPr lang="zh-CN" altLang="en-US" b="0" dirty="0" smtClean="0">
                <a:solidFill>
                  <a:schemeClr val="tx1"/>
                </a:solidFill>
                <a:latin typeface="宋体" pitchFamily="2" charset="-122"/>
                <a:ea typeface="宋体" pitchFamily="2" charset="-122"/>
              </a:rPr>
              <a:t>：</a:t>
            </a:r>
            <a:r>
              <a:rPr lang="en-US" altLang="zh-CN" b="0" dirty="0" smtClean="0">
                <a:solidFill>
                  <a:schemeClr val="tx1"/>
                </a:solidFill>
                <a:latin typeface="宋体" pitchFamily="2" charset="-122"/>
                <a:ea typeface="宋体" pitchFamily="2" charset="-122"/>
              </a:rPr>
              <a:t> </a:t>
            </a:r>
            <a:r>
              <a:rPr lang="en-US" altLang="zh-CN" b="0" dirty="0" err="1" smtClean="0">
                <a:solidFill>
                  <a:schemeClr val="tx1"/>
                </a:solidFill>
                <a:latin typeface="宋体" pitchFamily="2" charset="-122"/>
                <a:ea typeface="宋体" pitchFamily="2" charset="-122"/>
              </a:rPr>
              <a:t>Vsp</a:t>
            </a:r>
            <a:r>
              <a:rPr lang="zh-CN" altLang="en-US" b="0" dirty="0" smtClean="0">
                <a:solidFill>
                  <a:schemeClr val="tx1"/>
                </a:solidFill>
                <a:latin typeface="宋体" pitchFamily="2" charset="-122"/>
                <a:ea typeface="宋体" pitchFamily="2" charset="-122"/>
              </a:rPr>
              <a:t>卸载</a:t>
            </a:r>
            <a:r>
              <a:rPr lang="en-US" altLang="zh-CN" b="0" dirty="0" smtClean="0">
                <a:solidFill>
                  <a:schemeClr val="tx1"/>
                </a:solidFill>
                <a:latin typeface="宋体" pitchFamily="2" charset="-122"/>
                <a:ea typeface="宋体" pitchFamily="2" charset="-122"/>
              </a:rPr>
              <a:t>→ </a:t>
            </a:r>
            <a:r>
              <a:rPr lang="en-US" altLang="zh-CN" b="0" dirty="0" err="1" smtClean="0">
                <a:solidFill>
                  <a:schemeClr val="tx1"/>
                </a:solidFill>
                <a:latin typeface="宋体" pitchFamily="2" charset="-122"/>
                <a:ea typeface="宋体" pitchFamily="2" charset="-122"/>
              </a:rPr>
              <a:t>Vm</a:t>
            </a:r>
            <a:r>
              <a:rPr lang="zh-CN" altLang="en-US" b="0" dirty="0" smtClean="0">
                <a:solidFill>
                  <a:schemeClr val="tx1"/>
                </a:solidFill>
                <a:latin typeface="宋体" pitchFamily="2" charset="-122"/>
                <a:ea typeface="宋体" pitchFamily="2" charset="-122"/>
              </a:rPr>
              <a:t>卸载</a:t>
            </a:r>
            <a:r>
              <a:rPr lang="en-US" altLang="zh-CN" b="0" dirty="0" smtClean="0">
                <a:solidFill>
                  <a:schemeClr val="tx1"/>
                </a:solidFill>
                <a:latin typeface="宋体" pitchFamily="2" charset="-122"/>
                <a:ea typeface="宋体" pitchFamily="2" charset="-122"/>
              </a:rPr>
              <a:t>→ </a:t>
            </a:r>
            <a:r>
              <a:rPr lang="en-US" altLang="zh-CN" b="0" dirty="0" err="1" smtClean="0">
                <a:solidFill>
                  <a:schemeClr val="tx1"/>
                </a:solidFill>
                <a:latin typeface="宋体" pitchFamily="2" charset="-122"/>
                <a:ea typeface="宋体" pitchFamily="2" charset="-122"/>
              </a:rPr>
              <a:t>Vp</a:t>
            </a:r>
            <a:r>
              <a:rPr lang="zh-CN" altLang="en-US" b="0" dirty="0" smtClean="0">
                <a:solidFill>
                  <a:schemeClr val="tx1"/>
                </a:solidFill>
                <a:latin typeface="宋体" pitchFamily="2" charset="-122"/>
                <a:ea typeface="宋体" pitchFamily="2" charset="-122"/>
              </a:rPr>
              <a:t>卸载</a:t>
            </a:r>
            <a:endParaRPr lang="en-US" altLang="zh-CN" b="0" dirty="0" smtClean="0">
              <a:solidFill>
                <a:schemeClr val="tx1"/>
              </a:solidFill>
              <a:latin typeface="宋体" pitchFamily="2" charset="-122"/>
              <a:ea typeface="宋体" pitchFamily="2" charset="-122"/>
            </a:endParaRPr>
          </a:p>
          <a:p>
            <a:r>
              <a:rPr lang="en-US" altLang="zh-CN" b="0" dirty="0" smtClean="0">
                <a:solidFill>
                  <a:srgbClr val="FF0000"/>
                </a:solidFill>
                <a:latin typeface="宋体" pitchFamily="2" charset="-122"/>
                <a:ea typeface="宋体" pitchFamily="2" charset="-122"/>
              </a:rPr>
              <a:t>PID</a:t>
            </a:r>
            <a:r>
              <a:rPr lang="zh-CN" altLang="en-US" b="0" dirty="0" smtClean="0">
                <a:solidFill>
                  <a:srgbClr val="FF0000"/>
                </a:solidFill>
                <a:latin typeface="宋体" pitchFamily="2" charset="-122"/>
                <a:ea typeface="宋体" pitchFamily="2" charset="-122"/>
              </a:rPr>
              <a:t>算法</a:t>
            </a:r>
            <a:endParaRPr lang="zh-CN" altLang="en-US" b="0" dirty="0">
              <a:solidFill>
                <a:srgbClr val="FF0000"/>
              </a:solidFill>
              <a:latin typeface="宋体" pitchFamily="2" charset="-122"/>
              <a:ea typeface="宋体" pitchFamily="2" charset="-122"/>
            </a:endParaRPr>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23</a:t>
            </a:fld>
            <a:endParaRPr lang="en-US" altLang="zh-CN"/>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舵机</a:t>
            </a:r>
            <a:endParaRPr lang="zh-CN" altLang="en-US" b="0" dirty="0"/>
          </a:p>
        </p:txBody>
      </p:sp>
      <p:sp>
        <p:nvSpPr>
          <p:cNvPr id="3" name="内容占位符 2"/>
          <p:cNvSpPr>
            <a:spLocks noGrp="1"/>
          </p:cNvSpPr>
          <p:nvPr>
            <p:ph idx="1"/>
          </p:nvPr>
        </p:nvSpPr>
        <p:spPr/>
        <p:txBody>
          <a:bodyPr/>
          <a:lstStyle/>
          <a:p>
            <a:r>
              <a:rPr lang="zh-CN" altLang="en-US" sz="2400" b="0" dirty="0" smtClean="0">
                <a:solidFill>
                  <a:schemeClr val="tx1"/>
                </a:solidFill>
                <a:latin typeface="宋体" pitchFamily="2" charset="-122"/>
                <a:ea typeface="宋体" pitchFamily="2" charset="-122"/>
              </a:rPr>
              <a:t>在航天方面，舵机应用广泛。航天方面，导弹姿态变换的俯仰、偏航、滚转运动都是靠舵机相互配合完成的。舵机在许多工程上都有应用，不仅限于船舶。</a:t>
            </a:r>
            <a:endParaRPr lang="en-US" altLang="zh-CN" sz="2400" b="0" dirty="0" smtClean="0">
              <a:solidFill>
                <a:schemeClr val="tx1"/>
              </a:solidFill>
              <a:latin typeface="宋体" pitchFamily="2" charset="-122"/>
              <a:ea typeface="宋体" pitchFamily="2" charset="-122"/>
            </a:endParaRPr>
          </a:p>
          <a:p>
            <a:r>
              <a:rPr lang="zh-CN" altLang="en-US" sz="2400" b="0" dirty="0" smtClean="0">
                <a:solidFill>
                  <a:schemeClr val="tx1"/>
                </a:solidFill>
                <a:latin typeface="宋体" pitchFamily="2" charset="-122"/>
                <a:ea typeface="宋体" pitchFamily="2" charset="-122"/>
              </a:rPr>
              <a:t>普通舵机：</a:t>
            </a:r>
            <a:r>
              <a:rPr lang="en-US" altLang="zh-CN" sz="2400" b="0" dirty="0" smtClean="0">
                <a:solidFill>
                  <a:schemeClr val="tx1"/>
                </a:solidFill>
                <a:latin typeface="宋体" pitchFamily="2" charset="-122"/>
                <a:ea typeface="宋体" pitchFamily="2" charset="-122"/>
              </a:rPr>
              <a:t>PWM</a:t>
            </a:r>
            <a:r>
              <a:rPr lang="zh-CN" altLang="en-US" sz="2400" b="0" dirty="0" smtClean="0">
                <a:solidFill>
                  <a:schemeClr val="tx1"/>
                </a:solidFill>
                <a:latin typeface="宋体" pitchFamily="2" charset="-122"/>
                <a:ea typeface="宋体" pitchFamily="2" charset="-122"/>
              </a:rPr>
              <a:t>占空比控制</a:t>
            </a:r>
            <a:endParaRPr lang="en-US" altLang="zh-CN" sz="2400" b="0" dirty="0" smtClean="0">
              <a:solidFill>
                <a:schemeClr val="tx1"/>
              </a:solidFill>
              <a:latin typeface="宋体" pitchFamily="2" charset="-122"/>
              <a:ea typeface="宋体" pitchFamily="2" charset="-122"/>
            </a:endParaRPr>
          </a:p>
          <a:p>
            <a:r>
              <a:rPr lang="zh-CN" altLang="en-US" sz="2400" b="0" dirty="0" smtClean="0">
                <a:solidFill>
                  <a:schemeClr val="tx1"/>
                </a:solidFill>
                <a:latin typeface="宋体" pitchFamily="2" charset="-122"/>
                <a:ea typeface="宋体" pitchFamily="2" charset="-122"/>
              </a:rPr>
              <a:t>总线舵机：</a:t>
            </a:r>
            <a:r>
              <a:rPr lang="en-US" altLang="zh-CN" sz="2400" b="0" dirty="0" smtClean="0">
                <a:solidFill>
                  <a:schemeClr val="tx1"/>
                </a:solidFill>
                <a:latin typeface="宋体" pitchFamily="2" charset="-122"/>
                <a:ea typeface="宋体" pitchFamily="2" charset="-122"/>
              </a:rPr>
              <a:t>UART</a:t>
            </a:r>
            <a:r>
              <a:rPr lang="zh-CN" altLang="en-US" sz="2400" b="0" dirty="0" smtClean="0">
                <a:solidFill>
                  <a:schemeClr val="tx1"/>
                </a:solidFill>
                <a:latin typeface="宋体" pitchFamily="2" charset="-122"/>
                <a:ea typeface="宋体" pitchFamily="2" charset="-122"/>
              </a:rPr>
              <a:t>控制</a:t>
            </a:r>
          </a:p>
          <a:p>
            <a:endParaRPr lang="zh-CN" altLang="en-US" dirty="0"/>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24</a:t>
            </a:fld>
            <a:endParaRPr lang="en-US" altLang="zh-CN"/>
          </a:p>
        </p:txBody>
      </p:sp>
      <p:pic>
        <p:nvPicPr>
          <p:cNvPr id="7" name="Picture 2"/>
          <p:cNvPicPr>
            <a:picLocks noChangeAspect="1" noChangeArrowheads="1"/>
          </p:cNvPicPr>
          <p:nvPr/>
        </p:nvPicPr>
        <p:blipFill>
          <a:blip r:embed="rId2" cstate="print"/>
          <a:srcRect/>
          <a:stretch>
            <a:fillRect/>
          </a:stretch>
        </p:blipFill>
        <p:spPr bwMode="auto">
          <a:xfrm>
            <a:off x="5940152" y="2564904"/>
            <a:ext cx="1744980" cy="1607820"/>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itchFamily="2" charset="-122"/>
                <a:ea typeface="宋体" pitchFamily="2" charset="-122"/>
              </a:rPr>
              <a:t>功率晶体管</a:t>
            </a:r>
            <a:endParaRPr lang="zh-CN" altLang="en-US" dirty="0"/>
          </a:p>
        </p:txBody>
      </p:sp>
      <p:sp>
        <p:nvSpPr>
          <p:cNvPr id="3" name="内容占位符 2"/>
          <p:cNvSpPr>
            <a:spLocks noGrp="1"/>
          </p:cNvSpPr>
          <p:nvPr>
            <p:ph idx="1"/>
          </p:nvPr>
        </p:nvSpPr>
        <p:spPr/>
        <p:txBody>
          <a:bodyPr/>
          <a:lstStyle/>
          <a:p>
            <a:r>
              <a:rPr lang="zh-CN" altLang="en-US" sz="2400" b="0" dirty="0" smtClean="0">
                <a:solidFill>
                  <a:schemeClr val="tx1"/>
                </a:solidFill>
                <a:latin typeface="宋体" pitchFamily="2" charset="-122"/>
                <a:ea typeface="宋体" pitchFamily="2" charset="-122"/>
              </a:rPr>
              <a:t>功率晶体管具有工作性能高、寄生电容小、易于集成等特点。特别适合在集成电路中作功率器件。</a:t>
            </a:r>
            <a:endParaRPr lang="en-US" altLang="zh-CN" sz="2400" b="0" dirty="0" smtClean="0">
              <a:solidFill>
                <a:schemeClr val="tx1"/>
              </a:solidFill>
              <a:latin typeface="宋体" pitchFamily="2" charset="-122"/>
              <a:ea typeface="宋体" pitchFamily="2" charset="-122"/>
            </a:endParaRPr>
          </a:p>
          <a:p>
            <a:r>
              <a:rPr lang="zh-CN" altLang="en-US" sz="2400" b="0" dirty="0" smtClean="0">
                <a:solidFill>
                  <a:schemeClr val="tx1"/>
                </a:solidFill>
                <a:latin typeface="宋体" pitchFamily="2" charset="-122"/>
                <a:ea typeface="宋体" pitchFamily="2" charset="-122"/>
              </a:rPr>
              <a:t>应用：模拟放大、开关（开关电源、电机驱动）</a:t>
            </a:r>
            <a:endParaRPr lang="zh-CN" altLang="en-US" sz="2400" dirty="0">
              <a:solidFill>
                <a:schemeClr val="tx1"/>
              </a:solidFill>
              <a:latin typeface="宋体" pitchFamily="2" charset="-122"/>
              <a:ea typeface="宋体" pitchFamily="2" charset="-122"/>
            </a:endParaRPr>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3</a:t>
            </a:fld>
            <a:endParaRPr lang="en-US" altLang="zh-CN"/>
          </a:p>
        </p:txBody>
      </p:sp>
      <p:pic>
        <p:nvPicPr>
          <p:cNvPr id="9" name="Picture 2"/>
          <p:cNvPicPr>
            <a:picLocks noChangeAspect="1" noChangeArrowheads="1"/>
          </p:cNvPicPr>
          <p:nvPr/>
        </p:nvPicPr>
        <p:blipFill>
          <a:blip r:embed="rId2" cstate="print"/>
          <a:srcRect/>
          <a:stretch>
            <a:fillRect/>
          </a:stretch>
        </p:blipFill>
        <p:spPr bwMode="auto">
          <a:xfrm>
            <a:off x="5724128" y="2636912"/>
            <a:ext cx="3135118" cy="2160240"/>
          </a:xfrm>
          <a:prstGeom prst="rect">
            <a:avLst/>
          </a:prstGeom>
          <a:noFill/>
          <a:ln w="9525">
            <a:noFill/>
            <a:miter lim="800000"/>
            <a:headEnd/>
            <a:tailEnd/>
          </a:ln>
        </p:spPr>
      </p:pic>
      <p:pic>
        <p:nvPicPr>
          <p:cNvPr id="10" name="Picture 3"/>
          <p:cNvPicPr>
            <a:picLocks noChangeAspect="1" noChangeArrowheads="1"/>
          </p:cNvPicPr>
          <p:nvPr/>
        </p:nvPicPr>
        <p:blipFill>
          <a:blip r:embed="rId3" cstate="print"/>
          <a:srcRect/>
          <a:stretch>
            <a:fillRect/>
          </a:stretch>
        </p:blipFill>
        <p:spPr bwMode="auto">
          <a:xfrm>
            <a:off x="2699792" y="2708920"/>
            <a:ext cx="1819275" cy="2076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itchFamily="2" charset="-122"/>
                <a:ea typeface="宋体" pitchFamily="2" charset="-122"/>
              </a:rPr>
              <a:t>场效应管</a:t>
            </a:r>
            <a:endParaRPr lang="zh-CN" altLang="en-US" dirty="0"/>
          </a:p>
        </p:txBody>
      </p:sp>
      <p:sp>
        <p:nvSpPr>
          <p:cNvPr id="3" name="内容占位符 2"/>
          <p:cNvSpPr>
            <a:spLocks noGrp="1"/>
          </p:cNvSpPr>
          <p:nvPr>
            <p:ph idx="1"/>
          </p:nvPr>
        </p:nvSpPr>
        <p:spPr/>
        <p:txBody>
          <a:bodyPr/>
          <a:lstStyle/>
          <a:p>
            <a:r>
              <a:rPr lang="zh-CN" altLang="en-US" sz="2400" b="0" dirty="0" smtClean="0">
                <a:solidFill>
                  <a:schemeClr val="tx1"/>
                </a:solidFill>
                <a:latin typeface="宋体" pitchFamily="2" charset="-122"/>
                <a:ea typeface="宋体" pitchFamily="2" charset="-122"/>
              </a:rPr>
              <a:t>属于电压控制型半导体器件。具有输入电阻高（</a:t>
            </a:r>
            <a:r>
              <a:rPr lang="en-US" altLang="zh-CN" sz="2400" b="0" dirty="0" smtClean="0">
                <a:solidFill>
                  <a:schemeClr val="tx1"/>
                </a:solidFill>
                <a:latin typeface="宋体" pitchFamily="2" charset="-122"/>
                <a:ea typeface="宋体" pitchFamily="2" charset="-122"/>
              </a:rPr>
              <a:t>10^8</a:t>
            </a:r>
            <a:r>
              <a:rPr lang="zh-CN" altLang="en-US" sz="2400" b="0" dirty="0" smtClean="0">
                <a:solidFill>
                  <a:schemeClr val="tx1"/>
                </a:solidFill>
                <a:latin typeface="宋体" pitchFamily="2" charset="-122"/>
                <a:ea typeface="宋体" pitchFamily="2" charset="-122"/>
              </a:rPr>
              <a:t>～</a:t>
            </a:r>
            <a:r>
              <a:rPr lang="en-US" altLang="zh-CN" sz="2400" b="0" dirty="0" smtClean="0">
                <a:solidFill>
                  <a:schemeClr val="tx1"/>
                </a:solidFill>
                <a:latin typeface="宋体" pitchFamily="2" charset="-122"/>
                <a:ea typeface="宋体" pitchFamily="2" charset="-122"/>
              </a:rPr>
              <a:t>10^9Ω</a:t>
            </a:r>
            <a:r>
              <a:rPr lang="zh-CN" altLang="en-US" sz="2400" b="0" dirty="0" smtClean="0">
                <a:solidFill>
                  <a:schemeClr val="tx1"/>
                </a:solidFill>
                <a:latin typeface="宋体" pitchFamily="2" charset="-122"/>
                <a:ea typeface="宋体" pitchFamily="2" charset="-122"/>
              </a:rPr>
              <a:t>）、噪声小、功耗低、动态范围大、易于集成、没有二次击穿现象、安全工作区域宽等优点。现已成为双极型晶体管和功率晶体管的强大竞争者。</a:t>
            </a:r>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4</a:t>
            </a:fld>
            <a:endParaRPr lang="en-US" altLang="zh-CN"/>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itchFamily="2" charset="-122"/>
                <a:ea typeface="宋体" pitchFamily="2" charset="-122"/>
              </a:rPr>
              <a:t>晶闸管</a:t>
            </a:r>
            <a:endParaRPr lang="zh-CN" altLang="en-US" dirty="0"/>
          </a:p>
        </p:txBody>
      </p:sp>
      <p:sp>
        <p:nvSpPr>
          <p:cNvPr id="3" name="内容占位符 2"/>
          <p:cNvSpPr>
            <a:spLocks noGrp="1"/>
          </p:cNvSpPr>
          <p:nvPr>
            <p:ph idx="1"/>
          </p:nvPr>
        </p:nvSpPr>
        <p:spPr/>
        <p:txBody>
          <a:bodyPr/>
          <a:lstStyle/>
          <a:p>
            <a:r>
              <a:rPr lang="zh-CN" altLang="en-US" sz="2400" b="0" dirty="0" smtClean="0">
                <a:solidFill>
                  <a:schemeClr val="tx1"/>
                </a:solidFill>
                <a:latin typeface="宋体" pitchFamily="2" charset="-122"/>
                <a:ea typeface="宋体" pitchFamily="2" charset="-122"/>
              </a:rPr>
              <a:t>晶闸管是晶体闸流管的简称，又可称做可控硅整流器，以前被简称为可控硅</a:t>
            </a:r>
            <a:r>
              <a:rPr lang="en-US" altLang="zh-CN" sz="2400" b="0" dirty="0" smtClean="0">
                <a:solidFill>
                  <a:schemeClr val="tx1"/>
                </a:solidFill>
                <a:latin typeface="宋体" pitchFamily="2" charset="-122"/>
                <a:ea typeface="宋体" pitchFamily="2" charset="-122"/>
              </a:rPr>
              <a:t>; </a:t>
            </a:r>
            <a:r>
              <a:rPr lang="zh-CN" altLang="en-US" sz="2400" b="0" dirty="0" smtClean="0">
                <a:solidFill>
                  <a:schemeClr val="tx1"/>
                </a:solidFill>
                <a:latin typeface="宋体" pitchFamily="2" charset="-122"/>
                <a:ea typeface="宋体" pitchFamily="2" charset="-122"/>
              </a:rPr>
              <a:t>它有三个极</a:t>
            </a:r>
            <a:r>
              <a:rPr lang="en-US" altLang="zh-CN" sz="2400" b="0" dirty="0" smtClean="0">
                <a:solidFill>
                  <a:schemeClr val="tx1"/>
                </a:solidFill>
                <a:latin typeface="宋体" pitchFamily="2" charset="-122"/>
                <a:ea typeface="宋体" pitchFamily="2" charset="-122"/>
              </a:rPr>
              <a:t>:</a:t>
            </a:r>
            <a:r>
              <a:rPr lang="zh-CN" altLang="en-US" sz="2400" b="0" dirty="0" smtClean="0">
                <a:solidFill>
                  <a:schemeClr val="tx1"/>
                </a:solidFill>
                <a:latin typeface="宋体" pitchFamily="2" charset="-122"/>
                <a:ea typeface="宋体" pitchFamily="2" charset="-122"/>
              </a:rPr>
              <a:t>阳极，阴极和门极</a:t>
            </a:r>
            <a:r>
              <a:rPr lang="en-US" altLang="zh-CN" sz="2400" b="0" dirty="0" smtClean="0">
                <a:solidFill>
                  <a:schemeClr val="tx1"/>
                </a:solidFill>
                <a:latin typeface="宋体" pitchFamily="2" charset="-122"/>
                <a:ea typeface="宋体" pitchFamily="2" charset="-122"/>
              </a:rPr>
              <a:t>; </a:t>
            </a:r>
            <a:r>
              <a:rPr lang="zh-CN" altLang="en-US" sz="2400" b="0" dirty="0" smtClean="0">
                <a:solidFill>
                  <a:schemeClr val="tx1"/>
                </a:solidFill>
                <a:latin typeface="宋体" pitchFamily="2" charset="-122"/>
                <a:ea typeface="宋体" pitchFamily="2" charset="-122"/>
              </a:rPr>
              <a:t>能在高电压、大电流条件下工作，且其工作过程可以控制、被广泛应用于可控整流、交流调压、无触点电子开关、逆变及变频等电子电路中。</a:t>
            </a:r>
            <a:endParaRPr lang="zh-CN" altLang="en-US" sz="2400" dirty="0">
              <a:solidFill>
                <a:schemeClr val="tx1"/>
              </a:solidFill>
              <a:latin typeface="宋体" pitchFamily="2" charset="-122"/>
              <a:ea typeface="宋体" pitchFamily="2" charset="-122"/>
            </a:endParaRPr>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5</a:t>
            </a:fld>
            <a:endParaRPr lang="en-US" altLang="zh-CN"/>
          </a:p>
        </p:txBody>
      </p:sp>
      <p:pic>
        <p:nvPicPr>
          <p:cNvPr id="7" name="Picture 2"/>
          <p:cNvPicPr>
            <a:picLocks noChangeAspect="1" noChangeArrowheads="1"/>
          </p:cNvPicPr>
          <p:nvPr/>
        </p:nvPicPr>
        <p:blipFill>
          <a:blip r:embed="rId2" cstate="print"/>
          <a:srcRect/>
          <a:stretch>
            <a:fillRect/>
          </a:stretch>
        </p:blipFill>
        <p:spPr bwMode="auto">
          <a:xfrm>
            <a:off x="2051720" y="3789040"/>
            <a:ext cx="853440" cy="1432560"/>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print"/>
          <a:srcRect/>
          <a:stretch>
            <a:fillRect/>
          </a:stretch>
        </p:blipFill>
        <p:spPr bwMode="auto">
          <a:xfrm>
            <a:off x="4139952" y="3789040"/>
            <a:ext cx="409575" cy="1504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itchFamily="2" charset="-122"/>
                <a:ea typeface="宋体" pitchFamily="2" charset="-122"/>
              </a:rPr>
              <a:t>晶闸管驱动和保护</a:t>
            </a:r>
            <a:endParaRPr lang="zh-CN" altLang="en-US" dirty="0"/>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a:xfrm>
            <a:off x="2195736" y="6608763"/>
            <a:ext cx="5472113" cy="249237"/>
          </a:xfrm>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6</a:t>
            </a:fld>
            <a:endParaRPr lang="en-US" altLang="zh-CN"/>
          </a:p>
        </p:txBody>
      </p:sp>
      <p:pic>
        <p:nvPicPr>
          <p:cNvPr id="7" name="Picture 3"/>
          <p:cNvPicPr>
            <a:picLocks noGrp="1" noChangeAspect="1" noChangeArrowheads="1"/>
          </p:cNvPicPr>
          <p:nvPr>
            <p:ph idx="1"/>
          </p:nvPr>
        </p:nvPicPr>
        <p:blipFill>
          <a:blip r:embed="rId2" cstate="print"/>
          <a:srcRect/>
          <a:stretch>
            <a:fillRect/>
          </a:stretch>
        </p:blipFill>
        <p:spPr bwMode="auto">
          <a:xfrm>
            <a:off x="1475656" y="4005064"/>
            <a:ext cx="5753100" cy="1889760"/>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251520" y="1988840"/>
            <a:ext cx="3880990" cy="1584176"/>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4" cstate="print"/>
          <a:srcRect/>
          <a:stretch>
            <a:fillRect/>
          </a:stretch>
        </p:blipFill>
        <p:spPr bwMode="auto">
          <a:xfrm>
            <a:off x="4696875" y="1988840"/>
            <a:ext cx="2683437" cy="164334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smtClean="0">
                <a:latin typeface="宋体" pitchFamily="2" charset="-122"/>
                <a:ea typeface="宋体" pitchFamily="2" charset="-122"/>
              </a:rPr>
              <a:t>继电器</a:t>
            </a:r>
            <a:endParaRPr lang="en-US" altLang="zh-CN" b="0" dirty="0">
              <a:latin typeface="宋体" pitchFamily="2" charset="-122"/>
              <a:ea typeface="宋体" pitchFamily="2" charset="-122"/>
            </a:endParaRPr>
          </a:p>
        </p:txBody>
      </p:sp>
      <p:sp>
        <p:nvSpPr>
          <p:cNvPr id="3" name="Content Placeholder 2"/>
          <p:cNvSpPr>
            <a:spLocks noGrp="1"/>
          </p:cNvSpPr>
          <p:nvPr>
            <p:ph idx="1"/>
          </p:nvPr>
        </p:nvSpPr>
        <p:spPr/>
        <p:txBody>
          <a:bodyPr/>
          <a:lstStyle/>
          <a:p>
            <a:r>
              <a:rPr lang="zh-CN" altLang="en-US" b="0" dirty="0" smtClean="0">
                <a:solidFill>
                  <a:schemeClr val="tx1"/>
                </a:solidFill>
                <a:latin typeface="宋体" panose="02010600030101010101" pitchFamily="2" charset="-122"/>
                <a:ea typeface="宋体" panose="02010600030101010101" pitchFamily="2" charset="-122"/>
              </a:rPr>
              <a:t>继电器的作用</a:t>
            </a:r>
            <a:endParaRPr lang="en-US" altLang="zh-CN" b="0" dirty="0" smtClean="0">
              <a:solidFill>
                <a:schemeClr val="tx1"/>
              </a:solidFill>
              <a:latin typeface="宋体" panose="02010600030101010101" pitchFamily="2" charset="-122"/>
              <a:ea typeface="宋体" panose="02010600030101010101" pitchFamily="2" charset="-122"/>
            </a:endParaRPr>
          </a:p>
          <a:p>
            <a:r>
              <a:rPr lang="zh-CN" altLang="en-US" b="0" dirty="0" smtClean="0">
                <a:solidFill>
                  <a:schemeClr val="tx1"/>
                </a:solidFill>
                <a:latin typeface="宋体" panose="02010600030101010101" pitchFamily="2" charset="-122"/>
                <a:ea typeface="宋体" panose="02010600030101010101" pitchFamily="2" charset="-122"/>
              </a:rPr>
              <a:t>继电器分类</a:t>
            </a:r>
            <a:endParaRPr lang="en-US" b="0" dirty="0" smtClean="0">
              <a:solidFill>
                <a:schemeClr val="tx1"/>
              </a:solidFill>
              <a:latin typeface="宋体" panose="02010600030101010101" pitchFamily="2" charset="-122"/>
              <a:ea typeface="宋体" panose="02010600030101010101" pitchFamily="2" charset="-122"/>
            </a:endParaRPr>
          </a:p>
          <a:p>
            <a:r>
              <a:rPr lang="zh-CN" altLang="en-US" b="0" dirty="0" smtClean="0">
                <a:solidFill>
                  <a:schemeClr val="tx1"/>
                </a:solidFill>
                <a:latin typeface="宋体" panose="02010600030101010101" pitchFamily="2" charset="-122"/>
                <a:ea typeface="宋体" panose="02010600030101010101" pitchFamily="2" charset="-122"/>
              </a:rPr>
              <a:t>继电器驱动及保护</a:t>
            </a:r>
            <a:endParaRPr lang="en-US" altLang="zh-CN" b="0" dirty="0" smtClean="0">
              <a:solidFill>
                <a:schemeClr val="tx1"/>
              </a:solidFill>
              <a:latin typeface="宋体" panose="02010600030101010101" pitchFamily="2" charset="-122"/>
              <a:ea typeface="宋体" panose="02010600030101010101" pitchFamily="2" charset="-122"/>
            </a:endParaRPr>
          </a:p>
          <a:p>
            <a:r>
              <a:rPr lang="zh-CN" altLang="en-US" b="0" dirty="0" smtClean="0">
                <a:solidFill>
                  <a:schemeClr val="tx1"/>
                </a:solidFill>
                <a:latin typeface="宋体" panose="02010600030101010101" pitchFamily="2" charset="-122"/>
                <a:ea typeface="宋体" panose="02010600030101010101" pitchFamily="2" charset="-122"/>
              </a:rPr>
              <a:t>电磁继电器触点保护（灭弧）</a:t>
            </a:r>
            <a:endParaRPr lang="en-US" altLang="zh-CN" b="0" dirty="0" smtClean="0">
              <a:solidFill>
                <a:schemeClr val="tx1"/>
              </a:solidFill>
              <a:latin typeface="宋体" panose="02010600030101010101" pitchFamily="2" charset="-122"/>
              <a:ea typeface="宋体" panose="02010600030101010101" pitchFamily="2" charset="-122"/>
            </a:endParaRPr>
          </a:p>
          <a:p>
            <a:r>
              <a:rPr lang="zh-CN" altLang="en-US" b="0" dirty="0" smtClean="0">
                <a:solidFill>
                  <a:schemeClr val="tx1"/>
                </a:solidFill>
                <a:latin typeface="宋体" panose="02010600030101010101" pitchFamily="2" charset="-122"/>
                <a:ea typeface="宋体" panose="02010600030101010101" pitchFamily="2" charset="-122"/>
              </a:rPr>
              <a:t>磁保持继电器</a:t>
            </a:r>
            <a:endParaRPr lang="en-US" altLang="zh-CN" b="0" dirty="0" smtClean="0">
              <a:solidFill>
                <a:schemeClr val="tx1"/>
              </a:solidFill>
              <a:latin typeface="宋体" panose="02010600030101010101" pitchFamily="2" charset="-122"/>
              <a:ea typeface="宋体" panose="02010600030101010101" pitchFamily="2" charset="-122"/>
            </a:endParaRPr>
          </a:p>
          <a:p>
            <a:r>
              <a:rPr lang="zh-CN" altLang="en-US" b="0" dirty="0" smtClean="0">
                <a:solidFill>
                  <a:schemeClr val="tx1"/>
                </a:solidFill>
                <a:latin typeface="宋体" panose="02010600030101010101" pitchFamily="2" charset="-122"/>
                <a:ea typeface="宋体" panose="02010600030101010101" pitchFamily="2" charset="-122"/>
              </a:rPr>
              <a:t>动作频率：≤</a:t>
            </a:r>
            <a:r>
              <a:rPr lang="en-US" altLang="zh-CN" b="0" dirty="0" smtClean="0">
                <a:solidFill>
                  <a:schemeClr val="tx1"/>
                </a:solidFill>
                <a:latin typeface="宋体" panose="02010600030101010101" pitchFamily="2" charset="-122"/>
                <a:ea typeface="宋体" panose="02010600030101010101" pitchFamily="2" charset="-122"/>
              </a:rPr>
              <a:t>5</a:t>
            </a:r>
            <a:r>
              <a:rPr lang="zh-CN" altLang="en-US" b="0" dirty="0" smtClean="0">
                <a:solidFill>
                  <a:schemeClr val="tx1"/>
                </a:solidFill>
                <a:latin typeface="宋体" panose="02010600030101010101" pitchFamily="2" charset="-122"/>
                <a:ea typeface="宋体" panose="02010600030101010101" pitchFamily="2" charset="-122"/>
              </a:rPr>
              <a:t>次</a:t>
            </a:r>
            <a:r>
              <a:rPr lang="en-US" altLang="zh-CN" b="0" dirty="0" smtClean="0">
                <a:solidFill>
                  <a:schemeClr val="tx1"/>
                </a:solidFill>
                <a:latin typeface="宋体" panose="02010600030101010101" pitchFamily="2" charset="-122"/>
                <a:ea typeface="宋体" panose="02010600030101010101" pitchFamily="2" charset="-122"/>
              </a:rPr>
              <a:t>/</a:t>
            </a:r>
            <a:r>
              <a:rPr lang="zh-CN" altLang="en-US" b="0" dirty="0" smtClean="0">
                <a:solidFill>
                  <a:schemeClr val="tx1"/>
                </a:solidFill>
                <a:latin typeface="宋体" panose="02010600030101010101" pitchFamily="2" charset="-122"/>
                <a:ea typeface="宋体" panose="02010600030101010101" pitchFamily="2" charset="-122"/>
              </a:rPr>
              <a:t>秒</a:t>
            </a:r>
            <a:endParaRPr lang="en-US" altLang="zh-CN" b="0" dirty="0" smtClean="0">
              <a:solidFill>
                <a:schemeClr val="tx1"/>
              </a:solidFill>
              <a:latin typeface="宋体" panose="02010600030101010101" pitchFamily="2" charset="-122"/>
              <a:ea typeface="宋体" panose="02010600030101010101" pitchFamily="2" charset="-122"/>
            </a:endParaRPr>
          </a:p>
          <a:p>
            <a:r>
              <a:rPr lang="zh-CN" altLang="en-US" b="0" dirty="0" smtClean="0">
                <a:solidFill>
                  <a:schemeClr val="tx1"/>
                </a:solidFill>
                <a:latin typeface="宋体" panose="02010600030101010101" pitchFamily="2" charset="-122"/>
                <a:ea typeface="宋体" panose="02010600030101010101" pitchFamily="2" charset="-122"/>
              </a:rPr>
              <a:t>固态继电器</a:t>
            </a:r>
            <a:endParaRPr lang="en-US" b="0" dirty="0">
              <a:solidFill>
                <a:schemeClr val="tx1"/>
              </a:solidFill>
              <a:latin typeface="宋体" panose="02010600030101010101" pitchFamily="2" charset="-122"/>
              <a:ea typeface="宋体" panose="02010600030101010101" pitchFamily="2" charset="-122"/>
            </a:endParaRPr>
          </a:p>
          <a:p>
            <a:endParaRPr lang="en-US" b="0" dirty="0" smtClean="0">
              <a:latin typeface="宋体" panose="02010600030101010101" pitchFamily="2" charset="-122"/>
              <a:ea typeface="宋体" panose="02010600030101010101" pitchFamily="2" charset="-122"/>
            </a:endParaRPr>
          </a:p>
          <a:p>
            <a:endParaRPr lang="en-US" dirty="0"/>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Footer Placeholder 4"/>
          <p:cNvSpPr>
            <a:spLocks noGrp="1"/>
          </p:cNvSpPr>
          <p:nvPr>
            <p:ph type="ftr" sz="quarter" idx="11"/>
          </p:nvPr>
        </p:nvSpPr>
        <p:spPr/>
        <p:txBody>
          <a:bodyPr/>
          <a:lstStyle/>
          <a:p>
            <a:pPr>
              <a:defRPr/>
            </a:pPr>
            <a:endParaRPr lang="en-US" altLang="zh-CN" dirty="0"/>
          </a:p>
        </p:txBody>
      </p:sp>
      <p:sp>
        <p:nvSpPr>
          <p:cNvPr id="6" name="Slide Number Placeholder 5"/>
          <p:cNvSpPr>
            <a:spLocks noGrp="1"/>
          </p:cNvSpPr>
          <p:nvPr>
            <p:ph type="sldNum" sz="quarter" idx="12"/>
          </p:nvPr>
        </p:nvSpPr>
        <p:spPr/>
        <p:txBody>
          <a:bodyPr/>
          <a:lstStyle/>
          <a:p>
            <a:pPr>
              <a:defRPr/>
            </a:pPr>
            <a:fld id="{2BAAB2DD-6E80-468E-8D8E-7F533F9D2062}" type="slidenum">
              <a:rPr lang="zh-CN" altLang="en-US" smtClean="0"/>
              <a:pPr>
                <a:defRPr/>
              </a:pPr>
              <a:t>7</a:t>
            </a:fld>
            <a:endParaRPr lang="en-US" altLang="zh-CN"/>
          </a:p>
        </p:txBody>
      </p:sp>
    </p:spTree>
    <p:extLst>
      <p:ext uri="{BB962C8B-B14F-4D97-AF65-F5344CB8AC3E}">
        <p14:creationId xmlns:p14="http://schemas.microsoft.com/office/powerpoint/2010/main" xmlns="" val="223231644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itchFamily="2" charset="-122"/>
                <a:ea typeface="宋体" pitchFamily="2" charset="-122"/>
              </a:rPr>
              <a:t>继电器作用</a:t>
            </a:r>
            <a:endParaRPr lang="zh-CN" altLang="en-US" dirty="0"/>
          </a:p>
        </p:txBody>
      </p:sp>
      <p:sp>
        <p:nvSpPr>
          <p:cNvPr id="3" name="内容占位符 2"/>
          <p:cNvSpPr>
            <a:spLocks noGrp="1"/>
          </p:cNvSpPr>
          <p:nvPr>
            <p:ph idx="1"/>
          </p:nvPr>
        </p:nvSpPr>
        <p:spPr/>
        <p:txBody>
          <a:bodyPr/>
          <a:lstStyle/>
          <a:p>
            <a:r>
              <a:rPr lang="zh-CN" altLang="en-US" sz="2400" b="0" dirty="0" smtClean="0">
                <a:solidFill>
                  <a:schemeClr val="tx1"/>
                </a:solidFill>
                <a:latin typeface="宋体" pitchFamily="2" charset="-122"/>
                <a:ea typeface="宋体" pitchFamily="2" charset="-122"/>
              </a:rPr>
              <a:t>扩大控制范围：按触点组的不同形式，同时换接、开断、接通多路电路。</a:t>
            </a:r>
            <a:endParaRPr lang="en-US" altLang="zh-CN" sz="2400" b="0" dirty="0" smtClean="0">
              <a:solidFill>
                <a:schemeClr val="tx1"/>
              </a:solidFill>
              <a:latin typeface="宋体" pitchFamily="2" charset="-122"/>
              <a:ea typeface="宋体" pitchFamily="2" charset="-122"/>
            </a:endParaRPr>
          </a:p>
          <a:p>
            <a:r>
              <a:rPr lang="zh-CN" altLang="en-US" sz="2400" b="0" dirty="0" smtClean="0">
                <a:solidFill>
                  <a:schemeClr val="tx1"/>
                </a:solidFill>
                <a:latin typeface="宋体" pitchFamily="2" charset="-122"/>
                <a:ea typeface="宋体" pitchFamily="2" charset="-122"/>
              </a:rPr>
              <a:t>放大：用一个很微小的控制量，可以控制高电压、大电流、大功率的电路。</a:t>
            </a:r>
            <a:endParaRPr lang="en-US" altLang="zh-CN" sz="2400" b="0" dirty="0" smtClean="0">
              <a:solidFill>
                <a:schemeClr val="tx1"/>
              </a:solidFill>
              <a:latin typeface="宋体" pitchFamily="2" charset="-122"/>
              <a:ea typeface="宋体" pitchFamily="2" charset="-122"/>
            </a:endParaRPr>
          </a:p>
          <a:p>
            <a:r>
              <a:rPr lang="zh-CN" altLang="en-US" sz="2400" b="0" dirty="0" smtClean="0">
                <a:solidFill>
                  <a:schemeClr val="tx1"/>
                </a:solidFill>
                <a:latin typeface="宋体" pitchFamily="2" charset="-122"/>
                <a:ea typeface="宋体" pitchFamily="2" charset="-122"/>
              </a:rPr>
              <a:t>隔离</a:t>
            </a:r>
            <a:endParaRPr lang="en-US" altLang="zh-CN" sz="2400" b="0" dirty="0" smtClean="0">
              <a:solidFill>
                <a:schemeClr val="tx1"/>
              </a:solidFill>
              <a:latin typeface="宋体" pitchFamily="2" charset="-122"/>
              <a:ea typeface="宋体" pitchFamily="2" charset="-122"/>
            </a:endParaRPr>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8</a:t>
            </a:fld>
            <a:endParaRPr lang="en-US" altLang="zh-CN"/>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宋体" panose="02010600030101010101" pitchFamily="2" charset="-122"/>
                <a:ea typeface="宋体" panose="02010600030101010101" pitchFamily="2" charset="-122"/>
              </a:rPr>
              <a:t>电磁继电器</a:t>
            </a:r>
            <a:endParaRPr lang="zh-CN" altLang="en-US" dirty="0"/>
          </a:p>
        </p:txBody>
      </p:sp>
      <p:sp>
        <p:nvSpPr>
          <p:cNvPr id="3" name="内容占位符 2"/>
          <p:cNvSpPr>
            <a:spLocks noGrp="1"/>
          </p:cNvSpPr>
          <p:nvPr>
            <p:ph idx="1"/>
          </p:nvPr>
        </p:nvSpPr>
        <p:spPr/>
        <p:txBody>
          <a:bodyPr/>
          <a:lstStyle/>
          <a:p>
            <a:r>
              <a:rPr lang="zh-CN" altLang="en-US" b="0" dirty="0" smtClean="0">
                <a:latin typeface="宋体" panose="02010600030101010101" pitchFamily="2" charset="-122"/>
                <a:ea typeface="宋体" panose="02010600030101010101" pitchFamily="2" charset="-122"/>
              </a:rPr>
              <a:t>电磁继电器原理</a:t>
            </a:r>
            <a:endParaRPr lang="en-US" altLang="zh-CN" b="0" dirty="0" smtClean="0">
              <a:latin typeface="宋体" panose="02010600030101010101" pitchFamily="2" charset="-122"/>
              <a:ea typeface="宋体" panose="02010600030101010101" pitchFamily="2" charset="-122"/>
            </a:endParaRPr>
          </a:p>
          <a:p>
            <a:r>
              <a:rPr lang="zh-CN" altLang="en-US" b="0" dirty="0" smtClean="0">
                <a:latin typeface="宋体" panose="02010600030101010101" pitchFamily="2" charset="-122"/>
                <a:ea typeface="宋体" panose="02010600030101010101" pitchFamily="2" charset="-122"/>
              </a:rPr>
              <a:t>电磁继电器分类</a:t>
            </a:r>
            <a:endParaRPr lang="en-US" altLang="zh-CN" b="0" dirty="0" smtClean="0">
              <a:latin typeface="宋体" panose="02010600030101010101" pitchFamily="2" charset="-122"/>
              <a:ea typeface="宋体" panose="02010600030101010101" pitchFamily="2" charset="-122"/>
            </a:endParaRPr>
          </a:p>
          <a:p>
            <a:r>
              <a:rPr lang="zh-CN" altLang="en-US" b="0" dirty="0" smtClean="0">
                <a:latin typeface="宋体" panose="02010600030101010101" pitchFamily="2" charset="-122"/>
                <a:ea typeface="宋体" panose="02010600030101010101" pitchFamily="2" charset="-122"/>
              </a:rPr>
              <a:t>电磁继电器驱动及保护</a:t>
            </a:r>
            <a:endParaRPr lang="en-US" altLang="zh-CN" b="0" dirty="0" smtClean="0">
              <a:latin typeface="宋体" panose="02010600030101010101" pitchFamily="2" charset="-122"/>
              <a:ea typeface="宋体" panose="02010600030101010101" pitchFamily="2" charset="-122"/>
            </a:endParaRPr>
          </a:p>
          <a:p>
            <a:r>
              <a:rPr lang="zh-CN" altLang="en-US" b="0" dirty="0" smtClean="0">
                <a:latin typeface="宋体" panose="02010600030101010101" pitchFamily="2" charset="-122"/>
                <a:ea typeface="宋体" panose="02010600030101010101" pitchFamily="2" charset="-122"/>
              </a:rPr>
              <a:t>电磁继电器触电灭弧保护</a:t>
            </a:r>
            <a:endParaRPr lang="en-US" altLang="zh-CN" b="0" dirty="0" smtClean="0">
              <a:latin typeface="宋体" panose="02010600030101010101" pitchFamily="2" charset="-122"/>
              <a:ea typeface="宋体" panose="02010600030101010101" pitchFamily="2" charset="-122"/>
            </a:endParaRPr>
          </a:p>
          <a:p>
            <a:r>
              <a:rPr lang="zh-CN" altLang="en-US" b="0" dirty="0" smtClean="0">
                <a:latin typeface="宋体" panose="02010600030101010101" pitchFamily="2" charset="-122"/>
                <a:ea typeface="宋体" panose="02010600030101010101" pitchFamily="2" charset="-122"/>
              </a:rPr>
              <a:t>电磁继电器动作频率：</a:t>
            </a:r>
            <a:r>
              <a:rPr lang="zh-CN" altLang="en-US" b="0" dirty="0" smtClean="0">
                <a:solidFill>
                  <a:schemeClr val="tx1"/>
                </a:solidFill>
                <a:latin typeface="宋体" panose="02010600030101010101" pitchFamily="2" charset="-122"/>
                <a:ea typeface="宋体" panose="02010600030101010101" pitchFamily="2" charset="-122"/>
              </a:rPr>
              <a:t> ≤</a:t>
            </a:r>
            <a:r>
              <a:rPr lang="en-US" altLang="zh-CN" b="0" dirty="0" smtClean="0">
                <a:solidFill>
                  <a:schemeClr val="tx1"/>
                </a:solidFill>
                <a:latin typeface="宋体" panose="02010600030101010101" pitchFamily="2" charset="-122"/>
                <a:ea typeface="宋体" panose="02010600030101010101" pitchFamily="2" charset="-122"/>
              </a:rPr>
              <a:t>5</a:t>
            </a:r>
            <a:r>
              <a:rPr lang="zh-CN" altLang="en-US" b="0" dirty="0" smtClean="0">
                <a:solidFill>
                  <a:schemeClr val="tx1"/>
                </a:solidFill>
                <a:latin typeface="宋体" panose="02010600030101010101" pitchFamily="2" charset="-122"/>
                <a:ea typeface="宋体" panose="02010600030101010101" pitchFamily="2" charset="-122"/>
              </a:rPr>
              <a:t>次</a:t>
            </a:r>
            <a:r>
              <a:rPr lang="en-US" altLang="zh-CN" b="0" dirty="0" smtClean="0">
                <a:solidFill>
                  <a:schemeClr val="tx1"/>
                </a:solidFill>
                <a:latin typeface="宋体" panose="02010600030101010101" pitchFamily="2" charset="-122"/>
                <a:ea typeface="宋体" panose="02010600030101010101" pitchFamily="2" charset="-122"/>
              </a:rPr>
              <a:t>/</a:t>
            </a:r>
            <a:r>
              <a:rPr lang="zh-CN" altLang="en-US" b="0" dirty="0" smtClean="0">
                <a:solidFill>
                  <a:schemeClr val="tx1"/>
                </a:solidFill>
                <a:latin typeface="宋体" panose="02010600030101010101" pitchFamily="2" charset="-122"/>
                <a:ea typeface="宋体" panose="02010600030101010101" pitchFamily="2" charset="-122"/>
              </a:rPr>
              <a:t>秒</a:t>
            </a:r>
            <a:endParaRPr lang="en-US" altLang="zh-CN" b="0" dirty="0" smtClean="0">
              <a:solidFill>
                <a:schemeClr val="tx1"/>
              </a:solidFill>
              <a:latin typeface="宋体" panose="02010600030101010101" pitchFamily="2" charset="-122"/>
              <a:ea typeface="宋体" panose="02010600030101010101" pitchFamily="2" charset="-122"/>
            </a:endParaRPr>
          </a:p>
          <a:p>
            <a:r>
              <a:rPr lang="zh-CN" altLang="en-US" b="0" dirty="0" smtClean="0">
                <a:solidFill>
                  <a:schemeClr val="tx1"/>
                </a:solidFill>
                <a:latin typeface="宋体" panose="02010600030101010101" pitchFamily="2" charset="-122"/>
                <a:ea typeface="宋体" panose="02010600030101010101" pitchFamily="2" charset="-122"/>
              </a:rPr>
              <a:t>触点电流、耐压</a:t>
            </a:r>
            <a:endParaRPr lang="zh-CN" altLang="en-US" dirty="0"/>
          </a:p>
        </p:txBody>
      </p:sp>
      <p:sp>
        <p:nvSpPr>
          <p:cNvPr id="4" name="日期占位符 3"/>
          <p:cNvSpPr>
            <a:spLocks noGrp="1"/>
          </p:cNvSpPr>
          <p:nvPr>
            <p:ph type="dt" sz="half" idx="10"/>
          </p:nvPr>
        </p:nvSpPr>
        <p:spPr/>
        <p:txBody>
          <a:bodyPr/>
          <a:lstStyle/>
          <a:p>
            <a:pPr>
              <a:defRPr/>
            </a:pPr>
            <a:fld id="{B2D4ACCA-2750-45FA-B054-2E3D1CF58566}" type="datetime1">
              <a:rPr lang="zh-CN" altLang="en-US" smtClean="0"/>
              <a:pPr>
                <a:defRPr/>
              </a:pPr>
              <a:t>2021/3/25</a:t>
            </a:fld>
            <a:endParaRPr lang="en-US" altLang="zh-CN"/>
          </a:p>
        </p:txBody>
      </p:sp>
      <p:sp>
        <p:nvSpPr>
          <p:cNvPr id="5" name="页脚占位符 4"/>
          <p:cNvSpPr>
            <a:spLocks noGrp="1"/>
          </p:cNvSpPr>
          <p:nvPr>
            <p:ph type="ftr" sz="quarter" idx="11"/>
          </p:nvPr>
        </p:nvSpPr>
        <p:spPr/>
        <p:txBody>
          <a:bodyPr/>
          <a:lstStyle/>
          <a:p>
            <a:pPr>
              <a:defRPr/>
            </a:pPr>
            <a:endParaRPr lang="en-US" altLang="zh-CN" dirty="0"/>
          </a:p>
        </p:txBody>
      </p:sp>
      <p:sp>
        <p:nvSpPr>
          <p:cNvPr id="6" name="灯片编号占位符 5"/>
          <p:cNvSpPr>
            <a:spLocks noGrp="1"/>
          </p:cNvSpPr>
          <p:nvPr>
            <p:ph type="sldNum" sz="quarter" idx="12"/>
          </p:nvPr>
        </p:nvSpPr>
        <p:spPr/>
        <p:txBody>
          <a:bodyPr/>
          <a:lstStyle/>
          <a:p>
            <a:pPr>
              <a:defRPr/>
            </a:pPr>
            <a:fld id="{2BAAB2DD-6E80-468E-8D8E-7F533F9D2062}" type="slidenum">
              <a:rPr lang="zh-CN" altLang="en-US" smtClean="0"/>
              <a:pPr>
                <a:defRPr/>
              </a:pPr>
              <a:t>9</a:t>
            </a:fld>
            <a:endParaRPr lang="en-US" altLang="zh-CN"/>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chool01">
  <a:themeElements>
    <a:clrScheme name="School01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School01">
      <a:majorFont>
        <a:latin typeface="CMU Sans Serif"/>
        <a:ea typeface="文泉驿正黑"/>
        <a:cs typeface=""/>
      </a:majorFont>
      <a:minorFont>
        <a:latin typeface="CMU Serif"/>
        <a:ea typeface="文鼎ＰＬ简报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ctr" latinLnBrk="0" hangingPunct="1">
          <a:lnSpc>
            <a:spcPct val="100000"/>
          </a:lnSpc>
          <a:spcBef>
            <a:spcPct val="20000"/>
          </a:spcBef>
          <a:spcAft>
            <a:spcPct val="0"/>
          </a:spcAft>
          <a:buClr>
            <a:schemeClr val="tx1"/>
          </a:buClr>
          <a:buSzPct val="80000"/>
          <a:buFont typeface="Wingdings" panose="05000000000000000000" pitchFamily="2" charset="2"/>
          <a:buChar char="n"/>
          <a:tabLst/>
          <a:defRPr kumimoji="0" lang="zh-CN" sz="3200" b="1" i="0" u="none" strike="noStrike" cap="none" normalizeH="0" baseline="0" smtClean="0">
            <a:ln>
              <a:noFill/>
            </a:ln>
            <a:solidFill>
              <a:srgbClr val="9900CC"/>
            </a:solidFill>
            <a:effectLst/>
            <a:latin typeface="Arial" panose="020B0604020202020204" pitchFamily="34" charset="0"/>
            <a:ea typeface="仿宋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ctr" latinLnBrk="0" hangingPunct="1">
          <a:lnSpc>
            <a:spcPct val="100000"/>
          </a:lnSpc>
          <a:spcBef>
            <a:spcPct val="20000"/>
          </a:spcBef>
          <a:spcAft>
            <a:spcPct val="0"/>
          </a:spcAft>
          <a:buClr>
            <a:schemeClr val="tx1"/>
          </a:buClr>
          <a:buSzPct val="80000"/>
          <a:buFont typeface="Wingdings" panose="05000000000000000000" pitchFamily="2" charset="2"/>
          <a:buChar char="n"/>
          <a:tabLst/>
          <a:defRPr kumimoji="0" lang="zh-CN" sz="3200" b="1" i="0" u="none" strike="noStrike" cap="none" normalizeH="0" baseline="0" smtClean="0">
            <a:ln>
              <a:noFill/>
            </a:ln>
            <a:solidFill>
              <a:srgbClr val="9900CC"/>
            </a:solidFill>
            <a:effectLst/>
            <a:latin typeface="Arial" panose="020B0604020202020204" pitchFamily="34" charset="0"/>
            <a:ea typeface="仿宋_GB2312" pitchFamily="49" charset="-122"/>
          </a:defRPr>
        </a:defPPr>
      </a:lstStyle>
    </a:lnDef>
  </a:objectDefaults>
  <a:extraClrSchemeLst>
    <a:extraClrScheme>
      <a:clrScheme name="School01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School01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School01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School01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School01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School01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School01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School01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School01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4100</TotalTime>
  <Words>1161</Words>
  <Application>Microsoft Office PowerPoint</Application>
  <PresentationFormat>全屏显示(4:3)</PresentationFormat>
  <Paragraphs>138</Paragraphs>
  <Slides>24</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26" baseType="lpstr">
      <vt:lpstr>School01</vt:lpstr>
      <vt:lpstr>Image</vt:lpstr>
      <vt:lpstr>嵌入式接口技术-功率驱动</vt:lpstr>
      <vt:lpstr>常用功率驱动器件</vt:lpstr>
      <vt:lpstr>功率晶体管</vt:lpstr>
      <vt:lpstr>场效应管</vt:lpstr>
      <vt:lpstr>晶闸管</vt:lpstr>
      <vt:lpstr>晶闸管驱动和保护</vt:lpstr>
      <vt:lpstr>继电器</vt:lpstr>
      <vt:lpstr>继电器作用</vt:lpstr>
      <vt:lpstr>电磁继电器</vt:lpstr>
      <vt:lpstr>电磁继电器原理</vt:lpstr>
      <vt:lpstr>电磁继电器分类</vt:lpstr>
      <vt:lpstr>电磁继电器驱动及保护</vt:lpstr>
      <vt:lpstr>电磁继电器触电灭弧保护</vt:lpstr>
      <vt:lpstr>磁保持继电器</vt:lpstr>
      <vt:lpstr>固态继电器</vt:lpstr>
      <vt:lpstr>固态继电器组成与分类</vt:lpstr>
      <vt:lpstr>电磁铁/电磁阀</vt:lpstr>
      <vt:lpstr>马达/电动阀</vt:lpstr>
      <vt:lpstr>步进电机</vt:lpstr>
      <vt:lpstr>步进电机驱动</vt:lpstr>
      <vt:lpstr>步进电机应用注意事项</vt:lpstr>
      <vt:lpstr>BLDC马达</vt:lpstr>
      <vt:lpstr>BLDC马达</vt:lpstr>
      <vt:lpstr>舵机</vt:lpstr>
    </vt:vector>
  </TitlesOfParts>
  <Company>adfadfadsf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dc:title>
  <dc:creator>adfadfadf</dc:creator>
  <cp:lastModifiedBy>think</cp:lastModifiedBy>
  <cp:revision>863</cp:revision>
  <dcterms:created xsi:type="dcterms:W3CDTF">2008-12-24T07:43:23Z</dcterms:created>
  <dcterms:modified xsi:type="dcterms:W3CDTF">2021-03-24T23:59:30Z</dcterms:modified>
</cp:coreProperties>
</file>