
<file path=[Content_Types].xml><?xml version="1.0" encoding="utf-8"?>
<Types xmlns="http://schemas.openxmlformats.org/package/2006/content-types">
  <Override PartName="/ppt/slides/slide6.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1"/>
  </p:sldMasterIdLst>
  <p:notesMasterIdLst>
    <p:notesMasterId r:id="rId29"/>
  </p:notesMasterIdLst>
  <p:sldIdLst>
    <p:sldId id="681" r:id="rId2"/>
    <p:sldId id="667" r:id="rId3"/>
    <p:sldId id="679" r:id="rId4"/>
    <p:sldId id="610" r:id="rId5"/>
    <p:sldId id="663" r:id="rId6"/>
    <p:sldId id="651" r:id="rId7"/>
    <p:sldId id="652" r:id="rId8"/>
    <p:sldId id="653" r:id="rId9"/>
    <p:sldId id="654" r:id="rId10"/>
    <p:sldId id="655" r:id="rId11"/>
    <p:sldId id="656" r:id="rId12"/>
    <p:sldId id="664" r:id="rId13"/>
    <p:sldId id="665" r:id="rId14"/>
    <p:sldId id="666" r:id="rId15"/>
    <p:sldId id="657" r:id="rId16"/>
    <p:sldId id="658" r:id="rId17"/>
    <p:sldId id="659" r:id="rId18"/>
    <p:sldId id="612" r:id="rId19"/>
    <p:sldId id="670" r:id="rId20"/>
    <p:sldId id="669" r:id="rId21"/>
    <p:sldId id="671" r:id="rId22"/>
    <p:sldId id="675" r:id="rId23"/>
    <p:sldId id="674" r:id="rId24"/>
    <p:sldId id="673" r:id="rId25"/>
    <p:sldId id="672" r:id="rId26"/>
    <p:sldId id="678" r:id="rId27"/>
    <p:sldId id="611" r:id="rId28"/>
  </p:sldIdLst>
  <p:sldSz cx="10693400" cy="7569200"/>
  <p:notesSz cx="10693400" cy="75692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10" autoAdjust="0"/>
  </p:normalViewPr>
  <p:slideViewPr>
    <p:cSldViewPr>
      <p:cViewPr varScale="1">
        <p:scale>
          <a:sx n="72" d="100"/>
          <a:sy n="72" d="100"/>
        </p:scale>
        <p:origin x="-1339" y="-7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A717B0C0-28F0-409B-8576-AA51231522F8}" type="datetimeFigureOut">
              <a:rPr lang="zh-CN" altLang="en-US" smtClean="0"/>
              <a:pPr/>
              <a:t>2021/4/7</a:t>
            </a:fld>
            <a:endParaRPr lang="zh-CN" altLang="en-US"/>
          </a:p>
        </p:txBody>
      </p:sp>
      <p:sp>
        <p:nvSpPr>
          <p:cNvPr id="4" name="Slide Image Placeholder 3"/>
          <p:cNvSpPr>
            <a:spLocks noGrp="1" noRot="1" noChangeAspect="1"/>
          </p:cNvSpPr>
          <p:nvPr>
            <p:ph type="sldImg" idx="2"/>
          </p:nvPr>
        </p:nvSpPr>
        <p:spPr>
          <a:xfrm>
            <a:off x="3541713" y="946150"/>
            <a:ext cx="3609975" cy="25542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1069975" y="3643313"/>
            <a:ext cx="8553450" cy="2979737"/>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7189788"/>
            <a:ext cx="4633913" cy="379412"/>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6057900" y="7189788"/>
            <a:ext cx="4632325" cy="379412"/>
          </a:xfrm>
          <a:prstGeom prst="rect">
            <a:avLst/>
          </a:prstGeom>
        </p:spPr>
        <p:txBody>
          <a:bodyPr vert="horz" lIns="91440" tIns="45720" rIns="91440" bIns="45720" rtlCol="0" anchor="b"/>
          <a:lstStyle>
            <a:lvl1pPr algn="r">
              <a:defRPr sz="1200"/>
            </a:lvl1pPr>
          </a:lstStyle>
          <a:p>
            <a:fld id="{EDB9FC78-D8D3-4737-847A-332C2A12D280}" type="slidenum">
              <a:rPr lang="zh-CN" altLang="en-US" smtClean="0"/>
              <a:pPr/>
              <a:t>‹#›</a:t>
            </a:fld>
            <a:endParaRPr lang="zh-CN" altLang="en-US"/>
          </a:p>
        </p:txBody>
      </p:sp>
    </p:spTree>
    <p:extLst>
      <p:ext uri="{BB962C8B-B14F-4D97-AF65-F5344CB8AC3E}">
        <p14:creationId xmlns:p14="http://schemas.microsoft.com/office/powerpoint/2010/main" xmlns="" val="2396222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2.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93700" y="1955800"/>
            <a:ext cx="9906000" cy="1285748"/>
          </a:xfrm>
          <a:prstGeom prst="rect">
            <a:avLst/>
          </a:prstGeom>
        </p:spPr>
        <p:txBody>
          <a:bodyPr wrap="square" lIns="0" tIns="0" rIns="0" bIns="0" anchor="ctr" anchorCtr="0">
            <a:noAutofit/>
          </a:bodyPr>
          <a:lstStyle>
            <a:lvl1pPr algn="ctr">
              <a:defRPr sz="4800" b="1" kern="1200" baseline="0" dirty="0">
                <a:solidFill>
                  <a:srgbClr val="9900CC"/>
                </a:solidFill>
                <a:latin typeface="Arial" panose="020B0604020202020204" pitchFamily="34" charset="0"/>
                <a:ea typeface="黑体" panose="02010609060101010101" pitchFamily="49" charset="-122"/>
                <a:cs typeface="+mj-cs"/>
              </a:defRPr>
            </a:lvl1pPr>
          </a:lstStyle>
          <a:p>
            <a:endParaRPr dirty="0"/>
          </a:p>
        </p:txBody>
      </p:sp>
      <p:sp>
        <p:nvSpPr>
          <p:cNvPr id="3" name="Holder 3"/>
          <p:cNvSpPr>
            <a:spLocks noGrp="1"/>
          </p:cNvSpPr>
          <p:nvPr>
            <p:ph type="subTitle" idx="4"/>
          </p:nvPr>
        </p:nvSpPr>
        <p:spPr>
          <a:xfrm>
            <a:off x="850900" y="4238752"/>
            <a:ext cx="8991600" cy="1892300"/>
          </a:xfrm>
          <a:prstGeom prst="rect">
            <a:avLst/>
          </a:prstGeom>
        </p:spPr>
        <p:txBody>
          <a:bodyPr wrap="square" lIns="0" tIns="0" rIns="0" bIns="0">
            <a:noAutofit/>
          </a:bodyPr>
          <a:lstStyle>
            <a:lvl1pPr marL="0" indent="0" algn="ctr">
              <a:buNone/>
              <a:defRPr sz="3800" b="1" kern="1200" baseline="0" dirty="0">
                <a:solidFill>
                  <a:srgbClr val="000000"/>
                </a:solidFill>
                <a:latin typeface="Times New Roman" panose="02020603050405020304" pitchFamily="18" charset="0"/>
                <a:ea typeface="楷体" panose="02010609060101010101" pitchFamily="49" charset="-122"/>
                <a:cs typeface="+mn-cs"/>
              </a:defRPr>
            </a:lvl1pPr>
          </a:lstStyle>
          <a:p>
            <a:endParaRPr dirty="0"/>
          </a:p>
        </p:txBody>
      </p:sp>
      <p:sp>
        <p:nvSpPr>
          <p:cNvPr id="7" name="Line 5"/>
          <p:cNvSpPr>
            <a:spLocks noChangeShapeType="1"/>
          </p:cNvSpPr>
          <p:nvPr userDrawn="1"/>
        </p:nvSpPr>
        <p:spPr bwMode="auto">
          <a:xfrm>
            <a:off x="4762" y="812800"/>
            <a:ext cx="10688637" cy="0"/>
          </a:xfrm>
          <a:prstGeom prst="line">
            <a:avLst/>
          </a:prstGeom>
          <a:noFill/>
          <a:ln w="50800">
            <a:solidFill>
              <a:srgbClr val="00CC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solidFill>
                <a:prstClr val="black"/>
              </a:solidFill>
            </a:endParaRPr>
          </a:p>
        </p:txBody>
      </p:sp>
      <p:graphicFrame>
        <p:nvGraphicFramePr>
          <p:cNvPr id="8" name="Object 7"/>
          <p:cNvGraphicFramePr>
            <a:graphicFrameLocks noChangeAspect="1"/>
          </p:cNvGraphicFramePr>
          <p:nvPr userDrawn="1">
            <p:extLst/>
          </p:nvPr>
        </p:nvGraphicFramePr>
        <p:xfrm>
          <a:off x="-1" y="-1"/>
          <a:ext cx="10693401" cy="816529"/>
        </p:xfrm>
        <a:graphic>
          <a:graphicData uri="http://schemas.openxmlformats.org/presentationml/2006/ole">
            <p:oleObj spid="_x0000_s1778" name="Image" r:id="rId3" imgW="13320635" imgH="1079365" progId="">
              <p:embed/>
            </p:oleObj>
          </a:graphicData>
        </a:graphic>
      </p:graphicFrame>
      <p:sp>
        <p:nvSpPr>
          <p:cNvPr id="9" name="Line 4"/>
          <p:cNvSpPr>
            <a:spLocks noChangeShapeType="1"/>
          </p:cNvSpPr>
          <p:nvPr userDrawn="1"/>
        </p:nvSpPr>
        <p:spPr bwMode="auto">
          <a:xfrm>
            <a:off x="4762" y="7277100"/>
            <a:ext cx="10685973" cy="0"/>
          </a:xfrm>
          <a:prstGeom prst="line">
            <a:avLst/>
          </a:prstGeom>
          <a:noFill/>
          <a:ln w="50800">
            <a:solidFill>
              <a:srgbClr val="00CC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solidFill>
                <a:prstClr val="black"/>
              </a:solidFill>
            </a:endParaRPr>
          </a:p>
        </p:txBody>
      </p:sp>
      <p:pic>
        <p:nvPicPr>
          <p:cNvPr id="10" name="Picture 10" descr="2"/>
          <p:cNvPicPr>
            <a:picLocks noChangeAspect="1" noChangeArrowheads="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1" y="7302499"/>
            <a:ext cx="10693399" cy="3415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Freeform 6"/>
          <p:cNvSpPr>
            <a:spLocks/>
          </p:cNvSpPr>
          <p:nvPr userDrawn="1"/>
        </p:nvSpPr>
        <p:spPr bwMode="auto">
          <a:xfrm>
            <a:off x="597852" y="1117600"/>
            <a:ext cx="9497694" cy="5943600"/>
          </a:xfrm>
          <a:custGeom>
            <a:avLst/>
            <a:gdLst>
              <a:gd name="T0" fmla="*/ 2147483646 w 4049"/>
              <a:gd name="T1" fmla="*/ 2147483646 h 2343"/>
              <a:gd name="T2" fmla="*/ 2147483646 w 4049"/>
              <a:gd name="T3" fmla="*/ 2147483646 h 2343"/>
              <a:gd name="T4" fmla="*/ 2147483646 w 4049"/>
              <a:gd name="T5" fmla="*/ 2147483646 h 2343"/>
              <a:gd name="T6" fmla="*/ 2147483646 w 4049"/>
              <a:gd name="T7" fmla="*/ 2147483646 h 2343"/>
              <a:gd name="T8" fmla="*/ 2147483646 w 4049"/>
              <a:gd name="T9" fmla="*/ 2147483646 h 2343"/>
              <a:gd name="T10" fmla="*/ 2147483646 w 4049"/>
              <a:gd name="T11" fmla="*/ 2147483646 h 2343"/>
              <a:gd name="T12" fmla="*/ 2147483646 w 4049"/>
              <a:gd name="T13" fmla="*/ 2147483646 h 2343"/>
              <a:gd name="T14" fmla="*/ 2147483646 w 4049"/>
              <a:gd name="T15" fmla="*/ 2147483646 h 2343"/>
              <a:gd name="T16" fmla="*/ 2147483646 w 4049"/>
              <a:gd name="T17" fmla="*/ 2147483646 h 2343"/>
              <a:gd name="T18" fmla="*/ 2147483646 w 4049"/>
              <a:gd name="T19" fmla="*/ 2147483646 h 2343"/>
              <a:gd name="T20" fmla="*/ 2147483646 w 4049"/>
              <a:gd name="T21" fmla="*/ 2147483646 h 2343"/>
              <a:gd name="T22" fmla="*/ 2147483646 w 4049"/>
              <a:gd name="T23" fmla="*/ 2147483646 h 2343"/>
              <a:gd name="T24" fmla="*/ 2147483646 w 4049"/>
              <a:gd name="T25" fmla="*/ 2147483646 h 2343"/>
              <a:gd name="T26" fmla="*/ 2147483646 w 4049"/>
              <a:gd name="T27" fmla="*/ 2147483646 h 2343"/>
              <a:gd name="T28" fmla="*/ 2147483646 w 4049"/>
              <a:gd name="T29" fmla="*/ 2147483646 h 2343"/>
              <a:gd name="T30" fmla="*/ 2147483646 w 4049"/>
              <a:gd name="T31" fmla="*/ 2147483646 h 2343"/>
              <a:gd name="T32" fmla="*/ 2147483646 w 4049"/>
              <a:gd name="T33" fmla="*/ 2147483646 h 2343"/>
              <a:gd name="T34" fmla="*/ 2147483646 w 4049"/>
              <a:gd name="T35" fmla="*/ 2147483646 h 2343"/>
              <a:gd name="T36" fmla="*/ 2147483646 w 4049"/>
              <a:gd name="T37" fmla="*/ 2147483646 h 2343"/>
              <a:gd name="T38" fmla="*/ 2147483646 w 4049"/>
              <a:gd name="T39" fmla="*/ 2147483646 h 2343"/>
              <a:gd name="T40" fmla="*/ 2147483646 w 4049"/>
              <a:gd name="T41" fmla="*/ 2147483646 h 2343"/>
              <a:gd name="T42" fmla="*/ 2147483646 w 4049"/>
              <a:gd name="T43" fmla="*/ 2147483646 h 2343"/>
              <a:gd name="T44" fmla="*/ 2147483646 w 4049"/>
              <a:gd name="T45" fmla="*/ 2147483646 h 2343"/>
              <a:gd name="T46" fmla="*/ 2147483646 w 4049"/>
              <a:gd name="T47" fmla="*/ 2147483646 h 2343"/>
              <a:gd name="T48" fmla="*/ 2147483646 w 4049"/>
              <a:gd name="T49" fmla="*/ 2147483646 h 2343"/>
              <a:gd name="T50" fmla="*/ 2147483646 w 4049"/>
              <a:gd name="T51" fmla="*/ 2147483646 h 2343"/>
              <a:gd name="T52" fmla="*/ 2147483646 w 4049"/>
              <a:gd name="T53" fmla="*/ 2147483646 h 2343"/>
              <a:gd name="T54" fmla="*/ 2147483646 w 4049"/>
              <a:gd name="T55" fmla="*/ 2147483646 h 2343"/>
              <a:gd name="T56" fmla="*/ 2147483646 w 4049"/>
              <a:gd name="T57" fmla="*/ 2147483646 h 2343"/>
              <a:gd name="T58" fmla="*/ 2147483646 w 4049"/>
              <a:gd name="T59" fmla="*/ 2147483646 h 2343"/>
              <a:gd name="T60" fmla="*/ 2147483646 w 4049"/>
              <a:gd name="T61" fmla="*/ 2147483646 h 2343"/>
              <a:gd name="T62" fmla="*/ 2147483646 w 4049"/>
              <a:gd name="T63" fmla="*/ 2147483646 h 2343"/>
              <a:gd name="T64" fmla="*/ 2147483646 w 4049"/>
              <a:gd name="T65" fmla="*/ 2147483646 h 2343"/>
              <a:gd name="T66" fmla="*/ 2147483646 w 4049"/>
              <a:gd name="T67" fmla="*/ 2147483646 h 2343"/>
              <a:gd name="T68" fmla="*/ 2147483646 w 4049"/>
              <a:gd name="T69" fmla="*/ 2147483646 h 2343"/>
              <a:gd name="T70" fmla="*/ 2147483646 w 4049"/>
              <a:gd name="T71" fmla="*/ 2147483646 h 2343"/>
              <a:gd name="T72" fmla="*/ 2147483646 w 4049"/>
              <a:gd name="T73" fmla="*/ 2147483646 h 2343"/>
              <a:gd name="T74" fmla="*/ 2147483646 w 4049"/>
              <a:gd name="T75" fmla="*/ 2147483646 h 2343"/>
              <a:gd name="T76" fmla="*/ 2147483646 w 4049"/>
              <a:gd name="T77" fmla="*/ 2147483646 h 2343"/>
              <a:gd name="T78" fmla="*/ 2147483646 w 4049"/>
              <a:gd name="T79" fmla="*/ 2147483646 h 2343"/>
              <a:gd name="T80" fmla="*/ 2147483646 w 4049"/>
              <a:gd name="T81" fmla="*/ 2147483646 h 2343"/>
              <a:gd name="T82" fmla="*/ 2147483646 w 4049"/>
              <a:gd name="T83" fmla="*/ 2147483646 h 2343"/>
              <a:gd name="T84" fmla="*/ 2147483646 w 4049"/>
              <a:gd name="T85" fmla="*/ 2147483646 h 2343"/>
              <a:gd name="T86" fmla="*/ 2147483646 w 4049"/>
              <a:gd name="T87" fmla="*/ 2147483646 h 2343"/>
              <a:gd name="T88" fmla="*/ 2147483646 w 4049"/>
              <a:gd name="T89" fmla="*/ 2147483646 h 2343"/>
              <a:gd name="T90" fmla="*/ 2147483646 w 4049"/>
              <a:gd name="T91" fmla="*/ 2147483646 h 2343"/>
              <a:gd name="T92" fmla="*/ 2147483646 w 4049"/>
              <a:gd name="T93" fmla="*/ 2147483646 h 2343"/>
              <a:gd name="T94" fmla="*/ 2147483646 w 4049"/>
              <a:gd name="T95" fmla="*/ 2147483646 h 2343"/>
              <a:gd name="T96" fmla="*/ 2147483646 w 4049"/>
              <a:gd name="T97" fmla="*/ 2147483646 h 2343"/>
              <a:gd name="T98" fmla="*/ 2147483646 w 4049"/>
              <a:gd name="T99" fmla="*/ 2147483646 h 2343"/>
              <a:gd name="T100" fmla="*/ 2147483646 w 4049"/>
              <a:gd name="T101" fmla="*/ 2147483646 h 2343"/>
              <a:gd name="T102" fmla="*/ 2147483646 w 4049"/>
              <a:gd name="T103" fmla="*/ 2147483646 h 2343"/>
              <a:gd name="T104" fmla="*/ 2147483646 w 4049"/>
              <a:gd name="T105" fmla="*/ 2147483646 h 2343"/>
              <a:gd name="T106" fmla="*/ 2147483646 w 4049"/>
              <a:gd name="T107" fmla="*/ 2147483646 h 2343"/>
              <a:gd name="T108" fmla="*/ 2147483646 w 4049"/>
              <a:gd name="T109" fmla="*/ 2147483646 h 2343"/>
              <a:gd name="T110" fmla="*/ 2147483646 w 4049"/>
              <a:gd name="T111" fmla="*/ 2147483646 h 2343"/>
              <a:gd name="T112" fmla="*/ 2147483646 w 4049"/>
              <a:gd name="T113" fmla="*/ 2147483646 h 2343"/>
              <a:gd name="T114" fmla="*/ 2147483646 w 4049"/>
              <a:gd name="T115" fmla="*/ 2147483646 h 2343"/>
              <a:gd name="T116" fmla="*/ 2147483646 w 4049"/>
              <a:gd name="T117" fmla="*/ 2147483646 h 2343"/>
              <a:gd name="T118" fmla="*/ 2147483646 w 4049"/>
              <a:gd name="T119" fmla="*/ 2147483646 h 2343"/>
              <a:gd name="T120" fmla="*/ 2147483646 w 4049"/>
              <a:gd name="T121" fmla="*/ 2147483646 h 2343"/>
              <a:gd name="T122" fmla="*/ 2147483646 w 4049"/>
              <a:gd name="T123" fmla="*/ 2147483646 h 2343"/>
              <a:gd name="T124" fmla="*/ 2147483646 w 4049"/>
              <a:gd name="T125" fmla="*/ 2147483646 h 234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049" h="2343">
                <a:moveTo>
                  <a:pt x="435" y="203"/>
                </a:moveTo>
                <a:lnTo>
                  <a:pt x="485" y="207"/>
                </a:lnTo>
                <a:lnTo>
                  <a:pt x="512" y="179"/>
                </a:lnTo>
                <a:lnTo>
                  <a:pt x="553" y="163"/>
                </a:lnTo>
                <a:lnTo>
                  <a:pt x="585" y="139"/>
                </a:lnTo>
                <a:lnTo>
                  <a:pt x="630" y="114"/>
                </a:lnTo>
                <a:lnTo>
                  <a:pt x="664" y="104"/>
                </a:lnTo>
                <a:lnTo>
                  <a:pt x="707" y="93"/>
                </a:lnTo>
                <a:lnTo>
                  <a:pt x="741" y="93"/>
                </a:lnTo>
                <a:lnTo>
                  <a:pt x="758" y="83"/>
                </a:lnTo>
                <a:lnTo>
                  <a:pt x="796" y="83"/>
                </a:lnTo>
                <a:lnTo>
                  <a:pt x="814" y="66"/>
                </a:lnTo>
                <a:lnTo>
                  <a:pt x="853" y="72"/>
                </a:lnTo>
                <a:lnTo>
                  <a:pt x="892" y="62"/>
                </a:lnTo>
                <a:lnTo>
                  <a:pt x="930" y="66"/>
                </a:lnTo>
                <a:lnTo>
                  <a:pt x="942" y="79"/>
                </a:lnTo>
                <a:lnTo>
                  <a:pt x="930" y="93"/>
                </a:lnTo>
                <a:lnTo>
                  <a:pt x="892" y="83"/>
                </a:lnTo>
                <a:lnTo>
                  <a:pt x="862" y="101"/>
                </a:lnTo>
                <a:lnTo>
                  <a:pt x="841" y="118"/>
                </a:lnTo>
                <a:lnTo>
                  <a:pt x="835" y="144"/>
                </a:lnTo>
                <a:lnTo>
                  <a:pt x="800" y="146"/>
                </a:lnTo>
                <a:lnTo>
                  <a:pt x="758" y="163"/>
                </a:lnTo>
                <a:lnTo>
                  <a:pt x="753" y="199"/>
                </a:lnTo>
                <a:lnTo>
                  <a:pt x="751" y="224"/>
                </a:lnTo>
                <a:lnTo>
                  <a:pt x="741" y="252"/>
                </a:lnTo>
                <a:lnTo>
                  <a:pt x="753" y="271"/>
                </a:lnTo>
                <a:lnTo>
                  <a:pt x="782" y="210"/>
                </a:lnTo>
                <a:lnTo>
                  <a:pt x="800" y="203"/>
                </a:lnTo>
                <a:lnTo>
                  <a:pt x="835" y="172"/>
                </a:lnTo>
                <a:lnTo>
                  <a:pt x="858" y="137"/>
                </a:lnTo>
                <a:lnTo>
                  <a:pt x="907" y="128"/>
                </a:lnTo>
                <a:lnTo>
                  <a:pt x="951" y="108"/>
                </a:lnTo>
                <a:lnTo>
                  <a:pt x="982" y="76"/>
                </a:lnTo>
                <a:lnTo>
                  <a:pt x="1025" y="76"/>
                </a:lnTo>
                <a:lnTo>
                  <a:pt x="1103" y="72"/>
                </a:lnTo>
                <a:lnTo>
                  <a:pt x="1189" y="62"/>
                </a:lnTo>
                <a:lnTo>
                  <a:pt x="1225" y="55"/>
                </a:lnTo>
                <a:lnTo>
                  <a:pt x="1260" y="55"/>
                </a:lnTo>
                <a:lnTo>
                  <a:pt x="1301" y="55"/>
                </a:lnTo>
                <a:lnTo>
                  <a:pt x="1337" y="66"/>
                </a:lnTo>
                <a:lnTo>
                  <a:pt x="1382" y="97"/>
                </a:lnTo>
                <a:lnTo>
                  <a:pt x="1358" y="101"/>
                </a:lnTo>
                <a:lnTo>
                  <a:pt x="1310" y="111"/>
                </a:lnTo>
                <a:lnTo>
                  <a:pt x="1314" y="144"/>
                </a:lnTo>
                <a:lnTo>
                  <a:pt x="1355" y="146"/>
                </a:lnTo>
                <a:lnTo>
                  <a:pt x="1376" y="146"/>
                </a:lnTo>
                <a:lnTo>
                  <a:pt x="1364" y="175"/>
                </a:lnTo>
                <a:lnTo>
                  <a:pt x="1314" y="207"/>
                </a:lnTo>
                <a:lnTo>
                  <a:pt x="1287" y="210"/>
                </a:lnTo>
                <a:lnTo>
                  <a:pt x="1298" y="235"/>
                </a:lnTo>
                <a:lnTo>
                  <a:pt x="1305" y="245"/>
                </a:lnTo>
                <a:lnTo>
                  <a:pt x="1287" y="271"/>
                </a:lnTo>
                <a:lnTo>
                  <a:pt x="1310" y="295"/>
                </a:lnTo>
                <a:lnTo>
                  <a:pt x="1266" y="309"/>
                </a:lnTo>
                <a:lnTo>
                  <a:pt x="1225" y="320"/>
                </a:lnTo>
                <a:lnTo>
                  <a:pt x="1216" y="358"/>
                </a:lnTo>
                <a:lnTo>
                  <a:pt x="1189" y="391"/>
                </a:lnTo>
                <a:lnTo>
                  <a:pt x="1158" y="416"/>
                </a:lnTo>
                <a:lnTo>
                  <a:pt x="1121" y="429"/>
                </a:lnTo>
                <a:lnTo>
                  <a:pt x="1216" y="429"/>
                </a:lnTo>
                <a:lnTo>
                  <a:pt x="1266" y="429"/>
                </a:lnTo>
                <a:lnTo>
                  <a:pt x="1298" y="436"/>
                </a:lnTo>
                <a:lnTo>
                  <a:pt x="1337" y="422"/>
                </a:lnTo>
                <a:lnTo>
                  <a:pt x="1355" y="453"/>
                </a:lnTo>
                <a:lnTo>
                  <a:pt x="1878" y="453"/>
                </a:lnTo>
                <a:lnTo>
                  <a:pt x="1901" y="429"/>
                </a:lnTo>
                <a:lnTo>
                  <a:pt x="1950" y="398"/>
                </a:lnTo>
                <a:lnTo>
                  <a:pt x="1982" y="356"/>
                </a:lnTo>
                <a:lnTo>
                  <a:pt x="2026" y="316"/>
                </a:lnTo>
                <a:lnTo>
                  <a:pt x="2044" y="276"/>
                </a:lnTo>
                <a:lnTo>
                  <a:pt x="2067" y="238"/>
                </a:lnTo>
                <a:lnTo>
                  <a:pt x="2107" y="224"/>
                </a:lnTo>
                <a:lnTo>
                  <a:pt x="2116" y="203"/>
                </a:lnTo>
                <a:lnTo>
                  <a:pt x="2151" y="210"/>
                </a:lnTo>
                <a:lnTo>
                  <a:pt x="2189" y="189"/>
                </a:lnTo>
                <a:lnTo>
                  <a:pt x="2205" y="207"/>
                </a:lnTo>
                <a:lnTo>
                  <a:pt x="2246" y="220"/>
                </a:lnTo>
                <a:lnTo>
                  <a:pt x="2285" y="228"/>
                </a:lnTo>
                <a:lnTo>
                  <a:pt x="2326" y="238"/>
                </a:lnTo>
                <a:lnTo>
                  <a:pt x="2355" y="224"/>
                </a:lnTo>
                <a:lnTo>
                  <a:pt x="2389" y="241"/>
                </a:lnTo>
                <a:lnTo>
                  <a:pt x="2412" y="271"/>
                </a:lnTo>
                <a:lnTo>
                  <a:pt x="2457" y="276"/>
                </a:lnTo>
                <a:lnTo>
                  <a:pt x="2475" y="309"/>
                </a:lnTo>
                <a:lnTo>
                  <a:pt x="2451" y="326"/>
                </a:lnTo>
                <a:lnTo>
                  <a:pt x="2394" y="320"/>
                </a:lnTo>
                <a:lnTo>
                  <a:pt x="2350" y="306"/>
                </a:lnTo>
                <a:lnTo>
                  <a:pt x="2339" y="330"/>
                </a:lnTo>
                <a:lnTo>
                  <a:pt x="2401" y="334"/>
                </a:lnTo>
                <a:lnTo>
                  <a:pt x="2451" y="363"/>
                </a:lnTo>
                <a:lnTo>
                  <a:pt x="2523" y="347"/>
                </a:lnTo>
                <a:lnTo>
                  <a:pt x="2537" y="299"/>
                </a:lnTo>
                <a:lnTo>
                  <a:pt x="2573" y="264"/>
                </a:lnTo>
                <a:lnTo>
                  <a:pt x="2608" y="274"/>
                </a:lnTo>
                <a:lnTo>
                  <a:pt x="2600" y="291"/>
                </a:lnTo>
                <a:lnTo>
                  <a:pt x="2578" y="309"/>
                </a:lnTo>
                <a:lnTo>
                  <a:pt x="2578" y="334"/>
                </a:lnTo>
                <a:lnTo>
                  <a:pt x="2623" y="306"/>
                </a:lnTo>
                <a:lnTo>
                  <a:pt x="2657" y="276"/>
                </a:lnTo>
                <a:lnTo>
                  <a:pt x="2725" y="271"/>
                </a:lnTo>
                <a:lnTo>
                  <a:pt x="2807" y="245"/>
                </a:lnTo>
                <a:lnTo>
                  <a:pt x="2864" y="224"/>
                </a:lnTo>
                <a:lnTo>
                  <a:pt x="2882" y="199"/>
                </a:lnTo>
                <a:lnTo>
                  <a:pt x="2833" y="203"/>
                </a:lnTo>
                <a:lnTo>
                  <a:pt x="2783" y="175"/>
                </a:lnTo>
                <a:lnTo>
                  <a:pt x="2757" y="137"/>
                </a:lnTo>
                <a:lnTo>
                  <a:pt x="2783" y="83"/>
                </a:lnTo>
                <a:lnTo>
                  <a:pt x="2837" y="48"/>
                </a:lnTo>
                <a:lnTo>
                  <a:pt x="2878" y="19"/>
                </a:lnTo>
                <a:lnTo>
                  <a:pt x="2935" y="19"/>
                </a:lnTo>
                <a:lnTo>
                  <a:pt x="2985" y="0"/>
                </a:lnTo>
                <a:lnTo>
                  <a:pt x="2980" y="22"/>
                </a:lnTo>
                <a:lnTo>
                  <a:pt x="2941" y="31"/>
                </a:lnTo>
                <a:lnTo>
                  <a:pt x="2926" y="40"/>
                </a:lnTo>
                <a:lnTo>
                  <a:pt x="2885" y="45"/>
                </a:lnTo>
                <a:lnTo>
                  <a:pt x="2858" y="72"/>
                </a:lnTo>
                <a:lnTo>
                  <a:pt x="2841" y="104"/>
                </a:lnTo>
                <a:lnTo>
                  <a:pt x="2833" y="137"/>
                </a:lnTo>
                <a:lnTo>
                  <a:pt x="2878" y="189"/>
                </a:lnTo>
                <a:lnTo>
                  <a:pt x="2944" y="214"/>
                </a:lnTo>
                <a:lnTo>
                  <a:pt x="2998" y="235"/>
                </a:lnTo>
                <a:lnTo>
                  <a:pt x="3017" y="241"/>
                </a:lnTo>
                <a:lnTo>
                  <a:pt x="3042" y="271"/>
                </a:lnTo>
                <a:lnTo>
                  <a:pt x="3062" y="264"/>
                </a:lnTo>
                <a:lnTo>
                  <a:pt x="3062" y="241"/>
                </a:lnTo>
                <a:lnTo>
                  <a:pt x="3051" y="210"/>
                </a:lnTo>
                <a:lnTo>
                  <a:pt x="3035" y="193"/>
                </a:lnTo>
                <a:lnTo>
                  <a:pt x="3025" y="172"/>
                </a:lnTo>
                <a:lnTo>
                  <a:pt x="3042" y="132"/>
                </a:lnTo>
                <a:lnTo>
                  <a:pt x="3092" y="132"/>
                </a:lnTo>
                <a:lnTo>
                  <a:pt x="3132" y="132"/>
                </a:lnTo>
                <a:lnTo>
                  <a:pt x="3151" y="146"/>
                </a:lnTo>
                <a:lnTo>
                  <a:pt x="3158" y="182"/>
                </a:lnTo>
                <a:lnTo>
                  <a:pt x="3182" y="214"/>
                </a:lnTo>
                <a:lnTo>
                  <a:pt x="3191" y="182"/>
                </a:lnTo>
                <a:lnTo>
                  <a:pt x="3226" y="163"/>
                </a:lnTo>
                <a:lnTo>
                  <a:pt x="3262" y="163"/>
                </a:lnTo>
                <a:lnTo>
                  <a:pt x="3298" y="163"/>
                </a:lnTo>
                <a:lnTo>
                  <a:pt x="3335" y="168"/>
                </a:lnTo>
                <a:lnTo>
                  <a:pt x="3335" y="132"/>
                </a:lnTo>
                <a:lnTo>
                  <a:pt x="3360" y="137"/>
                </a:lnTo>
                <a:lnTo>
                  <a:pt x="3383" y="158"/>
                </a:lnTo>
                <a:lnTo>
                  <a:pt x="3428" y="158"/>
                </a:lnTo>
                <a:lnTo>
                  <a:pt x="3464" y="144"/>
                </a:lnTo>
                <a:lnTo>
                  <a:pt x="3503" y="172"/>
                </a:lnTo>
                <a:lnTo>
                  <a:pt x="3553" y="207"/>
                </a:lnTo>
                <a:lnTo>
                  <a:pt x="3608" y="214"/>
                </a:lnTo>
                <a:lnTo>
                  <a:pt x="3683" y="238"/>
                </a:lnTo>
                <a:lnTo>
                  <a:pt x="3698" y="235"/>
                </a:lnTo>
                <a:lnTo>
                  <a:pt x="3750" y="306"/>
                </a:lnTo>
                <a:lnTo>
                  <a:pt x="3832" y="416"/>
                </a:lnTo>
                <a:lnTo>
                  <a:pt x="3885" y="478"/>
                </a:lnTo>
                <a:lnTo>
                  <a:pt x="3910" y="545"/>
                </a:lnTo>
                <a:lnTo>
                  <a:pt x="3876" y="560"/>
                </a:lnTo>
                <a:lnTo>
                  <a:pt x="3858" y="589"/>
                </a:lnTo>
                <a:lnTo>
                  <a:pt x="3876" y="641"/>
                </a:lnTo>
                <a:lnTo>
                  <a:pt x="3898" y="690"/>
                </a:lnTo>
                <a:lnTo>
                  <a:pt x="3926" y="690"/>
                </a:lnTo>
                <a:lnTo>
                  <a:pt x="3930" y="652"/>
                </a:lnTo>
                <a:lnTo>
                  <a:pt x="3953" y="641"/>
                </a:lnTo>
                <a:lnTo>
                  <a:pt x="3966" y="676"/>
                </a:lnTo>
                <a:lnTo>
                  <a:pt x="3933" y="690"/>
                </a:lnTo>
                <a:lnTo>
                  <a:pt x="3987" y="729"/>
                </a:lnTo>
                <a:lnTo>
                  <a:pt x="3948" y="768"/>
                </a:lnTo>
                <a:lnTo>
                  <a:pt x="3939" y="794"/>
                </a:lnTo>
                <a:lnTo>
                  <a:pt x="4005" y="803"/>
                </a:lnTo>
                <a:lnTo>
                  <a:pt x="3978" y="835"/>
                </a:lnTo>
                <a:lnTo>
                  <a:pt x="3942" y="846"/>
                </a:lnTo>
                <a:lnTo>
                  <a:pt x="3942" y="895"/>
                </a:lnTo>
                <a:lnTo>
                  <a:pt x="3978" y="938"/>
                </a:lnTo>
                <a:lnTo>
                  <a:pt x="3942" y="949"/>
                </a:lnTo>
                <a:lnTo>
                  <a:pt x="3885" y="935"/>
                </a:lnTo>
                <a:lnTo>
                  <a:pt x="3908" y="909"/>
                </a:lnTo>
                <a:lnTo>
                  <a:pt x="3948" y="909"/>
                </a:lnTo>
                <a:lnTo>
                  <a:pt x="3948" y="860"/>
                </a:lnTo>
                <a:lnTo>
                  <a:pt x="3903" y="874"/>
                </a:lnTo>
                <a:lnTo>
                  <a:pt x="3898" y="833"/>
                </a:lnTo>
                <a:lnTo>
                  <a:pt x="3939" y="803"/>
                </a:lnTo>
                <a:lnTo>
                  <a:pt x="3948" y="775"/>
                </a:lnTo>
                <a:lnTo>
                  <a:pt x="3930" y="733"/>
                </a:lnTo>
                <a:lnTo>
                  <a:pt x="3926" y="688"/>
                </a:lnTo>
                <a:lnTo>
                  <a:pt x="3894" y="707"/>
                </a:lnTo>
                <a:lnTo>
                  <a:pt x="3864" y="743"/>
                </a:lnTo>
                <a:lnTo>
                  <a:pt x="3814" y="775"/>
                </a:lnTo>
                <a:lnTo>
                  <a:pt x="3832" y="822"/>
                </a:lnTo>
                <a:lnTo>
                  <a:pt x="3826" y="860"/>
                </a:lnTo>
                <a:lnTo>
                  <a:pt x="3826" y="885"/>
                </a:lnTo>
                <a:lnTo>
                  <a:pt x="3850" y="921"/>
                </a:lnTo>
                <a:lnTo>
                  <a:pt x="3832" y="931"/>
                </a:lnTo>
                <a:lnTo>
                  <a:pt x="3782" y="891"/>
                </a:lnTo>
                <a:lnTo>
                  <a:pt x="3750" y="846"/>
                </a:lnTo>
                <a:lnTo>
                  <a:pt x="3737" y="815"/>
                </a:lnTo>
                <a:lnTo>
                  <a:pt x="3710" y="798"/>
                </a:lnTo>
                <a:lnTo>
                  <a:pt x="3675" y="822"/>
                </a:lnTo>
                <a:lnTo>
                  <a:pt x="3653" y="853"/>
                </a:lnTo>
                <a:lnTo>
                  <a:pt x="3701" y="891"/>
                </a:lnTo>
                <a:lnTo>
                  <a:pt x="3728" y="931"/>
                </a:lnTo>
                <a:lnTo>
                  <a:pt x="3737" y="983"/>
                </a:lnTo>
                <a:lnTo>
                  <a:pt x="3732" y="1031"/>
                </a:lnTo>
                <a:lnTo>
                  <a:pt x="3732" y="1076"/>
                </a:lnTo>
                <a:lnTo>
                  <a:pt x="3755" y="1044"/>
                </a:lnTo>
                <a:lnTo>
                  <a:pt x="3796" y="1048"/>
                </a:lnTo>
                <a:lnTo>
                  <a:pt x="3808" y="1079"/>
                </a:lnTo>
                <a:lnTo>
                  <a:pt x="3776" y="1114"/>
                </a:lnTo>
                <a:lnTo>
                  <a:pt x="3742" y="1111"/>
                </a:lnTo>
                <a:lnTo>
                  <a:pt x="3737" y="1140"/>
                </a:lnTo>
                <a:lnTo>
                  <a:pt x="3764" y="1161"/>
                </a:lnTo>
                <a:lnTo>
                  <a:pt x="3750" y="1196"/>
                </a:lnTo>
                <a:lnTo>
                  <a:pt x="3791" y="1227"/>
                </a:lnTo>
                <a:lnTo>
                  <a:pt x="3764" y="1251"/>
                </a:lnTo>
                <a:lnTo>
                  <a:pt x="3805" y="1285"/>
                </a:lnTo>
                <a:lnTo>
                  <a:pt x="3776" y="1316"/>
                </a:lnTo>
                <a:lnTo>
                  <a:pt x="3821" y="1298"/>
                </a:lnTo>
                <a:lnTo>
                  <a:pt x="3808" y="1330"/>
                </a:lnTo>
                <a:lnTo>
                  <a:pt x="3889" y="1316"/>
                </a:lnTo>
                <a:lnTo>
                  <a:pt x="3864" y="1356"/>
                </a:lnTo>
                <a:lnTo>
                  <a:pt x="3808" y="1330"/>
                </a:lnTo>
                <a:lnTo>
                  <a:pt x="3805" y="1373"/>
                </a:lnTo>
                <a:lnTo>
                  <a:pt x="3885" y="1369"/>
                </a:lnTo>
                <a:lnTo>
                  <a:pt x="3850" y="1412"/>
                </a:lnTo>
                <a:lnTo>
                  <a:pt x="3796" y="1366"/>
                </a:lnTo>
                <a:lnTo>
                  <a:pt x="3826" y="1434"/>
                </a:lnTo>
                <a:lnTo>
                  <a:pt x="3889" y="1475"/>
                </a:lnTo>
                <a:lnTo>
                  <a:pt x="3832" y="1475"/>
                </a:lnTo>
                <a:lnTo>
                  <a:pt x="3796" y="1373"/>
                </a:lnTo>
                <a:lnTo>
                  <a:pt x="3808" y="1302"/>
                </a:lnTo>
                <a:lnTo>
                  <a:pt x="3764" y="1306"/>
                </a:lnTo>
                <a:lnTo>
                  <a:pt x="3732" y="1267"/>
                </a:lnTo>
                <a:lnTo>
                  <a:pt x="3764" y="1250"/>
                </a:lnTo>
                <a:lnTo>
                  <a:pt x="3764" y="1210"/>
                </a:lnTo>
                <a:lnTo>
                  <a:pt x="3742" y="1123"/>
                </a:lnTo>
                <a:lnTo>
                  <a:pt x="3737" y="1065"/>
                </a:lnTo>
                <a:lnTo>
                  <a:pt x="3728" y="1027"/>
                </a:lnTo>
                <a:lnTo>
                  <a:pt x="3687" y="1076"/>
                </a:lnTo>
                <a:lnTo>
                  <a:pt x="3616" y="1089"/>
                </a:lnTo>
                <a:lnTo>
                  <a:pt x="3580" y="1124"/>
                </a:lnTo>
                <a:lnTo>
                  <a:pt x="3592" y="1171"/>
                </a:lnTo>
                <a:lnTo>
                  <a:pt x="3567" y="1196"/>
                </a:lnTo>
                <a:lnTo>
                  <a:pt x="3526" y="1189"/>
                </a:lnTo>
                <a:lnTo>
                  <a:pt x="3564" y="1150"/>
                </a:lnTo>
                <a:lnTo>
                  <a:pt x="3535" y="1133"/>
                </a:lnTo>
                <a:lnTo>
                  <a:pt x="3496" y="1154"/>
                </a:lnTo>
                <a:lnTo>
                  <a:pt x="3496" y="1193"/>
                </a:lnTo>
                <a:lnTo>
                  <a:pt x="3564" y="1250"/>
                </a:lnTo>
                <a:lnTo>
                  <a:pt x="3580" y="1288"/>
                </a:lnTo>
                <a:lnTo>
                  <a:pt x="3532" y="1342"/>
                </a:lnTo>
                <a:lnTo>
                  <a:pt x="3532" y="1469"/>
                </a:lnTo>
                <a:lnTo>
                  <a:pt x="3532" y="1521"/>
                </a:lnTo>
                <a:lnTo>
                  <a:pt x="3541" y="1552"/>
                </a:lnTo>
                <a:lnTo>
                  <a:pt x="3612" y="1545"/>
                </a:lnTo>
                <a:lnTo>
                  <a:pt x="3660" y="1557"/>
                </a:lnTo>
                <a:lnTo>
                  <a:pt x="3698" y="1506"/>
                </a:lnTo>
                <a:lnTo>
                  <a:pt x="3737" y="1506"/>
                </a:lnTo>
                <a:lnTo>
                  <a:pt x="3725" y="1535"/>
                </a:lnTo>
                <a:lnTo>
                  <a:pt x="3764" y="1571"/>
                </a:lnTo>
                <a:lnTo>
                  <a:pt x="3821" y="1581"/>
                </a:lnTo>
                <a:lnTo>
                  <a:pt x="3814" y="1545"/>
                </a:lnTo>
                <a:lnTo>
                  <a:pt x="3942" y="1545"/>
                </a:lnTo>
                <a:lnTo>
                  <a:pt x="3898" y="1561"/>
                </a:lnTo>
                <a:lnTo>
                  <a:pt x="3894" y="1588"/>
                </a:lnTo>
                <a:lnTo>
                  <a:pt x="3953" y="1602"/>
                </a:lnTo>
                <a:lnTo>
                  <a:pt x="4010" y="1616"/>
                </a:lnTo>
                <a:lnTo>
                  <a:pt x="4037" y="1566"/>
                </a:lnTo>
                <a:lnTo>
                  <a:pt x="4048" y="1535"/>
                </a:lnTo>
                <a:lnTo>
                  <a:pt x="4005" y="1542"/>
                </a:lnTo>
                <a:lnTo>
                  <a:pt x="3966" y="1524"/>
                </a:lnTo>
                <a:lnTo>
                  <a:pt x="3942" y="1514"/>
                </a:lnTo>
                <a:lnTo>
                  <a:pt x="3930" y="1557"/>
                </a:lnTo>
                <a:lnTo>
                  <a:pt x="3930" y="1552"/>
                </a:lnTo>
                <a:lnTo>
                  <a:pt x="3805" y="1552"/>
                </a:lnTo>
                <a:lnTo>
                  <a:pt x="3776" y="1504"/>
                </a:lnTo>
                <a:lnTo>
                  <a:pt x="3742" y="1510"/>
                </a:lnTo>
                <a:lnTo>
                  <a:pt x="3701" y="1506"/>
                </a:lnTo>
                <a:lnTo>
                  <a:pt x="3687" y="1451"/>
                </a:lnTo>
                <a:lnTo>
                  <a:pt x="3666" y="1425"/>
                </a:lnTo>
                <a:lnTo>
                  <a:pt x="3705" y="1404"/>
                </a:lnTo>
                <a:lnTo>
                  <a:pt x="3705" y="1373"/>
                </a:lnTo>
                <a:lnTo>
                  <a:pt x="3648" y="1394"/>
                </a:lnTo>
                <a:lnTo>
                  <a:pt x="3608" y="1415"/>
                </a:lnTo>
                <a:lnTo>
                  <a:pt x="3580" y="1460"/>
                </a:lnTo>
                <a:lnTo>
                  <a:pt x="3532" y="1460"/>
                </a:lnTo>
                <a:lnTo>
                  <a:pt x="3532" y="1362"/>
                </a:lnTo>
                <a:lnTo>
                  <a:pt x="3500" y="1377"/>
                </a:lnTo>
                <a:lnTo>
                  <a:pt x="3464" y="1338"/>
                </a:lnTo>
                <a:lnTo>
                  <a:pt x="3425" y="1291"/>
                </a:lnTo>
                <a:lnTo>
                  <a:pt x="3366" y="1306"/>
                </a:lnTo>
                <a:lnTo>
                  <a:pt x="3360" y="1343"/>
                </a:lnTo>
                <a:lnTo>
                  <a:pt x="3387" y="1401"/>
                </a:lnTo>
                <a:lnTo>
                  <a:pt x="3387" y="1443"/>
                </a:lnTo>
                <a:lnTo>
                  <a:pt x="3428" y="1489"/>
                </a:lnTo>
                <a:lnTo>
                  <a:pt x="3451" y="1510"/>
                </a:lnTo>
                <a:lnTo>
                  <a:pt x="3407" y="1510"/>
                </a:lnTo>
                <a:lnTo>
                  <a:pt x="3375" y="1489"/>
                </a:lnTo>
                <a:lnTo>
                  <a:pt x="3351" y="1514"/>
                </a:lnTo>
                <a:lnTo>
                  <a:pt x="3414" y="1575"/>
                </a:lnTo>
                <a:lnTo>
                  <a:pt x="3464" y="1613"/>
                </a:lnTo>
                <a:lnTo>
                  <a:pt x="3508" y="1606"/>
                </a:lnTo>
                <a:lnTo>
                  <a:pt x="3564" y="1620"/>
                </a:lnTo>
                <a:lnTo>
                  <a:pt x="3630" y="1620"/>
                </a:lnTo>
                <a:lnTo>
                  <a:pt x="3687" y="1613"/>
                </a:lnTo>
                <a:lnTo>
                  <a:pt x="3742" y="1631"/>
                </a:lnTo>
                <a:lnTo>
                  <a:pt x="3728" y="1646"/>
                </a:lnTo>
                <a:lnTo>
                  <a:pt x="3666" y="1627"/>
                </a:lnTo>
                <a:lnTo>
                  <a:pt x="3666" y="1712"/>
                </a:lnTo>
                <a:lnTo>
                  <a:pt x="3710" y="1712"/>
                </a:lnTo>
                <a:lnTo>
                  <a:pt x="3737" y="1702"/>
                </a:lnTo>
                <a:lnTo>
                  <a:pt x="3742" y="1679"/>
                </a:lnTo>
                <a:lnTo>
                  <a:pt x="3796" y="1684"/>
                </a:lnTo>
                <a:lnTo>
                  <a:pt x="3858" y="1662"/>
                </a:lnTo>
                <a:lnTo>
                  <a:pt x="3853" y="1698"/>
                </a:lnTo>
                <a:lnTo>
                  <a:pt x="3876" y="1726"/>
                </a:lnTo>
                <a:lnTo>
                  <a:pt x="3908" y="1747"/>
                </a:lnTo>
                <a:lnTo>
                  <a:pt x="3942" y="1726"/>
                </a:lnTo>
                <a:lnTo>
                  <a:pt x="3939" y="1688"/>
                </a:lnTo>
                <a:lnTo>
                  <a:pt x="3942" y="1651"/>
                </a:lnTo>
                <a:lnTo>
                  <a:pt x="3966" y="1688"/>
                </a:lnTo>
                <a:lnTo>
                  <a:pt x="3978" y="1729"/>
                </a:lnTo>
                <a:lnTo>
                  <a:pt x="3930" y="1821"/>
                </a:lnTo>
                <a:lnTo>
                  <a:pt x="3876" y="1906"/>
                </a:lnTo>
                <a:lnTo>
                  <a:pt x="3826" y="1987"/>
                </a:lnTo>
                <a:lnTo>
                  <a:pt x="3764" y="2079"/>
                </a:lnTo>
                <a:lnTo>
                  <a:pt x="3725" y="2051"/>
                </a:lnTo>
                <a:lnTo>
                  <a:pt x="3666" y="2072"/>
                </a:lnTo>
                <a:lnTo>
                  <a:pt x="3648" y="2100"/>
                </a:lnTo>
                <a:lnTo>
                  <a:pt x="3608" y="2122"/>
                </a:lnTo>
                <a:lnTo>
                  <a:pt x="3535" y="2132"/>
                </a:lnTo>
                <a:lnTo>
                  <a:pt x="3491" y="2129"/>
                </a:lnTo>
                <a:lnTo>
                  <a:pt x="3503" y="2075"/>
                </a:lnTo>
                <a:lnTo>
                  <a:pt x="3500" y="2037"/>
                </a:lnTo>
                <a:lnTo>
                  <a:pt x="3532" y="2004"/>
                </a:lnTo>
                <a:lnTo>
                  <a:pt x="3526" y="1978"/>
                </a:lnTo>
                <a:lnTo>
                  <a:pt x="3473" y="1952"/>
                </a:lnTo>
                <a:lnTo>
                  <a:pt x="3482" y="1906"/>
                </a:lnTo>
                <a:lnTo>
                  <a:pt x="3496" y="1856"/>
                </a:lnTo>
                <a:lnTo>
                  <a:pt x="3544" y="1815"/>
                </a:lnTo>
                <a:lnTo>
                  <a:pt x="3612" y="1811"/>
                </a:lnTo>
                <a:lnTo>
                  <a:pt x="3625" y="1778"/>
                </a:lnTo>
                <a:lnTo>
                  <a:pt x="3608" y="1729"/>
                </a:lnTo>
                <a:lnTo>
                  <a:pt x="3648" y="1715"/>
                </a:lnTo>
                <a:lnTo>
                  <a:pt x="3666" y="1712"/>
                </a:lnTo>
                <a:lnTo>
                  <a:pt x="3666" y="1631"/>
                </a:lnTo>
                <a:lnTo>
                  <a:pt x="3612" y="1637"/>
                </a:lnTo>
                <a:lnTo>
                  <a:pt x="3564" y="1655"/>
                </a:lnTo>
                <a:lnTo>
                  <a:pt x="3514" y="1631"/>
                </a:lnTo>
                <a:lnTo>
                  <a:pt x="3458" y="1631"/>
                </a:lnTo>
                <a:lnTo>
                  <a:pt x="3392" y="1613"/>
                </a:lnTo>
                <a:lnTo>
                  <a:pt x="3351" y="1575"/>
                </a:lnTo>
                <a:lnTo>
                  <a:pt x="3330" y="1540"/>
                </a:lnTo>
                <a:lnTo>
                  <a:pt x="3292" y="1506"/>
                </a:lnTo>
                <a:lnTo>
                  <a:pt x="3330" y="1500"/>
                </a:lnTo>
                <a:lnTo>
                  <a:pt x="3351" y="1510"/>
                </a:lnTo>
                <a:lnTo>
                  <a:pt x="3380" y="1483"/>
                </a:lnTo>
                <a:lnTo>
                  <a:pt x="3366" y="1439"/>
                </a:lnTo>
                <a:lnTo>
                  <a:pt x="3330" y="1435"/>
                </a:lnTo>
                <a:lnTo>
                  <a:pt x="3307" y="1387"/>
                </a:lnTo>
                <a:lnTo>
                  <a:pt x="3325" y="1338"/>
                </a:lnTo>
                <a:lnTo>
                  <a:pt x="3351" y="1298"/>
                </a:lnTo>
                <a:lnTo>
                  <a:pt x="3342" y="1250"/>
                </a:lnTo>
                <a:lnTo>
                  <a:pt x="3325" y="1246"/>
                </a:lnTo>
                <a:lnTo>
                  <a:pt x="3292" y="1270"/>
                </a:lnTo>
                <a:lnTo>
                  <a:pt x="3291" y="1298"/>
                </a:lnTo>
                <a:lnTo>
                  <a:pt x="3253" y="1250"/>
                </a:lnTo>
                <a:lnTo>
                  <a:pt x="3201" y="1215"/>
                </a:lnTo>
                <a:lnTo>
                  <a:pt x="3158" y="1216"/>
                </a:lnTo>
                <a:lnTo>
                  <a:pt x="3125" y="1267"/>
                </a:lnTo>
                <a:lnTo>
                  <a:pt x="3069" y="1291"/>
                </a:lnTo>
                <a:lnTo>
                  <a:pt x="3069" y="1323"/>
                </a:lnTo>
                <a:lnTo>
                  <a:pt x="3087" y="1362"/>
                </a:lnTo>
                <a:lnTo>
                  <a:pt x="3083" y="1397"/>
                </a:lnTo>
                <a:lnTo>
                  <a:pt x="3042" y="1394"/>
                </a:lnTo>
                <a:lnTo>
                  <a:pt x="3012" y="1343"/>
                </a:lnTo>
                <a:lnTo>
                  <a:pt x="2967" y="1298"/>
                </a:lnTo>
                <a:lnTo>
                  <a:pt x="2917" y="1267"/>
                </a:lnTo>
                <a:lnTo>
                  <a:pt x="2882" y="1215"/>
                </a:lnTo>
                <a:lnTo>
                  <a:pt x="2846" y="1193"/>
                </a:lnTo>
                <a:lnTo>
                  <a:pt x="2778" y="1193"/>
                </a:lnTo>
                <a:lnTo>
                  <a:pt x="2725" y="1193"/>
                </a:lnTo>
                <a:lnTo>
                  <a:pt x="2689" y="1216"/>
                </a:lnTo>
                <a:lnTo>
                  <a:pt x="2653" y="1181"/>
                </a:lnTo>
                <a:lnTo>
                  <a:pt x="2612" y="1158"/>
                </a:lnTo>
                <a:lnTo>
                  <a:pt x="2560" y="1123"/>
                </a:lnTo>
                <a:lnTo>
                  <a:pt x="2600" y="1181"/>
                </a:lnTo>
                <a:lnTo>
                  <a:pt x="2657" y="1196"/>
                </a:lnTo>
                <a:lnTo>
                  <a:pt x="2698" y="1250"/>
                </a:lnTo>
                <a:lnTo>
                  <a:pt x="2685" y="1291"/>
                </a:lnTo>
                <a:lnTo>
                  <a:pt x="2644" y="1316"/>
                </a:lnTo>
                <a:lnTo>
                  <a:pt x="2582" y="1323"/>
                </a:lnTo>
                <a:lnTo>
                  <a:pt x="2533" y="1342"/>
                </a:lnTo>
                <a:lnTo>
                  <a:pt x="2496" y="1378"/>
                </a:lnTo>
                <a:lnTo>
                  <a:pt x="2475" y="1404"/>
                </a:lnTo>
                <a:lnTo>
                  <a:pt x="2457" y="1356"/>
                </a:lnTo>
                <a:lnTo>
                  <a:pt x="2430" y="1291"/>
                </a:lnTo>
                <a:lnTo>
                  <a:pt x="2389" y="1256"/>
                </a:lnTo>
                <a:lnTo>
                  <a:pt x="2389" y="1216"/>
                </a:lnTo>
                <a:lnTo>
                  <a:pt x="2355" y="1220"/>
                </a:lnTo>
                <a:lnTo>
                  <a:pt x="2362" y="1285"/>
                </a:lnTo>
                <a:lnTo>
                  <a:pt x="2400" y="1338"/>
                </a:lnTo>
                <a:lnTo>
                  <a:pt x="2400" y="1377"/>
                </a:lnTo>
                <a:lnTo>
                  <a:pt x="2451" y="1401"/>
                </a:lnTo>
                <a:lnTo>
                  <a:pt x="2475" y="1434"/>
                </a:lnTo>
                <a:lnTo>
                  <a:pt x="2528" y="1415"/>
                </a:lnTo>
                <a:lnTo>
                  <a:pt x="2573" y="1412"/>
                </a:lnTo>
                <a:lnTo>
                  <a:pt x="2630" y="1394"/>
                </a:lnTo>
                <a:lnTo>
                  <a:pt x="2605" y="1448"/>
                </a:lnTo>
                <a:lnTo>
                  <a:pt x="2560" y="1521"/>
                </a:lnTo>
                <a:lnTo>
                  <a:pt x="2528" y="1566"/>
                </a:lnTo>
                <a:lnTo>
                  <a:pt x="2483" y="1606"/>
                </a:lnTo>
                <a:lnTo>
                  <a:pt x="2457" y="1646"/>
                </a:lnTo>
                <a:lnTo>
                  <a:pt x="2446" y="1726"/>
                </a:lnTo>
                <a:lnTo>
                  <a:pt x="2439" y="1785"/>
                </a:lnTo>
                <a:lnTo>
                  <a:pt x="2444" y="1839"/>
                </a:lnTo>
                <a:lnTo>
                  <a:pt x="2451" y="1891"/>
                </a:lnTo>
                <a:lnTo>
                  <a:pt x="2451" y="1906"/>
                </a:lnTo>
                <a:lnTo>
                  <a:pt x="2496" y="1903"/>
                </a:lnTo>
                <a:lnTo>
                  <a:pt x="2501" y="1856"/>
                </a:lnTo>
                <a:lnTo>
                  <a:pt x="2551" y="1811"/>
                </a:lnTo>
                <a:lnTo>
                  <a:pt x="2600" y="1785"/>
                </a:lnTo>
                <a:lnTo>
                  <a:pt x="2608" y="1835"/>
                </a:lnTo>
                <a:lnTo>
                  <a:pt x="2605" y="1881"/>
                </a:lnTo>
                <a:lnTo>
                  <a:pt x="2578" y="1906"/>
                </a:lnTo>
                <a:lnTo>
                  <a:pt x="2582" y="1935"/>
                </a:lnTo>
                <a:lnTo>
                  <a:pt x="2564" y="1995"/>
                </a:lnTo>
                <a:lnTo>
                  <a:pt x="2555" y="2027"/>
                </a:lnTo>
                <a:lnTo>
                  <a:pt x="2523" y="2037"/>
                </a:lnTo>
                <a:lnTo>
                  <a:pt x="2489" y="2004"/>
                </a:lnTo>
                <a:lnTo>
                  <a:pt x="2501" y="1956"/>
                </a:lnTo>
                <a:lnTo>
                  <a:pt x="2514" y="1938"/>
                </a:lnTo>
                <a:lnTo>
                  <a:pt x="2492" y="1906"/>
                </a:lnTo>
                <a:lnTo>
                  <a:pt x="2446" y="1910"/>
                </a:lnTo>
                <a:lnTo>
                  <a:pt x="2433" y="1952"/>
                </a:lnTo>
                <a:lnTo>
                  <a:pt x="2371" y="1978"/>
                </a:lnTo>
                <a:lnTo>
                  <a:pt x="2332" y="2004"/>
                </a:lnTo>
                <a:lnTo>
                  <a:pt x="2335" y="2051"/>
                </a:lnTo>
                <a:lnTo>
                  <a:pt x="2332" y="2110"/>
                </a:lnTo>
                <a:lnTo>
                  <a:pt x="2312" y="2167"/>
                </a:lnTo>
                <a:lnTo>
                  <a:pt x="2228" y="2235"/>
                </a:lnTo>
                <a:lnTo>
                  <a:pt x="2189" y="2238"/>
                </a:lnTo>
                <a:lnTo>
                  <a:pt x="2157" y="2197"/>
                </a:lnTo>
                <a:lnTo>
                  <a:pt x="2107" y="2167"/>
                </a:lnTo>
                <a:lnTo>
                  <a:pt x="2080" y="2154"/>
                </a:lnTo>
                <a:lnTo>
                  <a:pt x="2032" y="2072"/>
                </a:lnTo>
                <a:lnTo>
                  <a:pt x="1987" y="2030"/>
                </a:lnTo>
                <a:lnTo>
                  <a:pt x="1950" y="1987"/>
                </a:lnTo>
                <a:lnTo>
                  <a:pt x="1932" y="1948"/>
                </a:lnTo>
                <a:lnTo>
                  <a:pt x="1928" y="1891"/>
                </a:lnTo>
                <a:lnTo>
                  <a:pt x="1887" y="1856"/>
                </a:lnTo>
                <a:lnTo>
                  <a:pt x="1875" y="1821"/>
                </a:lnTo>
                <a:lnTo>
                  <a:pt x="1901" y="1776"/>
                </a:lnTo>
                <a:lnTo>
                  <a:pt x="1901" y="1733"/>
                </a:lnTo>
                <a:lnTo>
                  <a:pt x="1860" y="1712"/>
                </a:lnTo>
                <a:lnTo>
                  <a:pt x="1798" y="1702"/>
                </a:lnTo>
                <a:lnTo>
                  <a:pt x="1750" y="1688"/>
                </a:lnTo>
                <a:lnTo>
                  <a:pt x="1721" y="1702"/>
                </a:lnTo>
                <a:lnTo>
                  <a:pt x="1676" y="1712"/>
                </a:lnTo>
                <a:lnTo>
                  <a:pt x="1637" y="1688"/>
                </a:lnTo>
                <a:lnTo>
                  <a:pt x="1600" y="1658"/>
                </a:lnTo>
                <a:lnTo>
                  <a:pt x="1553" y="1651"/>
                </a:lnTo>
                <a:lnTo>
                  <a:pt x="1503" y="1631"/>
                </a:lnTo>
                <a:lnTo>
                  <a:pt x="1458" y="1602"/>
                </a:lnTo>
                <a:lnTo>
                  <a:pt x="1444" y="1535"/>
                </a:lnTo>
                <a:lnTo>
                  <a:pt x="1439" y="1489"/>
                </a:lnTo>
                <a:lnTo>
                  <a:pt x="1480" y="1460"/>
                </a:lnTo>
                <a:lnTo>
                  <a:pt x="1476" y="1429"/>
                </a:lnTo>
                <a:lnTo>
                  <a:pt x="1462" y="1373"/>
                </a:lnTo>
                <a:lnTo>
                  <a:pt x="1466" y="1321"/>
                </a:lnTo>
                <a:lnTo>
                  <a:pt x="1458" y="1270"/>
                </a:lnTo>
                <a:lnTo>
                  <a:pt x="1503" y="1227"/>
                </a:lnTo>
                <a:lnTo>
                  <a:pt x="1539" y="1203"/>
                </a:lnTo>
                <a:lnTo>
                  <a:pt x="1578" y="1196"/>
                </a:lnTo>
                <a:lnTo>
                  <a:pt x="1566" y="1158"/>
                </a:lnTo>
                <a:lnTo>
                  <a:pt x="1592" y="1123"/>
                </a:lnTo>
                <a:lnTo>
                  <a:pt x="1632" y="1100"/>
                </a:lnTo>
                <a:lnTo>
                  <a:pt x="1682" y="1119"/>
                </a:lnTo>
                <a:lnTo>
                  <a:pt x="1744" y="1133"/>
                </a:lnTo>
                <a:lnTo>
                  <a:pt x="1807" y="1123"/>
                </a:lnTo>
                <a:lnTo>
                  <a:pt x="1866" y="1123"/>
                </a:lnTo>
                <a:lnTo>
                  <a:pt x="1892" y="1124"/>
                </a:lnTo>
                <a:lnTo>
                  <a:pt x="1905" y="1171"/>
                </a:lnTo>
                <a:lnTo>
                  <a:pt x="1960" y="1179"/>
                </a:lnTo>
                <a:lnTo>
                  <a:pt x="2012" y="1193"/>
                </a:lnTo>
                <a:lnTo>
                  <a:pt x="2044" y="1189"/>
                </a:lnTo>
                <a:lnTo>
                  <a:pt x="2067" y="1161"/>
                </a:lnTo>
                <a:lnTo>
                  <a:pt x="2083" y="1140"/>
                </a:lnTo>
                <a:lnTo>
                  <a:pt x="2133" y="1150"/>
                </a:lnTo>
                <a:lnTo>
                  <a:pt x="2192" y="1171"/>
                </a:lnTo>
                <a:lnTo>
                  <a:pt x="2255" y="1179"/>
                </a:lnTo>
                <a:lnTo>
                  <a:pt x="2300" y="1181"/>
                </a:lnTo>
                <a:lnTo>
                  <a:pt x="2355" y="1179"/>
                </a:lnTo>
                <a:lnTo>
                  <a:pt x="2389" y="1150"/>
                </a:lnTo>
                <a:lnTo>
                  <a:pt x="2407" y="1111"/>
                </a:lnTo>
                <a:lnTo>
                  <a:pt x="2430" y="1079"/>
                </a:lnTo>
                <a:lnTo>
                  <a:pt x="2407" y="1069"/>
                </a:lnTo>
                <a:lnTo>
                  <a:pt x="2380" y="1044"/>
                </a:lnTo>
                <a:lnTo>
                  <a:pt x="2350" y="1052"/>
                </a:lnTo>
                <a:lnTo>
                  <a:pt x="2291" y="1052"/>
                </a:lnTo>
                <a:lnTo>
                  <a:pt x="2250" y="1037"/>
                </a:lnTo>
                <a:lnTo>
                  <a:pt x="2246" y="1001"/>
                </a:lnTo>
                <a:lnTo>
                  <a:pt x="2228" y="991"/>
                </a:lnTo>
                <a:lnTo>
                  <a:pt x="2205" y="1001"/>
                </a:lnTo>
                <a:lnTo>
                  <a:pt x="2216" y="1037"/>
                </a:lnTo>
                <a:lnTo>
                  <a:pt x="2196" y="1065"/>
                </a:lnTo>
                <a:lnTo>
                  <a:pt x="2151" y="1062"/>
                </a:lnTo>
                <a:lnTo>
                  <a:pt x="2128" y="1034"/>
                </a:lnTo>
                <a:lnTo>
                  <a:pt x="2116" y="997"/>
                </a:lnTo>
                <a:lnTo>
                  <a:pt x="2116" y="956"/>
                </a:lnTo>
                <a:lnTo>
                  <a:pt x="2089" y="938"/>
                </a:lnTo>
                <a:lnTo>
                  <a:pt x="2076" y="966"/>
                </a:lnTo>
                <a:lnTo>
                  <a:pt x="2080" y="1001"/>
                </a:lnTo>
                <a:lnTo>
                  <a:pt x="2098" y="1031"/>
                </a:lnTo>
                <a:lnTo>
                  <a:pt x="2128" y="1054"/>
                </a:lnTo>
                <a:lnTo>
                  <a:pt x="2098" y="1087"/>
                </a:lnTo>
                <a:lnTo>
                  <a:pt x="2067" y="1107"/>
                </a:lnTo>
                <a:lnTo>
                  <a:pt x="2026" y="1100"/>
                </a:lnTo>
                <a:lnTo>
                  <a:pt x="2026" y="1124"/>
                </a:lnTo>
                <a:lnTo>
                  <a:pt x="1994" y="1145"/>
                </a:lnTo>
                <a:lnTo>
                  <a:pt x="1955" y="1107"/>
                </a:lnTo>
                <a:lnTo>
                  <a:pt x="1960" y="1083"/>
                </a:lnTo>
                <a:lnTo>
                  <a:pt x="2008" y="1100"/>
                </a:lnTo>
                <a:lnTo>
                  <a:pt x="2039" y="1100"/>
                </a:lnTo>
                <a:lnTo>
                  <a:pt x="2080" y="1076"/>
                </a:lnTo>
                <a:lnTo>
                  <a:pt x="2067" y="1037"/>
                </a:lnTo>
                <a:lnTo>
                  <a:pt x="2032" y="1013"/>
                </a:lnTo>
                <a:lnTo>
                  <a:pt x="1994" y="991"/>
                </a:lnTo>
                <a:lnTo>
                  <a:pt x="1955" y="960"/>
                </a:lnTo>
                <a:lnTo>
                  <a:pt x="1910" y="926"/>
                </a:lnTo>
                <a:lnTo>
                  <a:pt x="1910" y="966"/>
                </a:lnTo>
                <a:lnTo>
                  <a:pt x="1942" y="996"/>
                </a:lnTo>
                <a:lnTo>
                  <a:pt x="1932" y="1037"/>
                </a:lnTo>
                <a:lnTo>
                  <a:pt x="1932" y="1076"/>
                </a:lnTo>
                <a:lnTo>
                  <a:pt x="1887" y="1048"/>
                </a:lnTo>
                <a:lnTo>
                  <a:pt x="1878" y="1018"/>
                </a:lnTo>
                <a:lnTo>
                  <a:pt x="1901" y="997"/>
                </a:lnTo>
                <a:lnTo>
                  <a:pt x="1892" y="973"/>
                </a:lnTo>
                <a:lnTo>
                  <a:pt x="1916" y="962"/>
                </a:lnTo>
                <a:lnTo>
                  <a:pt x="1916" y="926"/>
                </a:lnTo>
                <a:lnTo>
                  <a:pt x="1878" y="935"/>
                </a:lnTo>
                <a:lnTo>
                  <a:pt x="1848" y="966"/>
                </a:lnTo>
                <a:lnTo>
                  <a:pt x="1807" y="960"/>
                </a:lnTo>
                <a:lnTo>
                  <a:pt x="1750" y="980"/>
                </a:lnTo>
                <a:lnTo>
                  <a:pt x="1739" y="1027"/>
                </a:lnTo>
                <a:lnTo>
                  <a:pt x="1691" y="1054"/>
                </a:lnTo>
                <a:lnTo>
                  <a:pt x="1637" y="1079"/>
                </a:lnTo>
                <a:lnTo>
                  <a:pt x="1587" y="1083"/>
                </a:lnTo>
                <a:lnTo>
                  <a:pt x="1539" y="1069"/>
                </a:lnTo>
                <a:lnTo>
                  <a:pt x="1508" y="1048"/>
                </a:lnTo>
                <a:lnTo>
                  <a:pt x="1530" y="1027"/>
                </a:lnTo>
                <a:lnTo>
                  <a:pt x="1508" y="996"/>
                </a:lnTo>
                <a:lnTo>
                  <a:pt x="1542" y="970"/>
                </a:lnTo>
                <a:lnTo>
                  <a:pt x="1548" y="942"/>
                </a:lnTo>
                <a:lnTo>
                  <a:pt x="1548" y="904"/>
                </a:lnTo>
                <a:lnTo>
                  <a:pt x="1592" y="868"/>
                </a:lnTo>
                <a:lnTo>
                  <a:pt x="1660" y="885"/>
                </a:lnTo>
                <a:lnTo>
                  <a:pt x="1732" y="895"/>
                </a:lnTo>
                <a:lnTo>
                  <a:pt x="1758" y="870"/>
                </a:lnTo>
                <a:lnTo>
                  <a:pt x="1758" y="833"/>
                </a:lnTo>
                <a:lnTo>
                  <a:pt x="1726" y="803"/>
                </a:lnTo>
                <a:lnTo>
                  <a:pt x="1667" y="782"/>
                </a:lnTo>
                <a:lnTo>
                  <a:pt x="1700" y="764"/>
                </a:lnTo>
                <a:lnTo>
                  <a:pt x="1753" y="747"/>
                </a:lnTo>
                <a:lnTo>
                  <a:pt x="1762" y="741"/>
                </a:lnTo>
                <a:lnTo>
                  <a:pt x="1750" y="733"/>
                </a:lnTo>
                <a:lnTo>
                  <a:pt x="1705" y="741"/>
                </a:lnTo>
                <a:lnTo>
                  <a:pt x="1660" y="747"/>
                </a:lnTo>
                <a:lnTo>
                  <a:pt x="1632" y="754"/>
                </a:lnTo>
                <a:lnTo>
                  <a:pt x="1650" y="729"/>
                </a:lnTo>
                <a:lnTo>
                  <a:pt x="1660" y="690"/>
                </a:lnTo>
                <a:lnTo>
                  <a:pt x="1676" y="672"/>
                </a:lnTo>
                <a:lnTo>
                  <a:pt x="1687" y="648"/>
                </a:lnTo>
                <a:lnTo>
                  <a:pt x="1664" y="620"/>
                </a:lnTo>
                <a:lnTo>
                  <a:pt x="1632" y="637"/>
                </a:lnTo>
                <a:lnTo>
                  <a:pt x="1637" y="671"/>
                </a:lnTo>
                <a:lnTo>
                  <a:pt x="1632" y="697"/>
                </a:lnTo>
                <a:lnTo>
                  <a:pt x="1610" y="741"/>
                </a:lnTo>
                <a:lnTo>
                  <a:pt x="1566" y="733"/>
                </a:lnTo>
                <a:lnTo>
                  <a:pt x="1553" y="697"/>
                </a:lnTo>
                <a:lnTo>
                  <a:pt x="1525" y="655"/>
                </a:lnTo>
                <a:lnTo>
                  <a:pt x="1578" y="648"/>
                </a:lnTo>
                <a:lnTo>
                  <a:pt x="1598" y="634"/>
                </a:lnTo>
                <a:lnTo>
                  <a:pt x="1619" y="624"/>
                </a:lnTo>
                <a:lnTo>
                  <a:pt x="1619" y="606"/>
                </a:lnTo>
                <a:lnTo>
                  <a:pt x="1605" y="579"/>
                </a:lnTo>
                <a:lnTo>
                  <a:pt x="1646" y="560"/>
                </a:lnTo>
                <a:lnTo>
                  <a:pt x="1687" y="543"/>
                </a:lnTo>
                <a:lnTo>
                  <a:pt x="1714" y="556"/>
                </a:lnTo>
                <a:lnTo>
                  <a:pt x="1726" y="596"/>
                </a:lnTo>
                <a:lnTo>
                  <a:pt x="1744" y="637"/>
                </a:lnTo>
                <a:lnTo>
                  <a:pt x="1771" y="659"/>
                </a:lnTo>
                <a:lnTo>
                  <a:pt x="1783" y="697"/>
                </a:lnTo>
                <a:lnTo>
                  <a:pt x="1762" y="723"/>
                </a:lnTo>
                <a:lnTo>
                  <a:pt x="1758" y="743"/>
                </a:lnTo>
                <a:lnTo>
                  <a:pt x="1798" y="733"/>
                </a:lnTo>
                <a:lnTo>
                  <a:pt x="1842" y="716"/>
                </a:lnTo>
                <a:lnTo>
                  <a:pt x="1860" y="671"/>
                </a:lnTo>
                <a:lnTo>
                  <a:pt x="1905" y="671"/>
                </a:lnTo>
                <a:lnTo>
                  <a:pt x="1928" y="655"/>
                </a:lnTo>
                <a:lnTo>
                  <a:pt x="1923" y="620"/>
                </a:lnTo>
                <a:lnTo>
                  <a:pt x="1901" y="584"/>
                </a:lnTo>
                <a:lnTo>
                  <a:pt x="1942" y="584"/>
                </a:lnTo>
                <a:lnTo>
                  <a:pt x="1987" y="620"/>
                </a:lnTo>
                <a:lnTo>
                  <a:pt x="2026" y="648"/>
                </a:lnTo>
                <a:lnTo>
                  <a:pt x="2057" y="648"/>
                </a:lnTo>
                <a:lnTo>
                  <a:pt x="2112" y="634"/>
                </a:lnTo>
                <a:lnTo>
                  <a:pt x="2148" y="589"/>
                </a:lnTo>
                <a:lnTo>
                  <a:pt x="2166" y="556"/>
                </a:lnTo>
                <a:lnTo>
                  <a:pt x="2246" y="570"/>
                </a:lnTo>
                <a:lnTo>
                  <a:pt x="2178" y="539"/>
                </a:lnTo>
                <a:lnTo>
                  <a:pt x="2128" y="543"/>
                </a:lnTo>
                <a:lnTo>
                  <a:pt x="2116" y="493"/>
                </a:lnTo>
                <a:lnTo>
                  <a:pt x="2116" y="464"/>
                </a:lnTo>
                <a:lnTo>
                  <a:pt x="2173" y="452"/>
                </a:lnTo>
                <a:lnTo>
                  <a:pt x="2189" y="422"/>
                </a:lnTo>
                <a:lnTo>
                  <a:pt x="2148" y="436"/>
                </a:lnTo>
                <a:lnTo>
                  <a:pt x="2098" y="462"/>
                </a:lnTo>
                <a:lnTo>
                  <a:pt x="2050" y="464"/>
                </a:lnTo>
                <a:lnTo>
                  <a:pt x="2076" y="510"/>
                </a:lnTo>
                <a:lnTo>
                  <a:pt x="2067" y="549"/>
                </a:lnTo>
                <a:lnTo>
                  <a:pt x="2067" y="580"/>
                </a:lnTo>
                <a:lnTo>
                  <a:pt x="2032" y="606"/>
                </a:lnTo>
                <a:lnTo>
                  <a:pt x="1991" y="613"/>
                </a:lnTo>
                <a:lnTo>
                  <a:pt x="1960" y="584"/>
                </a:lnTo>
                <a:lnTo>
                  <a:pt x="1964" y="556"/>
                </a:lnTo>
                <a:lnTo>
                  <a:pt x="1973" y="539"/>
                </a:lnTo>
                <a:lnTo>
                  <a:pt x="1928" y="549"/>
                </a:lnTo>
                <a:lnTo>
                  <a:pt x="1883" y="531"/>
                </a:lnTo>
                <a:lnTo>
                  <a:pt x="1860" y="507"/>
                </a:lnTo>
                <a:lnTo>
                  <a:pt x="1875" y="464"/>
                </a:lnTo>
                <a:lnTo>
                  <a:pt x="1866" y="462"/>
                </a:lnTo>
                <a:lnTo>
                  <a:pt x="1875" y="457"/>
                </a:lnTo>
                <a:lnTo>
                  <a:pt x="1878" y="453"/>
                </a:lnTo>
                <a:lnTo>
                  <a:pt x="1355" y="453"/>
                </a:lnTo>
                <a:lnTo>
                  <a:pt x="1326" y="478"/>
                </a:lnTo>
                <a:lnTo>
                  <a:pt x="1282" y="500"/>
                </a:lnTo>
                <a:lnTo>
                  <a:pt x="1237" y="486"/>
                </a:lnTo>
                <a:lnTo>
                  <a:pt x="1225" y="462"/>
                </a:lnTo>
                <a:lnTo>
                  <a:pt x="1225" y="433"/>
                </a:lnTo>
                <a:lnTo>
                  <a:pt x="1230" y="429"/>
                </a:lnTo>
                <a:lnTo>
                  <a:pt x="1121" y="429"/>
                </a:lnTo>
                <a:lnTo>
                  <a:pt x="1085" y="433"/>
                </a:lnTo>
                <a:lnTo>
                  <a:pt x="1055" y="486"/>
                </a:lnTo>
                <a:lnTo>
                  <a:pt x="1037" y="525"/>
                </a:lnTo>
                <a:lnTo>
                  <a:pt x="1025" y="560"/>
                </a:lnTo>
                <a:lnTo>
                  <a:pt x="969" y="549"/>
                </a:lnTo>
                <a:lnTo>
                  <a:pt x="935" y="525"/>
                </a:lnTo>
                <a:lnTo>
                  <a:pt x="930" y="464"/>
                </a:lnTo>
                <a:lnTo>
                  <a:pt x="907" y="404"/>
                </a:lnTo>
                <a:lnTo>
                  <a:pt x="875" y="370"/>
                </a:lnTo>
                <a:lnTo>
                  <a:pt x="891" y="347"/>
                </a:lnTo>
                <a:lnTo>
                  <a:pt x="858" y="295"/>
                </a:lnTo>
                <a:lnTo>
                  <a:pt x="830" y="276"/>
                </a:lnTo>
                <a:lnTo>
                  <a:pt x="796" y="299"/>
                </a:lnTo>
                <a:lnTo>
                  <a:pt x="746" y="274"/>
                </a:lnTo>
                <a:lnTo>
                  <a:pt x="714" y="291"/>
                </a:lnTo>
                <a:lnTo>
                  <a:pt x="692" y="309"/>
                </a:lnTo>
                <a:lnTo>
                  <a:pt x="630" y="323"/>
                </a:lnTo>
                <a:lnTo>
                  <a:pt x="594" y="358"/>
                </a:lnTo>
                <a:lnTo>
                  <a:pt x="664" y="365"/>
                </a:lnTo>
                <a:lnTo>
                  <a:pt x="728" y="387"/>
                </a:lnTo>
                <a:lnTo>
                  <a:pt x="753" y="422"/>
                </a:lnTo>
                <a:lnTo>
                  <a:pt x="796" y="457"/>
                </a:lnTo>
                <a:lnTo>
                  <a:pt x="800" y="514"/>
                </a:lnTo>
                <a:lnTo>
                  <a:pt x="785" y="570"/>
                </a:lnTo>
                <a:lnTo>
                  <a:pt x="746" y="584"/>
                </a:lnTo>
                <a:lnTo>
                  <a:pt x="701" y="549"/>
                </a:lnTo>
                <a:lnTo>
                  <a:pt x="616" y="545"/>
                </a:lnTo>
                <a:lnTo>
                  <a:pt x="616" y="521"/>
                </a:lnTo>
                <a:lnTo>
                  <a:pt x="692" y="507"/>
                </a:lnTo>
                <a:lnTo>
                  <a:pt x="696" y="474"/>
                </a:lnTo>
                <a:lnTo>
                  <a:pt x="687" y="462"/>
                </a:lnTo>
                <a:lnTo>
                  <a:pt x="662" y="493"/>
                </a:lnTo>
                <a:lnTo>
                  <a:pt x="625" y="469"/>
                </a:lnTo>
                <a:lnTo>
                  <a:pt x="675" y="436"/>
                </a:lnTo>
                <a:lnTo>
                  <a:pt x="701" y="464"/>
                </a:lnTo>
                <a:lnTo>
                  <a:pt x="662" y="433"/>
                </a:lnTo>
                <a:lnTo>
                  <a:pt x="616" y="433"/>
                </a:lnTo>
                <a:lnTo>
                  <a:pt x="585" y="457"/>
                </a:lnTo>
                <a:lnTo>
                  <a:pt x="589" y="493"/>
                </a:lnTo>
                <a:lnTo>
                  <a:pt x="589" y="539"/>
                </a:lnTo>
                <a:lnTo>
                  <a:pt x="580" y="575"/>
                </a:lnTo>
                <a:lnTo>
                  <a:pt x="589" y="610"/>
                </a:lnTo>
                <a:lnTo>
                  <a:pt x="544" y="580"/>
                </a:lnTo>
                <a:lnTo>
                  <a:pt x="526" y="601"/>
                </a:lnTo>
                <a:lnTo>
                  <a:pt x="508" y="579"/>
                </a:lnTo>
                <a:lnTo>
                  <a:pt x="526" y="543"/>
                </a:lnTo>
                <a:lnTo>
                  <a:pt x="485" y="556"/>
                </a:lnTo>
                <a:lnTo>
                  <a:pt x="464" y="584"/>
                </a:lnTo>
                <a:lnTo>
                  <a:pt x="433" y="613"/>
                </a:lnTo>
                <a:lnTo>
                  <a:pt x="433" y="641"/>
                </a:lnTo>
                <a:lnTo>
                  <a:pt x="383" y="641"/>
                </a:lnTo>
                <a:lnTo>
                  <a:pt x="364" y="659"/>
                </a:lnTo>
                <a:lnTo>
                  <a:pt x="383" y="706"/>
                </a:lnTo>
                <a:lnTo>
                  <a:pt x="435" y="729"/>
                </a:lnTo>
                <a:lnTo>
                  <a:pt x="464" y="747"/>
                </a:lnTo>
                <a:lnTo>
                  <a:pt x="458" y="789"/>
                </a:lnTo>
                <a:lnTo>
                  <a:pt x="496" y="779"/>
                </a:lnTo>
                <a:lnTo>
                  <a:pt x="500" y="741"/>
                </a:lnTo>
                <a:lnTo>
                  <a:pt x="557" y="741"/>
                </a:lnTo>
                <a:lnTo>
                  <a:pt x="594" y="706"/>
                </a:lnTo>
                <a:lnTo>
                  <a:pt x="598" y="671"/>
                </a:lnTo>
                <a:lnTo>
                  <a:pt x="594" y="606"/>
                </a:lnTo>
                <a:lnTo>
                  <a:pt x="616" y="563"/>
                </a:lnTo>
                <a:lnTo>
                  <a:pt x="648" y="539"/>
                </a:lnTo>
                <a:lnTo>
                  <a:pt x="696" y="560"/>
                </a:lnTo>
                <a:lnTo>
                  <a:pt x="751" y="584"/>
                </a:lnTo>
                <a:lnTo>
                  <a:pt x="782" y="606"/>
                </a:lnTo>
                <a:lnTo>
                  <a:pt x="808" y="641"/>
                </a:lnTo>
                <a:lnTo>
                  <a:pt x="848" y="659"/>
                </a:lnTo>
                <a:lnTo>
                  <a:pt x="862" y="706"/>
                </a:lnTo>
                <a:lnTo>
                  <a:pt x="867" y="733"/>
                </a:lnTo>
                <a:lnTo>
                  <a:pt x="907" y="761"/>
                </a:lnTo>
                <a:lnTo>
                  <a:pt x="875" y="794"/>
                </a:lnTo>
                <a:lnTo>
                  <a:pt x="826" y="794"/>
                </a:lnTo>
                <a:lnTo>
                  <a:pt x="769" y="815"/>
                </a:lnTo>
                <a:lnTo>
                  <a:pt x="728" y="839"/>
                </a:lnTo>
                <a:lnTo>
                  <a:pt x="664" y="864"/>
                </a:lnTo>
                <a:lnTo>
                  <a:pt x="616" y="904"/>
                </a:lnTo>
                <a:lnTo>
                  <a:pt x="567" y="935"/>
                </a:lnTo>
                <a:lnTo>
                  <a:pt x="557" y="966"/>
                </a:lnTo>
                <a:lnTo>
                  <a:pt x="557" y="991"/>
                </a:lnTo>
                <a:lnTo>
                  <a:pt x="526" y="1015"/>
                </a:lnTo>
                <a:lnTo>
                  <a:pt x="530" y="1044"/>
                </a:lnTo>
                <a:lnTo>
                  <a:pt x="491" y="1079"/>
                </a:lnTo>
                <a:lnTo>
                  <a:pt x="491" y="1123"/>
                </a:lnTo>
                <a:lnTo>
                  <a:pt x="512" y="1158"/>
                </a:lnTo>
                <a:lnTo>
                  <a:pt x="500" y="1185"/>
                </a:lnTo>
                <a:lnTo>
                  <a:pt x="458" y="1171"/>
                </a:lnTo>
                <a:lnTo>
                  <a:pt x="451" y="1123"/>
                </a:lnTo>
                <a:lnTo>
                  <a:pt x="410" y="1100"/>
                </a:lnTo>
                <a:lnTo>
                  <a:pt x="378" y="1107"/>
                </a:lnTo>
                <a:lnTo>
                  <a:pt x="357" y="1140"/>
                </a:lnTo>
                <a:lnTo>
                  <a:pt x="316" y="1123"/>
                </a:lnTo>
                <a:lnTo>
                  <a:pt x="275" y="1123"/>
                </a:lnTo>
                <a:lnTo>
                  <a:pt x="230" y="1154"/>
                </a:lnTo>
                <a:lnTo>
                  <a:pt x="217" y="1185"/>
                </a:lnTo>
                <a:lnTo>
                  <a:pt x="205" y="1216"/>
                </a:lnTo>
                <a:lnTo>
                  <a:pt x="194" y="1267"/>
                </a:lnTo>
                <a:lnTo>
                  <a:pt x="230" y="1298"/>
                </a:lnTo>
                <a:lnTo>
                  <a:pt x="267" y="1274"/>
                </a:lnTo>
                <a:lnTo>
                  <a:pt x="312" y="1274"/>
                </a:lnTo>
                <a:lnTo>
                  <a:pt x="316" y="1316"/>
                </a:lnTo>
                <a:lnTo>
                  <a:pt x="289" y="1343"/>
                </a:lnTo>
                <a:lnTo>
                  <a:pt x="342" y="1352"/>
                </a:lnTo>
                <a:lnTo>
                  <a:pt x="364" y="1362"/>
                </a:lnTo>
                <a:lnTo>
                  <a:pt x="378" y="1401"/>
                </a:lnTo>
                <a:lnTo>
                  <a:pt x="423" y="1415"/>
                </a:lnTo>
                <a:lnTo>
                  <a:pt x="473" y="1448"/>
                </a:lnTo>
                <a:lnTo>
                  <a:pt x="508" y="1429"/>
                </a:lnTo>
                <a:lnTo>
                  <a:pt x="589" y="1448"/>
                </a:lnTo>
                <a:lnTo>
                  <a:pt x="651" y="1451"/>
                </a:lnTo>
                <a:lnTo>
                  <a:pt x="741" y="1489"/>
                </a:lnTo>
                <a:lnTo>
                  <a:pt x="753" y="1521"/>
                </a:lnTo>
                <a:lnTo>
                  <a:pt x="808" y="1557"/>
                </a:lnTo>
                <a:lnTo>
                  <a:pt x="835" y="1606"/>
                </a:lnTo>
                <a:lnTo>
                  <a:pt x="898" y="1631"/>
                </a:lnTo>
                <a:lnTo>
                  <a:pt x="951" y="1637"/>
                </a:lnTo>
                <a:lnTo>
                  <a:pt x="1010" y="1679"/>
                </a:lnTo>
                <a:lnTo>
                  <a:pt x="1082" y="1679"/>
                </a:lnTo>
                <a:lnTo>
                  <a:pt x="1085" y="1715"/>
                </a:lnTo>
                <a:lnTo>
                  <a:pt x="1085" y="1750"/>
                </a:lnTo>
                <a:lnTo>
                  <a:pt x="1055" y="1785"/>
                </a:lnTo>
                <a:lnTo>
                  <a:pt x="1046" y="1829"/>
                </a:lnTo>
                <a:lnTo>
                  <a:pt x="1037" y="1874"/>
                </a:lnTo>
                <a:lnTo>
                  <a:pt x="996" y="1917"/>
                </a:lnTo>
                <a:lnTo>
                  <a:pt x="942" y="1942"/>
                </a:lnTo>
                <a:lnTo>
                  <a:pt x="892" y="1948"/>
                </a:lnTo>
                <a:lnTo>
                  <a:pt x="912" y="1983"/>
                </a:lnTo>
                <a:lnTo>
                  <a:pt x="867" y="2027"/>
                </a:lnTo>
                <a:lnTo>
                  <a:pt x="830" y="2062"/>
                </a:lnTo>
                <a:lnTo>
                  <a:pt x="785" y="2084"/>
                </a:lnTo>
                <a:lnTo>
                  <a:pt x="746" y="2136"/>
                </a:lnTo>
                <a:lnTo>
                  <a:pt x="714" y="2171"/>
                </a:lnTo>
                <a:lnTo>
                  <a:pt x="675" y="2192"/>
                </a:lnTo>
                <a:lnTo>
                  <a:pt x="648" y="2225"/>
                </a:lnTo>
                <a:lnTo>
                  <a:pt x="625" y="2256"/>
                </a:lnTo>
                <a:lnTo>
                  <a:pt x="598" y="2287"/>
                </a:lnTo>
                <a:lnTo>
                  <a:pt x="607" y="2317"/>
                </a:lnTo>
                <a:lnTo>
                  <a:pt x="585" y="2342"/>
                </a:lnTo>
                <a:lnTo>
                  <a:pt x="548" y="2298"/>
                </a:lnTo>
                <a:lnTo>
                  <a:pt x="503" y="2263"/>
                </a:lnTo>
                <a:lnTo>
                  <a:pt x="491" y="2216"/>
                </a:lnTo>
                <a:lnTo>
                  <a:pt x="491" y="2171"/>
                </a:lnTo>
                <a:lnTo>
                  <a:pt x="485" y="2122"/>
                </a:lnTo>
                <a:lnTo>
                  <a:pt x="503" y="2051"/>
                </a:lnTo>
                <a:lnTo>
                  <a:pt x="508" y="1983"/>
                </a:lnTo>
                <a:lnTo>
                  <a:pt x="500" y="1921"/>
                </a:lnTo>
                <a:lnTo>
                  <a:pt x="485" y="1874"/>
                </a:lnTo>
                <a:lnTo>
                  <a:pt x="433" y="1829"/>
                </a:lnTo>
                <a:lnTo>
                  <a:pt x="383" y="1794"/>
                </a:lnTo>
                <a:lnTo>
                  <a:pt x="342" y="1747"/>
                </a:lnTo>
                <a:lnTo>
                  <a:pt x="333" y="1688"/>
                </a:lnTo>
                <a:lnTo>
                  <a:pt x="357" y="1648"/>
                </a:lnTo>
                <a:lnTo>
                  <a:pt x="357" y="1613"/>
                </a:lnTo>
                <a:lnTo>
                  <a:pt x="383" y="1552"/>
                </a:lnTo>
                <a:lnTo>
                  <a:pt x="414" y="1506"/>
                </a:lnTo>
                <a:lnTo>
                  <a:pt x="458" y="1479"/>
                </a:lnTo>
                <a:lnTo>
                  <a:pt x="478" y="1451"/>
                </a:lnTo>
                <a:lnTo>
                  <a:pt x="423" y="1439"/>
                </a:lnTo>
                <a:lnTo>
                  <a:pt x="387" y="1448"/>
                </a:lnTo>
                <a:lnTo>
                  <a:pt x="351" y="1435"/>
                </a:lnTo>
                <a:lnTo>
                  <a:pt x="307" y="1408"/>
                </a:lnTo>
                <a:lnTo>
                  <a:pt x="262" y="1377"/>
                </a:lnTo>
                <a:lnTo>
                  <a:pt x="235" y="1342"/>
                </a:lnTo>
                <a:lnTo>
                  <a:pt x="217" y="1333"/>
                </a:lnTo>
                <a:lnTo>
                  <a:pt x="191" y="1343"/>
                </a:lnTo>
                <a:lnTo>
                  <a:pt x="146" y="1323"/>
                </a:lnTo>
                <a:lnTo>
                  <a:pt x="110" y="1291"/>
                </a:lnTo>
                <a:lnTo>
                  <a:pt x="96" y="1267"/>
                </a:lnTo>
                <a:lnTo>
                  <a:pt x="96" y="1220"/>
                </a:lnTo>
                <a:lnTo>
                  <a:pt x="89" y="1196"/>
                </a:lnTo>
                <a:lnTo>
                  <a:pt x="46" y="1175"/>
                </a:lnTo>
                <a:lnTo>
                  <a:pt x="46" y="1193"/>
                </a:lnTo>
                <a:lnTo>
                  <a:pt x="66" y="1224"/>
                </a:lnTo>
                <a:lnTo>
                  <a:pt x="73" y="1256"/>
                </a:lnTo>
                <a:lnTo>
                  <a:pt x="33" y="1234"/>
                </a:lnTo>
                <a:lnTo>
                  <a:pt x="12" y="1215"/>
                </a:lnTo>
                <a:lnTo>
                  <a:pt x="1" y="1179"/>
                </a:lnTo>
                <a:lnTo>
                  <a:pt x="7" y="1119"/>
                </a:lnTo>
                <a:lnTo>
                  <a:pt x="0" y="1048"/>
                </a:lnTo>
                <a:lnTo>
                  <a:pt x="7" y="956"/>
                </a:lnTo>
                <a:lnTo>
                  <a:pt x="33" y="815"/>
                </a:lnTo>
                <a:lnTo>
                  <a:pt x="91" y="676"/>
                </a:lnTo>
                <a:lnTo>
                  <a:pt x="182" y="514"/>
                </a:lnTo>
                <a:lnTo>
                  <a:pt x="250" y="401"/>
                </a:lnTo>
                <a:lnTo>
                  <a:pt x="351" y="276"/>
                </a:lnTo>
                <a:lnTo>
                  <a:pt x="435" y="203"/>
                </a:lnTo>
              </a:path>
            </a:pathLst>
          </a:custGeom>
          <a:solidFill>
            <a:srgbClr val="CCFFCC">
              <a:alpha val="50195"/>
            </a:srgbClr>
          </a:solidFill>
          <a:ln>
            <a:noFill/>
          </a:ln>
          <a:effectLst/>
          <a:extLst>
            <a:ext uri="{91240B29-F687-4F45-9708-019B960494DF}">
              <a14:hiddenLine xmlns:a14="http://schemas.microsoft.com/office/drawing/2010/main" xmlns="" w="9525" cap="rnd">
                <a:solidFill>
                  <a:schemeClr val="tx1"/>
                </a:solidFill>
                <a:round/>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solidFill>
                <a:prstClr val="black"/>
              </a:solidFill>
            </a:endParaRPr>
          </a:p>
        </p:txBody>
      </p:sp>
    </p:spTree>
    <p:extLst>
      <p:ext uri="{BB962C8B-B14F-4D97-AF65-F5344CB8AC3E}">
        <p14:creationId xmlns:p14="http://schemas.microsoft.com/office/powerpoint/2010/main" xmlns="" val="32465698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0" y="355600"/>
            <a:ext cx="10693400" cy="629556"/>
          </a:xfrm>
        </p:spPr>
        <p:txBody>
          <a:bodyPr lIns="0" tIns="0" rIns="0" bIns="0"/>
          <a:lstStyle>
            <a:lvl1pPr>
              <a:defRPr sz="4000"/>
            </a:lvl1pPr>
          </a:lstStyle>
          <a:p>
            <a:endParaRPr dirty="0"/>
          </a:p>
        </p:txBody>
      </p:sp>
      <p:sp>
        <p:nvSpPr>
          <p:cNvPr id="3" name="Holder 3"/>
          <p:cNvSpPr>
            <a:spLocks noGrp="1"/>
          </p:cNvSpPr>
          <p:nvPr>
            <p:ph type="body" idx="1"/>
          </p:nvPr>
        </p:nvSpPr>
        <p:spPr>
          <a:xfrm>
            <a:off x="-1" y="1117599"/>
            <a:ext cx="10690735" cy="6128655"/>
          </a:xfrm>
        </p:spPr>
        <p:txBody>
          <a:bodyPr lIns="0" tIns="0" rIns="0" bIns="0"/>
          <a:lstStyle>
            <a:lvl1pPr>
              <a:lnSpc>
                <a:spcPct val="100000"/>
              </a:lnSpc>
              <a:defRPr sz="3000"/>
            </a:lvl1pPr>
            <a:lvl2pPr>
              <a:lnSpc>
                <a:spcPct val="100000"/>
              </a:lnSpc>
              <a:defRPr sz="2600"/>
            </a:lvl2pPr>
            <a:lvl3pPr>
              <a:lnSpc>
                <a:spcPct val="100000"/>
              </a:lnSpc>
              <a:defRPr/>
            </a:lvl3pPr>
          </a:lstStyle>
          <a:p>
            <a:endParaRPr lang="en-US" dirty="0" smtClean="0"/>
          </a:p>
          <a:p>
            <a:pPr lvl="1"/>
            <a:endParaRPr lang="en-US" dirty="0" smtClean="0"/>
          </a:p>
          <a:p>
            <a:pPr lvl="2"/>
            <a:endParaRPr dirty="0"/>
          </a:p>
        </p:txBody>
      </p:sp>
      <p:sp>
        <p:nvSpPr>
          <p:cNvPr id="4" name="Holder 4"/>
          <p:cNvSpPr>
            <a:spLocks noGrp="1"/>
          </p:cNvSpPr>
          <p:nvPr>
            <p:ph type="ftr" sz="quarter" idx="5"/>
          </p:nvPr>
        </p:nvSpPr>
        <p:spPr>
          <a:xfrm>
            <a:off x="2534413" y="7289800"/>
            <a:ext cx="6241287" cy="304800"/>
          </a:xfrm>
        </p:spPr>
        <p:txBody>
          <a:bodyPr lIns="0" tIns="0" rIns="0" bIns="0"/>
          <a:lstStyle>
            <a:lvl1pPr algn="ctr">
              <a:defRPr sz="1600" baseline="0">
                <a:solidFill>
                  <a:schemeClr val="bg1"/>
                </a:solidFill>
                <a:latin typeface="Times New Roman" panose="02020603050405020304" pitchFamily="18" charset="0"/>
              </a:defRPr>
            </a:lvl1pPr>
          </a:lstStyle>
          <a:p>
            <a:r>
              <a:rPr lang="en-US" altLang="zh-CN" dirty="0" smtClean="0">
                <a:solidFill>
                  <a:prstClr val="white"/>
                </a:solidFill>
              </a:rPr>
              <a:t>Andriod</a:t>
            </a:r>
            <a:endParaRPr lang="zh-CN" altLang="en-US" dirty="0">
              <a:solidFill>
                <a:prstClr val="white"/>
              </a:solidFill>
            </a:endParaRPr>
          </a:p>
        </p:txBody>
      </p:sp>
      <p:sp>
        <p:nvSpPr>
          <p:cNvPr id="5" name="Holder 5"/>
          <p:cNvSpPr>
            <a:spLocks noGrp="1"/>
          </p:cNvSpPr>
          <p:nvPr>
            <p:ph type="dt" sz="half" idx="6"/>
          </p:nvPr>
        </p:nvSpPr>
        <p:spPr>
          <a:xfrm>
            <a:off x="12699" y="7289800"/>
            <a:ext cx="2459482" cy="304800"/>
          </a:xfrm>
        </p:spPr>
        <p:txBody>
          <a:bodyPr lIns="0" tIns="0" rIns="0" bIns="0"/>
          <a:lstStyle>
            <a:lvl1pPr algn="ctr">
              <a:defRPr sz="1600" baseline="0">
                <a:solidFill>
                  <a:schemeClr val="bg1"/>
                </a:solidFill>
                <a:latin typeface="Times New Roman" panose="02020603050405020304" pitchFamily="18" charset="0"/>
              </a:defRPr>
            </a:lvl1pPr>
          </a:lstStyle>
          <a:p>
            <a:fld id="{B26C1E08-0480-4423-8209-2E269C5E35ED}" type="datetime4">
              <a:rPr lang="en-US" altLang="zh-CN" smtClean="0">
                <a:solidFill>
                  <a:prstClr val="white"/>
                </a:solidFill>
              </a:rPr>
              <a:pPr/>
              <a:t>April 7, 2021</a:t>
            </a:fld>
            <a:endParaRPr lang="en-US" dirty="0" smtClean="0">
              <a:solidFill>
                <a:prstClr val="white"/>
              </a:solidFill>
            </a:endParaRPr>
          </a:p>
        </p:txBody>
      </p:sp>
      <p:sp>
        <p:nvSpPr>
          <p:cNvPr id="6" name="Holder 6"/>
          <p:cNvSpPr>
            <a:spLocks noGrp="1"/>
          </p:cNvSpPr>
          <p:nvPr>
            <p:ph type="sldNum" sz="quarter" idx="7"/>
          </p:nvPr>
        </p:nvSpPr>
        <p:spPr>
          <a:xfrm>
            <a:off x="8837932" y="7289800"/>
            <a:ext cx="1852802" cy="304800"/>
          </a:xfrm>
        </p:spPr>
        <p:txBody>
          <a:bodyPr lIns="0" tIns="0" rIns="0" bIns="0"/>
          <a:lstStyle>
            <a:lvl1pPr algn="ctr">
              <a:defRPr sz="1600" baseline="0">
                <a:solidFill>
                  <a:schemeClr val="bg1"/>
                </a:solidFill>
                <a:latin typeface="Times New Roman" panose="02020603050405020304" pitchFamily="18" charset="0"/>
              </a:defRPr>
            </a:lvl1pPr>
          </a:lstStyle>
          <a:p>
            <a:pPr marL="96520"/>
            <a:fld id="{81D60167-4931-47E6-BA6A-407CBD079E47}" type="slidenum">
              <a:rPr lang="en-US" altLang="zh-CN" spc="-10" smtClean="0">
                <a:solidFill>
                  <a:prstClr val="white"/>
                </a:solidFill>
                <a:cs typeface="Garamond"/>
              </a:rPr>
              <a:pPr marL="96520"/>
              <a:t>‹#›</a:t>
            </a:fld>
            <a:endParaRPr lang="zh-CN" altLang="en-US" dirty="0">
              <a:solidFill>
                <a:prstClr val="white"/>
              </a:solidFill>
              <a:cs typeface="Garamond"/>
            </a:endParaRPr>
          </a:p>
        </p:txBody>
      </p:sp>
      <p:sp>
        <p:nvSpPr>
          <p:cNvPr id="7" name="Line 6"/>
          <p:cNvSpPr>
            <a:spLocks noChangeShapeType="1"/>
          </p:cNvSpPr>
          <p:nvPr userDrawn="1"/>
        </p:nvSpPr>
        <p:spPr bwMode="auto">
          <a:xfrm>
            <a:off x="12699" y="1041400"/>
            <a:ext cx="10680699" cy="24754"/>
          </a:xfrm>
          <a:prstGeom prst="line">
            <a:avLst/>
          </a:prstGeom>
          <a:noFill/>
          <a:ln w="50800">
            <a:solidFill>
              <a:srgbClr val="00CC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solidFill>
                <a:prstClr val="black"/>
              </a:solidFill>
            </a:endParaRPr>
          </a:p>
        </p:txBody>
      </p:sp>
      <p:pic>
        <p:nvPicPr>
          <p:cNvPr id="8" name="Picture 11" descr="SlideHead01副本"/>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61104"/>
            <a:ext cx="10693399" cy="417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12" descr="2"/>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1" y="7302499"/>
            <a:ext cx="10693399" cy="2667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Line 7"/>
          <p:cNvSpPr>
            <a:spLocks noChangeShapeType="1"/>
          </p:cNvSpPr>
          <p:nvPr userDrawn="1"/>
        </p:nvSpPr>
        <p:spPr bwMode="auto">
          <a:xfrm>
            <a:off x="4762" y="7273925"/>
            <a:ext cx="10685973" cy="904"/>
          </a:xfrm>
          <a:prstGeom prst="line">
            <a:avLst/>
          </a:prstGeom>
          <a:noFill/>
          <a:ln w="50800">
            <a:solidFill>
              <a:srgbClr val="00CC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solidFill>
                <a:prstClr val="black"/>
              </a:solidFill>
            </a:endParaRPr>
          </a:p>
        </p:txBody>
      </p:sp>
    </p:spTree>
    <p:extLst>
      <p:ext uri="{BB962C8B-B14F-4D97-AF65-F5344CB8AC3E}">
        <p14:creationId xmlns:p14="http://schemas.microsoft.com/office/powerpoint/2010/main" xmlns="" val="138874548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sz="half" idx="2"/>
          </p:nvPr>
        </p:nvSpPr>
        <p:spPr>
          <a:xfrm>
            <a:off x="534670" y="1740916"/>
            <a:ext cx="4651629" cy="4995672"/>
          </a:xfrm>
          <a:prstGeom prst="rect">
            <a:avLst/>
          </a:prstGeom>
        </p:spPr>
        <p:txBody>
          <a:bodyPr wrap="square" lIns="0" tIns="0" rIns="0" bIns="0">
            <a:noAutofit/>
          </a:bodyPr>
          <a:lstStyle/>
          <a:p>
            <a:endParaRPr/>
          </a:p>
        </p:txBody>
      </p:sp>
      <p:sp>
        <p:nvSpPr>
          <p:cNvPr id="4" name="Holder 4"/>
          <p:cNvSpPr>
            <a:spLocks noGrp="1"/>
          </p:cNvSpPr>
          <p:nvPr>
            <p:ph sz="half" idx="3"/>
          </p:nvPr>
        </p:nvSpPr>
        <p:spPr>
          <a:xfrm>
            <a:off x="5507100" y="1740916"/>
            <a:ext cx="4651629" cy="4995672"/>
          </a:xfrm>
          <a:prstGeom prst="rect">
            <a:avLst/>
          </a:prstGeom>
        </p:spPr>
        <p:txBody>
          <a:bodyPr wrap="square" lIns="0" tIns="0" rIns="0" bIns="0">
            <a:noAutofit/>
          </a:bodyPr>
          <a:lstStyle/>
          <a:p>
            <a:endParaRPr/>
          </a:p>
        </p:txBody>
      </p:sp>
      <p:sp>
        <p:nvSpPr>
          <p:cNvPr id="5" name="Holder 5"/>
          <p:cNvSpPr>
            <a:spLocks noGrp="1"/>
          </p:cNvSpPr>
          <p:nvPr>
            <p:ph type="ftr" sz="quarter" idx="5"/>
          </p:nvPr>
        </p:nvSpPr>
        <p:spPr>
          <a:xfrm>
            <a:off x="2472182" y="7273758"/>
            <a:ext cx="6303518" cy="304800"/>
          </a:xfrm>
        </p:spPr>
        <p:txBody>
          <a:bodyPr lIns="0" tIns="0" rIns="0" bIns="0"/>
          <a:lstStyle>
            <a:lvl1pPr algn="ctr">
              <a:defRPr sz="1600" baseline="0">
                <a:solidFill>
                  <a:schemeClr val="bg1"/>
                </a:solidFill>
                <a:latin typeface="Times New Roman" panose="02020603050405020304" pitchFamily="18" charset="0"/>
              </a:defRPr>
            </a:lvl1pPr>
          </a:lstStyle>
          <a:p>
            <a:r>
              <a:rPr lang="en-US" altLang="zh-CN" dirty="0" smtClean="0">
                <a:solidFill>
                  <a:prstClr val="white"/>
                </a:solidFill>
              </a:rPr>
              <a:t>Andriod</a:t>
            </a:r>
            <a:endParaRPr lang="zh-CN" altLang="en-US" dirty="0">
              <a:solidFill>
                <a:prstClr val="white"/>
              </a:solidFill>
            </a:endParaRPr>
          </a:p>
        </p:txBody>
      </p:sp>
      <p:sp>
        <p:nvSpPr>
          <p:cNvPr id="6" name="Holder 6"/>
          <p:cNvSpPr>
            <a:spLocks noGrp="1"/>
          </p:cNvSpPr>
          <p:nvPr>
            <p:ph type="dt" sz="half" idx="6"/>
          </p:nvPr>
        </p:nvSpPr>
        <p:spPr>
          <a:xfrm>
            <a:off x="12700" y="7273758"/>
            <a:ext cx="2438761" cy="304800"/>
          </a:xfrm>
        </p:spPr>
        <p:txBody>
          <a:bodyPr lIns="0" tIns="0" rIns="0" bIns="0"/>
          <a:lstStyle>
            <a:lvl1pPr algn="ctr">
              <a:defRPr sz="1600" baseline="0">
                <a:solidFill>
                  <a:schemeClr val="bg1"/>
                </a:solidFill>
                <a:latin typeface="Times New Roman" panose="02020603050405020304" pitchFamily="18" charset="0"/>
              </a:defRPr>
            </a:lvl1pPr>
          </a:lstStyle>
          <a:p>
            <a:fld id="{F254E4E8-494E-4118-BDBA-EFE418907A80}" type="datetime4">
              <a:rPr lang="en-US" altLang="zh-CN" smtClean="0">
                <a:solidFill>
                  <a:prstClr val="white"/>
                </a:solidFill>
              </a:rPr>
              <a:pPr/>
              <a:t>April 7, 2021</a:t>
            </a:fld>
            <a:endParaRPr lang="en-US" dirty="0" smtClean="0">
              <a:solidFill>
                <a:prstClr val="white"/>
              </a:solidFill>
            </a:endParaRPr>
          </a:p>
        </p:txBody>
      </p:sp>
      <p:sp>
        <p:nvSpPr>
          <p:cNvPr id="7" name="Holder 7"/>
          <p:cNvSpPr>
            <a:spLocks noGrp="1"/>
          </p:cNvSpPr>
          <p:nvPr>
            <p:ph type="sldNum" sz="quarter" idx="7"/>
          </p:nvPr>
        </p:nvSpPr>
        <p:spPr>
          <a:xfrm>
            <a:off x="8796421" y="7273758"/>
            <a:ext cx="1894314" cy="304800"/>
          </a:xfrm>
        </p:spPr>
        <p:txBody>
          <a:bodyPr lIns="0" tIns="0" rIns="0" bIns="0"/>
          <a:lstStyle>
            <a:lvl1pPr algn="ctr">
              <a:defRPr sz="1600" baseline="0">
                <a:solidFill>
                  <a:schemeClr val="bg1"/>
                </a:solidFill>
                <a:latin typeface="Times New Roman" panose="02020603050405020304" pitchFamily="18" charset="0"/>
              </a:defRPr>
            </a:lvl1pPr>
          </a:lstStyle>
          <a:p>
            <a:pPr marL="96520"/>
            <a:fld id="{81D60167-4931-47E6-BA6A-407CBD079E47}" type="slidenum">
              <a:rPr lang="en-US" altLang="zh-CN" spc="-10" smtClean="0">
                <a:solidFill>
                  <a:prstClr val="white"/>
                </a:solidFill>
                <a:cs typeface="Garamond"/>
              </a:rPr>
              <a:pPr marL="96520"/>
              <a:t>‹#›</a:t>
            </a:fld>
            <a:endParaRPr lang="zh-CN" altLang="en-US">
              <a:solidFill>
                <a:prstClr val="white"/>
              </a:solidFill>
              <a:cs typeface="Garamond"/>
            </a:endParaRPr>
          </a:p>
        </p:txBody>
      </p:sp>
      <p:sp>
        <p:nvSpPr>
          <p:cNvPr id="9" name="Line 6"/>
          <p:cNvSpPr>
            <a:spLocks noChangeShapeType="1"/>
          </p:cNvSpPr>
          <p:nvPr userDrawn="1"/>
        </p:nvSpPr>
        <p:spPr bwMode="auto">
          <a:xfrm>
            <a:off x="4762" y="1193800"/>
            <a:ext cx="10688637" cy="3111"/>
          </a:xfrm>
          <a:prstGeom prst="line">
            <a:avLst/>
          </a:prstGeom>
          <a:noFill/>
          <a:ln w="50800">
            <a:solidFill>
              <a:srgbClr val="00CC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solidFill>
                <a:prstClr val="black"/>
              </a:solidFill>
            </a:endParaRPr>
          </a:p>
        </p:txBody>
      </p:sp>
      <p:pic>
        <p:nvPicPr>
          <p:cNvPr id="10" name="Picture 11" descr="SlideHead01副本"/>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0693400" cy="417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2" descr="2"/>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1" y="7302499"/>
            <a:ext cx="10693399" cy="2667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Line 7"/>
          <p:cNvSpPr>
            <a:spLocks noChangeShapeType="1"/>
          </p:cNvSpPr>
          <p:nvPr userDrawn="1"/>
        </p:nvSpPr>
        <p:spPr bwMode="auto">
          <a:xfrm>
            <a:off x="4762" y="7273925"/>
            <a:ext cx="10685973" cy="904"/>
          </a:xfrm>
          <a:prstGeom prst="line">
            <a:avLst/>
          </a:prstGeom>
          <a:noFill/>
          <a:ln w="50800">
            <a:solidFill>
              <a:srgbClr val="00CC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solidFill>
                <a:prstClr val="black"/>
              </a:solidFill>
            </a:endParaRPr>
          </a:p>
        </p:txBody>
      </p:sp>
    </p:spTree>
    <p:extLst>
      <p:ext uri="{BB962C8B-B14F-4D97-AF65-F5344CB8AC3E}">
        <p14:creationId xmlns:p14="http://schemas.microsoft.com/office/powerpoint/2010/main" xmlns="" val="401124759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dirty="0"/>
          </a:p>
        </p:txBody>
      </p:sp>
      <p:sp>
        <p:nvSpPr>
          <p:cNvPr id="3" name="Holder 3"/>
          <p:cNvSpPr>
            <a:spLocks noGrp="1"/>
          </p:cNvSpPr>
          <p:nvPr>
            <p:ph type="ftr" sz="quarter" idx="5"/>
          </p:nvPr>
        </p:nvSpPr>
        <p:spPr>
          <a:xfrm>
            <a:off x="2472182" y="7273758"/>
            <a:ext cx="6303518" cy="304800"/>
          </a:xfrm>
        </p:spPr>
        <p:txBody>
          <a:bodyPr lIns="0" tIns="0" rIns="0" bIns="0"/>
          <a:lstStyle>
            <a:lvl1pPr algn="ctr">
              <a:defRPr sz="1600" baseline="0">
                <a:solidFill>
                  <a:schemeClr val="bg1"/>
                </a:solidFill>
                <a:latin typeface="Times New Roman" panose="02020603050405020304" pitchFamily="18" charset="0"/>
              </a:defRPr>
            </a:lvl1pPr>
          </a:lstStyle>
          <a:p>
            <a:r>
              <a:rPr lang="en-US" altLang="zh-CN" dirty="0" smtClean="0">
                <a:solidFill>
                  <a:prstClr val="white"/>
                </a:solidFill>
              </a:rPr>
              <a:t>Andriod</a:t>
            </a:r>
            <a:endParaRPr lang="zh-CN" altLang="en-US" dirty="0">
              <a:solidFill>
                <a:prstClr val="white"/>
              </a:solidFill>
            </a:endParaRPr>
          </a:p>
        </p:txBody>
      </p:sp>
      <p:sp>
        <p:nvSpPr>
          <p:cNvPr id="4" name="Holder 4"/>
          <p:cNvSpPr>
            <a:spLocks noGrp="1"/>
          </p:cNvSpPr>
          <p:nvPr>
            <p:ph type="dt" sz="half" idx="6"/>
          </p:nvPr>
        </p:nvSpPr>
        <p:spPr>
          <a:xfrm>
            <a:off x="12700" y="7273758"/>
            <a:ext cx="2438761" cy="304800"/>
          </a:xfrm>
        </p:spPr>
        <p:txBody>
          <a:bodyPr lIns="0" tIns="0" rIns="0" bIns="0"/>
          <a:lstStyle>
            <a:lvl1pPr algn="ctr">
              <a:defRPr sz="1600" baseline="0">
                <a:solidFill>
                  <a:schemeClr val="bg1"/>
                </a:solidFill>
                <a:latin typeface="Times New Roman" panose="02020603050405020304" pitchFamily="18" charset="0"/>
              </a:defRPr>
            </a:lvl1pPr>
          </a:lstStyle>
          <a:p>
            <a:fld id="{B4645D83-8FA3-4C84-9D6E-20A9DA8259FF}" type="datetime4">
              <a:rPr lang="en-US" altLang="zh-CN" smtClean="0">
                <a:solidFill>
                  <a:prstClr val="white"/>
                </a:solidFill>
              </a:rPr>
              <a:pPr/>
              <a:t>April 7, 2021</a:t>
            </a:fld>
            <a:endParaRPr lang="en-US" dirty="0" smtClean="0">
              <a:solidFill>
                <a:prstClr val="white"/>
              </a:solidFill>
            </a:endParaRPr>
          </a:p>
        </p:txBody>
      </p:sp>
      <p:sp>
        <p:nvSpPr>
          <p:cNvPr id="5" name="Holder 5"/>
          <p:cNvSpPr>
            <a:spLocks noGrp="1"/>
          </p:cNvSpPr>
          <p:nvPr>
            <p:ph type="sldNum" sz="quarter" idx="7"/>
          </p:nvPr>
        </p:nvSpPr>
        <p:spPr>
          <a:xfrm>
            <a:off x="8796421" y="7273758"/>
            <a:ext cx="1894314" cy="304800"/>
          </a:xfrm>
        </p:spPr>
        <p:txBody>
          <a:bodyPr lIns="0" tIns="0" rIns="0" bIns="0"/>
          <a:lstStyle>
            <a:lvl1pPr algn="ctr">
              <a:defRPr sz="1600" baseline="0">
                <a:solidFill>
                  <a:schemeClr val="bg1"/>
                </a:solidFill>
                <a:latin typeface="Times New Roman" panose="02020603050405020304" pitchFamily="18" charset="0"/>
              </a:defRPr>
            </a:lvl1pPr>
          </a:lstStyle>
          <a:p>
            <a:pPr marL="96520"/>
            <a:fld id="{81D60167-4931-47E6-BA6A-407CBD079E47}" type="slidenum">
              <a:rPr lang="en-US" altLang="zh-CN" spc="-10" smtClean="0">
                <a:solidFill>
                  <a:prstClr val="white"/>
                </a:solidFill>
                <a:cs typeface="Garamond"/>
              </a:rPr>
              <a:pPr marL="96520"/>
              <a:t>‹#›</a:t>
            </a:fld>
            <a:endParaRPr lang="zh-CN" altLang="en-US">
              <a:solidFill>
                <a:prstClr val="white"/>
              </a:solidFill>
              <a:cs typeface="Garamond"/>
            </a:endParaRPr>
          </a:p>
        </p:txBody>
      </p:sp>
      <p:sp>
        <p:nvSpPr>
          <p:cNvPr id="7" name="Line 6"/>
          <p:cNvSpPr>
            <a:spLocks noChangeShapeType="1"/>
          </p:cNvSpPr>
          <p:nvPr userDrawn="1"/>
        </p:nvSpPr>
        <p:spPr bwMode="auto">
          <a:xfrm>
            <a:off x="4762" y="1193800"/>
            <a:ext cx="10688637" cy="3111"/>
          </a:xfrm>
          <a:prstGeom prst="line">
            <a:avLst/>
          </a:prstGeom>
          <a:noFill/>
          <a:ln w="50800">
            <a:solidFill>
              <a:srgbClr val="00CC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solidFill>
                <a:prstClr val="black"/>
              </a:solidFill>
            </a:endParaRPr>
          </a:p>
        </p:txBody>
      </p:sp>
      <p:pic>
        <p:nvPicPr>
          <p:cNvPr id="8" name="Picture 11" descr="SlideHead01副本"/>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0693400" cy="417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12" descr="2"/>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1" y="7302499"/>
            <a:ext cx="10693399" cy="2667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Line 7"/>
          <p:cNvSpPr>
            <a:spLocks noChangeShapeType="1"/>
          </p:cNvSpPr>
          <p:nvPr userDrawn="1"/>
        </p:nvSpPr>
        <p:spPr bwMode="auto">
          <a:xfrm>
            <a:off x="4762" y="7273925"/>
            <a:ext cx="10685973" cy="904"/>
          </a:xfrm>
          <a:prstGeom prst="line">
            <a:avLst/>
          </a:prstGeom>
          <a:noFill/>
          <a:ln w="50800">
            <a:solidFill>
              <a:srgbClr val="00CC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solidFill>
                <a:prstClr val="black"/>
              </a:solidFill>
            </a:endParaRPr>
          </a:p>
        </p:txBody>
      </p:sp>
    </p:spTree>
    <p:extLst>
      <p:ext uri="{BB962C8B-B14F-4D97-AF65-F5344CB8AC3E}">
        <p14:creationId xmlns:p14="http://schemas.microsoft.com/office/powerpoint/2010/main" xmlns="" val="389302047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2472182" y="7273758"/>
            <a:ext cx="6303518" cy="304800"/>
          </a:xfrm>
        </p:spPr>
        <p:txBody>
          <a:bodyPr lIns="0" tIns="0" rIns="0" bIns="0"/>
          <a:lstStyle>
            <a:lvl1pPr algn="ctr">
              <a:defRPr sz="1600" baseline="0">
                <a:solidFill>
                  <a:schemeClr val="bg1"/>
                </a:solidFill>
                <a:latin typeface="Times New Roman" panose="02020603050405020304" pitchFamily="18" charset="0"/>
              </a:defRPr>
            </a:lvl1pPr>
          </a:lstStyle>
          <a:p>
            <a:r>
              <a:rPr lang="en-US" altLang="zh-CN" dirty="0" smtClean="0">
                <a:solidFill>
                  <a:prstClr val="white"/>
                </a:solidFill>
              </a:rPr>
              <a:t>Andriod</a:t>
            </a:r>
            <a:endParaRPr lang="zh-CN" altLang="en-US" dirty="0">
              <a:solidFill>
                <a:prstClr val="white"/>
              </a:solidFill>
            </a:endParaRPr>
          </a:p>
        </p:txBody>
      </p:sp>
      <p:sp>
        <p:nvSpPr>
          <p:cNvPr id="3" name="Holder 3"/>
          <p:cNvSpPr>
            <a:spLocks noGrp="1"/>
          </p:cNvSpPr>
          <p:nvPr>
            <p:ph type="dt" sz="half" idx="6"/>
          </p:nvPr>
        </p:nvSpPr>
        <p:spPr>
          <a:xfrm>
            <a:off x="12700" y="7273758"/>
            <a:ext cx="2438761" cy="304800"/>
          </a:xfrm>
        </p:spPr>
        <p:txBody>
          <a:bodyPr lIns="0" tIns="0" rIns="0" bIns="0"/>
          <a:lstStyle>
            <a:lvl1pPr algn="ctr">
              <a:defRPr sz="1600" baseline="0">
                <a:solidFill>
                  <a:schemeClr val="bg1"/>
                </a:solidFill>
                <a:latin typeface="Times New Roman" panose="02020603050405020304" pitchFamily="18" charset="0"/>
              </a:defRPr>
            </a:lvl1pPr>
          </a:lstStyle>
          <a:p>
            <a:fld id="{D66C1D68-979B-4E2D-9B88-F3B184267D42}" type="datetime4">
              <a:rPr lang="en-US" altLang="zh-CN" smtClean="0">
                <a:solidFill>
                  <a:prstClr val="white"/>
                </a:solidFill>
              </a:rPr>
              <a:pPr/>
              <a:t>April 7, 2021</a:t>
            </a:fld>
            <a:endParaRPr lang="en-US" dirty="0" smtClean="0">
              <a:solidFill>
                <a:prstClr val="white"/>
              </a:solidFill>
            </a:endParaRPr>
          </a:p>
        </p:txBody>
      </p:sp>
      <p:sp>
        <p:nvSpPr>
          <p:cNvPr id="4" name="Holder 4"/>
          <p:cNvSpPr>
            <a:spLocks noGrp="1"/>
          </p:cNvSpPr>
          <p:nvPr>
            <p:ph type="sldNum" sz="quarter" idx="7"/>
          </p:nvPr>
        </p:nvSpPr>
        <p:spPr>
          <a:xfrm>
            <a:off x="8796421" y="7273758"/>
            <a:ext cx="1894314" cy="304800"/>
          </a:xfrm>
        </p:spPr>
        <p:txBody>
          <a:bodyPr lIns="0" tIns="0" rIns="0" bIns="0"/>
          <a:lstStyle>
            <a:lvl1pPr algn="ctr">
              <a:defRPr sz="1600" baseline="0">
                <a:solidFill>
                  <a:schemeClr val="bg1"/>
                </a:solidFill>
                <a:latin typeface="Times New Roman" panose="02020603050405020304" pitchFamily="18" charset="0"/>
              </a:defRPr>
            </a:lvl1pPr>
          </a:lstStyle>
          <a:p>
            <a:pPr marL="96520"/>
            <a:fld id="{81D60167-4931-47E6-BA6A-407CBD079E47}" type="slidenum">
              <a:rPr lang="en-US" altLang="zh-CN" spc="-10" smtClean="0">
                <a:solidFill>
                  <a:prstClr val="white"/>
                </a:solidFill>
                <a:cs typeface="Garamond"/>
              </a:rPr>
              <a:pPr marL="96520"/>
              <a:t>‹#›</a:t>
            </a:fld>
            <a:endParaRPr lang="zh-CN" altLang="en-US">
              <a:solidFill>
                <a:prstClr val="white"/>
              </a:solidFill>
              <a:cs typeface="Garamond"/>
            </a:endParaRPr>
          </a:p>
        </p:txBody>
      </p:sp>
      <p:sp>
        <p:nvSpPr>
          <p:cNvPr id="5" name="Line 6"/>
          <p:cNvSpPr>
            <a:spLocks noChangeShapeType="1"/>
          </p:cNvSpPr>
          <p:nvPr userDrawn="1"/>
        </p:nvSpPr>
        <p:spPr bwMode="auto">
          <a:xfrm>
            <a:off x="4762" y="1193800"/>
            <a:ext cx="10688637" cy="3111"/>
          </a:xfrm>
          <a:prstGeom prst="line">
            <a:avLst/>
          </a:prstGeom>
          <a:noFill/>
          <a:ln w="50800">
            <a:solidFill>
              <a:srgbClr val="00CC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solidFill>
                <a:prstClr val="black"/>
              </a:solidFill>
            </a:endParaRPr>
          </a:p>
        </p:txBody>
      </p:sp>
      <p:pic>
        <p:nvPicPr>
          <p:cNvPr id="6" name="Picture 11" descr="SlideHead01副本"/>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0693400" cy="417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12" descr="2"/>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1" y="7302499"/>
            <a:ext cx="10693399" cy="2667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Line 7"/>
          <p:cNvSpPr>
            <a:spLocks noChangeShapeType="1"/>
          </p:cNvSpPr>
          <p:nvPr userDrawn="1"/>
        </p:nvSpPr>
        <p:spPr bwMode="auto">
          <a:xfrm>
            <a:off x="4762" y="7273925"/>
            <a:ext cx="10685973" cy="904"/>
          </a:xfrm>
          <a:prstGeom prst="line">
            <a:avLst/>
          </a:prstGeom>
          <a:noFill/>
          <a:ln w="50800">
            <a:solidFill>
              <a:srgbClr val="00CC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solidFill>
                <a:prstClr val="black"/>
              </a:solidFill>
            </a:endParaRPr>
          </a:p>
        </p:txBody>
      </p:sp>
    </p:spTree>
    <p:extLst>
      <p:ext uri="{BB962C8B-B14F-4D97-AF65-F5344CB8AC3E}">
        <p14:creationId xmlns:p14="http://schemas.microsoft.com/office/powerpoint/2010/main" xmlns="" val="262307211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4" name="Freeform 6"/>
          <p:cNvSpPr>
            <a:spLocks/>
          </p:cNvSpPr>
          <p:nvPr userDrawn="1"/>
        </p:nvSpPr>
        <p:spPr bwMode="auto">
          <a:xfrm>
            <a:off x="1052632" y="1399952"/>
            <a:ext cx="8673536" cy="5165278"/>
          </a:xfrm>
          <a:custGeom>
            <a:avLst/>
            <a:gdLst>
              <a:gd name="T0" fmla="*/ 2147483646 w 4049"/>
              <a:gd name="T1" fmla="*/ 2147483646 h 2343"/>
              <a:gd name="T2" fmla="*/ 2147483646 w 4049"/>
              <a:gd name="T3" fmla="*/ 2147483646 h 2343"/>
              <a:gd name="T4" fmla="*/ 2147483646 w 4049"/>
              <a:gd name="T5" fmla="*/ 2147483646 h 2343"/>
              <a:gd name="T6" fmla="*/ 2147483646 w 4049"/>
              <a:gd name="T7" fmla="*/ 2147483646 h 2343"/>
              <a:gd name="T8" fmla="*/ 2147483646 w 4049"/>
              <a:gd name="T9" fmla="*/ 2147483646 h 2343"/>
              <a:gd name="T10" fmla="*/ 2147483646 w 4049"/>
              <a:gd name="T11" fmla="*/ 2147483646 h 2343"/>
              <a:gd name="T12" fmla="*/ 2147483646 w 4049"/>
              <a:gd name="T13" fmla="*/ 2147483646 h 2343"/>
              <a:gd name="T14" fmla="*/ 2147483646 w 4049"/>
              <a:gd name="T15" fmla="*/ 2147483646 h 2343"/>
              <a:gd name="T16" fmla="*/ 2147483646 w 4049"/>
              <a:gd name="T17" fmla="*/ 2147483646 h 2343"/>
              <a:gd name="T18" fmla="*/ 2147483646 w 4049"/>
              <a:gd name="T19" fmla="*/ 2147483646 h 2343"/>
              <a:gd name="T20" fmla="*/ 2147483646 w 4049"/>
              <a:gd name="T21" fmla="*/ 2147483646 h 2343"/>
              <a:gd name="T22" fmla="*/ 2147483646 w 4049"/>
              <a:gd name="T23" fmla="*/ 2147483646 h 2343"/>
              <a:gd name="T24" fmla="*/ 2147483646 w 4049"/>
              <a:gd name="T25" fmla="*/ 2147483646 h 2343"/>
              <a:gd name="T26" fmla="*/ 2147483646 w 4049"/>
              <a:gd name="T27" fmla="*/ 2147483646 h 2343"/>
              <a:gd name="T28" fmla="*/ 2147483646 w 4049"/>
              <a:gd name="T29" fmla="*/ 2147483646 h 2343"/>
              <a:gd name="T30" fmla="*/ 2147483646 w 4049"/>
              <a:gd name="T31" fmla="*/ 2147483646 h 2343"/>
              <a:gd name="T32" fmla="*/ 2147483646 w 4049"/>
              <a:gd name="T33" fmla="*/ 2147483646 h 2343"/>
              <a:gd name="T34" fmla="*/ 2147483646 w 4049"/>
              <a:gd name="T35" fmla="*/ 2147483646 h 2343"/>
              <a:gd name="T36" fmla="*/ 2147483646 w 4049"/>
              <a:gd name="T37" fmla="*/ 2147483646 h 2343"/>
              <a:gd name="T38" fmla="*/ 2147483646 w 4049"/>
              <a:gd name="T39" fmla="*/ 2147483646 h 2343"/>
              <a:gd name="T40" fmla="*/ 2147483646 w 4049"/>
              <a:gd name="T41" fmla="*/ 2147483646 h 2343"/>
              <a:gd name="T42" fmla="*/ 2147483646 w 4049"/>
              <a:gd name="T43" fmla="*/ 2147483646 h 2343"/>
              <a:gd name="T44" fmla="*/ 2147483646 w 4049"/>
              <a:gd name="T45" fmla="*/ 2147483646 h 2343"/>
              <a:gd name="T46" fmla="*/ 2147483646 w 4049"/>
              <a:gd name="T47" fmla="*/ 2147483646 h 2343"/>
              <a:gd name="T48" fmla="*/ 2147483646 w 4049"/>
              <a:gd name="T49" fmla="*/ 2147483646 h 2343"/>
              <a:gd name="T50" fmla="*/ 2147483646 w 4049"/>
              <a:gd name="T51" fmla="*/ 2147483646 h 2343"/>
              <a:gd name="T52" fmla="*/ 2147483646 w 4049"/>
              <a:gd name="T53" fmla="*/ 2147483646 h 2343"/>
              <a:gd name="T54" fmla="*/ 2147483646 w 4049"/>
              <a:gd name="T55" fmla="*/ 2147483646 h 2343"/>
              <a:gd name="T56" fmla="*/ 2147483646 w 4049"/>
              <a:gd name="T57" fmla="*/ 2147483646 h 2343"/>
              <a:gd name="T58" fmla="*/ 2147483646 w 4049"/>
              <a:gd name="T59" fmla="*/ 2147483646 h 2343"/>
              <a:gd name="T60" fmla="*/ 2147483646 w 4049"/>
              <a:gd name="T61" fmla="*/ 2147483646 h 2343"/>
              <a:gd name="T62" fmla="*/ 2147483646 w 4049"/>
              <a:gd name="T63" fmla="*/ 2147483646 h 2343"/>
              <a:gd name="T64" fmla="*/ 2147483646 w 4049"/>
              <a:gd name="T65" fmla="*/ 2147483646 h 2343"/>
              <a:gd name="T66" fmla="*/ 2147483646 w 4049"/>
              <a:gd name="T67" fmla="*/ 2147483646 h 2343"/>
              <a:gd name="T68" fmla="*/ 2147483646 w 4049"/>
              <a:gd name="T69" fmla="*/ 2147483646 h 2343"/>
              <a:gd name="T70" fmla="*/ 2147483646 w 4049"/>
              <a:gd name="T71" fmla="*/ 2147483646 h 2343"/>
              <a:gd name="T72" fmla="*/ 2147483646 w 4049"/>
              <a:gd name="T73" fmla="*/ 2147483646 h 2343"/>
              <a:gd name="T74" fmla="*/ 2147483646 w 4049"/>
              <a:gd name="T75" fmla="*/ 2147483646 h 2343"/>
              <a:gd name="T76" fmla="*/ 2147483646 w 4049"/>
              <a:gd name="T77" fmla="*/ 2147483646 h 2343"/>
              <a:gd name="T78" fmla="*/ 2147483646 w 4049"/>
              <a:gd name="T79" fmla="*/ 2147483646 h 2343"/>
              <a:gd name="T80" fmla="*/ 2147483646 w 4049"/>
              <a:gd name="T81" fmla="*/ 2147483646 h 2343"/>
              <a:gd name="T82" fmla="*/ 2147483646 w 4049"/>
              <a:gd name="T83" fmla="*/ 2147483646 h 2343"/>
              <a:gd name="T84" fmla="*/ 2147483646 w 4049"/>
              <a:gd name="T85" fmla="*/ 2147483646 h 2343"/>
              <a:gd name="T86" fmla="*/ 2147483646 w 4049"/>
              <a:gd name="T87" fmla="*/ 2147483646 h 2343"/>
              <a:gd name="T88" fmla="*/ 2147483646 w 4049"/>
              <a:gd name="T89" fmla="*/ 2147483646 h 2343"/>
              <a:gd name="T90" fmla="*/ 2147483646 w 4049"/>
              <a:gd name="T91" fmla="*/ 2147483646 h 2343"/>
              <a:gd name="T92" fmla="*/ 2147483646 w 4049"/>
              <a:gd name="T93" fmla="*/ 2147483646 h 2343"/>
              <a:gd name="T94" fmla="*/ 2147483646 w 4049"/>
              <a:gd name="T95" fmla="*/ 2147483646 h 2343"/>
              <a:gd name="T96" fmla="*/ 2147483646 w 4049"/>
              <a:gd name="T97" fmla="*/ 2147483646 h 2343"/>
              <a:gd name="T98" fmla="*/ 2147483646 w 4049"/>
              <a:gd name="T99" fmla="*/ 2147483646 h 2343"/>
              <a:gd name="T100" fmla="*/ 2147483646 w 4049"/>
              <a:gd name="T101" fmla="*/ 2147483646 h 2343"/>
              <a:gd name="T102" fmla="*/ 2147483646 w 4049"/>
              <a:gd name="T103" fmla="*/ 2147483646 h 2343"/>
              <a:gd name="T104" fmla="*/ 2147483646 w 4049"/>
              <a:gd name="T105" fmla="*/ 2147483646 h 2343"/>
              <a:gd name="T106" fmla="*/ 2147483646 w 4049"/>
              <a:gd name="T107" fmla="*/ 2147483646 h 2343"/>
              <a:gd name="T108" fmla="*/ 2147483646 w 4049"/>
              <a:gd name="T109" fmla="*/ 2147483646 h 2343"/>
              <a:gd name="T110" fmla="*/ 2147483646 w 4049"/>
              <a:gd name="T111" fmla="*/ 2147483646 h 2343"/>
              <a:gd name="T112" fmla="*/ 2147483646 w 4049"/>
              <a:gd name="T113" fmla="*/ 2147483646 h 2343"/>
              <a:gd name="T114" fmla="*/ 2147483646 w 4049"/>
              <a:gd name="T115" fmla="*/ 2147483646 h 2343"/>
              <a:gd name="T116" fmla="*/ 2147483646 w 4049"/>
              <a:gd name="T117" fmla="*/ 2147483646 h 2343"/>
              <a:gd name="T118" fmla="*/ 2147483646 w 4049"/>
              <a:gd name="T119" fmla="*/ 2147483646 h 2343"/>
              <a:gd name="T120" fmla="*/ 2147483646 w 4049"/>
              <a:gd name="T121" fmla="*/ 2147483646 h 2343"/>
              <a:gd name="T122" fmla="*/ 2147483646 w 4049"/>
              <a:gd name="T123" fmla="*/ 2147483646 h 2343"/>
              <a:gd name="T124" fmla="*/ 2147483646 w 4049"/>
              <a:gd name="T125" fmla="*/ 2147483646 h 234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049" h="2343">
                <a:moveTo>
                  <a:pt x="435" y="203"/>
                </a:moveTo>
                <a:lnTo>
                  <a:pt x="485" y="207"/>
                </a:lnTo>
                <a:lnTo>
                  <a:pt x="512" y="179"/>
                </a:lnTo>
                <a:lnTo>
                  <a:pt x="553" y="163"/>
                </a:lnTo>
                <a:lnTo>
                  <a:pt x="585" y="139"/>
                </a:lnTo>
                <a:lnTo>
                  <a:pt x="630" y="114"/>
                </a:lnTo>
                <a:lnTo>
                  <a:pt x="664" y="104"/>
                </a:lnTo>
                <a:lnTo>
                  <a:pt x="707" y="93"/>
                </a:lnTo>
                <a:lnTo>
                  <a:pt x="741" y="93"/>
                </a:lnTo>
                <a:lnTo>
                  <a:pt x="758" y="83"/>
                </a:lnTo>
                <a:lnTo>
                  <a:pt x="796" y="83"/>
                </a:lnTo>
                <a:lnTo>
                  <a:pt x="814" y="66"/>
                </a:lnTo>
                <a:lnTo>
                  <a:pt x="853" y="72"/>
                </a:lnTo>
                <a:lnTo>
                  <a:pt x="892" y="62"/>
                </a:lnTo>
                <a:lnTo>
                  <a:pt x="930" y="66"/>
                </a:lnTo>
                <a:lnTo>
                  <a:pt x="942" y="79"/>
                </a:lnTo>
                <a:lnTo>
                  <a:pt x="930" y="93"/>
                </a:lnTo>
                <a:lnTo>
                  <a:pt x="892" y="83"/>
                </a:lnTo>
                <a:lnTo>
                  <a:pt x="862" y="101"/>
                </a:lnTo>
                <a:lnTo>
                  <a:pt x="841" y="118"/>
                </a:lnTo>
                <a:lnTo>
                  <a:pt x="835" y="144"/>
                </a:lnTo>
                <a:lnTo>
                  <a:pt x="800" y="146"/>
                </a:lnTo>
                <a:lnTo>
                  <a:pt x="758" y="163"/>
                </a:lnTo>
                <a:lnTo>
                  <a:pt x="753" y="199"/>
                </a:lnTo>
                <a:lnTo>
                  <a:pt x="751" y="224"/>
                </a:lnTo>
                <a:lnTo>
                  <a:pt x="741" y="252"/>
                </a:lnTo>
                <a:lnTo>
                  <a:pt x="753" y="271"/>
                </a:lnTo>
                <a:lnTo>
                  <a:pt x="782" y="210"/>
                </a:lnTo>
                <a:lnTo>
                  <a:pt x="800" y="203"/>
                </a:lnTo>
                <a:lnTo>
                  <a:pt x="835" y="172"/>
                </a:lnTo>
                <a:lnTo>
                  <a:pt x="858" y="137"/>
                </a:lnTo>
                <a:lnTo>
                  <a:pt x="907" y="128"/>
                </a:lnTo>
                <a:lnTo>
                  <a:pt x="951" y="108"/>
                </a:lnTo>
                <a:lnTo>
                  <a:pt x="982" y="76"/>
                </a:lnTo>
                <a:lnTo>
                  <a:pt x="1025" y="76"/>
                </a:lnTo>
                <a:lnTo>
                  <a:pt x="1103" y="72"/>
                </a:lnTo>
                <a:lnTo>
                  <a:pt x="1189" y="62"/>
                </a:lnTo>
                <a:lnTo>
                  <a:pt x="1225" y="55"/>
                </a:lnTo>
                <a:lnTo>
                  <a:pt x="1260" y="55"/>
                </a:lnTo>
                <a:lnTo>
                  <a:pt x="1301" y="55"/>
                </a:lnTo>
                <a:lnTo>
                  <a:pt x="1337" y="66"/>
                </a:lnTo>
                <a:lnTo>
                  <a:pt x="1382" y="97"/>
                </a:lnTo>
                <a:lnTo>
                  <a:pt x="1358" y="101"/>
                </a:lnTo>
                <a:lnTo>
                  <a:pt x="1310" y="111"/>
                </a:lnTo>
                <a:lnTo>
                  <a:pt x="1314" y="144"/>
                </a:lnTo>
                <a:lnTo>
                  <a:pt x="1355" y="146"/>
                </a:lnTo>
                <a:lnTo>
                  <a:pt x="1376" y="146"/>
                </a:lnTo>
                <a:lnTo>
                  <a:pt x="1364" y="175"/>
                </a:lnTo>
                <a:lnTo>
                  <a:pt x="1314" y="207"/>
                </a:lnTo>
                <a:lnTo>
                  <a:pt x="1287" y="210"/>
                </a:lnTo>
                <a:lnTo>
                  <a:pt x="1298" y="235"/>
                </a:lnTo>
                <a:lnTo>
                  <a:pt x="1305" y="245"/>
                </a:lnTo>
                <a:lnTo>
                  <a:pt x="1287" y="271"/>
                </a:lnTo>
                <a:lnTo>
                  <a:pt x="1310" y="295"/>
                </a:lnTo>
                <a:lnTo>
                  <a:pt x="1266" y="309"/>
                </a:lnTo>
                <a:lnTo>
                  <a:pt x="1225" y="320"/>
                </a:lnTo>
                <a:lnTo>
                  <a:pt x="1216" y="358"/>
                </a:lnTo>
                <a:lnTo>
                  <a:pt x="1189" y="391"/>
                </a:lnTo>
                <a:lnTo>
                  <a:pt x="1158" y="416"/>
                </a:lnTo>
                <a:lnTo>
                  <a:pt x="1121" y="429"/>
                </a:lnTo>
                <a:lnTo>
                  <a:pt x="1216" y="429"/>
                </a:lnTo>
                <a:lnTo>
                  <a:pt x="1266" y="429"/>
                </a:lnTo>
                <a:lnTo>
                  <a:pt x="1298" y="436"/>
                </a:lnTo>
                <a:lnTo>
                  <a:pt x="1337" y="422"/>
                </a:lnTo>
                <a:lnTo>
                  <a:pt x="1355" y="453"/>
                </a:lnTo>
                <a:lnTo>
                  <a:pt x="1878" y="453"/>
                </a:lnTo>
                <a:lnTo>
                  <a:pt x="1901" y="429"/>
                </a:lnTo>
                <a:lnTo>
                  <a:pt x="1950" y="398"/>
                </a:lnTo>
                <a:lnTo>
                  <a:pt x="1982" y="356"/>
                </a:lnTo>
                <a:lnTo>
                  <a:pt x="2026" y="316"/>
                </a:lnTo>
                <a:lnTo>
                  <a:pt x="2044" y="276"/>
                </a:lnTo>
                <a:lnTo>
                  <a:pt x="2067" y="238"/>
                </a:lnTo>
                <a:lnTo>
                  <a:pt x="2107" y="224"/>
                </a:lnTo>
                <a:lnTo>
                  <a:pt x="2116" y="203"/>
                </a:lnTo>
                <a:lnTo>
                  <a:pt x="2151" y="210"/>
                </a:lnTo>
                <a:lnTo>
                  <a:pt x="2189" y="189"/>
                </a:lnTo>
                <a:lnTo>
                  <a:pt x="2205" y="207"/>
                </a:lnTo>
                <a:lnTo>
                  <a:pt x="2246" y="220"/>
                </a:lnTo>
                <a:lnTo>
                  <a:pt x="2285" y="228"/>
                </a:lnTo>
                <a:lnTo>
                  <a:pt x="2326" y="238"/>
                </a:lnTo>
                <a:lnTo>
                  <a:pt x="2355" y="224"/>
                </a:lnTo>
                <a:lnTo>
                  <a:pt x="2389" y="241"/>
                </a:lnTo>
                <a:lnTo>
                  <a:pt x="2412" y="271"/>
                </a:lnTo>
                <a:lnTo>
                  <a:pt x="2457" y="276"/>
                </a:lnTo>
                <a:lnTo>
                  <a:pt x="2475" y="309"/>
                </a:lnTo>
                <a:lnTo>
                  <a:pt x="2451" y="326"/>
                </a:lnTo>
                <a:lnTo>
                  <a:pt x="2394" y="320"/>
                </a:lnTo>
                <a:lnTo>
                  <a:pt x="2350" y="306"/>
                </a:lnTo>
                <a:lnTo>
                  <a:pt x="2339" y="330"/>
                </a:lnTo>
                <a:lnTo>
                  <a:pt x="2401" y="334"/>
                </a:lnTo>
                <a:lnTo>
                  <a:pt x="2451" y="363"/>
                </a:lnTo>
                <a:lnTo>
                  <a:pt x="2523" y="347"/>
                </a:lnTo>
                <a:lnTo>
                  <a:pt x="2537" y="299"/>
                </a:lnTo>
                <a:lnTo>
                  <a:pt x="2573" y="264"/>
                </a:lnTo>
                <a:lnTo>
                  <a:pt x="2608" y="274"/>
                </a:lnTo>
                <a:lnTo>
                  <a:pt x="2600" y="291"/>
                </a:lnTo>
                <a:lnTo>
                  <a:pt x="2578" y="309"/>
                </a:lnTo>
                <a:lnTo>
                  <a:pt x="2578" y="334"/>
                </a:lnTo>
                <a:lnTo>
                  <a:pt x="2623" y="306"/>
                </a:lnTo>
                <a:lnTo>
                  <a:pt x="2657" y="276"/>
                </a:lnTo>
                <a:lnTo>
                  <a:pt x="2725" y="271"/>
                </a:lnTo>
                <a:lnTo>
                  <a:pt x="2807" y="245"/>
                </a:lnTo>
                <a:lnTo>
                  <a:pt x="2864" y="224"/>
                </a:lnTo>
                <a:lnTo>
                  <a:pt x="2882" y="199"/>
                </a:lnTo>
                <a:lnTo>
                  <a:pt x="2833" y="203"/>
                </a:lnTo>
                <a:lnTo>
                  <a:pt x="2783" y="175"/>
                </a:lnTo>
                <a:lnTo>
                  <a:pt x="2757" y="137"/>
                </a:lnTo>
                <a:lnTo>
                  <a:pt x="2783" y="83"/>
                </a:lnTo>
                <a:lnTo>
                  <a:pt x="2837" y="48"/>
                </a:lnTo>
                <a:lnTo>
                  <a:pt x="2878" y="19"/>
                </a:lnTo>
                <a:lnTo>
                  <a:pt x="2935" y="19"/>
                </a:lnTo>
                <a:lnTo>
                  <a:pt x="2985" y="0"/>
                </a:lnTo>
                <a:lnTo>
                  <a:pt x="2980" y="22"/>
                </a:lnTo>
                <a:lnTo>
                  <a:pt x="2941" y="31"/>
                </a:lnTo>
                <a:lnTo>
                  <a:pt x="2926" y="40"/>
                </a:lnTo>
                <a:lnTo>
                  <a:pt x="2885" y="45"/>
                </a:lnTo>
                <a:lnTo>
                  <a:pt x="2858" y="72"/>
                </a:lnTo>
                <a:lnTo>
                  <a:pt x="2841" y="104"/>
                </a:lnTo>
                <a:lnTo>
                  <a:pt x="2833" y="137"/>
                </a:lnTo>
                <a:lnTo>
                  <a:pt x="2878" y="189"/>
                </a:lnTo>
                <a:lnTo>
                  <a:pt x="2944" y="214"/>
                </a:lnTo>
                <a:lnTo>
                  <a:pt x="2998" y="235"/>
                </a:lnTo>
                <a:lnTo>
                  <a:pt x="3017" y="241"/>
                </a:lnTo>
                <a:lnTo>
                  <a:pt x="3042" y="271"/>
                </a:lnTo>
                <a:lnTo>
                  <a:pt x="3062" y="264"/>
                </a:lnTo>
                <a:lnTo>
                  <a:pt x="3062" y="241"/>
                </a:lnTo>
                <a:lnTo>
                  <a:pt x="3051" y="210"/>
                </a:lnTo>
                <a:lnTo>
                  <a:pt x="3035" y="193"/>
                </a:lnTo>
                <a:lnTo>
                  <a:pt x="3025" y="172"/>
                </a:lnTo>
                <a:lnTo>
                  <a:pt x="3042" y="132"/>
                </a:lnTo>
                <a:lnTo>
                  <a:pt x="3092" y="132"/>
                </a:lnTo>
                <a:lnTo>
                  <a:pt x="3132" y="132"/>
                </a:lnTo>
                <a:lnTo>
                  <a:pt x="3151" y="146"/>
                </a:lnTo>
                <a:lnTo>
                  <a:pt x="3158" y="182"/>
                </a:lnTo>
                <a:lnTo>
                  <a:pt x="3182" y="214"/>
                </a:lnTo>
                <a:lnTo>
                  <a:pt x="3191" y="182"/>
                </a:lnTo>
                <a:lnTo>
                  <a:pt x="3226" y="163"/>
                </a:lnTo>
                <a:lnTo>
                  <a:pt x="3262" y="163"/>
                </a:lnTo>
                <a:lnTo>
                  <a:pt x="3298" y="163"/>
                </a:lnTo>
                <a:lnTo>
                  <a:pt x="3335" y="168"/>
                </a:lnTo>
                <a:lnTo>
                  <a:pt x="3335" y="132"/>
                </a:lnTo>
                <a:lnTo>
                  <a:pt x="3360" y="137"/>
                </a:lnTo>
                <a:lnTo>
                  <a:pt x="3383" y="158"/>
                </a:lnTo>
                <a:lnTo>
                  <a:pt x="3428" y="158"/>
                </a:lnTo>
                <a:lnTo>
                  <a:pt x="3464" y="144"/>
                </a:lnTo>
                <a:lnTo>
                  <a:pt x="3503" y="172"/>
                </a:lnTo>
                <a:lnTo>
                  <a:pt x="3553" y="207"/>
                </a:lnTo>
                <a:lnTo>
                  <a:pt x="3608" y="214"/>
                </a:lnTo>
                <a:lnTo>
                  <a:pt x="3683" y="238"/>
                </a:lnTo>
                <a:lnTo>
                  <a:pt x="3698" y="235"/>
                </a:lnTo>
                <a:lnTo>
                  <a:pt x="3750" y="306"/>
                </a:lnTo>
                <a:lnTo>
                  <a:pt x="3832" y="416"/>
                </a:lnTo>
                <a:lnTo>
                  <a:pt x="3885" y="478"/>
                </a:lnTo>
                <a:lnTo>
                  <a:pt x="3910" y="545"/>
                </a:lnTo>
                <a:lnTo>
                  <a:pt x="3876" y="560"/>
                </a:lnTo>
                <a:lnTo>
                  <a:pt x="3858" y="589"/>
                </a:lnTo>
                <a:lnTo>
                  <a:pt x="3876" y="641"/>
                </a:lnTo>
                <a:lnTo>
                  <a:pt x="3898" y="690"/>
                </a:lnTo>
                <a:lnTo>
                  <a:pt x="3926" y="690"/>
                </a:lnTo>
                <a:lnTo>
                  <a:pt x="3930" y="652"/>
                </a:lnTo>
                <a:lnTo>
                  <a:pt x="3953" y="641"/>
                </a:lnTo>
                <a:lnTo>
                  <a:pt x="3966" y="676"/>
                </a:lnTo>
                <a:lnTo>
                  <a:pt x="3933" y="690"/>
                </a:lnTo>
                <a:lnTo>
                  <a:pt x="3987" y="729"/>
                </a:lnTo>
                <a:lnTo>
                  <a:pt x="3948" y="768"/>
                </a:lnTo>
                <a:lnTo>
                  <a:pt x="3939" y="794"/>
                </a:lnTo>
                <a:lnTo>
                  <a:pt x="4005" y="803"/>
                </a:lnTo>
                <a:lnTo>
                  <a:pt x="3978" y="835"/>
                </a:lnTo>
                <a:lnTo>
                  <a:pt x="3942" y="846"/>
                </a:lnTo>
                <a:lnTo>
                  <a:pt x="3942" y="895"/>
                </a:lnTo>
                <a:lnTo>
                  <a:pt x="3978" y="938"/>
                </a:lnTo>
                <a:lnTo>
                  <a:pt x="3942" y="949"/>
                </a:lnTo>
                <a:lnTo>
                  <a:pt x="3885" y="935"/>
                </a:lnTo>
                <a:lnTo>
                  <a:pt x="3908" y="909"/>
                </a:lnTo>
                <a:lnTo>
                  <a:pt x="3948" y="909"/>
                </a:lnTo>
                <a:lnTo>
                  <a:pt x="3948" y="860"/>
                </a:lnTo>
                <a:lnTo>
                  <a:pt x="3903" y="874"/>
                </a:lnTo>
                <a:lnTo>
                  <a:pt x="3898" y="833"/>
                </a:lnTo>
                <a:lnTo>
                  <a:pt x="3939" y="803"/>
                </a:lnTo>
                <a:lnTo>
                  <a:pt x="3948" y="775"/>
                </a:lnTo>
                <a:lnTo>
                  <a:pt x="3930" y="733"/>
                </a:lnTo>
                <a:lnTo>
                  <a:pt x="3926" y="688"/>
                </a:lnTo>
                <a:lnTo>
                  <a:pt x="3894" y="707"/>
                </a:lnTo>
                <a:lnTo>
                  <a:pt x="3864" y="743"/>
                </a:lnTo>
                <a:lnTo>
                  <a:pt x="3814" y="775"/>
                </a:lnTo>
                <a:lnTo>
                  <a:pt x="3832" y="822"/>
                </a:lnTo>
                <a:lnTo>
                  <a:pt x="3826" y="860"/>
                </a:lnTo>
                <a:lnTo>
                  <a:pt x="3826" y="885"/>
                </a:lnTo>
                <a:lnTo>
                  <a:pt x="3850" y="921"/>
                </a:lnTo>
                <a:lnTo>
                  <a:pt x="3832" y="931"/>
                </a:lnTo>
                <a:lnTo>
                  <a:pt x="3782" y="891"/>
                </a:lnTo>
                <a:lnTo>
                  <a:pt x="3750" y="846"/>
                </a:lnTo>
                <a:lnTo>
                  <a:pt x="3737" y="815"/>
                </a:lnTo>
                <a:lnTo>
                  <a:pt x="3710" y="798"/>
                </a:lnTo>
                <a:lnTo>
                  <a:pt x="3675" y="822"/>
                </a:lnTo>
                <a:lnTo>
                  <a:pt x="3653" y="853"/>
                </a:lnTo>
                <a:lnTo>
                  <a:pt x="3701" y="891"/>
                </a:lnTo>
                <a:lnTo>
                  <a:pt x="3728" y="931"/>
                </a:lnTo>
                <a:lnTo>
                  <a:pt x="3737" y="983"/>
                </a:lnTo>
                <a:lnTo>
                  <a:pt x="3732" y="1031"/>
                </a:lnTo>
                <a:lnTo>
                  <a:pt x="3732" y="1076"/>
                </a:lnTo>
                <a:lnTo>
                  <a:pt x="3755" y="1044"/>
                </a:lnTo>
                <a:lnTo>
                  <a:pt x="3796" y="1048"/>
                </a:lnTo>
                <a:lnTo>
                  <a:pt x="3808" y="1079"/>
                </a:lnTo>
                <a:lnTo>
                  <a:pt x="3776" y="1114"/>
                </a:lnTo>
                <a:lnTo>
                  <a:pt x="3742" y="1111"/>
                </a:lnTo>
                <a:lnTo>
                  <a:pt x="3737" y="1140"/>
                </a:lnTo>
                <a:lnTo>
                  <a:pt x="3764" y="1161"/>
                </a:lnTo>
                <a:lnTo>
                  <a:pt x="3750" y="1196"/>
                </a:lnTo>
                <a:lnTo>
                  <a:pt x="3791" y="1227"/>
                </a:lnTo>
                <a:lnTo>
                  <a:pt x="3764" y="1251"/>
                </a:lnTo>
                <a:lnTo>
                  <a:pt x="3805" y="1285"/>
                </a:lnTo>
                <a:lnTo>
                  <a:pt x="3776" y="1316"/>
                </a:lnTo>
                <a:lnTo>
                  <a:pt x="3821" y="1298"/>
                </a:lnTo>
                <a:lnTo>
                  <a:pt x="3808" y="1330"/>
                </a:lnTo>
                <a:lnTo>
                  <a:pt x="3889" y="1316"/>
                </a:lnTo>
                <a:lnTo>
                  <a:pt x="3864" y="1356"/>
                </a:lnTo>
                <a:lnTo>
                  <a:pt x="3808" y="1330"/>
                </a:lnTo>
                <a:lnTo>
                  <a:pt x="3805" y="1373"/>
                </a:lnTo>
                <a:lnTo>
                  <a:pt x="3885" y="1369"/>
                </a:lnTo>
                <a:lnTo>
                  <a:pt x="3850" y="1412"/>
                </a:lnTo>
                <a:lnTo>
                  <a:pt x="3796" y="1366"/>
                </a:lnTo>
                <a:lnTo>
                  <a:pt x="3826" y="1434"/>
                </a:lnTo>
                <a:lnTo>
                  <a:pt x="3889" y="1475"/>
                </a:lnTo>
                <a:lnTo>
                  <a:pt x="3832" y="1475"/>
                </a:lnTo>
                <a:lnTo>
                  <a:pt x="3796" y="1373"/>
                </a:lnTo>
                <a:lnTo>
                  <a:pt x="3808" y="1302"/>
                </a:lnTo>
                <a:lnTo>
                  <a:pt x="3764" y="1306"/>
                </a:lnTo>
                <a:lnTo>
                  <a:pt x="3732" y="1267"/>
                </a:lnTo>
                <a:lnTo>
                  <a:pt x="3764" y="1250"/>
                </a:lnTo>
                <a:lnTo>
                  <a:pt x="3764" y="1210"/>
                </a:lnTo>
                <a:lnTo>
                  <a:pt x="3742" y="1123"/>
                </a:lnTo>
                <a:lnTo>
                  <a:pt x="3737" y="1065"/>
                </a:lnTo>
                <a:lnTo>
                  <a:pt x="3728" y="1027"/>
                </a:lnTo>
                <a:lnTo>
                  <a:pt x="3687" y="1076"/>
                </a:lnTo>
                <a:lnTo>
                  <a:pt x="3616" y="1089"/>
                </a:lnTo>
                <a:lnTo>
                  <a:pt x="3580" y="1124"/>
                </a:lnTo>
                <a:lnTo>
                  <a:pt x="3592" y="1171"/>
                </a:lnTo>
                <a:lnTo>
                  <a:pt x="3567" y="1196"/>
                </a:lnTo>
                <a:lnTo>
                  <a:pt x="3526" y="1189"/>
                </a:lnTo>
                <a:lnTo>
                  <a:pt x="3564" y="1150"/>
                </a:lnTo>
                <a:lnTo>
                  <a:pt x="3535" y="1133"/>
                </a:lnTo>
                <a:lnTo>
                  <a:pt x="3496" y="1154"/>
                </a:lnTo>
                <a:lnTo>
                  <a:pt x="3496" y="1193"/>
                </a:lnTo>
                <a:lnTo>
                  <a:pt x="3564" y="1250"/>
                </a:lnTo>
                <a:lnTo>
                  <a:pt x="3580" y="1288"/>
                </a:lnTo>
                <a:lnTo>
                  <a:pt x="3532" y="1342"/>
                </a:lnTo>
                <a:lnTo>
                  <a:pt x="3532" y="1469"/>
                </a:lnTo>
                <a:lnTo>
                  <a:pt x="3532" y="1521"/>
                </a:lnTo>
                <a:lnTo>
                  <a:pt x="3541" y="1552"/>
                </a:lnTo>
                <a:lnTo>
                  <a:pt x="3612" y="1545"/>
                </a:lnTo>
                <a:lnTo>
                  <a:pt x="3660" y="1557"/>
                </a:lnTo>
                <a:lnTo>
                  <a:pt x="3698" y="1506"/>
                </a:lnTo>
                <a:lnTo>
                  <a:pt x="3737" y="1506"/>
                </a:lnTo>
                <a:lnTo>
                  <a:pt x="3725" y="1535"/>
                </a:lnTo>
                <a:lnTo>
                  <a:pt x="3764" y="1571"/>
                </a:lnTo>
                <a:lnTo>
                  <a:pt x="3821" y="1581"/>
                </a:lnTo>
                <a:lnTo>
                  <a:pt x="3814" y="1545"/>
                </a:lnTo>
                <a:lnTo>
                  <a:pt x="3942" y="1545"/>
                </a:lnTo>
                <a:lnTo>
                  <a:pt x="3898" y="1561"/>
                </a:lnTo>
                <a:lnTo>
                  <a:pt x="3894" y="1588"/>
                </a:lnTo>
                <a:lnTo>
                  <a:pt x="3953" y="1602"/>
                </a:lnTo>
                <a:lnTo>
                  <a:pt x="4010" y="1616"/>
                </a:lnTo>
                <a:lnTo>
                  <a:pt x="4037" y="1566"/>
                </a:lnTo>
                <a:lnTo>
                  <a:pt x="4048" y="1535"/>
                </a:lnTo>
                <a:lnTo>
                  <a:pt x="4005" y="1542"/>
                </a:lnTo>
                <a:lnTo>
                  <a:pt x="3966" y="1524"/>
                </a:lnTo>
                <a:lnTo>
                  <a:pt x="3942" y="1514"/>
                </a:lnTo>
                <a:lnTo>
                  <a:pt x="3930" y="1557"/>
                </a:lnTo>
                <a:lnTo>
                  <a:pt x="3930" y="1552"/>
                </a:lnTo>
                <a:lnTo>
                  <a:pt x="3805" y="1552"/>
                </a:lnTo>
                <a:lnTo>
                  <a:pt x="3776" y="1504"/>
                </a:lnTo>
                <a:lnTo>
                  <a:pt x="3742" y="1510"/>
                </a:lnTo>
                <a:lnTo>
                  <a:pt x="3701" y="1506"/>
                </a:lnTo>
                <a:lnTo>
                  <a:pt x="3687" y="1451"/>
                </a:lnTo>
                <a:lnTo>
                  <a:pt x="3666" y="1425"/>
                </a:lnTo>
                <a:lnTo>
                  <a:pt x="3705" y="1404"/>
                </a:lnTo>
                <a:lnTo>
                  <a:pt x="3705" y="1373"/>
                </a:lnTo>
                <a:lnTo>
                  <a:pt x="3648" y="1394"/>
                </a:lnTo>
                <a:lnTo>
                  <a:pt x="3608" y="1415"/>
                </a:lnTo>
                <a:lnTo>
                  <a:pt x="3580" y="1460"/>
                </a:lnTo>
                <a:lnTo>
                  <a:pt x="3532" y="1460"/>
                </a:lnTo>
                <a:lnTo>
                  <a:pt x="3532" y="1362"/>
                </a:lnTo>
                <a:lnTo>
                  <a:pt x="3500" y="1377"/>
                </a:lnTo>
                <a:lnTo>
                  <a:pt x="3464" y="1338"/>
                </a:lnTo>
                <a:lnTo>
                  <a:pt x="3425" y="1291"/>
                </a:lnTo>
                <a:lnTo>
                  <a:pt x="3366" y="1306"/>
                </a:lnTo>
                <a:lnTo>
                  <a:pt x="3360" y="1343"/>
                </a:lnTo>
                <a:lnTo>
                  <a:pt x="3387" y="1401"/>
                </a:lnTo>
                <a:lnTo>
                  <a:pt x="3387" y="1443"/>
                </a:lnTo>
                <a:lnTo>
                  <a:pt x="3428" y="1489"/>
                </a:lnTo>
                <a:lnTo>
                  <a:pt x="3451" y="1510"/>
                </a:lnTo>
                <a:lnTo>
                  <a:pt x="3407" y="1510"/>
                </a:lnTo>
                <a:lnTo>
                  <a:pt x="3375" y="1489"/>
                </a:lnTo>
                <a:lnTo>
                  <a:pt x="3351" y="1514"/>
                </a:lnTo>
                <a:lnTo>
                  <a:pt x="3414" y="1575"/>
                </a:lnTo>
                <a:lnTo>
                  <a:pt x="3464" y="1613"/>
                </a:lnTo>
                <a:lnTo>
                  <a:pt x="3508" y="1606"/>
                </a:lnTo>
                <a:lnTo>
                  <a:pt x="3564" y="1620"/>
                </a:lnTo>
                <a:lnTo>
                  <a:pt x="3630" y="1620"/>
                </a:lnTo>
                <a:lnTo>
                  <a:pt x="3687" y="1613"/>
                </a:lnTo>
                <a:lnTo>
                  <a:pt x="3742" y="1631"/>
                </a:lnTo>
                <a:lnTo>
                  <a:pt x="3728" y="1646"/>
                </a:lnTo>
                <a:lnTo>
                  <a:pt x="3666" y="1627"/>
                </a:lnTo>
                <a:lnTo>
                  <a:pt x="3666" y="1712"/>
                </a:lnTo>
                <a:lnTo>
                  <a:pt x="3710" y="1712"/>
                </a:lnTo>
                <a:lnTo>
                  <a:pt x="3737" y="1702"/>
                </a:lnTo>
                <a:lnTo>
                  <a:pt x="3742" y="1679"/>
                </a:lnTo>
                <a:lnTo>
                  <a:pt x="3796" y="1684"/>
                </a:lnTo>
                <a:lnTo>
                  <a:pt x="3858" y="1662"/>
                </a:lnTo>
                <a:lnTo>
                  <a:pt x="3853" y="1698"/>
                </a:lnTo>
                <a:lnTo>
                  <a:pt x="3876" y="1726"/>
                </a:lnTo>
                <a:lnTo>
                  <a:pt x="3908" y="1747"/>
                </a:lnTo>
                <a:lnTo>
                  <a:pt x="3942" y="1726"/>
                </a:lnTo>
                <a:lnTo>
                  <a:pt x="3939" y="1688"/>
                </a:lnTo>
                <a:lnTo>
                  <a:pt x="3942" y="1651"/>
                </a:lnTo>
                <a:lnTo>
                  <a:pt x="3966" y="1688"/>
                </a:lnTo>
                <a:lnTo>
                  <a:pt x="3978" y="1729"/>
                </a:lnTo>
                <a:lnTo>
                  <a:pt x="3930" y="1821"/>
                </a:lnTo>
                <a:lnTo>
                  <a:pt x="3876" y="1906"/>
                </a:lnTo>
                <a:lnTo>
                  <a:pt x="3826" y="1987"/>
                </a:lnTo>
                <a:lnTo>
                  <a:pt x="3764" y="2079"/>
                </a:lnTo>
                <a:lnTo>
                  <a:pt x="3725" y="2051"/>
                </a:lnTo>
                <a:lnTo>
                  <a:pt x="3666" y="2072"/>
                </a:lnTo>
                <a:lnTo>
                  <a:pt x="3648" y="2100"/>
                </a:lnTo>
                <a:lnTo>
                  <a:pt x="3608" y="2122"/>
                </a:lnTo>
                <a:lnTo>
                  <a:pt x="3535" y="2132"/>
                </a:lnTo>
                <a:lnTo>
                  <a:pt x="3491" y="2129"/>
                </a:lnTo>
                <a:lnTo>
                  <a:pt x="3503" y="2075"/>
                </a:lnTo>
                <a:lnTo>
                  <a:pt x="3500" y="2037"/>
                </a:lnTo>
                <a:lnTo>
                  <a:pt x="3532" y="2004"/>
                </a:lnTo>
                <a:lnTo>
                  <a:pt x="3526" y="1978"/>
                </a:lnTo>
                <a:lnTo>
                  <a:pt x="3473" y="1952"/>
                </a:lnTo>
                <a:lnTo>
                  <a:pt x="3482" y="1906"/>
                </a:lnTo>
                <a:lnTo>
                  <a:pt x="3496" y="1856"/>
                </a:lnTo>
                <a:lnTo>
                  <a:pt x="3544" y="1815"/>
                </a:lnTo>
                <a:lnTo>
                  <a:pt x="3612" y="1811"/>
                </a:lnTo>
                <a:lnTo>
                  <a:pt x="3625" y="1778"/>
                </a:lnTo>
                <a:lnTo>
                  <a:pt x="3608" y="1729"/>
                </a:lnTo>
                <a:lnTo>
                  <a:pt x="3648" y="1715"/>
                </a:lnTo>
                <a:lnTo>
                  <a:pt x="3666" y="1712"/>
                </a:lnTo>
                <a:lnTo>
                  <a:pt x="3666" y="1631"/>
                </a:lnTo>
                <a:lnTo>
                  <a:pt x="3612" y="1637"/>
                </a:lnTo>
                <a:lnTo>
                  <a:pt x="3564" y="1655"/>
                </a:lnTo>
                <a:lnTo>
                  <a:pt x="3514" y="1631"/>
                </a:lnTo>
                <a:lnTo>
                  <a:pt x="3458" y="1631"/>
                </a:lnTo>
                <a:lnTo>
                  <a:pt x="3392" y="1613"/>
                </a:lnTo>
                <a:lnTo>
                  <a:pt x="3351" y="1575"/>
                </a:lnTo>
                <a:lnTo>
                  <a:pt x="3330" y="1540"/>
                </a:lnTo>
                <a:lnTo>
                  <a:pt x="3292" y="1506"/>
                </a:lnTo>
                <a:lnTo>
                  <a:pt x="3330" y="1500"/>
                </a:lnTo>
                <a:lnTo>
                  <a:pt x="3351" y="1510"/>
                </a:lnTo>
                <a:lnTo>
                  <a:pt x="3380" y="1483"/>
                </a:lnTo>
                <a:lnTo>
                  <a:pt x="3366" y="1439"/>
                </a:lnTo>
                <a:lnTo>
                  <a:pt x="3330" y="1435"/>
                </a:lnTo>
                <a:lnTo>
                  <a:pt x="3307" y="1387"/>
                </a:lnTo>
                <a:lnTo>
                  <a:pt x="3325" y="1338"/>
                </a:lnTo>
                <a:lnTo>
                  <a:pt x="3351" y="1298"/>
                </a:lnTo>
                <a:lnTo>
                  <a:pt x="3342" y="1250"/>
                </a:lnTo>
                <a:lnTo>
                  <a:pt x="3325" y="1246"/>
                </a:lnTo>
                <a:lnTo>
                  <a:pt x="3292" y="1270"/>
                </a:lnTo>
                <a:lnTo>
                  <a:pt x="3291" y="1298"/>
                </a:lnTo>
                <a:lnTo>
                  <a:pt x="3253" y="1250"/>
                </a:lnTo>
                <a:lnTo>
                  <a:pt x="3201" y="1215"/>
                </a:lnTo>
                <a:lnTo>
                  <a:pt x="3158" y="1216"/>
                </a:lnTo>
                <a:lnTo>
                  <a:pt x="3125" y="1267"/>
                </a:lnTo>
                <a:lnTo>
                  <a:pt x="3069" y="1291"/>
                </a:lnTo>
                <a:lnTo>
                  <a:pt x="3069" y="1323"/>
                </a:lnTo>
                <a:lnTo>
                  <a:pt x="3087" y="1362"/>
                </a:lnTo>
                <a:lnTo>
                  <a:pt x="3083" y="1397"/>
                </a:lnTo>
                <a:lnTo>
                  <a:pt x="3042" y="1394"/>
                </a:lnTo>
                <a:lnTo>
                  <a:pt x="3012" y="1343"/>
                </a:lnTo>
                <a:lnTo>
                  <a:pt x="2967" y="1298"/>
                </a:lnTo>
                <a:lnTo>
                  <a:pt x="2917" y="1267"/>
                </a:lnTo>
                <a:lnTo>
                  <a:pt x="2882" y="1215"/>
                </a:lnTo>
                <a:lnTo>
                  <a:pt x="2846" y="1193"/>
                </a:lnTo>
                <a:lnTo>
                  <a:pt x="2778" y="1193"/>
                </a:lnTo>
                <a:lnTo>
                  <a:pt x="2725" y="1193"/>
                </a:lnTo>
                <a:lnTo>
                  <a:pt x="2689" y="1216"/>
                </a:lnTo>
                <a:lnTo>
                  <a:pt x="2653" y="1181"/>
                </a:lnTo>
                <a:lnTo>
                  <a:pt x="2612" y="1158"/>
                </a:lnTo>
                <a:lnTo>
                  <a:pt x="2560" y="1123"/>
                </a:lnTo>
                <a:lnTo>
                  <a:pt x="2600" y="1181"/>
                </a:lnTo>
                <a:lnTo>
                  <a:pt x="2657" y="1196"/>
                </a:lnTo>
                <a:lnTo>
                  <a:pt x="2698" y="1250"/>
                </a:lnTo>
                <a:lnTo>
                  <a:pt x="2685" y="1291"/>
                </a:lnTo>
                <a:lnTo>
                  <a:pt x="2644" y="1316"/>
                </a:lnTo>
                <a:lnTo>
                  <a:pt x="2582" y="1323"/>
                </a:lnTo>
                <a:lnTo>
                  <a:pt x="2533" y="1342"/>
                </a:lnTo>
                <a:lnTo>
                  <a:pt x="2496" y="1378"/>
                </a:lnTo>
                <a:lnTo>
                  <a:pt x="2475" y="1404"/>
                </a:lnTo>
                <a:lnTo>
                  <a:pt x="2457" y="1356"/>
                </a:lnTo>
                <a:lnTo>
                  <a:pt x="2430" y="1291"/>
                </a:lnTo>
                <a:lnTo>
                  <a:pt x="2389" y="1256"/>
                </a:lnTo>
                <a:lnTo>
                  <a:pt x="2389" y="1216"/>
                </a:lnTo>
                <a:lnTo>
                  <a:pt x="2355" y="1220"/>
                </a:lnTo>
                <a:lnTo>
                  <a:pt x="2362" y="1285"/>
                </a:lnTo>
                <a:lnTo>
                  <a:pt x="2400" y="1338"/>
                </a:lnTo>
                <a:lnTo>
                  <a:pt x="2400" y="1377"/>
                </a:lnTo>
                <a:lnTo>
                  <a:pt x="2451" y="1401"/>
                </a:lnTo>
                <a:lnTo>
                  <a:pt x="2475" y="1434"/>
                </a:lnTo>
                <a:lnTo>
                  <a:pt x="2528" y="1415"/>
                </a:lnTo>
                <a:lnTo>
                  <a:pt x="2573" y="1412"/>
                </a:lnTo>
                <a:lnTo>
                  <a:pt x="2630" y="1394"/>
                </a:lnTo>
                <a:lnTo>
                  <a:pt x="2605" y="1448"/>
                </a:lnTo>
                <a:lnTo>
                  <a:pt x="2560" y="1521"/>
                </a:lnTo>
                <a:lnTo>
                  <a:pt x="2528" y="1566"/>
                </a:lnTo>
                <a:lnTo>
                  <a:pt x="2483" y="1606"/>
                </a:lnTo>
                <a:lnTo>
                  <a:pt x="2457" y="1646"/>
                </a:lnTo>
                <a:lnTo>
                  <a:pt x="2446" y="1726"/>
                </a:lnTo>
                <a:lnTo>
                  <a:pt x="2439" y="1785"/>
                </a:lnTo>
                <a:lnTo>
                  <a:pt x="2444" y="1839"/>
                </a:lnTo>
                <a:lnTo>
                  <a:pt x="2451" y="1891"/>
                </a:lnTo>
                <a:lnTo>
                  <a:pt x="2451" y="1906"/>
                </a:lnTo>
                <a:lnTo>
                  <a:pt x="2496" y="1903"/>
                </a:lnTo>
                <a:lnTo>
                  <a:pt x="2501" y="1856"/>
                </a:lnTo>
                <a:lnTo>
                  <a:pt x="2551" y="1811"/>
                </a:lnTo>
                <a:lnTo>
                  <a:pt x="2600" y="1785"/>
                </a:lnTo>
                <a:lnTo>
                  <a:pt x="2608" y="1835"/>
                </a:lnTo>
                <a:lnTo>
                  <a:pt x="2605" y="1881"/>
                </a:lnTo>
                <a:lnTo>
                  <a:pt x="2578" y="1906"/>
                </a:lnTo>
                <a:lnTo>
                  <a:pt x="2582" y="1935"/>
                </a:lnTo>
                <a:lnTo>
                  <a:pt x="2564" y="1995"/>
                </a:lnTo>
                <a:lnTo>
                  <a:pt x="2555" y="2027"/>
                </a:lnTo>
                <a:lnTo>
                  <a:pt x="2523" y="2037"/>
                </a:lnTo>
                <a:lnTo>
                  <a:pt x="2489" y="2004"/>
                </a:lnTo>
                <a:lnTo>
                  <a:pt x="2501" y="1956"/>
                </a:lnTo>
                <a:lnTo>
                  <a:pt x="2514" y="1938"/>
                </a:lnTo>
                <a:lnTo>
                  <a:pt x="2492" y="1906"/>
                </a:lnTo>
                <a:lnTo>
                  <a:pt x="2446" y="1910"/>
                </a:lnTo>
                <a:lnTo>
                  <a:pt x="2433" y="1952"/>
                </a:lnTo>
                <a:lnTo>
                  <a:pt x="2371" y="1978"/>
                </a:lnTo>
                <a:lnTo>
                  <a:pt x="2332" y="2004"/>
                </a:lnTo>
                <a:lnTo>
                  <a:pt x="2335" y="2051"/>
                </a:lnTo>
                <a:lnTo>
                  <a:pt x="2332" y="2110"/>
                </a:lnTo>
                <a:lnTo>
                  <a:pt x="2312" y="2167"/>
                </a:lnTo>
                <a:lnTo>
                  <a:pt x="2228" y="2235"/>
                </a:lnTo>
                <a:lnTo>
                  <a:pt x="2189" y="2238"/>
                </a:lnTo>
                <a:lnTo>
                  <a:pt x="2157" y="2197"/>
                </a:lnTo>
                <a:lnTo>
                  <a:pt x="2107" y="2167"/>
                </a:lnTo>
                <a:lnTo>
                  <a:pt x="2080" y="2154"/>
                </a:lnTo>
                <a:lnTo>
                  <a:pt x="2032" y="2072"/>
                </a:lnTo>
                <a:lnTo>
                  <a:pt x="1987" y="2030"/>
                </a:lnTo>
                <a:lnTo>
                  <a:pt x="1950" y="1987"/>
                </a:lnTo>
                <a:lnTo>
                  <a:pt x="1932" y="1948"/>
                </a:lnTo>
                <a:lnTo>
                  <a:pt x="1928" y="1891"/>
                </a:lnTo>
                <a:lnTo>
                  <a:pt x="1887" y="1856"/>
                </a:lnTo>
                <a:lnTo>
                  <a:pt x="1875" y="1821"/>
                </a:lnTo>
                <a:lnTo>
                  <a:pt x="1901" y="1776"/>
                </a:lnTo>
                <a:lnTo>
                  <a:pt x="1901" y="1733"/>
                </a:lnTo>
                <a:lnTo>
                  <a:pt x="1860" y="1712"/>
                </a:lnTo>
                <a:lnTo>
                  <a:pt x="1798" y="1702"/>
                </a:lnTo>
                <a:lnTo>
                  <a:pt x="1750" y="1688"/>
                </a:lnTo>
                <a:lnTo>
                  <a:pt x="1721" y="1702"/>
                </a:lnTo>
                <a:lnTo>
                  <a:pt x="1676" y="1712"/>
                </a:lnTo>
                <a:lnTo>
                  <a:pt x="1637" y="1688"/>
                </a:lnTo>
                <a:lnTo>
                  <a:pt x="1600" y="1658"/>
                </a:lnTo>
                <a:lnTo>
                  <a:pt x="1553" y="1651"/>
                </a:lnTo>
                <a:lnTo>
                  <a:pt x="1503" y="1631"/>
                </a:lnTo>
                <a:lnTo>
                  <a:pt x="1458" y="1602"/>
                </a:lnTo>
                <a:lnTo>
                  <a:pt x="1444" y="1535"/>
                </a:lnTo>
                <a:lnTo>
                  <a:pt x="1439" y="1489"/>
                </a:lnTo>
                <a:lnTo>
                  <a:pt x="1480" y="1460"/>
                </a:lnTo>
                <a:lnTo>
                  <a:pt x="1476" y="1429"/>
                </a:lnTo>
                <a:lnTo>
                  <a:pt x="1462" y="1373"/>
                </a:lnTo>
                <a:lnTo>
                  <a:pt x="1466" y="1321"/>
                </a:lnTo>
                <a:lnTo>
                  <a:pt x="1458" y="1270"/>
                </a:lnTo>
                <a:lnTo>
                  <a:pt x="1503" y="1227"/>
                </a:lnTo>
                <a:lnTo>
                  <a:pt x="1539" y="1203"/>
                </a:lnTo>
                <a:lnTo>
                  <a:pt x="1578" y="1196"/>
                </a:lnTo>
                <a:lnTo>
                  <a:pt x="1566" y="1158"/>
                </a:lnTo>
                <a:lnTo>
                  <a:pt x="1592" y="1123"/>
                </a:lnTo>
                <a:lnTo>
                  <a:pt x="1632" y="1100"/>
                </a:lnTo>
                <a:lnTo>
                  <a:pt x="1682" y="1119"/>
                </a:lnTo>
                <a:lnTo>
                  <a:pt x="1744" y="1133"/>
                </a:lnTo>
                <a:lnTo>
                  <a:pt x="1807" y="1123"/>
                </a:lnTo>
                <a:lnTo>
                  <a:pt x="1866" y="1123"/>
                </a:lnTo>
                <a:lnTo>
                  <a:pt x="1892" y="1124"/>
                </a:lnTo>
                <a:lnTo>
                  <a:pt x="1905" y="1171"/>
                </a:lnTo>
                <a:lnTo>
                  <a:pt x="1960" y="1179"/>
                </a:lnTo>
                <a:lnTo>
                  <a:pt x="2012" y="1193"/>
                </a:lnTo>
                <a:lnTo>
                  <a:pt x="2044" y="1189"/>
                </a:lnTo>
                <a:lnTo>
                  <a:pt x="2067" y="1161"/>
                </a:lnTo>
                <a:lnTo>
                  <a:pt x="2083" y="1140"/>
                </a:lnTo>
                <a:lnTo>
                  <a:pt x="2133" y="1150"/>
                </a:lnTo>
                <a:lnTo>
                  <a:pt x="2192" y="1171"/>
                </a:lnTo>
                <a:lnTo>
                  <a:pt x="2255" y="1179"/>
                </a:lnTo>
                <a:lnTo>
                  <a:pt x="2300" y="1181"/>
                </a:lnTo>
                <a:lnTo>
                  <a:pt x="2355" y="1179"/>
                </a:lnTo>
                <a:lnTo>
                  <a:pt x="2389" y="1150"/>
                </a:lnTo>
                <a:lnTo>
                  <a:pt x="2407" y="1111"/>
                </a:lnTo>
                <a:lnTo>
                  <a:pt x="2430" y="1079"/>
                </a:lnTo>
                <a:lnTo>
                  <a:pt x="2407" y="1069"/>
                </a:lnTo>
                <a:lnTo>
                  <a:pt x="2380" y="1044"/>
                </a:lnTo>
                <a:lnTo>
                  <a:pt x="2350" y="1052"/>
                </a:lnTo>
                <a:lnTo>
                  <a:pt x="2291" y="1052"/>
                </a:lnTo>
                <a:lnTo>
                  <a:pt x="2250" y="1037"/>
                </a:lnTo>
                <a:lnTo>
                  <a:pt x="2246" y="1001"/>
                </a:lnTo>
                <a:lnTo>
                  <a:pt x="2228" y="991"/>
                </a:lnTo>
                <a:lnTo>
                  <a:pt x="2205" y="1001"/>
                </a:lnTo>
                <a:lnTo>
                  <a:pt x="2216" y="1037"/>
                </a:lnTo>
                <a:lnTo>
                  <a:pt x="2196" y="1065"/>
                </a:lnTo>
                <a:lnTo>
                  <a:pt x="2151" y="1062"/>
                </a:lnTo>
                <a:lnTo>
                  <a:pt x="2128" y="1034"/>
                </a:lnTo>
                <a:lnTo>
                  <a:pt x="2116" y="997"/>
                </a:lnTo>
                <a:lnTo>
                  <a:pt x="2116" y="956"/>
                </a:lnTo>
                <a:lnTo>
                  <a:pt x="2089" y="938"/>
                </a:lnTo>
                <a:lnTo>
                  <a:pt x="2076" y="966"/>
                </a:lnTo>
                <a:lnTo>
                  <a:pt x="2080" y="1001"/>
                </a:lnTo>
                <a:lnTo>
                  <a:pt x="2098" y="1031"/>
                </a:lnTo>
                <a:lnTo>
                  <a:pt x="2128" y="1054"/>
                </a:lnTo>
                <a:lnTo>
                  <a:pt x="2098" y="1087"/>
                </a:lnTo>
                <a:lnTo>
                  <a:pt x="2067" y="1107"/>
                </a:lnTo>
                <a:lnTo>
                  <a:pt x="2026" y="1100"/>
                </a:lnTo>
                <a:lnTo>
                  <a:pt x="2026" y="1124"/>
                </a:lnTo>
                <a:lnTo>
                  <a:pt x="1994" y="1145"/>
                </a:lnTo>
                <a:lnTo>
                  <a:pt x="1955" y="1107"/>
                </a:lnTo>
                <a:lnTo>
                  <a:pt x="1960" y="1083"/>
                </a:lnTo>
                <a:lnTo>
                  <a:pt x="2008" y="1100"/>
                </a:lnTo>
                <a:lnTo>
                  <a:pt x="2039" y="1100"/>
                </a:lnTo>
                <a:lnTo>
                  <a:pt x="2080" y="1076"/>
                </a:lnTo>
                <a:lnTo>
                  <a:pt x="2067" y="1037"/>
                </a:lnTo>
                <a:lnTo>
                  <a:pt x="2032" y="1013"/>
                </a:lnTo>
                <a:lnTo>
                  <a:pt x="1994" y="991"/>
                </a:lnTo>
                <a:lnTo>
                  <a:pt x="1955" y="960"/>
                </a:lnTo>
                <a:lnTo>
                  <a:pt x="1910" y="926"/>
                </a:lnTo>
                <a:lnTo>
                  <a:pt x="1910" y="966"/>
                </a:lnTo>
                <a:lnTo>
                  <a:pt x="1942" y="996"/>
                </a:lnTo>
                <a:lnTo>
                  <a:pt x="1932" y="1037"/>
                </a:lnTo>
                <a:lnTo>
                  <a:pt x="1932" y="1076"/>
                </a:lnTo>
                <a:lnTo>
                  <a:pt x="1887" y="1048"/>
                </a:lnTo>
                <a:lnTo>
                  <a:pt x="1878" y="1018"/>
                </a:lnTo>
                <a:lnTo>
                  <a:pt x="1901" y="997"/>
                </a:lnTo>
                <a:lnTo>
                  <a:pt x="1892" y="973"/>
                </a:lnTo>
                <a:lnTo>
                  <a:pt x="1916" y="962"/>
                </a:lnTo>
                <a:lnTo>
                  <a:pt x="1916" y="926"/>
                </a:lnTo>
                <a:lnTo>
                  <a:pt x="1878" y="935"/>
                </a:lnTo>
                <a:lnTo>
                  <a:pt x="1848" y="966"/>
                </a:lnTo>
                <a:lnTo>
                  <a:pt x="1807" y="960"/>
                </a:lnTo>
                <a:lnTo>
                  <a:pt x="1750" y="980"/>
                </a:lnTo>
                <a:lnTo>
                  <a:pt x="1739" y="1027"/>
                </a:lnTo>
                <a:lnTo>
                  <a:pt x="1691" y="1054"/>
                </a:lnTo>
                <a:lnTo>
                  <a:pt x="1637" y="1079"/>
                </a:lnTo>
                <a:lnTo>
                  <a:pt x="1587" y="1083"/>
                </a:lnTo>
                <a:lnTo>
                  <a:pt x="1539" y="1069"/>
                </a:lnTo>
                <a:lnTo>
                  <a:pt x="1508" y="1048"/>
                </a:lnTo>
                <a:lnTo>
                  <a:pt x="1530" y="1027"/>
                </a:lnTo>
                <a:lnTo>
                  <a:pt x="1508" y="996"/>
                </a:lnTo>
                <a:lnTo>
                  <a:pt x="1542" y="970"/>
                </a:lnTo>
                <a:lnTo>
                  <a:pt x="1548" y="942"/>
                </a:lnTo>
                <a:lnTo>
                  <a:pt x="1548" y="904"/>
                </a:lnTo>
                <a:lnTo>
                  <a:pt x="1592" y="868"/>
                </a:lnTo>
                <a:lnTo>
                  <a:pt x="1660" y="885"/>
                </a:lnTo>
                <a:lnTo>
                  <a:pt x="1732" y="895"/>
                </a:lnTo>
                <a:lnTo>
                  <a:pt x="1758" y="870"/>
                </a:lnTo>
                <a:lnTo>
                  <a:pt x="1758" y="833"/>
                </a:lnTo>
                <a:lnTo>
                  <a:pt x="1726" y="803"/>
                </a:lnTo>
                <a:lnTo>
                  <a:pt x="1667" y="782"/>
                </a:lnTo>
                <a:lnTo>
                  <a:pt x="1700" y="764"/>
                </a:lnTo>
                <a:lnTo>
                  <a:pt x="1753" y="747"/>
                </a:lnTo>
                <a:lnTo>
                  <a:pt x="1762" y="741"/>
                </a:lnTo>
                <a:lnTo>
                  <a:pt x="1750" y="733"/>
                </a:lnTo>
                <a:lnTo>
                  <a:pt x="1705" y="741"/>
                </a:lnTo>
                <a:lnTo>
                  <a:pt x="1660" y="747"/>
                </a:lnTo>
                <a:lnTo>
                  <a:pt x="1632" y="754"/>
                </a:lnTo>
                <a:lnTo>
                  <a:pt x="1650" y="729"/>
                </a:lnTo>
                <a:lnTo>
                  <a:pt x="1660" y="690"/>
                </a:lnTo>
                <a:lnTo>
                  <a:pt x="1676" y="672"/>
                </a:lnTo>
                <a:lnTo>
                  <a:pt x="1687" y="648"/>
                </a:lnTo>
                <a:lnTo>
                  <a:pt x="1664" y="620"/>
                </a:lnTo>
                <a:lnTo>
                  <a:pt x="1632" y="637"/>
                </a:lnTo>
                <a:lnTo>
                  <a:pt x="1637" y="671"/>
                </a:lnTo>
                <a:lnTo>
                  <a:pt x="1632" y="697"/>
                </a:lnTo>
                <a:lnTo>
                  <a:pt x="1610" y="741"/>
                </a:lnTo>
                <a:lnTo>
                  <a:pt x="1566" y="733"/>
                </a:lnTo>
                <a:lnTo>
                  <a:pt x="1553" y="697"/>
                </a:lnTo>
                <a:lnTo>
                  <a:pt x="1525" y="655"/>
                </a:lnTo>
                <a:lnTo>
                  <a:pt x="1578" y="648"/>
                </a:lnTo>
                <a:lnTo>
                  <a:pt x="1598" y="634"/>
                </a:lnTo>
                <a:lnTo>
                  <a:pt x="1619" y="624"/>
                </a:lnTo>
                <a:lnTo>
                  <a:pt x="1619" y="606"/>
                </a:lnTo>
                <a:lnTo>
                  <a:pt x="1605" y="579"/>
                </a:lnTo>
                <a:lnTo>
                  <a:pt x="1646" y="560"/>
                </a:lnTo>
                <a:lnTo>
                  <a:pt x="1687" y="543"/>
                </a:lnTo>
                <a:lnTo>
                  <a:pt x="1714" y="556"/>
                </a:lnTo>
                <a:lnTo>
                  <a:pt x="1726" y="596"/>
                </a:lnTo>
                <a:lnTo>
                  <a:pt x="1744" y="637"/>
                </a:lnTo>
                <a:lnTo>
                  <a:pt x="1771" y="659"/>
                </a:lnTo>
                <a:lnTo>
                  <a:pt x="1783" y="697"/>
                </a:lnTo>
                <a:lnTo>
                  <a:pt x="1762" y="723"/>
                </a:lnTo>
                <a:lnTo>
                  <a:pt x="1758" y="743"/>
                </a:lnTo>
                <a:lnTo>
                  <a:pt x="1798" y="733"/>
                </a:lnTo>
                <a:lnTo>
                  <a:pt x="1842" y="716"/>
                </a:lnTo>
                <a:lnTo>
                  <a:pt x="1860" y="671"/>
                </a:lnTo>
                <a:lnTo>
                  <a:pt x="1905" y="671"/>
                </a:lnTo>
                <a:lnTo>
                  <a:pt x="1928" y="655"/>
                </a:lnTo>
                <a:lnTo>
                  <a:pt x="1923" y="620"/>
                </a:lnTo>
                <a:lnTo>
                  <a:pt x="1901" y="584"/>
                </a:lnTo>
                <a:lnTo>
                  <a:pt x="1942" y="584"/>
                </a:lnTo>
                <a:lnTo>
                  <a:pt x="1987" y="620"/>
                </a:lnTo>
                <a:lnTo>
                  <a:pt x="2026" y="648"/>
                </a:lnTo>
                <a:lnTo>
                  <a:pt x="2057" y="648"/>
                </a:lnTo>
                <a:lnTo>
                  <a:pt x="2112" y="634"/>
                </a:lnTo>
                <a:lnTo>
                  <a:pt x="2148" y="589"/>
                </a:lnTo>
                <a:lnTo>
                  <a:pt x="2166" y="556"/>
                </a:lnTo>
                <a:lnTo>
                  <a:pt x="2246" y="570"/>
                </a:lnTo>
                <a:lnTo>
                  <a:pt x="2178" y="539"/>
                </a:lnTo>
                <a:lnTo>
                  <a:pt x="2128" y="543"/>
                </a:lnTo>
                <a:lnTo>
                  <a:pt x="2116" y="493"/>
                </a:lnTo>
                <a:lnTo>
                  <a:pt x="2116" y="464"/>
                </a:lnTo>
                <a:lnTo>
                  <a:pt x="2173" y="452"/>
                </a:lnTo>
                <a:lnTo>
                  <a:pt x="2189" y="422"/>
                </a:lnTo>
                <a:lnTo>
                  <a:pt x="2148" y="436"/>
                </a:lnTo>
                <a:lnTo>
                  <a:pt x="2098" y="462"/>
                </a:lnTo>
                <a:lnTo>
                  <a:pt x="2050" y="464"/>
                </a:lnTo>
                <a:lnTo>
                  <a:pt x="2076" y="510"/>
                </a:lnTo>
                <a:lnTo>
                  <a:pt x="2067" y="549"/>
                </a:lnTo>
                <a:lnTo>
                  <a:pt x="2067" y="580"/>
                </a:lnTo>
                <a:lnTo>
                  <a:pt x="2032" y="606"/>
                </a:lnTo>
                <a:lnTo>
                  <a:pt x="1991" y="613"/>
                </a:lnTo>
                <a:lnTo>
                  <a:pt x="1960" y="584"/>
                </a:lnTo>
                <a:lnTo>
                  <a:pt x="1964" y="556"/>
                </a:lnTo>
                <a:lnTo>
                  <a:pt x="1973" y="539"/>
                </a:lnTo>
                <a:lnTo>
                  <a:pt x="1928" y="549"/>
                </a:lnTo>
                <a:lnTo>
                  <a:pt x="1883" y="531"/>
                </a:lnTo>
                <a:lnTo>
                  <a:pt x="1860" y="507"/>
                </a:lnTo>
                <a:lnTo>
                  <a:pt x="1875" y="464"/>
                </a:lnTo>
                <a:lnTo>
                  <a:pt x="1866" y="462"/>
                </a:lnTo>
                <a:lnTo>
                  <a:pt x="1875" y="457"/>
                </a:lnTo>
                <a:lnTo>
                  <a:pt x="1878" y="453"/>
                </a:lnTo>
                <a:lnTo>
                  <a:pt x="1355" y="453"/>
                </a:lnTo>
                <a:lnTo>
                  <a:pt x="1326" y="478"/>
                </a:lnTo>
                <a:lnTo>
                  <a:pt x="1282" y="500"/>
                </a:lnTo>
                <a:lnTo>
                  <a:pt x="1237" y="486"/>
                </a:lnTo>
                <a:lnTo>
                  <a:pt x="1225" y="462"/>
                </a:lnTo>
                <a:lnTo>
                  <a:pt x="1225" y="433"/>
                </a:lnTo>
                <a:lnTo>
                  <a:pt x="1230" y="429"/>
                </a:lnTo>
                <a:lnTo>
                  <a:pt x="1121" y="429"/>
                </a:lnTo>
                <a:lnTo>
                  <a:pt x="1085" y="433"/>
                </a:lnTo>
                <a:lnTo>
                  <a:pt x="1055" y="486"/>
                </a:lnTo>
                <a:lnTo>
                  <a:pt x="1037" y="525"/>
                </a:lnTo>
                <a:lnTo>
                  <a:pt x="1025" y="560"/>
                </a:lnTo>
                <a:lnTo>
                  <a:pt x="969" y="549"/>
                </a:lnTo>
                <a:lnTo>
                  <a:pt x="935" y="525"/>
                </a:lnTo>
                <a:lnTo>
                  <a:pt x="930" y="464"/>
                </a:lnTo>
                <a:lnTo>
                  <a:pt x="907" y="404"/>
                </a:lnTo>
                <a:lnTo>
                  <a:pt x="875" y="370"/>
                </a:lnTo>
                <a:lnTo>
                  <a:pt x="891" y="347"/>
                </a:lnTo>
                <a:lnTo>
                  <a:pt x="858" y="295"/>
                </a:lnTo>
                <a:lnTo>
                  <a:pt x="830" y="276"/>
                </a:lnTo>
                <a:lnTo>
                  <a:pt x="796" y="299"/>
                </a:lnTo>
                <a:lnTo>
                  <a:pt x="746" y="274"/>
                </a:lnTo>
                <a:lnTo>
                  <a:pt x="714" y="291"/>
                </a:lnTo>
                <a:lnTo>
                  <a:pt x="692" y="309"/>
                </a:lnTo>
                <a:lnTo>
                  <a:pt x="630" y="323"/>
                </a:lnTo>
                <a:lnTo>
                  <a:pt x="594" y="358"/>
                </a:lnTo>
                <a:lnTo>
                  <a:pt x="664" y="365"/>
                </a:lnTo>
                <a:lnTo>
                  <a:pt x="728" y="387"/>
                </a:lnTo>
                <a:lnTo>
                  <a:pt x="753" y="422"/>
                </a:lnTo>
                <a:lnTo>
                  <a:pt x="796" y="457"/>
                </a:lnTo>
                <a:lnTo>
                  <a:pt x="800" y="514"/>
                </a:lnTo>
                <a:lnTo>
                  <a:pt x="785" y="570"/>
                </a:lnTo>
                <a:lnTo>
                  <a:pt x="746" y="584"/>
                </a:lnTo>
                <a:lnTo>
                  <a:pt x="701" y="549"/>
                </a:lnTo>
                <a:lnTo>
                  <a:pt x="616" y="545"/>
                </a:lnTo>
                <a:lnTo>
                  <a:pt x="616" y="521"/>
                </a:lnTo>
                <a:lnTo>
                  <a:pt x="692" y="507"/>
                </a:lnTo>
                <a:lnTo>
                  <a:pt x="696" y="474"/>
                </a:lnTo>
                <a:lnTo>
                  <a:pt x="687" y="462"/>
                </a:lnTo>
                <a:lnTo>
                  <a:pt x="662" y="493"/>
                </a:lnTo>
                <a:lnTo>
                  <a:pt x="625" y="469"/>
                </a:lnTo>
                <a:lnTo>
                  <a:pt x="675" y="436"/>
                </a:lnTo>
                <a:lnTo>
                  <a:pt x="701" y="464"/>
                </a:lnTo>
                <a:lnTo>
                  <a:pt x="662" y="433"/>
                </a:lnTo>
                <a:lnTo>
                  <a:pt x="616" y="433"/>
                </a:lnTo>
                <a:lnTo>
                  <a:pt x="585" y="457"/>
                </a:lnTo>
                <a:lnTo>
                  <a:pt x="589" y="493"/>
                </a:lnTo>
                <a:lnTo>
                  <a:pt x="589" y="539"/>
                </a:lnTo>
                <a:lnTo>
                  <a:pt x="580" y="575"/>
                </a:lnTo>
                <a:lnTo>
                  <a:pt x="589" y="610"/>
                </a:lnTo>
                <a:lnTo>
                  <a:pt x="544" y="580"/>
                </a:lnTo>
                <a:lnTo>
                  <a:pt x="526" y="601"/>
                </a:lnTo>
                <a:lnTo>
                  <a:pt x="508" y="579"/>
                </a:lnTo>
                <a:lnTo>
                  <a:pt x="526" y="543"/>
                </a:lnTo>
                <a:lnTo>
                  <a:pt x="485" y="556"/>
                </a:lnTo>
                <a:lnTo>
                  <a:pt x="464" y="584"/>
                </a:lnTo>
                <a:lnTo>
                  <a:pt x="433" y="613"/>
                </a:lnTo>
                <a:lnTo>
                  <a:pt x="433" y="641"/>
                </a:lnTo>
                <a:lnTo>
                  <a:pt x="383" y="641"/>
                </a:lnTo>
                <a:lnTo>
                  <a:pt x="364" y="659"/>
                </a:lnTo>
                <a:lnTo>
                  <a:pt x="383" y="706"/>
                </a:lnTo>
                <a:lnTo>
                  <a:pt x="435" y="729"/>
                </a:lnTo>
                <a:lnTo>
                  <a:pt x="464" y="747"/>
                </a:lnTo>
                <a:lnTo>
                  <a:pt x="458" y="789"/>
                </a:lnTo>
                <a:lnTo>
                  <a:pt x="496" y="779"/>
                </a:lnTo>
                <a:lnTo>
                  <a:pt x="500" y="741"/>
                </a:lnTo>
                <a:lnTo>
                  <a:pt x="557" y="741"/>
                </a:lnTo>
                <a:lnTo>
                  <a:pt x="594" y="706"/>
                </a:lnTo>
                <a:lnTo>
                  <a:pt x="598" y="671"/>
                </a:lnTo>
                <a:lnTo>
                  <a:pt x="594" y="606"/>
                </a:lnTo>
                <a:lnTo>
                  <a:pt x="616" y="563"/>
                </a:lnTo>
                <a:lnTo>
                  <a:pt x="648" y="539"/>
                </a:lnTo>
                <a:lnTo>
                  <a:pt x="696" y="560"/>
                </a:lnTo>
                <a:lnTo>
                  <a:pt x="751" y="584"/>
                </a:lnTo>
                <a:lnTo>
                  <a:pt x="782" y="606"/>
                </a:lnTo>
                <a:lnTo>
                  <a:pt x="808" y="641"/>
                </a:lnTo>
                <a:lnTo>
                  <a:pt x="848" y="659"/>
                </a:lnTo>
                <a:lnTo>
                  <a:pt x="862" y="706"/>
                </a:lnTo>
                <a:lnTo>
                  <a:pt x="867" y="733"/>
                </a:lnTo>
                <a:lnTo>
                  <a:pt x="907" y="761"/>
                </a:lnTo>
                <a:lnTo>
                  <a:pt x="875" y="794"/>
                </a:lnTo>
                <a:lnTo>
                  <a:pt x="826" y="794"/>
                </a:lnTo>
                <a:lnTo>
                  <a:pt x="769" y="815"/>
                </a:lnTo>
                <a:lnTo>
                  <a:pt x="728" y="839"/>
                </a:lnTo>
                <a:lnTo>
                  <a:pt x="664" y="864"/>
                </a:lnTo>
                <a:lnTo>
                  <a:pt x="616" y="904"/>
                </a:lnTo>
                <a:lnTo>
                  <a:pt x="567" y="935"/>
                </a:lnTo>
                <a:lnTo>
                  <a:pt x="557" y="966"/>
                </a:lnTo>
                <a:lnTo>
                  <a:pt x="557" y="991"/>
                </a:lnTo>
                <a:lnTo>
                  <a:pt x="526" y="1015"/>
                </a:lnTo>
                <a:lnTo>
                  <a:pt x="530" y="1044"/>
                </a:lnTo>
                <a:lnTo>
                  <a:pt x="491" y="1079"/>
                </a:lnTo>
                <a:lnTo>
                  <a:pt x="491" y="1123"/>
                </a:lnTo>
                <a:lnTo>
                  <a:pt x="512" y="1158"/>
                </a:lnTo>
                <a:lnTo>
                  <a:pt x="500" y="1185"/>
                </a:lnTo>
                <a:lnTo>
                  <a:pt x="458" y="1171"/>
                </a:lnTo>
                <a:lnTo>
                  <a:pt x="451" y="1123"/>
                </a:lnTo>
                <a:lnTo>
                  <a:pt x="410" y="1100"/>
                </a:lnTo>
                <a:lnTo>
                  <a:pt x="378" y="1107"/>
                </a:lnTo>
                <a:lnTo>
                  <a:pt x="357" y="1140"/>
                </a:lnTo>
                <a:lnTo>
                  <a:pt x="316" y="1123"/>
                </a:lnTo>
                <a:lnTo>
                  <a:pt x="275" y="1123"/>
                </a:lnTo>
                <a:lnTo>
                  <a:pt x="230" y="1154"/>
                </a:lnTo>
                <a:lnTo>
                  <a:pt x="217" y="1185"/>
                </a:lnTo>
                <a:lnTo>
                  <a:pt x="205" y="1216"/>
                </a:lnTo>
                <a:lnTo>
                  <a:pt x="194" y="1267"/>
                </a:lnTo>
                <a:lnTo>
                  <a:pt x="230" y="1298"/>
                </a:lnTo>
                <a:lnTo>
                  <a:pt x="267" y="1274"/>
                </a:lnTo>
                <a:lnTo>
                  <a:pt x="312" y="1274"/>
                </a:lnTo>
                <a:lnTo>
                  <a:pt x="316" y="1316"/>
                </a:lnTo>
                <a:lnTo>
                  <a:pt x="289" y="1343"/>
                </a:lnTo>
                <a:lnTo>
                  <a:pt x="342" y="1352"/>
                </a:lnTo>
                <a:lnTo>
                  <a:pt x="364" y="1362"/>
                </a:lnTo>
                <a:lnTo>
                  <a:pt x="378" y="1401"/>
                </a:lnTo>
                <a:lnTo>
                  <a:pt x="423" y="1415"/>
                </a:lnTo>
                <a:lnTo>
                  <a:pt x="473" y="1448"/>
                </a:lnTo>
                <a:lnTo>
                  <a:pt x="508" y="1429"/>
                </a:lnTo>
                <a:lnTo>
                  <a:pt x="589" y="1448"/>
                </a:lnTo>
                <a:lnTo>
                  <a:pt x="651" y="1451"/>
                </a:lnTo>
                <a:lnTo>
                  <a:pt x="741" y="1489"/>
                </a:lnTo>
                <a:lnTo>
                  <a:pt x="753" y="1521"/>
                </a:lnTo>
                <a:lnTo>
                  <a:pt x="808" y="1557"/>
                </a:lnTo>
                <a:lnTo>
                  <a:pt x="835" y="1606"/>
                </a:lnTo>
                <a:lnTo>
                  <a:pt x="898" y="1631"/>
                </a:lnTo>
                <a:lnTo>
                  <a:pt x="951" y="1637"/>
                </a:lnTo>
                <a:lnTo>
                  <a:pt x="1010" y="1679"/>
                </a:lnTo>
                <a:lnTo>
                  <a:pt x="1082" y="1679"/>
                </a:lnTo>
                <a:lnTo>
                  <a:pt x="1085" y="1715"/>
                </a:lnTo>
                <a:lnTo>
                  <a:pt x="1085" y="1750"/>
                </a:lnTo>
                <a:lnTo>
                  <a:pt x="1055" y="1785"/>
                </a:lnTo>
                <a:lnTo>
                  <a:pt x="1046" y="1829"/>
                </a:lnTo>
                <a:lnTo>
                  <a:pt x="1037" y="1874"/>
                </a:lnTo>
                <a:lnTo>
                  <a:pt x="996" y="1917"/>
                </a:lnTo>
                <a:lnTo>
                  <a:pt x="942" y="1942"/>
                </a:lnTo>
                <a:lnTo>
                  <a:pt x="892" y="1948"/>
                </a:lnTo>
                <a:lnTo>
                  <a:pt x="912" y="1983"/>
                </a:lnTo>
                <a:lnTo>
                  <a:pt x="867" y="2027"/>
                </a:lnTo>
                <a:lnTo>
                  <a:pt x="830" y="2062"/>
                </a:lnTo>
                <a:lnTo>
                  <a:pt x="785" y="2084"/>
                </a:lnTo>
                <a:lnTo>
                  <a:pt x="746" y="2136"/>
                </a:lnTo>
                <a:lnTo>
                  <a:pt x="714" y="2171"/>
                </a:lnTo>
                <a:lnTo>
                  <a:pt x="675" y="2192"/>
                </a:lnTo>
                <a:lnTo>
                  <a:pt x="648" y="2225"/>
                </a:lnTo>
                <a:lnTo>
                  <a:pt x="625" y="2256"/>
                </a:lnTo>
                <a:lnTo>
                  <a:pt x="598" y="2287"/>
                </a:lnTo>
                <a:lnTo>
                  <a:pt x="607" y="2317"/>
                </a:lnTo>
                <a:lnTo>
                  <a:pt x="585" y="2342"/>
                </a:lnTo>
                <a:lnTo>
                  <a:pt x="548" y="2298"/>
                </a:lnTo>
                <a:lnTo>
                  <a:pt x="503" y="2263"/>
                </a:lnTo>
                <a:lnTo>
                  <a:pt x="491" y="2216"/>
                </a:lnTo>
                <a:lnTo>
                  <a:pt x="491" y="2171"/>
                </a:lnTo>
                <a:lnTo>
                  <a:pt x="485" y="2122"/>
                </a:lnTo>
                <a:lnTo>
                  <a:pt x="503" y="2051"/>
                </a:lnTo>
                <a:lnTo>
                  <a:pt x="508" y="1983"/>
                </a:lnTo>
                <a:lnTo>
                  <a:pt x="500" y="1921"/>
                </a:lnTo>
                <a:lnTo>
                  <a:pt x="485" y="1874"/>
                </a:lnTo>
                <a:lnTo>
                  <a:pt x="433" y="1829"/>
                </a:lnTo>
                <a:lnTo>
                  <a:pt x="383" y="1794"/>
                </a:lnTo>
                <a:lnTo>
                  <a:pt x="342" y="1747"/>
                </a:lnTo>
                <a:lnTo>
                  <a:pt x="333" y="1688"/>
                </a:lnTo>
                <a:lnTo>
                  <a:pt x="357" y="1648"/>
                </a:lnTo>
                <a:lnTo>
                  <a:pt x="357" y="1613"/>
                </a:lnTo>
                <a:lnTo>
                  <a:pt x="383" y="1552"/>
                </a:lnTo>
                <a:lnTo>
                  <a:pt x="414" y="1506"/>
                </a:lnTo>
                <a:lnTo>
                  <a:pt x="458" y="1479"/>
                </a:lnTo>
                <a:lnTo>
                  <a:pt x="478" y="1451"/>
                </a:lnTo>
                <a:lnTo>
                  <a:pt x="423" y="1439"/>
                </a:lnTo>
                <a:lnTo>
                  <a:pt x="387" y="1448"/>
                </a:lnTo>
                <a:lnTo>
                  <a:pt x="351" y="1435"/>
                </a:lnTo>
                <a:lnTo>
                  <a:pt x="307" y="1408"/>
                </a:lnTo>
                <a:lnTo>
                  <a:pt x="262" y="1377"/>
                </a:lnTo>
                <a:lnTo>
                  <a:pt x="235" y="1342"/>
                </a:lnTo>
                <a:lnTo>
                  <a:pt x="217" y="1333"/>
                </a:lnTo>
                <a:lnTo>
                  <a:pt x="191" y="1343"/>
                </a:lnTo>
                <a:lnTo>
                  <a:pt x="146" y="1323"/>
                </a:lnTo>
                <a:lnTo>
                  <a:pt x="110" y="1291"/>
                </a:lnTo>
                <a:lnTo>
                  <a:pt x="96" y="1267"/>
                </a:lnTo>
                <a:lnTo>
                  <a:pt x="96" y="1220"/>
                </a:lnTo>
                <a:lnTo>
                  <a:pt x="89" y="1196"/>
                </a:lnTo>
                <a:lnTo>
                  <a:pt x="46" y="1175"/>
                </a:lnTo>
                <a:lnTo>
                  <a:pt x="46" y="1193"/>
                </a:lnTo>
                <a:lnTo>
                  <a:pt x="66" y="1224"/>
                </a:lnTo>
                <a:lnTo>
                  <a:pt x="73" y="1256"/>
                </a:lnTo>
                <a:lnTo>
                  <a:pt x="33" y="1234"/>
                </a:lnTo>
                <a:lnTo>
                  <a:pt x="12" y="1215"/>
                </a:lnTo>
                <a:lnTo>
                  <a:pt x="1" y="1179"/>
                </a:lnTo>
                <a:lnTo>
                  <a:pt x="7" y="1119"/>
                </a:lnTo>
                <a:lnTo>
                  <a:pt x="0" y="1048"/>
                </a:lnTo>
                <a:lnTo>
                  <a:pt x="7" y="956"/>
                </a:lnTo>
                <a:lnTo>
                  <a:pt x="33" y="815"/>
                </a:lnTo>
                <a:lnTo>
                  <a:pt x="91" y="676"/>
                </a:lnTo>
                <a:lnTo>
                  <a:pt x="182" y="514"/>
                </a:lnTo>
                <a:lnTo>
                  <a:pt x="250" y="401"/>
                </a:lnTo>
                <a:lnTo>
                  <a:pt x="351" y="276"/>
                </a:lnTo>
                <a:lnTo>
                  <a:pt x="435" y="203"/>
                </a:lnTo>
              </a:path>
            </a:pathLst>
          </a:custGeom>
          <a:solidFill>
            <a:srgbClr val="CCFFCC">
              <a:alpha val="50195"/>
            </a:srgbClr>
          </a:solidFill>
          <a:ln>
            <a:noFill/>
          </a:ln>
          <a:effectLst/>
          <a:extLst>
            <a:ext uri="{91240B29-F687-4F45-9708-019B960494DF}">
              <a14:hiddenLine xmlns:a14="http://schemas.microsoft.com/office/drawing/2010/main" xmlns="" w="9525" cap="rnd">
                <a:solidFill>
                  <a:schemeClr val="tx1"/>
                </a:solidFill>
                <a:round/>
                <a:headEnd type="none" w="sm" len="sm"/>
                <a:tailEnd type="none" w="sm" len="sm"/>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987">
              <a:solidFill>
                <a:prstClr val="black"/>
              </a:solidFill>
            </a:endParaRPr>
          </a:p>
        </p:txBody>
      </p:sp>
      <p:sp>
        <p:nvSpPr>
          <p:cNvPr id="5" name="Line 4"/>
          <p:cNvSpPr>
            <a:spLocks noChangeShapeType="1"/>
          </p:cNvSpPr>
          <p:nvPr userDrawn="1"/>
        </p:nvSpPr>
        <p:spPr bwMode="auto">
          <a:xfrm>
            <a:off x="5570" y="7234544"/>
            <a:ext cx="10685974" cy="0"/>
          </a:xfrm>
          <a:prstGeom prst="line">
            <a:avLst/>
          </a:prstGeom>
          <a:noFill/>
          <a:ln w="50800">
            <a:solidFill>
              <a:srgbClr val="00CC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987">
              <a:solidFill>
                <a:prstClr val="black"/>
              </a:solidFill>
            </a:endParaRPr>
          </a:p>
        </p:txBody>
      </p:sp>
      <p:sp>
        <p:nvSpPr>
          <p:cNvPr id="6" name="Line 5"/>
          <p:cNvSpPr>
            <a:spLocks noChangeShapeType="1"/>
          </p:cNvSpPr>
          <p:nvPr userDrawn="1"/>
        </p:nvSpPr>
        <p:spPr bwMode="auto">
          <a:xfrm>
            <a:off x="5570" y="844526"/>
            <a:ext cx="10685974" cy="0"/>
          </a:xfrm>
          <a:prstGeom prst="line">
            <a:avLst/>
          </a:prstGeom>
          <a:noFill/>
          <a:ln w="50800">
            <a:solidFill>
              <a:srgbClr val="00CC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sz="1987">
              <a:solidFill>
                <a:prstClr val="black"/>
              </a:solidFill>
            </a:endParaRPr>
          </a:p>
        </p:txBody>
      </p:sp>
      <p:graphicFrame>
        <p:nvGraphicFramePr>
          <p:cNvPr id="7" name="Object 7"/>
          <p:cNvGraphicFramePr>
            <a:graphicFrameLocks noChangeAspect="1"/>
          </p:cNvGraphicFramePr>
          <p:nvPr userDrawn="1"/>
        </p:nvGraphicFramePr>
        <p:xfrm>
          <a:off x="0" y="1"/>
          <a:ext cx="10693400" cy="818245"/>
        </p:xfrm>
        <a:graphic>
          <a:graphicData uri="http://schemas.openxmlformats.org/presentationml/2006/ole">
            <p:oleObj spid="_x0000_s2802" name="Image" r:id="rId3" imgW="13320635" imgH="1079365" progId="">
              <p:embed/>
            </p:oleObj>
          </a:graphicData>
        </a:graphic>
      </p:graphicFrame>
      <p:pic>
        <p:nvPicPr>
          <p:cNvPr id="8" name="Picture 10" descr="2"/>
          <p:cNvPicPr>
            <a:picLocks noChangeAspect="1" noChangeArrowheads="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0" y="7262578"/>
            <a:ext cx="10693400" cy="322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07906" name="Rectangle 7"/>
          <p:cNvSpPr>
            <a:spLocks noGrp="1" noChangeArrowheads="1"/>
          </p:cNvSpPr>
          <p:nvPr>
            <p:ph type="ctrTitle"/>
          </p:nvPr>
        </p:nvSpPr>
        <p:spPr>
          <a:xfrm>
            <a:off x="815001" y="1876532"/>
            <a:ext cx="9089390" cy="1622472"/>
          </a:xfrm>
        </p:spPr>
        <p:txBody>
          <a:bodyPr/>
          <a:lstStyle>
            <a:lvl1pPr algn="ctr">
              <a:defRPr sz="4636">
                <a:solidFill>
                  <a:srgbClr val="9900CC"/>
                </a:solidFill>
              </a:defRPr>
            </a:lvl1pPr>
          </a:lstStyle>
          <a:p>
            <a:pPr lvl="0"/>
            <a:r>
              <a:rPr lang="zh-CN" altLang="en-US" noProof="0" smtClean="0"/>
              <a:t>单击此处编辑母版标题样式</a:t>
            </a:r>
          </a:p>
        </p:txBody>
      </p:sp>
      <p:sp>
        <p:nvSpPr>
          <p:cNvPr id="507907" name="AutoShape 8"/>
          <p:cNvSpPr>
            <a:spLocks noGrp="1" noChangeArrowheads="1"/>
          </p:cNvSpPr>
          <p:nvPr>
            <p:ph type="subTitle" idx="1"/>
          </p:nvPr>
        </p:nvSpPr>
        <p:spPr>
          <a:xfrm>
            <a:off x="1052632" y="4420624"/>
            <a:ext cx="8589993" cy="1934351"/>
          </a:xfrm>
          <a:prstGeom prst="roundRect">
            <a:avLst>
              <a:gd name="adj" fmla="val 9412"/>
            </a:avLst>
          </a:prstGeom>
          <a:extLst>
            <a:ext uri="{909E8E84-426E-40DD-AFC4-6F175D3DCCD1}">
              <a14:hiddenFill xmlns:a14="http://schemas.microsoft.com/office/drawing/2010/main" xmlns="">
                <a:solidFill>
                  <a:srgbClr val="D8F1D7"/>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marL="0" indent="0" algn="ctr">
              <a:lnSpc>
                <a:spcPct val="90000"/>
              </a:lnSpc>
              <a:spcBef>
                <a:spcPct val="15000"/>
              </a:spcBef>
              <a:buSzPct val="90000"/>
              <a:buFont typeface="Wingdings" panose="05000000000000000000" pitchFamily="2" charset="2"/>
              <a:buNone/>
              <a:defRPr sz="3753">
                <a:solidFill>
                  <a:srgbClr val="000000"/>
                </a:solidFill>
                <a:latin typeface="CMU Typewriter Text" pitchFamily="49" charset="0"/>
                <a:ea typeface="文鼎ＰＬ简中楷" pitchFamily="2" charset="-122"/>
              </a:defRPr>
            </a:lvl1pPr>
          </a:lstStyle>
          <a:p>
            <a:pPr lvl="0"/>
            <a:r>
              <a:rPr lang="zh-CN" altLang="en-US" noProof="0" smtClean="0"/>
              <a:t>单击此处编辑母版副标题样式</a:t>
            </a:r>
          </a:p>
        </p:txBody>
      </p:sp>
    </p:spTree>
    <p:extLst>
      <p:ext uri="{BB962C8B-B14F-4D97-AF65-F5344CB8AC3E}">
        <p14:creationId xmlns:p14="http://schemas.microsoft.com/office/powerpoint/2010/main" xmlns="" val="3520910898"/>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0" y="431800"/>
            <a:ext cx="10693399" cy="687388"/>
          </a:xfrm>
          <a:prstGeom prst="rect">
            <a:avLst/>
          </a:prstGeom>
        </p:spPr>
        <p:txBody>
          <a:bodyPr wrap="square" lIns="0" tIns="0" rIns="0" bIns="0" anchor="ctr" anchorCtr="0">
            <a:noAutofit/>
          </a:bodyPr>
          <a:lstStyle/>
          <a:p>
            <a:endParaRPr dirty="0"/>
          </a:p>
        </p:txBody>
      </p:sp>
      <p:sp>
        <p:nvSpPr>
          <p:cNvPr id="3" name="Holder 3"/>
          <p:cNvSpPr>
            <a:spLocks noGrp="1"/>
          </p:cNvSpPr>
          <p:nvPr>
            <p:ph type="body" idx="1"/>
          </p:nvPr>
        </p:nvSpPr>
        <p:spPr>
          <a:xfrm>
            <a:off x="-1" y="1271523"/>
            <a:ext cx="10690735" cy="5974732"/>
          </a:xfrm>
          <a:prstGeom prst="rect">
            <a:avLst/>
          </a:prstGeom>
        </p:spPr>
        <p:txBody>
          <a:bodyPr wrap="square" lIns="0" tIns="0" rIns="0" bIns="0">
            <a:noAutofit/>
          </a:bodyPr>
          <a:lstStyle/>
          <a:p>
            <a:endParaRPr lang="en-US" dirty="0" smtClean="0"/>
          </a:p>
          <a:p>
            <a:pPr lvl="1"/>
            <a:endParaRPr lang="en-US" dirty="0" smtClean="0"/>
          </a:p>
          <a:p>
            <a:pPr lvl="2"/>
            <a:endParaRPr dirty="0"/>
          </a:p>
        </p:txBody>
      </p:sp>
      <p:sp>
        <p:nvSpPr>
          <p:cNvPr id="4" name="Holder 4"/>
          <p:cNvSpPr>
            <a:spLocks noGrp="1"/>
          </p:cNvSpPr>
          <p:nvPr>
            <p:ph type="ftr" sz="quarter" idx="5"/>
          </p:nvPr>
        </p:nvSpPr>
        <p:spPr>
          <a:xfrm>
            <a:off x="2472182" y="7289800"/>
            <a:ext cx="6303518" cy="304800"/>
          </a:xfrm>
          <a:prstGeom prst="rect">
            <a:avLst/>
          </a:prstGeom>
        </p:spPr>
        <p:txBody>
          <a:bodyPr wrap="square" lIns="0" tIns="0" rIns="0" bIns="0" anchor="ctr" anchorCtr="0">
            <a:noAutofit/>
          </a:bodyPr>
          <a:lstStyle>
            <a:lvl1pPr algn="ctr">
              <a:defRPr sz="1600" baseline="0">
                <a:solidFill>
                  <a:schemeClr val="bg1"/>
                </a:solidFill>
                <a:latin typeface="Times New Roman" panose="02020603050405020304" pitchFamily="18" charset="0"/>
                <a:ea typeface="楷体" panose="02010609060101010101" pitchFamily="49" charset="-122"/>
              </a:defRPr>
            </a:lvl1pPr>
          </a:lstStyle>
          <a:p>
            <a:r>
              <a:rPr lang="en-US" altLang="zh-CN" dirty="0" smtClean="0">
                <a:solidFill>
                  <a:prstClr val="white"/>
                </a:solidFill>
              </a:rPr>
              <a:t>Andriod</a:t>
            </a:r>
            <a:endParaRPr lang="zh-CN" altLang="en-US" dirty="0">
              <a:solidFill>
                <a:prstClr val="white"/>
              </a:solidFill>
            </a:endParaRPr>
          </a:p>
        </p:txBody>
      </p:sp>
      <p:sp>
        <p:nvSpPr>
          <p:cNvPr id="5" name="Holder 5"/>
          <p:cNvSpPr>
            <a:spLocks noGrp="1"/>
          </p:cNvSpPr>
          <p:nvPr>
            <p:ph type="dt" sz="half" idx="6"/>
          </p:nvPr>
        </p:nvSpPr>
        <p:spPr>
          <a:xfrm>
            <a:off x="12700" y="7289800"/>
            <a:ext cx="2438761" cy="304800"/>
          </a:xfrm>
          <a:prstGeom prst="rect">
            <a:avLst/>
          </a:prstGeom>
        </p:spPr>
        <p:txBody>
          <a:bodyPr wrap="square" lIns="0" tIns="0" rIns="0" bIns="0" anchor="ctr" anchorCtr="0">
            <a:noAutofit/>
          </a:bodyPr>
          <a:lstStyle>
            <a:lvl1pPr algn="ctr">
              <a:defRPr sz="1600" baseline="0">
                <a:solidFill>
                  <a:schemeClr val="bg1"/>
                </a:solidFill>
                <a:latin typeface="Times New Roman" panose="02020603050405020304" pitchFamily="18" charset="0"/>
                <a:ea typeface="楷体" panose="02010609060101010101" pitchFamily="49" charset="-122"/>
              </a:defRPr>
            </a:lvl1pPr>
          </a:lstStyle>
          <a:p>
            <a:fld id="{34D1CE2D-9220-4292-8BF4-A7A36C5DECA7}" type="datetime4">
              <a:rPr lang="en-US" altLang="zh-CN" smtClean="0">
                <a:solidFill>
                  <a:prstClr val="white"/>
                </a:solidFill>
              </a:rPr>
              <a:pPr/>
              <a:t>April 7, 2021</a:t>
            </a:fld>
            <a:endParaRPr lang="en-US" dirty="0" smtClean="0">
              <a:solidFill>
                <a:prstClr val="white"/>
              </a:solidFill>
            </a:endParaRPr>
          </a:p>
        </p:txBody>
      </p:sp>
      <p:sp>
        <p:nvSpPr>
          <p:cNvPr id="6" name="Holder 6"/>
          <p:cNvSpPr>
            <a:spLocks noGrp="1"/>
          </p:cNvSpPr>
          <p:nvPr>
            <p:ph type="sldNum" sz="quarter" idx="7"/>
          </p:nvPr>
        </p:nvSpPr>
        <p:spPr>
          <a:xfrm>
            <a:off x="8796421" y="7289800"/>
            <a:ext cx="1894314" cy="304800"/>
          </a:xfrm>
          <a:prstGeom prst="rect">
            <a:avLst/>
          </a:prstGeom>
        </p:spPr>
        <p:txBody>
          <a:bodyPr wrap="square" lIns="0" tIns="0" rIns="0" bIns="0" anchor="ctr" anchorCtr="0">
            <a:noAutofit/>
          </a:bodyPr>
          <a:lstStyle>
            <a:lvl1pPr algn="ctr">
              <a:defRPr sz="1600" baseline="0">
                <a:solidFill>
                  <a:schemeClr val="bg1"/>
                </a:solidFill>
                <a:latin typeface="Times New Roman" panose="02020603050405020304" pitchFamily="18" charset="0"/>
                <a:ea typeface="楷体" panose="02010609060101010101" pitchFamily="49" charset="-122"/>
              </a:defRPr>
            </a:lvl1pPr>
          </a:lstStyle>
          <a:p>
            <a:pPr marL="96520"/>
            <a:fld id="{81D60167-4931-47E6-BA6A-407CBD079E47}" type="slidenum">
              <a:rPr lang="en-US" altLang="zh-CN" spc="-10" smtClean="0">
                <a:solidFill>
                  <a:prstClr val="white"/>
                </a:solidFill>
                <a:cs typeface="Garamond"/>
              </a:rPr>
              <a:pPr marL="96520"/>
              <a:t>‹#›</a:t>
            </a:fld>
            <a:endParaRPr lang="zh-CN" altLang="en-US" dirty="0">
              <a:solidFill>
                <a:prstClr val="white"/>
              </a:solidFill>
              <a:cs typeface="Garamond"/>
            </a:endParaRPr>
          </a:p>
        </p:txBody>
      </p:sp>
      <p:sp>
        <p:nvSpPr>
          <p:cNvPr id="8" name="Line 6"/>
          <p:cNvSpPr>
            <a:spLocks noChangeShapeType="1"/>
          </p:cNvSpPr>
          <p:nvPr userDrawn="1"/>
        </p:nvSpPr>
        <p:spPr bwMode="auto">
          <a:xfrm>
            <a:off x="4762" y="1193800"/>
            <a:ext cx="10688637" cy="3111"/>
          </a:xfrm>
          <a:prstGeom prst="line">
            <a:avLst/>
          </a:prstGeom>
          <a:noFill/>
          <a:ln w="50800">
            <a:solidFill>
              <a:srgbClr val="00CC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solidFill>
                <a:prstClr val="black"/>
              </a:solidFill>
            </a:endParaRPr>
          </a:p>
        </p:txBody>
      </p:sp>
      <p:pic>
        <p:nvPicPr>
          <p:cNvPr id="9" name="Picture 11" descr="SlideHead01副本"/>
          <p:cNvPicPr>
            <a:picLocks noChangeAspect="1" noChangeArrowheads="1"/>
          </p:cNvPicPr>
          <p:nvPr userDrawn="1"/>
        </p:nvPicPr>
        <p:blipFill>
          <a:blip r:embed="rId8" cstate="print">
            <a:extLst>
              <a:ext uri="{28A0092B-C50C-407E-A947-70E740481C1C}">
                <a14:useLocalDpi xmlns:a14="http://schemas.microsoft.com/office/drawing/2010/main" xmlns="" val="0"/>
              </a:ext>
            </a:extLst>
          </a:blip>
          <a:srcRect/>
          <a:stretch>
            <a:fillRect/>
          </a:stretch>
        </p:blipFill>
        <p:spPr bwMode="auto">
          <a:xfrm>
            <a:off x="0" y="0"/>
            <a:ext cx="10693400" cy="417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12" descr="2"/>
          <p:cNvPicPr>
            <a:picLocks noChangeAspect="1" noChangeArrowheads="1"/>
          </p:cNvPicPr>
          <p:nvPr userDrawn="1"/>
        </p:nvPicPr>
        <p:blipFill>
          <a:blip r:embed="rId9" cstate="print">
            <a:extLst>
              <a:ext uri="{28A0092B-C50C-407E-A947-70E740481C1C}">
                <a14:useLocalDpi xmlns:a14="http://schemas.microsoft.com/office/drawing/2010/main" xmlns="" val="0"/>
              </a:ext>
            </a:extLst>
          </a:blip>
          <a:srcRect/>
          <a:stretch>
            <a:fillRect/>
          </a:stretch>
        </p:blipFill>
        <p:spPr bwMode="auto">
          <a:xfrm>
            <a:off x="-1" y="7302499"/>
            <a:ext cx="10693399" cy="2667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Line 7"/>
          <p:cNvSpPr>
            <a:spLocks noChangeShapeType="1"/>
          </p:cNvSpPr>
          <p:nvPr userDrawn="1"/>
        </p:nvSpPr>
        <p:spPr bwMode="auto">
          <a:xfrm>
            <a:off x="4762" y="7273925"/>
            <a:ext cx="10685973" cy="904"/>
          </a:xfrm>
          <a:prstGeom prst="line">
            <a:avLst/>
          </a:prstGeom>
          <a:noFill/>
          <a:ln w="50800">
            <a:solidFill>
              <a:srgbClr val="00CC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solidFill>
                <a:prstClr val="black"/>
              </a:solidFill>
            </a:endParaRPr>
          </a:p>
        </p:txBody>
      </p:sp>
    </p:spTree>
    <p:extLst>
      <p:ext uri="{BB962C8B-B14F-4D97-AF65-F5344CB8AC3E}">
        <p14:creationId xmlns:p14="http://schemas.microsoft.com/office/powerpoint/2010/main" xmlns="" val="422307005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baseline="0">
          <a:solidFill>
            <a:srgbClr val="0070C0"/>
          </a:solidFill>
          <a:latin typeface="Arial" panose="020B0604020202020204" pitchFamily="34" charset="0"/>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n"/>
        <a:defRPr sz="3200" kern="1200" baseline="0">
          <a:solidFill>
            <a:srgbClr val="0070C0"/>
          </a:solidFill>
          <a:latin typeface="Arial" panose="020B0604020202020204" pitchFamily="34" charset="0"/>
          <a:ea typeface="黑体" panose="02010609060101010101" pitchFamily="49" charset="-122"/>
          <a:cs typeface="+mn-cs"/>
        </a:defRPr>
      </a:lvl1pPr>
      <a:lvl2pPr marL="685800" indent="-228600" algn="l" defTabSz="914400" rtl="0" eaLnBrk="1" latinLnBrk="0" hangingPunct="1">
        <a:lnSpc>
          <a:spcPct val="90000"/>
        </a:lnSpc>
        <a:spcBef>
          <a:spcPts val="500"/>
        </a:spcBef>
        <a:buFont typeface="Wingdings" panose="05000000000000000000" pitchFamily="2" charset="2"/>
        <a:buChar char="u"/>
        <a:defRPr sz="2800" kern="1200" baseline="0">
          <a:solidFill>
            <a:schemeClr val="tx1"/>
          </a:solidFill>
          <a:latin typeface="Arial" panose="020B0604020202020204" pitchFamily="34" charset="0"/>
          <a:ea typeface="黑体" panose="02010609060101010101" pitchFamily="49" charset="-122"/>
          <a:cs typeface="+mn-cs"/>
        </a:defRPr>
      </a:lvl2pPr>
      <a:lvl3pPr marL="1143000" indent="-228600" algn="l" defTabSz="914400" rtl="0" eaLnBrk="1" latinLnBrk="0" hangingPunct="1">
        <a:lnSpc>
          <a:spcPct val="90000"/>
        </a:lnSpc>
        <a:spcBef>
          <a:spcPts val="500"/>
        </a:spcBef>
        <a:buFont typeface="Wingdings" panose="05000000000000000000" pitchFamily="2" charset="2"/>
        <a:buChar char="l"/>
        <a:defRPr sz="2400" kern="1200" baseline="0">
          <a:solidFill>
            <a:schemeClr val="tx1"/>
          </a:solidFill>
          <a:latin typeface="Arial" panose="020B0604020202020204" pitchFamily="34" charset="0"/>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6"/>
          <p:cNvSpPr>
            <a:spLocks noChangeArrowheads="1"/>
          </p:cNvSpPr>
          <p:nvPr/>
        </p:nvSpPr>
        <p:spPr bwMode="auto">
          <a:xfrm>
            <a:off x="684213" y="2060897"/>
            <a:ext cx="9158287" cy="1008063"/>
          </a:xfrm>
          <a:prstGeom prst="roundRect">
            <a:avLst>
              <a:gd name="adj" fmla="val 15546"/>
            </a:avLst>
          </a:prstGeom>
          <a:solidFill>
            <a:srgbClr val="E4F5E3"/>
          </a:solidFill>
          <a:ln>
            <a:noFill/>
          </a:ln>
          <a:effectLst>
            <a:outerShdw dist="107763" dir="2700000" algn="ctr" rotWithShape="0">
              <a:srgbClr val="808080">
                <a:alpha val="50000"/>
              </a:srgbClr>
            </a:outerShdw>
          </a:effectLst>
          <a:extLst>
            <a:ext uri="{91240B29-F687-4F45-9708-019B960494DF}">
              <a14:hiddenLine xmlns:a14="http://schemas.microsoft.com/office/drawing/2010/main" xmlns="" w="9525" algn="ctr">
                <a:solidFill>
                  <a:srgbClr val="000000"/>
                </a:solidFill>
                <a:round/>
                <a:headEnd/>
                <a:tailEnd/>
              </a14:hiddenLine>
            </a:ext>
          </a:extLst>
        </p:spPr>
        <p:txBody>
          <a:bodyPr/>
          <a:lstStyle>
            <a:lvl1pPr fontAlgn="ctr">
              <a:spcBef>
                <a:spcPct val="20000"/>
              </a:spcBef>
              <a:buClr>
                <a:srgbClr val="9900CC"/>
              </a:buClr>
              <a:buSzPct val="80000"/>
              <a:buFont typeface="Wingdings" panose="05000000000000000000" pitchFamily="2" charset="2"/>
              <a:buChar char="n"/>
              <a:defRPr sz="3200" b="1">
                <a:solidFill>
                  <a:srgbClr val="9900CC"/>
                </a:solidFill>
                <a:latin typeface="CMU Serif" pitchFamily="50" charset="0"/>
                <a:ea typeface="文鼎ＰＬ简报宋" panose="02010600030101010101" pitchFamily="2" charset="-122"/>
              </a:defRPr>
            </a:lvl1pPr>
            <a:lvl2pPr marL="742950" indent="-285750" fontAlgn="ctr">
              <a:spcBef>
                <a:spcPct val="20000"/>
              </a:spcBef>
              <a:buClr>
                <a:schemeClr val="tx1"/>
              </a:buClr>
              <a:buSzPct val="80000"/>
              <a:buFont typeface="Wingdings" panose="05000000000000000000" pitchFamily="2" charset="2"/>
              <a:buChar char="u"/>
              <a:defRPr kumimoji="1" sz="2800" b="1">
                <a:solidFill>
                  <a:schemeClr val="tx1"/>
                </a:solidFill>
                <a:latin typeface="CMU Serif" pitchFamily="50" charset="0"/>
                <a:ea typeface="文鼎ＰＬ简报宋" panose="02010600030101010101" pitchFamily="2" charset="-122"/>
              </a:defRPr>
            </a:lvl2pPr>
            <a:lvl3pPr marL="1143000" indent="-228600" fontAlgn="ctr">
              <a:spcBef>
                <a:spcPct val="20000"/>
              </a:spcBef>
              <a:buClr>
                <a:schemeClr val="tx1"/>
              </a:buClr>
              <a:buSzPct val="80000"/>
              <a:buFont typeface="Wingdings" panose="05000000000000000000" pitchFamily="2" charset="2"/>
              <a:buChar char="l"/>
              <a:defRPr sz="2400" b="1">
                <a:solidFill>
                  <a:schemeClr val="tx1"/>
                </a:solidFill>
                <a:latin typeface="CMU Serif" pitchFamily="50" charset="0"/>
                <a:ea typeface="文鼎ＰＬ简报宋" panose="02010600030101010101" pitchFamily="2" charset="-122"/>
              </a:defRPr>
            </a:lvl3pPr>
            <a:lvl4pPr marL="1600200" indent="-228600">
              <a:spcBef>
                <a:spcPct val="20000"/>
              </a:spcBef>
              <a:buClr>
                <a:schemeClr val="accent1"/>
              </a:buClr>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fontAlgn="base" hangingPunct="1">
              <a:buClr>
                <a:schemeClr val="tx1"/>
              </a:buClr>
              <a:buSzPct val="90000"/>
              <a:buFont typeface="Wingdings" panose="05000000000000000000" pitchFamily="2" charset="2"/>
              <a:buNone/>
            </a:pPr>
            <a:endParaRPr lang="zh-CN" altLang="en-US" sz="4200">
              <a:latin typeface="Arial" panose="020B0604020202020204" pitchFamily="34" charset="0"/>
              <a:ea typeface="黑体" panose="02010609060101010101" pitchFamily="49" charset="-122"/>
            </a:endParaRPr>
          </a:p>
        </p:txBody>
      </p:sp>
      <p:sp>
        <p:nvSpPr>
          <p:cNvPr id="2" name="Title 1"/>
          <p:cNvSpPr>
            <a:spLocks noGrp="1"/>
          </p:cNvSpPr>
          <p:nvPr>
            <p:ph type="ctrTitle"/>
          </p:nvPr>
        </p:nvSpPr>
        <p:spPr/>
        <p:txBody>
          <a:bodyPr/>
          <a:lstStyle/>
          <a:p>
            <a:r>
              <a:rPr lang="zh-CN" altLang="en-US" dirty="0" smtClean="0">
                <a:solidFill>
                  <a:schemeClr val="tx1"/>
                </a:solidFill>
                <a:latin typeface="+mj-ea"/>
                <a:ea typeface="+mj-ea"/>
              </a:rPr>
              <a:t>嵌入式软件设计</a:t>
            </a:r>
            <a:endParaRPr lang="zh-CN" altLang="en-US" dirty="0">
              <a:solidFill>
                <a:schemeClr val="tx1"/>
              </a:solidFill>
              <a:latin typeface="+mj-ea"/>
              <a:ea typeface="+mj-ea"/>
            </a:endParaRPr>
          </a:p>
        </p:txBody>
      </p:sp>
      <p:sp>
        <p:nvSpPr>
          <p:cNvPr id="3" name="Subtitle 2"/>
          <p:cNvSpPr>
            <a:spLocks noGrp="1"/>
          </p:cNvSpPr>
          <p:nvPr>
            <p:ph type="subTitle" idx="4"/>
          </p:nvPr>
        </p:nvSpPr>
        <p:spPr/>
        <p:txBody>
          <a:bodyPr/>
          <a:lstStyle/>
          <a:p>
            <a:endParaRPr lang="zh-CN" altLang="en-US" dirty="0"/>
          </a:p>
        </p:txBody>
      </p:sp>
    </p:spTree>
    <p:extLst>
      <p:ext uri="{BB962C8B-B14F-4D97-AF65-F5344CB8AC3E}">
        <p14:creationId xmlns:p14="http://schemas.microsoft.com/office/powerpoint/2010/main" xmlns="" val="40286989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solidFill>
                  <a:schemeClr val="tx1"/>
                </a:solidFill>
                <a:latin typeface="+mj-ea"/>
                <a:ea typeface="+mj-ea"/>
              </a:rPr>
              <a:t>提高循环语言的效率</a:t>
            </a:r>
            <a:endParaRPr lang="zh-CN" altLang="en-US" dirty="0">
              <a:solidFill>
                <a:schemeClr val="tx1"/>
              </a:solidFill>
              <a:latin typeface="+mj-ea"/>
              <a:ea typeface="+mj-ea"/>
            </a:endParaRPr>
          </a:p>
        </p:txBody>
      </p:sp>
      <p:sp>
        <p:nvSpPr>
          <p:cNvPr id="3" name="文本占位符 2"/>
          <p:cNvSpPr>
            <a:spLocks noGrp="1"/>
          </p:cNvSpPr>
          <p:nvPr>
            <p:ph type="body" idx="1"/>
          </p:nvPr>
        </p:nvSpPr>
        <p:spPr/>
        <p:txBody>
          <a:bodyPr/>
          <a:lstStyle/>
          <a:p>
            <a:r>
              <a:rPr lang="zh-CN" altLang="zh-CN" sz="2800" dirty="0" smtClean="0">
                <a:solidFill>
                  <a:schemeClr val="tx1"/>
                </a:solidFill>
                <a:latin typeface="+mn-ea"/>
                <a:ea typeface="+mn-ea"/>
              </a:rPr>
              <a:t>在多重循环中</a:t>
            </a:r>
            <a:r>
              <a:rPr lang="en-US" altLang="zh-CN" sz="2800" dirty="0" smtClean="0">
                <a:solidFill>
                  <a:schemeClr val="tx1"/>
                </a:solidFill>
                <a:latin typeface="+mn-ea"/>
                <a:ea typeface="+mn-ea"/>
              </a:rPr>
              <a:t>,</a:t>
            </a:r>
            <a:r>
              <a:rPr lang="zh-CN" altLang="zh-CN" sz="2800" dirty="0" smtClean="0">
                <a:solidFill>
                  <a:schemeClr val="tx1"/>
                </a:solidFill>
                <a:latin typeface="+mn-ea"/>
                <a:ea typeface="+mn-ea"/>
              </a:rPr>
              <a:t>应将最长的循环放在最内层</a:t>
            </a:r>
            <a:r>
              <a:rPr lang="en-US" altLang="zh-CN" sz="2800" dirty="0" smtClean="0">
                <a:solidFill>
                  <a:schemeClr val="tx1"/>
                </a:solidFill>
                <a:latin typeface="+mn-ea"/>
                <a:ea typeface="+mn-ea"/>
              </a:rPr>
              <a:t>,</a:t>
            </a:r>
            <a:r>
              <a:rPr lang="zh-CN" altLang="zh-CN" sz="2800" dirty="0" smtClean="0">
                <a:solidFill>
                  <a:schemeClr val="tx1"/>
                </a:solidFill>
                <a:latin typeface="+mn-ea"/>
                <a:ea typeface="+mn-ea"/>
              </a:rPr>
              <a:t>最短的循环放在最外层</a:t>
            </a:r>
            <a:r>
              <a:rPr lang="en-US" altLang="zh-CN" sz="2800" dirty="0" smtClean="0">
                <a:solidFill>
                  <a:schemeClr val="tx1"/>
                </a:solidFill>
                <a:latin typeface="+mn-ea"/>
                <a:ea typeface="+mn-ea"/>
              </a:rPr>
              <a:t>.</a:t>
            </a:r>
            <a:r>
              <a:rPr lang="zh-CN" altLang="zh-CN" sz="2800" dirty="0" smtClean="0">
                <a:solidFill>
                  <a:schemeClr val="tx1"/>
                </a:solidFill>
                <a:latin typeface="+mn-ea"/>
                <a:ea typeface="+mn-ea"/>
              </a:rPr>
              <a:t>这样可以减少</a:t>
            </a:r>
            <a:r>
              <a:rPr lang="en-US" altLang="zh-CN" sz="2800" dirty="0" smtClean="0">
                <a:solidFill>
                  <a:schemeClr val="tx1"/>
                </a:solidFill>
                <a:latin typeface="+mn-ea"/>
                <a:ea typeface="+mn-ea"/>
              </a:rPr>
              <a:t>CPU</a:t>
            </a:r>
            <a:r>
              <a:rPr lang="zh-CN" altLang="zh-CN" sz="2800" dirty="0" smtClean="0">
                <a:solidFill>
                  <a:schemeClr val="tx1"/>
                </a:solidFill>
                <a:latin typeface="+mn-ea"/>
                <a:ea typeface="+mn-ea"/>
              </a:rPr>
              <a:t>跨切循环的次数</a:t>
            </a:r>
            <a:r>
              <a:rPr lang="zh-CN" altLang="en-US" sz="2800" dirty="0" smtClean="0">
                <a:solidFill>
                  <a:schemeClr val="tx1"/>
                </a:solidFill>
                <a:latin typeface="+mn-ea"/>
                <a:ea typeface="+mn-ea"/>
              </a:rPr>
              <a:t>；</a:t>
            </a:r>
            <a:endParaRPr lang="en-US" altLang="zh-CN" sz="2800" dirty="0" smtClean="0">
              <a:solidFill>
                <a:schemeClr val="tx1"/>
              </a:solidFill>
              <a:latin typeface="+mn-ea"/>
              <a:ea typeface="+mn-ea"/>
            </a:endParaRPr>
          </a:p>
          <a:p>
            <a:r>
              <a:rPr lang="zh-CN" altLang="zh-CN" sz="2800" dirty="0" smtClean="0">
                <a:solidFill>
                  <a:schemeClr val="tx1"/>
                </a:solidFill>
                <a:latin typeface="+mn-ea"/>
                <a:ea typeface="+mn-ea"/>
              </a:rPr>
              <a:t>充分分解小的循环</a:t>
            </a:r>
            <a:r>
              <a:rPr lang="zh-CN" altLang="en-US" sz="2800" dirty="0" smtClean="0">
                <a:solidFill>
                  <a:schemeClr val="tx1"/>
                </a:solidFill>
                <a:latin typeface="+mn-ea"/>
                <a:ea typeface="+mn-ea"/>
              </a:rPr>
              <a:t>；</a:t>
            </a:r>
            <a:endParaRPr lang="en-US" altLang="zh-CN" sz="2800" dirty="0" smtClean="0">
              <a:solidFill>
                <a:schemeClr val="tx1"/>
              </a:solidFill>
              <a:latin typeface="+mn-ea"/>
              <a:ea typeface="+mn-ea"/>
            </a:endParaRPr>
          </a:p>
          <a:p>
            <a:r>
              <a:rPr lang="zh-CN" altLang="en-US" sz="2800" dirty="0" smtClean="0">
                <a:solidFill>
                  <a:schemeClr val="tx1"/>
                </a:solidFill>
                <a:latin typeface="+mn-ea"/>
                <a:ea typeface="+mn-ea"/>
              </a:rPr>
              <a:t>公共表达式放在循环外；</a:t>
            </a:r>
            <a:endParaRPr lang="en-US" altLang="zh-CN" sz="2800" dirty="0" smtClean="0">
              <a:solidFill>
                <a:schemeClr val="tx1"/>
              </a:solidFill>
              <a:latin typeface="+mn-ea"/>
              <a:ea typeface="+mn-ea"/>
            </a:endParaRPr>
          </a:p>
          <a:p>
            <a:r>
              <a:rPr lang="zh-CN" altLang="en-US" sz="2800" dirty="0" smtClean="0">
                <a:solidFill>
                  <a:schemeClr val="tx1"/>
                </a:solidFill>
                <a:latin typeface="+mn-ea"/>
                <a:ea typeface="+mn-ea"/>
              </a:rPr>
              <a:t>使用指针，减少使用数组；</a:t>
            </a:r>
            <a:endParaRPr lang="en-US" altLang="zh-CN" sz="2800" dirty="0" smtClean="0">
              <a:solidFill>
                <a:schemeClr val="tx1"/>
              </a:solidFill>
              <a:latin typeface="+mn-ea"/>
              <a:ea typeface="+mn-ea"/>
            </a:endParaRPr>
          </a:p>
          <a:p>
            <a:r>
              <a:rPr lang="zh-CN" altLang="en-US" sz="2800" dirty="0" smtClean="0">
                <a:solidFill>
                  <a:schemeClr val="tx1"/>
                </a:solidFill>
                <a:latin typeface="+mn-ea"/>
                <a:ea typeface="+mn-ea"/>
              </a:rPr>
              <a:t>判断条件用</a:t>
            </a:r>
            <a:r>
              <a:rPr lang="en-US" altLang="zh-CN" sz="2800" dirty="0" smtClean="0">
                <a:solidFill>
                  <a:schemeClr val="tx1"/>
                </a:solidFill>
                <a:latin typeface="+mn-ea"/>
                <a:ea typeface="+mn-ea"/>
              </a:rPr>
              <a:t>0</a:t>
            </a:r>
            <a:r>
              <a:rPr lang="zh-CN" altLang="en-US" sz="2800" dirty="0" smtClean="0">
                <a:solidFill>
                  <a:schemeClr val="tx1"/>
                </a:solidFill>
                <a:latin typeface="+mn-ea"/>
                <a:ea typeface="+mn-ea"/>
              </a:rPr>
              <a:t>；</a:t>
            </a:r>
            <a:r>
              <a:rPr lang="en-US" altLang="zh-CN" sz="2800" dirty="0" smtClean="0">
                <a:solidFill>
                  <a:schemeClr val="tx1"/>
                </a:solidFill>
                <a:latin typeface="+mn-ea"/>
                <a:ea typeface="+mn-ea"/>
              </a:rPr>
              <a:t>(</a:t>
            </a:r>
            <a:r>
              <a:rPr lang="zh-CN" altLang="en-US" sz="2800" dirty="0" smtClean="0">
                <a:solidFill>
                  <a:schemeClr val="tx1"/>
                </a:solidFill>
                <a:latin typeface="+mn-ea"/>
                <a:ea typeface="+mn-ea"/>
              </a:rPr>
              <a:t>例如</a:t>
            </a:r>
            <a:r>
              <a:rPr lang="zh-CN" altLang="zh-CN" sz="2800" dirty="0" smtClean="0">
                <a:solidFill>
                  <a:schemeClr val="tx1"/>
                </a:solidFill>
                <a:latin typeface="+mn-ea"/>
                <a:ea typeface="+mn-ea"/>
              </a:rPr>
              <a:t>自减延时函数</a:t>
            </a:r>
            <a:r>
              <a:rPr lang="en-US" altLang="zh-CN" sz="2800" dirty="0" smtClean="0">
                <a:solidFill>
                  <a:schemeClr val="tx1"/>
                </a:solidFill>
                <a:latin typeface="+mn-ea"/>
                <a:ea typeface="+mn-ea"/>
              </a:rPr>
              <a:t>)</a:t>
            </a:r>
            <a:r>
              <a:rPr lang="zh-CN" altLang="en-US" sz="2800" dirty="0" smtClean="0">
                <a:solidFill>
                  <a:schemeClr val="tx1"/>
                </a:solidFill>
                <a:latin typeface="+mn-ea"/>
                <a:ea typeface="+mn-ea"/>
              </a:rPr>
              <a:t>；</a:t>
            </a:r>
            <a:endParaRPr lang="en-US" altLang="zh-CN" sz="2800" dirty="0" smtClean="0">
              <a:solidFill>
                <a:schemeClr val="tx1"/>
              </a:solidFill>
              <a:latin typeface="+mn-ea"/>
              <a:ea typeface="+mn-ea"/>
            </a:endParaRPr>
          </a:p>
          <a:p>
            <a:r>
              <a:rPr lang="en-US" altLang="zh-CN" sz="2800" dirty="0" smtClean="0">
                <a:solidFill>
                  <a:schemeClr val="tx1"/>
                </a:solidFill>
                <a:latin typeface="+mn-ea"/>
                <a:ea typeface="+mn-ea"/>
              </a:rPr>
              <a:t>while</a:t>
            </a:r>
            <a:r>
              <a:rPr lang="zh-CN" altLang="en-US" sz="2800" dirty="0" smtClean="0">
                <a:solidFill>
                  <a:schemeClr val="tx1"/>
                </a:solidFill>
                <a:latin typeface="+mn-ea"/>
                <a:ea typeface="+mn-ea"/>
              </a:rPr>
              <a:t>与</a:t>
            </a:r>
            <a:r>
              <a:rPr lang="en-US" altLang="zh-CN" sz="2800" dirty="0" smtClean="0">
                <a:solidFill>
                  <a:schemeClr val="tx1"/>
                </a:solidFill>
                <a:latin typeface="+mn-ea"/>
                <a:ea typeface="+mn-ea"/>
              </a:rPr>
              <a:t>do while</a:t>
            </a:r>
            <a:r>
              <a:rPr lang="zh-CN" altLang="en-US" sz="2800" dirty="0" smtClean="0">
                <a:solidFill>
                  <a:schemeClr val="tx1"/>
                </a:solidFill>
                <a:latin typeface="+mn-ea"/>
                <a:ea typeface="+mn-ea"/>
              </a:rPr>
              <a:t>：</a:t>
            </a:r>
            <a:r>
              <a:rPr lang="en-US" altLang="zh-CN" sz="2800" dirty="0" smtClean="0">
                <a:solidFill>
                  <a:schemeClr val="tx1"/>
                </a:solidFill>
                <a:latin typeface="+mn-ea"/>
                <a:ea typeface="+mn-ea"/>
              </a:rPr>
              <a:t>do…while</a:t>
            </a:r>
            <a:r>
              <a:rPr lang="zh-CN" altLang="zh-CN" sz="2800" dirty="0" smtClean="0">
                <a:solidFill>
                  <a:schemeClr val="tx1"/>
                </a:solidFill>
                <a:latin typeface="+mn-ea"/>
                <a:ea typeface="+mn-ea"/>
              </a:rPr>
              <a:t>编译后的代码的长度短于</a:t>
            </a:r>
            <a:r>
              <a:rPr lang="en-US" altLang="zh-CN" sz="2800" dirty="0" smtClean="0">
                <a:solidFill>
                  <a:schemeClr val="tx1"/>
                </a:solidFill>
                <a:latin typeface="+mn-ea"/>
                <a:ea typeface="+mn-ea"/>
              </a:rPr>
              <a:t>while</a:t>
            </a:r>
            <a:r>
              <a:rPr lang="zh-CN" altLang="en-US" sz="2800" dirty="0" smtClean="0">
                <a:solidFill>
                  <a:schemeClr val="tx1"/>
                </a:solidFill>
                <a:latin typeface="+mn-ea"/>
                <a:ea typeface="+mn-ea"/>
              </a:rPr>
              <a:t>；</a:t>
            </a:r>
            <a:endParaRPr lang="en-US" altLang="zh-CN" sz="2800" dirty="0" smtClean="0">
              <a:solidFill>
                <a:schemeClr val="tx1"/>
              </a:solidFill>
              <a:latin typeface="+mn-ea"/>
              <a:ea typeface="+mn-ea"/>
            </a:endParaRPr>
          </a:p>
          <a:p>
            <a:r>
              <a:rPr lang="en-US" altLang="zh-CN" sz="2800" dirty="0" smtClean="0">
                <a:solidFill>
                  <a:schemeClr val="tx1"/>
                </a:solidFill>
                <a:latin typeface="+mn-ea"/>
              </a:rPr>
              <a:t>while</a:t>
            </a:r>
            <a:r>
              <a:rPr lang="en-US" altLang="zh-CN" sz="2800" dirty="0" smtClean="0">
                <a:solidFill>
                  <a:schemeClr val="tx1"/>
                </a:solidFill>
                <a:latin typeface="+mn-ea"/>
                <a:ea typeface="+mn-ea"/>
              </a:rPr>
              <a:t>(1)</a:t>
            </a:r>
            <a:r>
              <a:rPr lang="zh-CN" altLang="en-US" sz="2800" dirty="0" smtClean="0">
                <a:solidFill>
                  <a:schemeClr val="tx1"/>
                </a:solidFill>
                <a:latin typeface="+mn-ea"/>
                <a:ea typeface="+mn-ea"/>
              </a:rPr>
              <a:t>与</a:t>
            </a:r>
            <a:r>
              <a:rPr lang="en-US" altLang="zh-CN" sz="2800" dirty="0" smtClean="0">
                <a:solidFill>
                  <a:schemeClr val="tx1"/>
                </a:solidFill>
                <a:latin typeface="+mn-ea"/>
                <a:ea typeface="+mn-ea"/>
              </a:rPr>
              <a:t>for(;;):</a:t>
            </a:r>
            <a:r>
              <a:rPr lang="en-US" altLang="zh-CN" sz="2800" dirty="0" smtClean="0">
                <a:solidFill>
                  <a:schemeClr val="tx1"/>
                </a:solidFill>
                <a:latin typeface="+mn-ea"/>
              </a:rPr>
              <a:t> for(;;)</a:t>
            </a:r>
            <a:r>
              <a:rPr lang="zh-CN" altLang="zh-CN" sz="2800" dirty="0" smtClean="0">
                <a:solidFill>
                  <a:schemeClr val="tx1"/>
                </a:solidFill>
                <a:latin typeface="+mn-ea"/>
                <a:ea typeface="+mn-ea"/>
              </a:rPr>
              <a:t>编译后的代码的长度短于</a:t>
            </a:r>
            <a:r>
              <a:rPr lang="en-US" altLang="zh-CN" sz="2800" dirty="0" smtClean="0">
                <a:solidFill>
                  <a:schemeClr val="tx1"/>
                </a:solidFill>
                <a:latin typeface="+mn-ea"/>
              </a:rPr>
              <a:t>while</a:t>
            </a:r>
            <a:r>
              <a:rPr lang="en-US" altLang="zh-CN" sz="2800" dirty="0" smtClean="0">
                <a:solidFill>
                  <a:schemeClr val="tx1"/>
                </a:solidFill>
                <a:latin typeface="+mn-ea"/>
                <a:ea typeface="+mn-ea"/>
              </a:rPr>
              <a:t>(1);</a:t>
            </a:r>
          </a:p>
          <a:p>
            <a:r>
              <a:rPr lang="zh-CN" altLang="zh-CN" sz="2800" dirty="0" smtClean="0">
                <a:solidFill>
                  <a:schemeClr val="tx1"/>
                </a:solidFill>
                <a:latin typeface="+mn-ea"/>
                <a:ea typeface="+mn-ea"/>
              </a:rPr>
              <a:t>循环展开</a:t>
            </a:r>
            <a:r>
              <a:rPr lang="zh-CN" altLang="en-US" sz="2800" dirty="0" smtClean="0">
                <a:solidFill>
                  <a:schemeClr val="tx1"/>
                </a:solidFill>
                <a:latin typeface="+mn-ea"/>
                <a:ea typeface="+mn-ea"/>
              </a:rPr>
              <a:t>；</a:t>
            </a:r>
            <a:endParaRPr lang="en-US" altLang="zh-CN" sz="2800" dirty="0" smtClean="0">
              <a:solidFill>
                <a:schemeClr val="tx1"/>
              </a:solidFill>
              <a:latin typeface="+mn-ea"/>
              <a:ea typeface="+mn-ea"/>
            </a:endParaRPr>
          </a:p>
          <a:p>
            <a:r>
              <a:rPr lang="zh-CN" altLang="zh-CN" sz="2800" dirty="0" smtClean="0">
                <a:solidFill>
                  <a:schemeClr val="tx1"/>
                </a:solidFill>
                <a:latin typeface="+mn-ea"/>
                <a:ea typeface="+mn-ea"/>
              </a:rPr>
              <a:t>相关循环放到一个循环里</a:t>
            </a:r>
            <a:r>
              <a:rPr lang="zh-CN" altLang="en-US" sz="2800" dirty="0" smtClean="0">
                <a:solidFill>
                  <a:schemeClr val="tx1"/>
                </a:solidFill>
                <a:latin typeface="+mn-ea"/>
                <a:ea typeface="+mn-ea"/>
              </a:rPr>
              <a:t>。</a:t>
            </a:r>
            <a:endParaRPr lang="en-US" altLang="zh-CN" sz="2800" dirty="0" smtClean="0">
              <a:solidFill>
                <a:schemeClr val="tx1"/>
              </a:solidFill>
              <a:latin typeface="+mn-ea"/>
              <a:ea typeface="+mn-ea"/>
            </a:endParaRPr>
          </a:p>
          <a:p>
            <a:endParaRPr lang="zh-CN" altLang="en-US" sz="2800" dirty="0">
              <a:solidFill>
                <a:schemeClr val="tx1"/>
              </a:solidFill>
              <a:latin typeface="+mn-ea"/>
              <a:ea typeface="+mn-ea"/>
            </a:endParaRPr>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7,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10</a:t>
            </a:fld>
            <a:endParaRPr lang="zh-CN" altLang="en-US" dirty="0">
              <a:solidFill>
                <a:prstClr val="white"/>
              </a:solidFill>
              <a:cs typeface="Garamon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solidFill>
                  <a:schemeClr val="tx1"/>
                </a:solidFill>
                <a:latin typeface="+mj-ea"/>
                <a:ea typeface="+mj-ea"/>
              </a:rPr>
              <a:t>提高</a:t>
            </a:r>
            <a:r>
              <a:rPr lang="en-US" altLang="zh-CN" dirty="0" smtClean="0">
                <a:solidFill>
                  <a:schemeClr val="tx1"/>
                </a:solidFill>
                <a:latin typeface="+mj-ea"/>
                <a:ea typeface="+mj-ea"/>
              </a:rPr>
              <a:t> switch </a:t>
            </a:r>
            <a:r>
              <a:rPr lang="zh-CN" altLang="zh-CN" dirty="0" smtClean="0">
                <a:solidFill>
                  <a:schemeClr val="tx1"/>
                </a:solidFill>
                <a:latin typeface="+mj-ea"/>
                <a:ea typeface="+mj-ea"/>
              </a:rPr>
              <a:t>语句的效率</a:t>
            </a:r>
            <a:endParaRPr lang="zh-CN" altLang="en-US" dirty="0">
              <a:solidFill>
                <a:schemeClr val="tx1"/>
              </a:solidFill>
              <a:latin typeface="+mj-ea"/>
              <a:ea typeface="+mj-ea"/>
            </a:endParaRPr>
          </a:p>
        </p:txBody>
      </p:sp>
      <p:sp>
        <p:nvSpPr>
          <p:cNvPr id="3" name="文本占位符 2"/>
          <p:cNvSpPr>
            <a:spLocks noGrp="1"/>
          </p:cNvSpPr>
          <p:nvPr>
            <p:ph type="body" idx="1"/>
          </p:nvPr>
        </p:nvSpPr>
        <p:spPr/>
        <p:txBody>
          <a:bodyPr/>
          <a:lstStyle/>
          <a:p>
            <a:r>
              <a:rPr lang="en-US" altLang="zh-CN" sz="2800" dirty="0" smtClean="0">
                <a:solidFill>
                  <a:schemeClr val="tx1"/>
                </a:solidFill>
                <a:latin typeface="+mn-ea"/>
                <a:ea typeface="+mn-ea"/>
              </a:rPr>
              <a:t>Switch </a:t>
            </a:r>
            <a:r>
              <a:rPr lang="zh-CN" altLang="zh-CN" sz="2800" dirty="0" smtClean="0">
                <a:solidFill>
                  <a:schemeClr val="tx1"/>
                </a:solidFill>
                <a:latin typeface="+mn-ea"/>
                <a:ea typeface="+mn-ea"/>
              </a:rPr>
              <a:t>可能转化成多种不同算法的代码。其中最常见的是</a:t>
            </a:r>
            <a:r>
              <a:rPr lang="zh-CN" altLang="zh-CN" sz="2800" dirty="0" smtClean="0">
                <a:solidFill>
                  <a:srgbClr val="FF0000"/>
                </a:solidFill>
                <a:latin typeface="+mn-ea"/>
                <a:ea typeface="+mn-ea"/>
              </a:rPr>
              <a:t>跳转表和比较链</a:t>
            </a:r>
            <a:r>
              <a:rPr lang="en-US" altLang="zh-CN" sz="2800" dirty="0" smtClean="0">
                <a:solidFill>
                  <a:srgbClr val="FF0000"/>
                </a:solidFill>
                <a:latin typeface="+mn-ea"/>
                <a:ea typeface="+mn-ea"/>
              </a:rPr>
              <a:t>/</a:t>
            </a:r>
            <a:r>
              <a:rPr lang="zh-CN" altLang="zh-CN" sz="2800" dirty="0" smtClean="0">
                <a:solidFill>
                  <a:srgbClr val="FF0000"/>
                </a:solidFill>
                <a:latin typeface="+mn-ea"/>
                <a:ea typeface="+mn-ea"/>
              </a:rPr>
              <a:t>树</a:t>
            </a:r>
            <a:r>
              <a:rPr lang="zh-CN" altLang="zh-CN" sz="2800" dirty="0" smtClean="0">
                <a:latin typeface="+mn-ea"/>
                <a:ea typeface="+mn-ea"/>
              </a:rPr>
              <a:t>。</a:t>
            </a:r>
            <a:endParaRPr lang="en-US" altLang="zh-CN" sz="2800" dirty="0" smtClean="0">
              <a:latin typeface="+mn-ea"/>
              <a:ea typeface="+mn-ea"/>
            </a:endParaRPr>
          </a:p>
          <a:p>
            <a:r>
              <a:rPr lang="zh-CN" altLang="zh-CN" sz="2800" dirty="0" smtClean="0">
                <a:solidFill>
                  <a:schemeClr val="tx1"/>
                </a:solidFill>
                <a:latin typeface="+mn-ea"/>
                <a:ea typeface="+mn-ea"/>
              </a:rPr>
              <a:t>当</a:t>
            </a:r>
            <a:r>
              <a:rPr lang="en-US" altLang="zh-CN" sz="2800" dirty="0" smtClean="0">
                <a:solidFill>
                  <a:schemeClr val="tx1"/>
                </a:solidFill>
                <a:latin typeface="+mn-ea"/>
                <a:ea typeface="+mn-ea"/>
              </a:rPr>
              <a:t>switch</a:t>
            </a:r>
            <a:r>
              <a:rPr lang="zh-CN" altLang="zh-CN" sz="2800" dirty="0" smtClean="0">
                <a:solidFill>
                  <a:schemeClr val="tx1"/>
                </a:solidFill>
                <a:latin typeface="+mn-ea"/>
                <a:ea typeface="+mn-ea"/>
              </a:rPr>
              <a:t>用比较链的方式转化时，编译器会产生</a:t>
            </a:r>
            <a:r>
              <a:rPr lang="en-US" altLang="zh-CN" sz="2800" dirty="0" smtClean="0">
                <a:solidFill>
                  <a:schemeClr val="tx1"/>
                </a:solidFill>
                <a:latin typeface="+mn-ea"/>
                <a:ea typeface="+mn-ea"/>
              </a:rPr>
              <a:t>if-else-if</a:t>
            </a:r>
            <a:r>
              <a:rPr lang="zh-CN" altLang="zh-CN" sz="2800" dirty="0" smtClean="0">
                <a:solidFill>
                  <a:schemeClr val="tx1"/>
                </a:solidFill>
                <a:latin typeface="+mn-ea"/>
                <a:ea typeface="+mn-ea"/>
              </a:rPr>
              <a:t>的嵌套代码，并按照顺序进行比较，匹配时就跳转到满足条件的语句执行。所以可以对</a:t>
            </a:r>
            <a:r>
              <a:rPr lang="en-US" altLang="zh-CN" sz="2800" dirty="0" smtClean="0">
                <a:solidFill>
                  <a:schemeClr val="tx1"/>
                </a:solidFill>
                <a:latin typeface="+mn-ea"/>
                <a:ea typeface="+mn-ea"/>
              </a:rPr>
              <a:t>case</a:t>
            </a:r>
            <a:r>
              <a:rPr lang="zh-CN" altLang="zh-CN" sz="2800" dirty="0" smtClean="0">
                <a:solidFill>
                  <a:schemeClr val="tx1"/>
                </a:solidFill>
                <a:latin typeface="+mn-ea"/>
                <a:ea typeface="+mn-ea"/>
              </a:rPr>
              <a:t>的值</a:t>
            </a:r>
            <a:r>
              <a:rPr lang="zh-CN" altLang="zh-CN" sz="2800" dirty="0" smtClean="0">
                <a:solidFill>
                  <a:srgbClr val="FF0000"/>
                </a:solidFill>
                <a:latin typeface="+mn-ea"/>
                <a:ea typeface="+mn-ea"/>
              </a:rPr>
              <a:t>依照发生的可能性进行排序</a:t>
            </a:r>
            <a:r>
              <a:rPr lang="zh-CN" altLang="zh-CN" sz="2800" dirty="0" smtClean="0">
                <a:solidFill>
                  <a:schemeClr val="tx1"/>
                </a:solidFill>
                <a:latin typeface="+mn-ea"/>
                <a:ea typeface="+mn-ea"/>
              </a:rPr>
              <a:t>，把最有可能的放在第一位，这样可以提高性能。</a:t>
            </a:r>
            <a:endParaRPr lang="en-US" altLang="zh-CN" sz="2800" dirty="0" smtClean="0">
              <a:solidFill>
                <a:schemeClr val="tx1"/>
              </a:solidFill>
              <a:latin typeface="+mn-ea"/>
              <a:ea typeface="+mn-ea"/>
            </a:endParaRPr>
          </a:p>
          <a:p>
            <a:r>
              <a:rPr lang="zh-CN" altLang="zh-CN" sz="2800" dirty="0" smtClean="0">
                <a:solidFill>
                  <a:schemeClr val="tx1"/>
                </a:solidFill>
                <a:latin typeface="+mn-ea"/>
                <a:ea typeface="+mn-ea"/>
              </a:rPr>
              <a:t>在</a:t>
            </a:r>
            <a:r>
              <a:rPr lang="en-US" altLang="zh-CN" sz="2800" dirty="0" smtClean="0">
                <a:solidFill>
                  <a:schemeClr val="tx1"/>
                </a:solidFill>
                <a:latin typeface="+mn-ea"/>
                <a:ea typeface="+mn-ea"/>
              </a:rPr>
              <a:t>case</a:t>
            </a:r>
            <a:r>
              <a:rPr lang="zh-CN" altLang="zh-CN" sz="2800" dirty="0" smtClean="0">
                <a:solidFill>
                  <a:schemeClr val="tx1"/>
                </a:solidFill>
                <a:latin typeface="+mn-ea"/>
                <a:ea typeface="+mn-ea"/>
              </a:rPr>
              <a:t>中推荐使用小的连续的整数</a:t>
            </a:r>
            <a:r>
              <a:rPr lang="zh-CN" altLang="en-US" sz="2800" dirty="0" smtClean="0">
                <a:solidFill>
                  <a:schemeClr val="tx1"/>
                </a:solidFill>
                <a:latin typeface="+mn-ea"/>
                <a:ea typeface="+mn-ea"/>
              </a:rPr>
              <a:t>（枚举）</a:t>
            </a:r>
            <a:r>
              <a:rPr lang="zh-CN" altLang="zh-CN" sz="2800" dirty="0" smtClean="0">
                <a:solidFill>
                  <a:schemeClr val="tx1"/>
                </a:solidFill>
                <a:latin typeface="+mn-ea"/>
                <a:ea typeface="+mn-ea"/>
              </a:rPr>
              <a:t>，因为在这种情况下，编译器</a:t>
            </a:r>
            <a:r>
              <a:rPr lang="zh-CN" altLang="en-US" sz="2800" dirty="0" smtClean="0">
                <a:solidFill>
                  <a:schemeClr val="tx1"/>
                </a:solidFill>
                <a:latin typeface="+mn-ea"/>
                <a:ea typeface="+mn-ea"/>
              </a:rPr>
              <a:t>可能会</a:t>
            </a:r>
            <a:r>
              <a:rPr lang="zh-CN" altLang="zh-CN" sz="2800" dirty="0" smtClean="0">
                <a:solidFill>
                  <a:schemeClr val="tx1"/>
                </a:solidFill>
                <a:latin typeface="+mn-ea"/>
                <a:ea typeface="+mn-ea"/>
              </a:rPr>
              <a:t>把</a:t>
            </a:r>
            <a:r>
              <a:rPr lang="en-US" altLang="zh-CN" sz="2800" dirty="0" smtClean="0">
                <a:solidFill>
                  <a:schemeClr val="tx1"/>
                </a:solidFill>
                <a:latin typeface="+mn-ea"/>
                <a:ea typeface="+mn-ea"/>
              </a:rPr>
              <a:t>switch </a:t>
            </a:r>
            <a:r>
              <a:rPr lang="zh-CN" altLang="zh-CN" sz="2800" dirty="0" smtClean="0">
                <a:solidFill>
                  <a:schemeClr val="tx1"/>
                </a:solidFill>
                <a:latin typeface="+mn-ea"/>
                <a:ea typeface="+mn-ea"/>
              </a:rPr>
              <a:t>转化成</a:t>
            </a:r>
            <a:r>
              <a:rPr lang="zh-CN" altLang="zh-CN" sz="2800" dirty="0" smtClean="0">
                <a:solidFill>
                  <a:srgbClr val="FF0000"/>
                </a:solidFill>
                <a:latin typeface="+mn-ea"/>
                <a:ea typeface="+mn-ea"/>
              </a:rPr>
              <a:t>跳转表</a:t>
            </a:r>
            <a:r>
              <a:rPr lang="zh-CN" altLang="zh-CN" sz="2800" dirty="0" smtClean="0">
                <a:latin typeface="+mn-ea"/>
                <a:ea typeface="+mn-ea"/>
              </a:rPr>
              <a:t>。</a:t>
            </a:r>
            <a:endParaRPr lang="en-US" altLang="zh-CN" sz="2800" dirty="0" smtClean="0">
              <a:latin typeface="+mn-ea"/>
              <a:ea typeface="+mn-ea"/>
            </a:endParaRPr>
          </a:p>
          <a:p>
            <a:r>
              <a:rPr lang="zh-CN" altLang="zh-CN" sz="2800" dirty="0" smtClean="0">
                <a:solidFill>
                  <a:schemeClr val="tx1"/>
                </a:solidFill>
                <a:latin typeface="+mn-ea"/>
                <a:ea typeface="+mn-ea"/>
              </a:rPr>
              <a:t>将大的</a:t>
            </a:r>
            <a:r>
              <a:rPr lang="en-US" altLang="zh-CN" sz="2800" dirty="0" smtClean="0">
                <a:solidFill>
                  <a:schemeClr val="tx1"/>
                </a:solidFill>
                <a:latin typeface="+mn-ea"/>
                <a:ea typeface="+mn-ea"/>
              </a:rPr>
              <a:t>switch</a:t>
            </a:r>
            <a:r>
              <a:rPr lang="zh-CN" altLang="zh-CN" sz="2800" dirty="0" smtClean="0">
                <a:solidFill>
                  <a:schemeClr val="tx1"/>
                </a:solidFill>
                <a:latin typeface="+mn-ea"/>
                <a:ea typeface="+mn-ea"/>
              </a:rPr>
              <a:t>语句转为</a:t>
            </a:r>
            <a:r>
              <a:rPr lang="zh-CN" altLang="zh-CN" sz="2800" dirty="0" smtClean="0">
                <a:solidFill>
                  <a:srgbClr val="FF0000"/>
                </a:solidFill>
                <a:latin typeface="+mn-ea"/>
                <a:ea typeface="+mn-ea"/>
              </a:rPr>
              <a:t>嵌套</a:t>
            </a:r>
            <a:r>
              <a:rPr lang="en-US" altLang="zh-CN" sz="2800" dirty="0" smtClean="0">
                <a:solidFill>
                  <a:srgbClr val="FF0000"/>
                </a:solidFill>
                <a:latin typeface="+mn-ea"/>
                <a:ea typeface="+mn-ea"/>
              </a:rPr>
              <a:t>switch</a:t>
            </a:r>
            <a:r>
              <a:rPr lang="zh-CN" altLang="zh-CN" sz="2800" dirty="0" smtClean="0">
                <a:solidFill>
                  <a:srgbClr val="FF0000"/>
                </a:solidFill>
                <a:latin typeface="+mn-ea"/>
                <a:ea typeface="+mn-ea"/>
              </a:rPr>
              <a:t>语句</a:t>
            </a:r>
            <a:r>
              <a:rPr lang="zh-CN" altLang="en-US" sz="2800" dirty="0" smtClean="0">
                <a:solidFill>
                  <a:schemeClr val="tx1"/>
                </a:solidFill>
                <a:latin typeface="+mn-ea"/>
                <a:ea typeface="+mn-ea"/>
              </a:rPr>
              <a:t>，</a:t>
            </a:r>
            <a:r>
              <a:rPr lang="zh-CN" altLang="zh-CN" sz="2800" dirty="0" smtClean="0">
                <a:solidFill>
                  <a:schemeClr val="tx1"/>
                </a:solidFill>
                <a:latin typeface="+mn-ea"/>
                <a:ea typeface="+mn-ea"/>
              </a:rPr>
              <a:t>当</a:t>
            </a:r>
            <a:r>
              <a:rPr lang="en-US" altLang="zh-CN" sz="2800" dirty="0" smtClean="0">
                <a:solidFill>
                  <a:schemeClr val="tx1"/>
                </a:solidFill>
                <a:latin typeface="+mn-ea"/>
                <a:ea typeface="+mn-ea"/>
              </a:rPr>
              <a:t>switch</a:t>
            </a:r>
            <a:r>
              <a:rPr lang="zh-CN" altLang="zh-CN" sz="2800" dirty="0" smtClean="0">
                <a:solidFill>
                  <a:schemeClr val="tx1"/>
                </a:solidFill>
                <a:latin typeface="+mn-ea"/>
                <a:ea typeface="+mn-ea"/>
              </a:rPr>
              <a:t>语句中的</a:t>
            </a:r>
            <a:r>
              <a:rPr lang="en-US" altLang="zh-CN" sz="2800" dirty="0" smtClean="0">
                <a:solidFill>
                  <a:schemeClr val="tx1"/>
                </a:solidFill>
                <a:latin typeface="+mn-ea"/>
                <a:ea typeface="+mn-ea"/>
              </a:rPr>
              <a:t>case</a:t>
            </a:r>
            <a:r>
              <a:rPr lang="zh-CN" altLang="zh-CN" sz="2800" dirty="0" smtClean="0">
                <a:solidFill>
                  <a:schemeClr val="tx1"/>
                </a:solidFill>
                <a:latin typeface="+mn-ea"/>
                <a:ea typeface="+mn-ea"/>
              </a:rPr>
              <a:t>标号很多时，为了减少比较的次数，明智的做法是把大</a:t>
            </a:r>
            <a:r>
              <a:rPr lang="en-US" altLang="zh-CN" sz="2800" dirty="0" smtClean="0">
                <a:solidFill>
                  <a:schemeClr val="tx1"/>
                </a:solidFill>
                <a:latin typeface="+mn-ea"/>
                <a:ea typeface="+mn-ea"/>
              </a:rPr>
              <a:t>switch</a:t>
            </a:r>
            <a:r>
              <a:rPr lang="zh-CN" altLang="zh-CN" sz="2800" dirty="0" smtClean="0">
                <a:solidFill>
                  <a:schemeClr val="tx1"/>
                </a:solidFill>
                <a:latin typeface="+mn-ea"/>
                <a:ea typeface="+mn-ea"/>
              </a:rPr>
              <a:t>语句转为嵌套</a:t>
            </a:r>
            <a:r>
              <a:rPr lang="en-US" altLang="zh-CN" sz="2800" dirty="0" smtClean="0">
                <a:solidFill>
                  <a:schemeClr val="tx1"/>
                </a:solidFill>
                <a:latin typeface="+mn-ea"/>
                <a:ea typeface="+mn-ea"/>
              </a:rPr>
              <a:t>switch</a:t>
            </a:r>
            <a:r>
              <a:rPr lang="zh-CN" altLang="zh-CN" sz="2800" dirty="0" smtClean="0">
                <a:solidFill>
                  <a:schemeClr val="tx1"/>
                </a:solidFill>
                <a:latin typeface="+mn-ea"/>
                <a:ea typeface="+mn-ea"/>
              </a:rPr>
              <a:t>语句。把发生频率高的</a:t>
            </a:r>
            <a:r>
              <a:rPr lang="en-US" altLang="zh-CN" sz="2800" dirty="0" smtClean="0">
                <a:solidFill>
                  <a:schemeClr val="tx1"/>
                </a:solidFill>
                <a:latin typeface="+mn-ea"/>
                <a:ea typeface="+mn-ea"/>
              </a:rPr>
              <a:t>case</a:t>
            </a:r>
            <a:r>
              <a:rPr lang="zh-CN" altLang="zh-CN" sz="2800" dirty="0" smtClean="0">
                <a:solidFill>
                  <a:schemeClr val="tx1"/>
                </a:solidFill>
                <a:latin typeface="+mn-ea"/>
                <a:ea typeface="+mn-ea"/>
              </a:rPr>
              <a:t>标号放在一个</a:t>
            </a:r>
            <a:r>
              <a:rPr lang="en-US" altLang="zh-CN" sz="2800" dirty="0" smtClean="0">
                <a:solidFill>
                  <a:schemeClr val="tx1"/>
                </a:solidFill>
                <a:latin typeface="+mn-ea"/>
                <a:ea typeface="+mn-ea"/>
              </a:rPr>
              <a:t>switch</a:t>
            </a:r>
            <a:r>
              <a:rPr lang="zh-CN" altLang="zh-CN" sz="2800" dirty="0" smtClean="0">
                <a:solidFill>
                  <a:schemeClr val="tx1"/>
                </a:solidFill>
                <a:latin typeface="+mn-ea"/>
                <a:ea typeface="+mn-ea"/>
              </a:rPr>
              <a:t>语句中，并且是嵌套</a:t>
            </a:r>
            <a:r>
              <a:rPr lang="en-US" altLang="zh-CN" sz="2800" dirty="0" smtClean="0">
                <a:solidFill>
                  <a:schemeClr val="tx1"/>
                </a:solidFill>
                <a:latin typeface="+mn-ea"/>
                <a:ea typeface="+mn-ea"/>
              </a:rPr>
              <a:t>switch</a:t>
            </a:r>
            <a:r>
              <a:rPr lang="zh-CN" altLang="zh-CN" sz="2800" dirty="0" smtClean="0">
                <a:solidFill>
                  <a:schemeClr val="tx1"/>
                </a:solidFill>
                <a:latin typeface="+mn-ea"/>
                <a:ea typeface="+mn-ea"/>
              </a:rPr>
              <a:t>语句的最外层，发生相对频率相对低的</a:t>
            </a:r>
            <a:r>
              <a:rPr lang="en-US" altLang="zh-CN" sz="2800" dirty="0" smtClean="0">
                <a:solidFill>
                  <a:schemeClr val="tx1"/>
                </a:solidFill>
                <a:latin typeface="+mn-ea"/>
                <a:ea typeface="+mn-ea"/>
              </a:rPr>
              <a:t>case</a:t>
            </a:r>
            <a:r>
              <a:rPr lang="zh-CN" altLang="zh-CN" sz="2800" dirty="0" smtClean="0">
                <a:solidFill>
                  <a:schemeClr val="tx1"/>
                </a:solidFill>
                <a:latin typeface="+mn-ea"/>
                <a:ea typeface="+mn-ea"/>
              </a:rPr>
              <a:t>标号放在另一个</a:t>
            </a:r>
            <a:r>
              <a:rPr lang="en-US" altLang="zh-CN" sz="2800" dirty="0" smtClean="0">
                <a:solidFill>
                  <a:schemeClr val="tx1"/>
                </a:solidFill>
                <a:latin typeface="+mn-ea"/>
                <a:ea typeface="+mn-ea"/>
              </a:rPr>
              <a:t>switch</a:t>
            </a:r>
            <a:r>
              <a:rPr lang="zh-CN" altLang="zh-CN" sz="2800" dirty="0" smtClean="0">
                <a:solidFill>
                  <a:schemeClr val="tx1"/>
                </a:solidFill>
                <a:latin typeface="+mn-ea"/>
                <a:ea typeface="+mn-ea"/>
              </a:rPr>
              <a:t>语句中。</a:t>
            </a:r>
            <a:endParaRPr lang="zh-CN" altLang="en-US" sz="2800" dirty="0">
              <a:solidFill>
                <a:schemeClr val="tx1"/>
              </a:solidFill>
              <a:latin typeface="+mn-ea"/>
              <a:ea typeface="+mn-ea"/>
            </a:endParaRPr>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7,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11</a:t>
            </a:fld>
            <a:endParaRPr lang="zh-CN" altLang="en-US" dirty="0">
              <a:solidFill>
                <a:prstClr val="white"/>
              </a:solidFill>
              <a:cs typeface="Garamon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latin typeface="+mj-ea"/>
                <a:ea typeface="+mj-ea"/>
              </a:rPr>
              <a:t>其他语句</a:t>
            </a:r>
            <a:endParaRPr lang="zh-CN" altLang="en-US" dirty="0">
              <a:solidFill>
                <a:schemeClr val="tx1"/>
              </a:solidFill>
              <a:latin typeface="+mj-ea"/>
              <a:ea typeface="+mj-ea"/>
            </a:endParaRPr>
          </a:p>
        </p:txBody>
      </p:sp>
      <p:sp>
        <p:nvSpPr>
          <p:cNvPr id="3" name="文本占位符 2"/>
          <p:cNvSpPr>
            <a:spLocks noGrp="1"/>
          </p:cNvSpPr>
          <p:nvPr>
            <p:ph type="body" idx="1"/>
          </p:nvPr>
        </p:nvSpPr>
        <p:spPr/>
        <p:txBody>
          <a:bodyPr/>
          <a:lstStyle/>
          <a:p>
            <a:r>
              <a:rPr lang="en-US" altLang="zh-CN" dirty="0" smtClean="0">
                <a:solidFill>
                  <a:schemeClr val="tx1"/>
                </a:solidFill>
                <a:latin typeface="+mn-ea"/>
                <a:ea typeface="+mn-ea"/>
              </a:rPr>
              <a:t>if  &gt;= </a:t>
            </a:r>
            <a:r>
              <a:rPr lang="zh-CN" altLang="en-US" dirty="0" smtClean="0">
                <a:solidFill>
                  <a:schemeClr val="tx1"/>
                </a:solidFill>
                <a:latin typeface="+mn-ea"/>
                <a:ea typeface="+mn-ea"/>
              </a:rPr>
              <a:t>与</a:t>
            </a:r>
            <a:r>
              <a:rPr lang="en-US" altLang="zh-CN" dirty="0" smtClean="0">
                <a:solidFill>
                  <a:schemeClr val="tx1"/>
                </a:solidFill>
                <a:latin typeface="+mn-ea"/>
                <a:ea typeface="+mn-ea"/>
              </a:rPr>
              <a:t>&lt; 0 , </a:t>
            </a:r>
            <a:r>
              <a:rPr lang="zh-CN" altLang="en-US" dirty="0" smtClean="0">
                <a:solidFill>
                  <a:schemeClr val="tx1"/>
                </a:solidFill>
                <a:latin typeface="+mn-ea"/>
                <a:ea typeface="+mn-ea"/>
              </a:rPr>
              <a:t>减少条件与条件嵌套，充分利用</a:t>
            </a:r>
            <a:r>
              <a:rPr lang="en-US" altLang="zh-CN" dirty="0" smtClean="0">
                <a:solidFill>
                  <a:schemeClr val="tx1"/>
                </a:solidFill>
                <a:latin typeface="+mn-ea"/>
                <a:ea typeface="+mn-ea"/>
              </a:rPr>
              <a:t>PSW</a:t>
            </a:r>
            <a:r>
              <a:rPr lang="zh-CN" altLang="en-US" dirty="0" smtClean="0">
                <a:solidFill>
                  <a:schemeClr val="tx1"/>
                </a:solidFill>
                <a:latin typeface="+mn-ea"/>
                <a:ea typeface="+mn-ea"/>
              </a:rPr>
              <a:t>标志位</a:t>
            </a:r>
            <a:endParaRPr lang="en-US" altLang="zh-CN" dirty="0" smtClean="0">
              <a:solidFill>
                <a:schemeClr val="tx1"/>
              </a:solidFill>
              <a:latin typeface="+mn-ea"/>
              <a:ea typeface="+mn-ea"/>
            </a:endParaRPr>
          </a:p>
          <a:p>
            <a:r>
              <a:rPr lang="zh-CN" altLang="zh-CN" dirty="0" smtClean="0">
                <a:solidFill>
                  <a:schemeClr val="tx1"/>
                </a:solidFill>
                <a:latin typeface="+mn-ea"/>
                <a:ea typeface="+mn-ea"/>
              </a:rPr>
              <a:t>使用自增、自减和复合赋值运算符</a:t>
            </a:r>
            <a:r>
              <a:rPr lang="zh-CN" altLang="en-US" dirty="0" smtClean="0">
                <a:solidFill>
                  <a:schemeClr val="tx1"/>
                </a:solidFill>
                <a:latin typeface="+mn-ea"/>
                <a:ea typeface="+mn-ea"/>
              </a:rPr>
              <a:t>；</a:t>
            </a:r>
            <a:endParaRPr lang="en-US" altLang="zh-CN" dirty="0" smtClean="0">
              <a:solidFill>
                <a:schemeClr val="tx1"/>
              </a:solidFill>
              <a:latin typeface="+mn-ea"/>
              <a:ea typeface="+mn-ea"/>
            </a:endParaRPr>
          </a:p>
          <a:p>
            <a:r>
              <a:rPr lang="zh-CN" altLang="zh-CN" dirty="0" smtClean="0">
                <a:solidFill>
                  <a:schemeClr val="tx1"/>
                </a:solidFill>
                <a:latin typeface="+mn-ea"/>
                <a:ea typeface="+mn-ea"/>
              </a:rPr>
              <a:t>避免浮点运算</a:t>
            </a:r>
            <a:r>
              <a:rPr lang="zh-CN" altLang="en-US" dirty="0" smtClean="0">
                <a:solidFill>
                  <a:schemeClr val="tx1"/>
                </a:solidFill>
                <a:latin typeface="+mn-ea"/>
                <a:ea typeface="+mn-ea"/>
              </a:rPr>
              <a:t>；</a:t>
            </a:r>
            <a:endParaRPr lang="en-US" altLang="zh-CN" dirty="0" smtClean="0">
              <a:solidFill>
                <a:schemeClr val="tx1"/>
              </a:solidFill>
              <a:latin typeface="+mn-ea"/>
              <a:ea typeface="+mn-ea"/>
            </a:endParaRPr>
          </a:p>
          <a:p>
            <a:r>
              <a:rPr lang="zh-CN" altLang="zh-CN" dirty="0" smtClean="0">
                <a:solidFill>
                  <a:schemeClr val="tx1"/>
                </a:solidFill>
                <a:latin typeface="+mn-ea"/>
                <a:ea typeface="+mn-ea"/>
              </a:rPr>
              <a:t>优化赋值语句</a:t>
            </a:r>
            <a:r>
              <a:rPr lang="zh-CN" altLang="en-US" dirty="0" smtClean="0">
                <a:solidFill>
                  <a:schemeClr val="tx1"/>
                </a:solidFill>
                <a:latin typeface="+mn-ea"/>
                <a:ea typeface="+mn-ea"/>
              </a:rPr>
              <a:t>（比如定义赋值</a:t>
            </a:r>
            <a:r>
              <a:rPr lang="en-US" altLang="zh-CN" dirty="0" smtClean="0">
                <a:solidFill>
                  <a:schemeClr val="tx1"/>
                </a:solidFill>
                <a:latin typeface="+mn-ea"/>
                <a:ea typeface="+mn-ea"/>
              </a:rPr>
              <a:t>-</a:t>
            </a:r>
            <a:r>
              <a:rPr lang="zh-CN" altLang="en-US" dirty="0" smtClean="0">
                <a:solidFill>
                  <a:schemeClr val="tx1"/>
                </a:solidFill>
                <a:latin typeface="+mn-ea"/>
                <a:ea typeface="+mn-ea"/>
              </a:rPr>
              <a:t>编译器使用常数表转移）；</a:t>
            </a:r>
            <a:endParaRPr lang="en-US" altLang="zh-CN" dirty="0" smtClean="0">
              <a:solidFill>
                <a:schemeClr val="tx1"/>
              </a:solidFill>
              <a:latin typeface="+mn-ea"/>
              <a:ea typeface="+mn-ea"/>
            </a:endParaRPr>
          </a:p>
          <a:p>
            <a:r>
              <a:rPr lang="zh-CN" altLang="zh-CN" dirty="0" smtClean="0">
                <a:solidFill>
                  <a:schemeClr val="tx1"/>
                </a:solidFill>
                <a:latin typeface="+mn-ea"/>
                <a:ea typeface="+mn-ea"/>
              </a:rPr>
              <a:t>使用</a:t>
            </a:r>
            <a:r>
              <a:rPr lang="en-US" altLang="zh-CN" dirty="0" smtClean="0">
                <a:solidFill>
                  <a:schemeClr val="tx1"/>
                </a:solidFill>
                <a:latin typeface="+mn-ea"/>
                <a:ea typeface="+mn-ea"/>
              </a:rPr>
              <a:t>Thumb</a:t>
            </a:r>
            <a:r>
              <a:rPr lang="zh-CN" altLang="zh-CN" dirty="0" smtClean="0">
                <a:solidFill>
                  <a:schemeClr val="tx1"/>
                </a:solidFill>
                <a:latin typeface="+mn-ea"/>
                <a:ea typeface="+mn-ea"/>
              </a:rPr>
              <a:t>指令</a:t>
            </a:r>
            <a:r>
              <a:rPr lang="zh-CN" altLang="en-US" dirty="0" smtClean="0">
                <a:solidFill>
                  <a:schemeClr val="tx1"/>
                </a:solidFill>
                <a:latin typeface="+mn-ea"/>
                <a:ea typeface="+mn-ea"/>
              </a:rPr>
              <a:t>集。</a:t>
            </a:r>
            <a:endParaRPr lang="zh-CN" altLang="en-US" dirty="0">
              <a:solidFill>
                <a:schemeClr val="tx1"/>
              </a:solidFill>
              <a:latin typeface="+mn-ea"/>
              <a:ea typeface="+mn-ea"/>
            </a:endParaRPr>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7,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12</a:t>
            </a:fld>
            <a:endParaRPr lang="zh-CN" altLang="en-US" dirty="0">
              <a:solidFill>
                <a:prstClr val="white"/>
              </a:solidFill>
              <a:cs typeface="Garamon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solidFill>
                  <a:schemeClr val="tx1"/>
                </a:solidFill>
                <a:latin typeface="+mj-ea"/>
                <a:ea typeface="+mj-ea"/>
              </a:rPr>
              <a:t>函数优化</a:t>
            </a:r>
            <a:endParaRPr lang="zh-CN" altLang="en-US" dirty="0">
              <a:solidFill>
                <a:schemeClr val="tx1"/>
              </a:solidFill>
              <a:latin typeface="+mj-ea"/>
              <a:ea typeface="+mj-ea"/>
            </a:endParaRPr>
          </a:p>
        </p:txBody>
      </p:sp>
      <p:sp>
        <p:nvSpPr>
          <p:cNvPr id="3" name="文本占位符 2"/>
          <p:cNvSpPr>
            <a:spLocks noGrp="1"/>
          </p:cNvSpPr>
          <p:nvPr>
            <p:ph type="body" idx="1"/>
          </p:nvPr>
        </p:nvSpPr>
        <p:spPr/>
        <p:txBody>
          <a:bodyPr/>
          <a:lstStyle/>
          <a:p>
            <a:pPr>
              <a:tabLst>
                <a:tab pos="1339850" algn="l"/>
              </a:tabLst>
            </a:pPr>
            <a:r>
              <a:rPr lang="en-US" altLang="zh-CN" sz="2400" dirty="0" smtClean="0">
                <a:solidFill>
                  <a:srgbClr val="FF0000"/>
                </a:solidFill>
                <a:latin typeface="+mn-ea"/>
                <a:ea typeface="+mn-ea"/>
              </a:rPr>
              <a:t>Inline</a:t>
            </a:r>
            <a:r>
              <a:rPr lang="zh-CN" altLang="zh-CN" sz="2400" dirty="0" smtClean="0">
                <a:solidFill>
                  <a:srgbClr val="FF0000"/>
                </a:solidFill>
                <a:latin typeface="+mn-ea"/>
                <a:ea typeface="+mn-ea"/>
              </a:rPr>
              <a:t>函数</a:t>
            </a:r>
            <a:r>
              <a:rPr lang="zh-CN" altLang="en-US" sz="2400" dirty="0" smtClean="0">
                <a:solidFill>
                  <a:srgbClr val="FF0000"/>
                </a:solidFill>
                <a:latin typeface="+mn-ea"/>
                <a:ea typeface="+mn-ea"/>
              </a:rPr>
              <a:t>：</a:t>
            </a:r>
            <a:r>
              <a:rPr lang="zh-CN" altLang="zh-CN" sz="2400" dirty="0" smtClean="0">
                <a:solidFill>
                  <a:schemeClr val="tx1"/>
                </a:solidFill>
                <a:latin typeface="+mn-ea"/>
                <a:ea typeface="+mn-ea"/>
              </a:rPr>
              <a:t>这个关键字请求编译器用函数内部的代码替换所有对于指出的函数的调用。这样做在两个方面快于函数调用：</a:t>
            </a:r>
            <a:endParaRPr lang="en-US" altLang="zh-CN" sz="2400" dirty="0" smtClean="0">
              <a:solidFill>
                <a:schemeClr val="tx1"/>
              </a:solidFill>
              <a:latin typeface="+mn-ea"/>
              <a:ea typeface="+mn-ea"/>
            </a:endParaRPr>
          </a:p>
          <a:p>
            <a:pPr lvl="1">
              <a:buNone/>
              <a:tabLst>
                <a:tab pos="1339850" algn="l"/>
              </a:tabLst>
            </a:pPr>
            <a:r>
              <a:rPr lang="en-US" altLang="zh-CN" sz="2000" dirty="0" smtClean="0">
                <a:latin typeface="+mn-ea"/>
                <a:ea typeface="+mn-ea"/>
              </a:rPr>
              <a:t>	</a:t>
            </a:r>
            <a:r>
              <a:rPr lang="en-US" altLang="zh-CN" sz="2400" dirty="0" smtClean="0">
                <a:latin typeface="+mn-ea"/>
                <a:ea typeface="+mn-ea"/>
              </a:rPr>
              <a:t>1</a:t>
            </a:r>
            <a:r>
              <a:rPr lang="zh-CN" altLang="en-US" sz="2400" dirty="0" smtClean="0">
                <a:latin typeface="+mn-ea"/>
                <a:ea typeface="+mn-ea"/>
              </a:rPr>
              <a:t>、</a:t>
            </a:r>
            <a:r>
              <a:rPr lang="zh-CN" altLang="zh-CN" sz="2400" dirty="0" smtClean="0">
                <a:latin typeface="+mn-ea"/>
                <a:ea typeface="+mn-ea"/>
              </a:rPr>
              <a:t>省去了调用指令需要的执行时间；</a:t>
            </a:r>
            <a:endParaRPr lang="en-US" altLang="zh-CN" sz="2400" dirty="0" smtClean="0">
              <a:latin typeface="+mn-ea"/>
              <a:ea typeface="+mn-ea"/>
            </a:endParaRPr>
          </a:p>
          <a:p>
            <a:pPr lvl="1">
              <a:buNone/>
              <a:tabLst>
                <a:tab pos="1339850" algn="l"/>
              </a:tabLst>
            </a:pPr>
            <a:r>
              <a:rPr lang="en-US" altLang="zh-CN" sz="2400" dirty="0" smtClean="0">
                <a:latin typeface="+mn-ea"/>
                <a:ea typeface="+mn-ea"/>
              </a:rPr>
              <a:t>  2</a:t>
            </a:r>
            <a:r>
              <a:rPr lang="zh-CN" altLang="en-US" sz="2400" dirty="0" smtClean="0">
                <a:latin typeface="+mn-ea"/>
                <a:ea typeface="+mn-ea"/>
              </a:rPr>
              <a:t>、</a:t>
            </a:r>
            <a:r>
              <a:rPr lang="zh-CN" altLang="zh-CN" sz="2400" dirty="0" smtClean="0">
                <a:latin typeface="+mn-ea"/>
                <a:ea typeface="+mn-ea"/>
              </a:rPr>
              <a:t>省去了传递变元和传递过程需要的时间。</a:t>
            </a:r>
            <a:endParaRPr lang="en-US" altLang="zh-CN" sz="2400" dirty="0" smtClean="0">
              <a:latin typeface="+mn-ea"/>
              <a:ea typeface="+mn-ea"/>
            </a:endParaRPr>
          </a:p>
          <a:p>
            <a:pPr lvl="1">
              <a:buNone/>
              <a:tabLst>
                <a:tab pos="1339850" algn="l"/>
              </a:tabLst>
            </a:pPr>
            <a:r>
              <a:rPr lang="en-US" altLang="zh-CN" sz="2400" dirty="0" smtClean="0">
                <a:latin typeface="+mn-ea"/>
                <a:ea typeface="+mn-ea"/>
              </a:rPr>
              <a:t>	</a:t>
            </a:r>
            <a:r>
              <a:rPr lang="zh-CN" altLang="zh-CN" sz="2400" dirty="0" smtClean="0">
                <a:latin typeface="+mn-ea"/>
                <a:ea typeface="+mn-ea"/>
              </a:rPr>
              <a:t>但是使用这种方法程序长度变大了，因此需要更多的</a:t>
            </a:r>
            <a:r>
              <a:rPr lang="en-US" altLang="zh-CN" sz="2400" dirty="0" smtClean="0">
                <a:latin typeface="+mn-ea"/>
                <a:ea typeface="+mn-ea"/>
              </a:rPr>
              <a:t>ROM</a:t>
            </a:r>
            <a:r>
              <a:rPr lang="zh-CN" altLang="zh-CN" sz="2400" dirty="0" smtClean="0">
                <a:latin typeface="+mn-ea"/>
                <a:ea typeface="+mn-ea"/>
              </a:rPr>
              <a:t>。使用这种优化在</a:t>
            </a:r>
            <a:r>
              <a:rPr lang="en-US" altLang="zh-CN" sz="2400" dirty="0" smtClean="0">
                <a:latin typeface="+mn-ea"/>
                <a:ea typeface="+mn-ea"/>
              </a:rPr>
              <a:t>Inline</a:t>
            </a:r>
            <a:r>
              <a:rPr lang="zh-CN" altLang="zh-CN" sz="2400" dirty="0" smtClean="0">
                <a:latin typeface="+mn-ea"/>
                <a:ea typeface="+mn-ea"/>
              </a:rPr>
              <a:t>函数频繁调用并且只包含几行代码的时候是最有效的。</a:t>
            </a:r>
          </a:p>
          <a:p>
            <a:pPr>
              <a:tabLst>
                <a:tab pos="1339850" algn="l"/>
              </a:tabLst>
            </a:pPr>
            <a:r>
              <a:rPr lang="zh-CN" altLang="zh-CN" sz="2400" dirty="0" smtClean="0">
                <a:solidFill>
                  <a:schemeClr val="tx1"/>
                </a:solidFill>
                <a:latin typeface="+mn-ea"/>
                <a:ea typeface="+mn-ea"/>
              </a:rPr>
              <a:t>不定义不使用的返回值</a:t>
            </a:r>
            <a:r>
              <a:rPr lang="zh-CN" altLang="en-US" sz="2400" dirty="0" smtClean="0">
                <a:solidFill>
                  <a:schemeClr val="tx1"/>
                </a:solidFill>
                <a:latin typeface="+mn-ea"/>
                <a:ea typeface="+mn-ea"/>
              </a:rPr>
              <a:t>；</a:t>
            </a:r>
            <a:endParaRPr lang="en-US" altLang="zh-CN" sz="2400" dirty="0" smtClean="0">
              <a:solidFill>
                <a:schemeClr val="tx1"/>
              </a:solidFill>
              <a:latin typeface="+mn-ea"/>
              <a:ea typeface="+mn-ea"/>
            </a:endParaRPr>
          </a:p>
          <a:p>
            <a:pPr>
              <a:tabLst>
                <a:tab pos="1339850" algn="l"/>
              </a:tabLst>
            </a:pPr>
            <a:r>
              <a:rPr lang="zh-CN" altLang="zh-CN" sz="2400" dirty="0" smtClean="0">
                <a:solidFill>
                  <a:schemeClr val="tx1"/>
                </a:solidFill>
                <a:latin typeface="+mn-ea"/>
                <a:ea typeface="+mn-ea"/>
              </a:rPr>
              <a:t>减少函数调用参数</a:t>
            </a:r>
            <a:r>
              <a:rPr lang="zh-CN" altLang="en-US" sz="2400" dirty="0" smtClean="0">
                <a:solidFill>
                  <a:schemeClr val="tx1"/>
                </a:solidFill>
                <a:latin typeface="+mn-ea"/>
                <a:ea typeface="+mn-ea"/>
              </a:rPr>
              <a:t>；</a:t>
            </a:r>
            <a:endParaRPr lang="zh-CN" altLang="zh-CN" sz="2400" dirty="0" smtClean="0">
              <a:solidFill>
                <a:schemeClr val="tx1"/>
              </a:solidFill>
              <a:latin typeface="+mn-ea"/>
              <a:ea typeface="+mn-ea"/>
            </a:endParaRPr>
          </a:p>
          <a:p>
            <a:pPr>
              <a:tabLst>
                <a:tab pos="1339850" algn="l"/>
              </a:tabLst>
            </a:pPr>
            <a:r>
              <a:rPr lang="zh-CN" altLang="zh-CN" sz="2400" dirty="0" smtClean="0">
                <a:solidFill>
                  <a:schemeClr val="tx1"/>
                </a:solidFill>
                <a:latin typeface="+mn-ea"/>
                <a:ea typeface="+mn-ea"/>
              </a:rPr>
              <a:t>所有函数都应该有原型定义</a:t>
            </a:r>
            <a:r>
              <a:rPr lang="zh-CN" altLang="en-US" sz="2400" dirty="0" smtClean="0">
                <a:solidFill>
                  <a:schemeClr val="tx1"/>
                </a:solidFill>
                <a:latin typeface="+mn-ea"/>
                <a:ea typeface="+mn-ea"/>
              </a:rPr>
              <a:t>；</a:t>
            </a:r>
            <a:endParaRPr lang="en-US" altLang="zh-CN" sz="2400" dirty="0" smtClean="0">
              <a:solidFill>
                <a:schemeClr val="tx1"/>
              </a:solidFill>
              <a:latin typeface="+mn-ea"/>
              <a:ea typeface="+mn-ea"/>
            </a:endParaRPr>
          </a:p>
          <a:p>
            <a:pPr>
              <a:tabLst>
                <a:tab pos="1339850" algn="l"/>
              </a:tabLst>
            </a:pPr>
            <a:r>
              <a:rPr lang="zh-CN" altLang="en-US" sz="2400" dirty="0" smtClean="0">
                <a:solidFill>
                  <a:schemeClr val="tx1"/>
                </a:solidFill>
                <a:latin typeface="+mn-ea"/>
                <a:ea typeface="+mn-ea"/>
              </a:rPr>
              <a:t>参数及返回值参数尽量同</a:t>
            </a:r>
            <a:r>
              <a:rPr lang="en-US" altLang="zh-CN" sz="2400" dirty="0" smtClean="0">
                <a:solidFill>
                  <a:schemeClr val="tx1"/>
                </a:solidFill>
                <a:latin typeface="+mn-ea"/>
                <a:ea typeface="+mn-ea"/>
              </a:rPr>
              <a:t>MCU</a:t>
            </a:r>
            <a:r>
              <a:rPr lang="zh-CN" altLang="en-US" sz="2400" dirty="0" smtClean="0">
                <a:solidFill>
                  <a:schemeClr val="tx1"/>
                </a:solidFill>
                <a:latin typeface="+mn-ea"/>
                <a:ea typeface="+mn-ea"/>
              </a:rPr>
              <a:t>字宽；</a:t>
            </a:r>
            <a:endParaRPr lang="en-US" altLang="zh-CN" sz="2400" dirty="0" smtClean="0">
              <a:solidFill>
                <a:schemeClr val="tx1"/>
              </a:solidFill>
              <a:latin typeface="+mn-ea"/>
              <a:ea typeface="+mn-ea"/>
            </a:endParaRPr>
          </a:p>
          <a:p>
            <a:pPr>
              <a:tabLst>
                <a:tab pos="1339850" algn="l"/>
              </a:tabLst>
            </a:pPr>
            <a:r>
              <a:rPr lang="zh-CN" altLang="en-US" sz="2400" dirty="0" smtClean="0">
                <a:solidFill>
                  <a:schemeClr val="tx1"/>
                </a:solidFill>
                <a:latin typeface="+mn-ea"/>
                <a:ea typeface="+mn-ea"/>
              </a:rPr>
              <a:t>临时变量要少，可使用寄存器；</a:t>
            </a:r>
            <a:endParaRPr lang="en-US" altLang="zh-CN" sz="2400" dirty="0" smtClean="0">
              <a:solidFill>
                <a:schemeClr val="tx1"/>
              </a:solidFill>
              <a:latin typeface="+mn-ea"/>
              <a:ea typeface="+mn-ea"/>
            </a:endParaRPr>
          </a:p>
          <a:p>
            <a:pPr>
              <a:tabLst>
                <a:tab pos="1339850" algn="l"/>
              </a:tabLst>
            </a:pPr>
            <a:r>
              <a:rPr lang="zh-CN" altLang="zh-CN" sz="2400" dirty="0" smtClean="0">
                <a:solidFill>
                  <a:schemeClr val="tx1"/>
                </a:solidFill>
                <a:latin typeface="+mn-ea"/>
                <a:ea typeface="+mn-ea"/>
              </a:rPr>
              <a:t>尽可能使用常量</a:t>
            </a:r>
            <a:r>
              <a:rPr lang="zh-CN" altLang="en-US" sz="2400" dirty="0" smtClean="0">
                <a:solidFill>
                  <a:schemeClr val="tx1"/>
                </a:solidFill>
                <a:latin typeface="+mn-ea"/>
                <a:ea typeface="+mn-ea"/>
              </a:rPr>
              <a:t>；</a:t>
            </a:r>
            <a:endParaRPr lang="en-US" altLang="zh-CN" sz="2400" dirty="0" smtClean="0">
              <a:solidFill>
                <a:schemeClr val="tx1"/>
              </a:solidFill>
              <a:latin typeface="+mn-ea"/>
              <a:ea typeface="+mn-ea"/>
            </a:endParaRPr>
          </a:p>
          <a:p>
            <a:pPr>
              <a:tabLst>
                <a:tab pos="1339850" algn="l"/>
              </a:tabLst>
            </a:pPr>
            <a:r>
              <a:rPr lang="zh-CN" altLang="zh-CN" sz="2400" dirty="0" smtClean="0">
                <a:solidFill>
                  <a:schemeClr val="tx1"/>
                </a:solidFill>
                <a:latin typeface="+mn-ea"/>
                <a:ea typeface="+mn-ea"/>
              </a:rPr>
              <a:t>把本地函数声明为静态的</a:t>
            </a:r>
            <a:r>
              <a:rPr lang="en-US" altLang="zh-CN" sz="2400" dirty="0" smtClean="0">
                <a:solidFill>
                  <a:schemeClr val="tx1"/>
                </a:solidFill>
                <a:latin typeface="+mn-ea"/>
                <a:ea typeface="+mn-ea"/>
              </a:rPr>
              <a:t>(static)</a:t>
            </a:r>
            <a:r>
              <a:rPr lang="zh-CN" altLang="en-US" sz="2400" dirty="0" smtClean="0">
                <a:solidFill>
                  <a:schemeClr val="tx1"/>
                </a:solidFill>
                <a:latin typeface="+mn-ea"/>
                <a:ea typeface="+mn-ea"/>
              </a:rPr>
              <a:t>；</a:t>
            </a:r>
            <a:endParaRPr lang="en-US" altLang="zh-CN" sz="2400" dirty="0" smtClean="0">
              <a:solidFill>
                <a:schemeClr val="tx1"/>
              </a:solidFill>
              <a:latin typeface="+mn-ea"/>
              <a:ea typeface="+mn-ea"/>
            </a:endParaRPr>
          </a:p>
          <a:p>
            <a:endParaRPr lang="zh-CN" altLang="zh-CN" sz="2400" dirty="0" smtClean="0">
              <a:latin typeface="+mn-ea"/>
              <a:ea typeface="+mn-ea"/>
            </a:endParaRPr>
          </a:p>
          <a:p>
            <a:endParaRPr lang="zh-CN" altLang="en-US" sz="2400" dirty="0">
              <a:latin typeface="+mn-ea"/>
              <a:ea typeface="+mn-ea"/>
            </a:endParaRPr>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7,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13</a:t>
            </a:fld>
            <a:endParaRPr lang="zh-CN" altLang="en-US" dirty="0">
              <a:solidFill>
                <a:prstClr val="white"/>
              </a:solidFill>
              <a:cs typeface="Garamon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solidFill>
                  <a:schemeClr val="tx1"/>
                </a:solidFill>
                <a:latin typeface="+mj-ea"/>
                <a:ea typeface="+mj-ea"/>
              </a:rPr>
              <a:t>变量</a:t>
            </a:r>
            <a:endParaRPr lang="zh-CN" altLang="en-US" dirty="0">
              <a:solidFill>
                <a:schemeClr val="tx1"/>
              </a:solidFill>
              <a:latin typeface="+mj-ea"/>
              <a:ea typeface="+mj-ea"/>
            </a:endParaRPr>
          </a:p>
        </p:txBody>
      </p:sp>
      <p:sp>
        <p:nvSpPr>
          <p:cNvPr id="3" name="文本占位符 2"/>
          <p:cNvSpPr>
            <a:spLocks noGrp="1"/>
          </p:cNvSpPr>
          <p:nvPr>
            <p:ph type="body" idx="1"/>
          </p:nvPr>
        </p:nvSpPr>
        <p:spPr/>
        <p:txBody>
          <a:bodyPr/>
          <a:lstStyle/>
          <a:p>
            <a:r>
              <a:rPr lang="en-US" altLang="zh-CN" sz="2800" b="1" dirty="0" smtClean="0">
                <a:solidFill>
                  <a:srgbClr val="FF0000"/>
                </a:solidFill>
                <a:latin typeface="+mn-ea"/>
                <a:ea typeface="+mn-ea"/>
              </a:rPr>
              <a:t>register</a:t>
            </a:r>
            <a:r>
              <a:rPr lang="zh-CN" altLang="zh-CN" sz="2800" b="1" dirty="0" smtClean="0">
                <a:solidFill>
                  <a:srgbClr val="FF0000"/>
                </a:solidFill>
                <a:latin typeface="+mn-ea"/>
                <a:ea typeface="+mn-ea"/>
              </a:rPr>
              <a:t>变量</a:t>
            </a:r>
            <a:endParaRPr lang="zh-CN" altLang="zh-CN" sz="2800" dirty="0" smtClean="0">
              <a:solidFill>
                <a:srgbClr val="FF0000"/>
              </a:solidFill>
              <a:latin typeface="+mn-ea"/>
              <a:ea typeface="+mn-ea"/>
            </a:endParaRPr>
          </a:p>
          <a:p>
            <a:r>
              <a:rPr lang="zh-CN" altLang="zh-CN" sz="2800" dirty="0" smtClean="0">
                <a:solidFill>
                  <a:schemeClr val="tx1"/>
                </a:solidFill>
                <a:latin typeface="+mn-ea"/>
                <a:ea typeface="+mn-ea"/>
              </a:rPr>
              <a:t>在最内层循环避免使用全局变量和静态变量</a:t>
            </a:r>
            <a:r>
              <a:rPr lang="zh-CN" altLang="en-US" sz="2800" dirty="0" smtClean="0">
                <a:solidFill>
                  <a:schemeClr val="tx1"/>
                </a:solidFill>
                <a:latin typeface="+mn-ea"/>
                <a:ea typeface="+mn-ea"/>
              </a:rPr>
              <a:t>；</a:t>
            </a:r>
            <a:endParaRPr lang="en-US" altLang="zh-CN" sz="2800" dirty="0" smtClean="0">
              <a:solidFill>
                <a:schemeClr val="tx1"/>
              </a:solidFill>
              <a:latin typeface="+mn-ea"/>
              <a:ea typeface="+mn-ea"/>
            </a:endParaRPr>
          </a:p>
          <a:p>
            <a:r>
              <a:rPr lang="zh-CN" altLang="zh-CN" sz="2800" dirty="0" smtClean="0">
                <a:solidFill>
                  <a:schemeClr val="tx1"/>
                </a:solidFill>
                <a:latin typeface="+mn-ea"/>
                <a:ea typeface="+mn-ea"/>
              </a:rPr>
              <a:t>同时声明多个变量优于单独声明变量</a:t>
            </a:r>
            <a:r>
              <a:rPr lang="zh-CN" altLang="en-US" sz="2800" dirty="0" smtClean="0">
                <a:solidFill>
                  <a:schemeClr val="tx1"/>
                </a:solidFill>
                <a:latin typeface="+mn-ea"/>
                <a:ea typeface="+mn-ea"/>
              </a:rPr>
              <a:t>；</a:t>
            </a:r>
            <a:endParaRPr lang="zh-CN" altLang="zh-CN" sz="2800" dirty="0" smtClean="0">
              <a:solidFill>
                <a:schemeClr val="tx1"/>
              </a:solidFill>
              <a:latin typeface="+mn-ea"/>
              <a:ea typeface="+mn-ea"/>
            </a:endParaRPr>
          </a:p>
          <a:p>
            <a:r>
              <a:rPr lang="zh-CN" altLang="zh-CN" sz="2800" dirty="0" smtClean="0">
                <a:solidFill>
                  <a:schemeClr val="tx1"/>
                </a:solidFill>
                <a:latin typeface="+mn-ea"/>
                <a:ea typeface="+mn-ea"/>
              </a:rPr>
              <a:t>短变量名优于长变量名，应尽量使变量名短一点</a:t>
            </a:r>
            <a:r>
              <a:rPr lang="zh-CN" altLang="en-US" sz="2800" dirty="0" smtClean="0">
                <a:solidFill>
                  <a:schemeClr val="tx1"/>
                </a:solidFill>
                <a:latin typeface="+mn-ea"/>
                <a:ea typeface="+mn-ea"/>
              </a:rPr>
              <a:t>；</a:t>
            </a:r>
            <a:endParaRPr lang="zh-CN" altLang="zh-CN" sz="2800" dirty="0" smtClean="0">
              <a:solidFill>
                <a:schemeClr val="tx1"/>
              </a:solidFill>
              <a:latin typeface="+mn-ea"/>
              <a:ea typeface="+mn-ea"/>
            </a:endParaRPr>
          </a:p>
          <a:p>
            <a:r>
              <a:rPr lang="zh-CN" altLang="zh-CN" sz="2800" dirty="0" smtClean="0">
                <a:solidFill>
                  <a:schemeClr val="tx1"/>
                </a:solidFill>
                <a:latin typeface="+mn-ea"/>
                <a:ea typeface="+mn-ea"/>
              </a:rPr>
              <a:t>在</a:t>
            </a:r>
            <a:r>
              <a:rPr lang="zh-CN" altLang="en-US" sz="2800" dirty="0" smtClean="0">
                <a:solidFill>
                  <a:schemeClr val="tx1"/>
                </a:solidFill>
                <a:latin typeface="+mn-ea"/>
                <a:ea typeface="+mn-ea"/>
              </a:rPr>
              <a:t>代码</a:t>
            </a:r>
            <a:r>
              <a:rPr lang="zh-CN" altLang="zh-CN" sz="2800" dirty="0" smtClean="0">
                <a:solidFill>
                  <a:schemeClr val="tx1"/>
                </a:solidFill>
                <a:latin typeface="+mn-ea"/>
                <a:ea typeface="+mn-ea"/>
              </a:rPr>
              <a:t>开始前声明变量</a:t>
            </a:r>
            <a:r>
              <a:rPr lang="zh-CN" altLang="en-US" sz="2800" dirty="0" smtClean="0">
                <a:solidFill>
                  <a:schemeClr val="tx1"/>
                </a:solidFill>
                <a:latin typeface="+mn-ea"/>
                <a:ea typeface="+mn-ea"/>
              </a:rPr>
              <a:t>；</a:t>
            </a:r>
            <a:endParaRPr lang="en-US" altLang="zh-CN" sz="2800" dirty="0" smtClean="0">
              <a:solidFill>
                <a:schemeClr val="tx1"/>
              </a:solidFill>
              <a:latin typeface="+mn-ea"/>
              <a:ea typeface="+mn-ea"/>
            </a:endParaRPr>
          </a:p>
          <a:p>
            <a:r>
              <a:rPr lang="zh-CN" altLang="zh-CN" sz="2800" dirty="0" smtClean="0">
                <a:solidFill>
                  <a:schemeClr val="tx1"/>
                </a:solidFill>
                <a:latin typeface="+mn-ea"/>
                <a:ea typeface="+mn-ea"/>
              </a:rPr>
              <a:t>使用尽量小的数据类型</a:t>
            </a:r>
            <a:r>
              <a:rPr lang="zh-CN" altLang="en-US" sz="2800" dirty="0" smtClean="0">
                <a:solidFill>
                  <a:schemeClr val="tx1"/>
                </a:solidFill>
                <a:latin typeface="+mn-ea"/>
                <a:ea typeface="+mn-ea"/>
              </a:rPr>
              <a:t>。</a:t>
            </a:r>
            <a:endParaRPr lang="zh-CN" altLang="zh-CN" sz="2800" dirty="0" smtClean="0">
              <a:solidFill>
                <a:schemeClr val="tx1"/>
              </a:solidFill>
              <a:latin typeface="+mn-ea"/>
              <a:ea typeface="+mn-ea"/>
            </a:endParaRPr>
          </a:p>
          <a:p>
            <a:endParaRPr lang="zh-CN" altLang="zh-CN" dirty="0" smtClean="0"/>
          </a:p>
          <a:p>
            <a:endParaRPr lang="zh-CN" altLang="en-US" dirty="0"/>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7,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14</a:t>
            </a:fld>
            <a:endParaRPr lang="zh-CN" altLang="en-US" dirty="0">
              <a:solidFill>
                <a:prstClr val="white"/>
              </a:solidFill>
              <a:cs typeface="Garamon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latin typeface="+mn-ea"/>
                <a:ea typeface="+mn-ea"/>
              </a:rPr>
              <a:t>尽量</a:t>
            </a:r>
            <a:r>
              <a:rPr lang="zh-CN" altLang="zh-CN" dirty="0" smtClean="0">
                <a:solidFill>
                  <a:schemeClr val="tx1"/>
                </a:solidFill>
                <a:latin typeface="+mn-ea"/>
                <a:ea typeface="+mn-ea"/>
              </a:rPr>
              <a:t>避免使用标准库</a:t>
            </a:r>
            <a:endParaRPr lang="zh-CN" altLang="en-US" dirty="0">
              <a:solidFill>
                <a:schemeClr val="tx1"/>
              </a:solidFill>
              <a:latin typeface="+mn-ea"/>
              <a:ea typeface="+mn-ea"/>
            </a:endParaRPr>
          </a:p>
        </p:txBody>
      </p:sp>
      <p:sp>
        <p:nvSpPr>
          <p:cNvPr id="3" name="文本占位符 2"/>
          <p:cNvSpPr>
            <a:spLocks noGrp="1"/>
          </p:cNvSpPr>
          <p:nvPr>
            <p:ph type="body" idx="1"/>
          </p:nvPr>
        </p:nvSpPr>
        <p:spPr/>
        <p:txBody>
          <a:bodyPr/>
          <a:lstStyle/>
          <a:p>
            <a:r>
              <a:rPr lang="zh-CN" altLang="zh-CN" sz="2800" dirty="0" smtClean="0">
                <a:solidFill>
                  <a:schemeClr val="tx1"/>
                </a:solidFill>
                <a:latin typeface="+mn-ea"/>
                <a:ea typeface="+mn-ea"/>
              </a:rPr>
              <a:t>使用标准库可以加快开发进度</a:t>
            </a:r>
            <a:r>
              <a:rPr lang="en-US" altLang="zh-CN" sz="2800" dirty="0" smtClean="0">
                <a:solidFill>
                  <a:schemeClr val="tx1"/>
                </a:solidFill>
                <a:latin typeface="+mn-ea"/>
                <a:ea typeface="+mn-ea"/>
              </a:rPr>
              <a:t>,</a:t>
            </a:r>
            <a:r>
              <a:rPr lang="zh-CN" altLang="zh-CN" sz="2800" dirty="0" smtClean="0">
                <a:solidFill>
                  <a:schemeClr val="tx1"/>
                </a:solidFill>
                <a:latin typeface="+mn-ea"/>
                <a:ea typeface="+mn-ea"/>
              </a:rPr>
              <a:t>但由于标准库需要处理用户所有可能遇到的情况</a:t>
            </a:r>
            <a:r>
              <a:rPr lang="en-US" altLang="zh-CN" sz="2800" dirty="0" smtClean="0">
                <a:solidFill>
                  <a:schemeClr val="tx1"/>
                </a:solidFill>
                <a:latin typeface="+mn-ea"/>
                <a:ea typeface="+mn-ea"/>
              </a:rPr>
              <a:t>,</a:t>
            </a:r>
            <a:r>
              <a:rPr lang="zh-CN" altLang="zh-CN" sz="2800" dirty="0" smtClean="0">
                <a:solidFill>
                  <a:schemeClr val="tx1"/>
                </a:solidFill>
                <a:latin typeface="+mn-ea"/>
                <a:ea typeface="+mn-ea"/>
              </a:rPr>
              <a:t>所以很多</a:t>
            </a:r>
            <a:r>
              <a:rPr lang="zh-CN" altLang="zh-CN" sz="2800" dirty="0" smtClean="0">
                <a:solidFill>
                  <a:srgbClr val="FF0000"/>
                </a:solidFill>
                <a:latin typeface="+mn-ea"/>
                <a:ea typeface="+mn-ea"/>
              </a:rPr>
              <a:t>标准库代码很大</a:t>
            </a:r>
            <a:r>
              <a:rPr lang="zh-CN" altLang="en-US" sz="2800" dirty="0" smtClean="0">
                <a:latin typeface="+mn-ea"/>
                <a:ea typeface="+mn-ea"/>
              </a:rPr>
              <a:t>；</a:t>
            </a:r>
            <a:endParaRPr lang="en-US" altLang="zh-CN" sz="2800" dirty="0" smtClean="0">
              <a:latin typeface="+mn-ea"/>
              <a:ea typeface="+mn-ea"/>
            </a:endParaRPr>
          </a:p>
          <a:p>
            <a:r>
              <a:rPr lang="zh-CN" altLang="en-US" sz="2800" dirty="0" smtClean="0">
                <a:solidFill>
                  <a:schemeClr val="tx1"/>
                </a:solidFill>
                <a:latin typeface="+mn-ea"/>
                <a:ea typeface="+mn-ea"/>
              </a:rPr>
              <a:t>很多</a:t>
            </a:r>
            <a:r>
              <a:rPr lang="zh-CN" altLang="zh-CN" sz="2800" dirty="0" smtClean="0">
                <a:solidFill>
                  <a:srgbClr val="FF0000"/>
                </a:solidFill>
                <a:latin typeface="+mn-ea"/>
                <a:ea typeface="+mn-ea"/>
              </a:rPr>
              <a:t>标准库</a:t>
            </a:r>
            <a:r>
              <a:rPr lang="zh-CN" altLang="en-US" sz="2800" dirty="0" smtClean="0">
                <a:solidFill>
                  <a:srgbClr val="FF0000"/>
                </a:solidFill>
                <a:latin typeface="+mn-ea"/>
                <a:ea typeface="+mn-ea"/>
              </a:rPr>
              <a:t>使用资源情况不清晰</a:t>
            </a:r>
            <a:r>
              <a:rPr lang="zh-CN" altLang="en-US" sz="2800" dirty="0" smtClean="0">
                <a:solidFill>
                  <a:schemeClr val="tx1"/>
                </a:solidFill>
                <a:latin typeface="+mn-ea"/>
                <a:ea typeface="+mn-ea"/>
              </a:rPr>
              <a:t>；（比如栈、执行时间和效率）</a:t>
            </a:r>
            <a:endParaRPr lang="zh-CN" altLang="en-US" sz="2800" dirty="0">
              <a:solidFill>
                <a:schemeClr val="tx1"/>
              </a:solidFill>
              <a:latin typeface="+mn-ea"/>
              <a:ea typeface="+mn-ea"/>
            </a:endParaRPr>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7,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15</a:t>
            </a:fld>
            <a:endParaRPr lang="zh-CN" altLang="en-US" dirty="0">
              <a:solidFill>
                <a:prstClr val="white"/>
              </a:solidFill>
              <a:cs typeface="Garamon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solidFill>
                  <a:schemeClr val="tx1"/>
                </a:solidFill>
                <a:latin typeface="+mj-ea"/>
                <a:ea typeface="+mj-ea"/>
              </a:rPr>
              <a:t>采用数学方法优化程序</a:t>
            </a:r>
            <a:endParaRPr lang="zh-CN" altLang="en-US" dirty="0">
              <a:solidFill>
                <a:schemeClr val="tx1"/>
              </a:solidFill>
              <a:latin typeface="+mj-ea"/>
              <a:ea typeface="+mj-ea"/>
            </a:endParaRPr>
          </a:p>
        </p:txBody>
      </p:sp>
      <p:sp>
        <p:nvSpPr>
          <p:cNvPr id="3" name="文本占位符 2"/>
          <p:cNvSpPr>
            <a:spLocks noGrp="1"/>
          </p:cNvSpPr>
          <p:nvPr>
            <p:ph type="body" idx="1"/>
          </p:nvPr>
        </p:nvSpPr>
        <p:spPr/>
        <p:txBody>
          <a:bodyPr/>
          <a:lstStyle/>
          <a:p>
            <a:r>
              <a:rPr lang="zh-CN" altLang="zh-CN" sz="2800" dirty="0" smtClean="0">
                <a:solidFill>
                  <a:schemeClr val="tx1"/>
                </a:solidFill>
                <a:latin typeface="+mn-ea"/>
                <a:ea typeface="+mn-ea"/>
              </a:rPr>
              <a:t>例如</a:t>
            </a:r>
            <a:r>
              <a:rPr lang="en-US" altLang="zh-CN" sz="2800" dirty="0" smtClean="0">
                <a:solidFill>
                  <a:schemeClr val="tx1"/>
                </a:solidFill>
                <a:latin typeface="+mn-ea"/>
                <a:ea typeface="+mn-ea"/>
              </a:rPr>
              <a:t>:</a:t>
            </a:r>
            <a:r>
              <a:rPr lang="zh-CN" altLang="zh-CN" sz="2800" dirty="0" smtClean="0">
                <a:solidFill>
                  <a:schemeClr val="tx1"/>
                </a:solidFill>
                <a:latin typeface="+mn-ea"/>
                <a:ea typeface="+mn-ea"/>
              </a:rPr>
              <a:t>求</a:t>
            </a:r>
            <a:r>
              <a:rPr lang="en-US" altLang="zh-CN" sz="2800" dirty="0" smtClean="0">
                <a:solidFill>
                  <a:schemeClr val="tx1"/>
                </a:solidFill>
                <a:latin typeface="+mn-ea"/>
                <a:ea typeface="+mn-ea"/>
              </a:rPr>
              <a:t> 1~100 </a:t>
            </a:r>
            <a:r>
              <a:rPr lang="zh-CN" altLang="zh-CN" sz="2800" dirty="0" smtClean="0">
                <a:solidFill>
                  <a:schemeClr val="tx1"/>
                </a:solidFill>
                <a:latin typeface="+mn-ea"/>
                <a:ea typeface="+mn-ea"/>
              </a:rPr>
              <a:t>的和</a:t>
            </a:r>
            <a:r>
              <a:rPr lang="en-US" altLang="zh-CN" sz="2800" dirty="0" smtClean="0">
                <a:solidFill>
                  <a:schemeClr val="tx1"/>
                </a:solidFill>
                <a:latin typeface="+mn-ea"/>
                <a:ea typeface="+mn-ea"/>
              </a:rPr>
              <a:t>m = 100*(100+1)/2; </a:t>
            </a:r>
            <a:r>
              <a:rPr lang="zh-CN" altLang="zh-CN" sz="2800" dirty="0" smtClean="0">
                <a:solidFill>
                  <a:schemeClr val="tx1"/>
                </a:solidFill>
                <a:latin typeface="+mn-ea"/>
                <a:ea typeface="+mn-ea"/>
              </a:rPr>
              <a:t>数学公式</a:t>
            </a:r>
            <a:r>
              <a:rPr lang="en-US" altLang="zh-CN" sz="2800" dirty="0" smtClean="0">
                <a:solidFill>
                  <a:schemeClr val="tx1"/>
                </a:solidFill>
                <a:latin typeface="+mn-ea"/>
                <a:ea typeface="+mn-ea"/>
              </a:rPr>
              <a:t>. (a1 + an)*n/2</a:t>
            </a:r>
            <a:r>
              <a:rPr lang="zh-CN" altLang="en-US" sz="2800" dirty="0" smtClean="0">
                <a:solidFill>
                  <a:schemeClr val="tx1"/>
                </a:solidFill>
                <a:latin typeface="+mn-ea"/>
                <a:ea typeface="+mn-ea"/>
              </a:rPr>
              <a:t>；</a:t>
            </a:r>
            <a:endParaRPr lang="en-US" altLang="zh-CN" sz="2800" dirty="0" smtClean="0">
              <a:solidFill>
                <a:schemeClr val="tx1"/>
              </a:solidFill>
              <a:latin typeface="+mn-ea"/>
              <a:ea typeface="+mn-ea"/>
            </a:endParaRPr>
          </a:p>
          <a:p>
            <a:r>
              <a:rPr lang="zh-CN" altLang="zh-CN" sz="2800" dirty="0" smtClean="0">
                <a:solidFill>
                  <a:srgbClr val="FF0000"/>
                </a:solidFill>
                <a:latin typeface="+mn-ea"/>
                <a:ea typeface="+mn-ea"/>
              </a:rPr>
              <a:t>减少除法和取模的运算</a:t>
            </a:r>
            <a:r>
              <a:rPr lang="zh-CN" altLang="en-US" sz="2800" dirty="0" smtClean="0">
                <a:latin typeface="+mn-ea"/>
                <a:ea typeface="+mn-ea"/>
              </a:rPr>
              <a:t>；</a:t>
            </a:r>
            <a:endParaRPr lang="en-US" altLang="zh-CN" sz="2800" dirty="0" smtClean="0">
              <a:latin typeface="+mn-ea"/>
              <a:ea typeface="+mn-ea"/>
            </a:endParaRPr>
          </a:p>
          <a:p>
            <a:r>
              <a:rPr lang="zh-CN" altLang="zh-CN" sz="2800" dirty="0" smtClean="0">
                <a:solidFill>
                  <a:srgbClr val="FF0000"/>
                </a:solidFill>
                <a:latin typeface="+mn-ea"/>
                <a:ea typeface="+mn-ea"/>
              </a:rPr>
              <a:t>位操作</a:t>
            </a:r>
            <a:r>
              <a:rPr lang="zh-CN" altLang="en-US" sz="2800" dirty="0" smtClean="0">
                <a:solidFill>
                  <a:srgbClr val="FF0000"/>
                </a:solidFill>
                <a:latin typeface="+mn-ea"/>
                <a:ea typeface="+mn-ea"/>
              </a:rPr>
              <a:t>：</a:t>
            </a:r>
            <a:r>
              <a:rPr lang="zh-CN" altLang="zh-CN" sz="2800" dirty="0" smtClean="0">
                <a:solidFill>
                  <a:schemeClr val="tx1"/>
                </a:solidFill>
                <a:latin typeface="+mn-ea"/>
                <a:ea typeface="+mn-ea"/>
              </a:rPr>
              <a:t>灵活的位操作可以有效地提高程序运行的效率</a:t>
            </a:r>
            <a:r>
              <a:rPr lang="zh-CN" altLang="en-US" sz="2800" dirty="0" smtClean="0">
                <a:solidFill>
                  <a:schemeClr val="tx1"/>
                </a:solidFill>
                <a:latin typeface="+mn-ea"/>
                <a:ea typeface="+mn-ea"/>
              </a:rPr>
              <a:t>。</a:t>
            </a:r>
            <a:r>
              <a:rPr lang="zh-CN" altLang="zh-CN" sz="2800" dirty="0" smtClean="0">
                <a:solidFill>
                  <a:schemeClr val="tx1"/>
                </a:solidFill>
                <a:latin typeface="+mn-ea"/>
                <a:ea typeface="+mn-ea"/>
              </a:rPr>
              <a:t>比如用位操作代替除法</a:t>
            </a:r>
            <a:r>
              <a:rPr lang="en-US" altLang="zh-CN" sz="2800" dirty="0" smtClean="0">
                <a:solidFill>
                  <a:schemeClr val="tx1"/>
                </a:solidFill>
                <a:latin typeface="+mn-ea"/>
                <a:ea typeface="+mn-ea"/>
              </a:rPr>
              <a:t>:</a:t>
            </a:r>
            <a:r>
              <a:rPr lang="zh-CN" altLang="zh-CN" sz="2800" dirty="0" smtClean="0">
                <a:solidFill>
                  <a:schemeClr val="tx1"/>
                </a:solidFill>
                <a:latin typeface="+mn-ea"/>
                <a:ea typeface="+mn-ea"/>
              </a:rPr>
              <a:t>比如</a:t>
            </a:r>
            <a:r>
              <a:rPr lang="zh-CN" altLang="en-US" sz="2800" dirty="0" smtClean="0">
                <a:solidFill>
                  <a:schemeClr val="tx1"/>
                </a:solidFill>
                <a:latin typeface="+mn-ea"/>
                <a:ea typeface="+mn-ea"/>
              </a:rPr>
              <a:t>（</a:t>
            </a:r>
            <a:r>
              <a:rPr lang="en-US" altLang="zh-CN" sz="2800" dirty="0" smtClean="0">
                <a:solidFill>
                  <a:schemeClr val="tx1"/>
                </a:solidFill>
                <a:latin typeface="+mn-ea"/>
                <a:ea typeface="+mn-ea"/>
              </a:rPr>
              <a:t>128 / 8 </a:t>
            </a:r>
            <a:r>
              <a:rPr lang="zh-CN" altLang="en-US" sz="2800" dirty="0" smtClean="0">
                <a:solidFill>
                  <a:schemeClr val="tx1"/>
                </a:solidFill>
                <a:latin typeface="+mn-ea"/>
                <a:ea typeface="+mn-ea"/>
              </a:rPr>
              <a:t>）转换成（</a:t>
            </a:r>
            <a:r>
              <a:rPr lang="en-US" altLang="zh-CN" sz="2800" dirty="0" smtClean="0">
                <a:solidFill>
                  <a:schemeClr val="tx1"/>
                </a:solidFill>
                <a:latin typeface="+mn-ea"/>
                <a:ea typeface="+mn-ea"/>
              </a:rPr>
              <a:t>128 &gt;&gt; 3</a:t>
            </a:r>
            <a:r>
              <a:rPr lang="zh-CN" altLang="en-US" sz="2800" dirty="0" smtClean="0">
                <a:solidFill>
                  <a:schemeClr val="tx1"/>
                </a:solidFill>
                <a:latin typeface="+mn-ea"/>
                <a:ea typeface="+mn-ea"/>
              </a:rPr>
              <a:t>）</a:t>
            </a:r>
            <a:r>
              <a:rPr lang="en-US" altLang="zh-CN" sz="2800" dirty="0" smtClean="0">
                <a:solidFill>
                  <a:schemeClr val="tx1"/>
                </a:solidFill>
                <a:latin typeface="+mn-ea"/>
                <a:ea typeface="+mn-ea"/>
              </a:rPr>
              <a:t>;</a:t>
            </a:r>
          </a:p>
          <a:p>
            <a:r>
              <a:rPr lang="zh-CN" altLang="zh-CN" sz="2800" dirty="0" smtClean="0">
                <a:solidFill>
                  <a:schemeClr val="tx1"/>
                </a:solidFill>
                <a:latin typeface="+mn-ea"/>
                <a:ea typeface="+mn-ea"/>
              </a:rPr>
              <a:t>优化算法和数据结构对提高代码的效率有很大的帮助</a:t>
            </a:r>
            <a:r>
              <a:rPr lang="zh-CN" altLang="en-US" sz="2800" dirty="0" smtClean="0">
                <a:solidFill>
                  <a:schemeClr val="tx1"/>
                </a:solidFill>
                <a:latin typeface="+mn-ea"/>
                <a:ea typeface="+mn-ea"/>
              </a:rPr>
              <a:t>。</a:t>
            </a:r>
            <a:r>
              <a:rPr lang="zh-CN" altLang="zh-CN" sz="2800" dirty="0" smtClean="0">
                <a:solidFill>
                  <a:srgbClr val="FF0000"/>
                </a:solidFill>
                <a:latin typeface="+mn-ea"/>
                <a:ea typeface="+mn-ea"/>
              </a:rPr>
              <a:t>有时候时间效率和空间效率是对立的</a:t>
            </a:r>
            <a:r>
              <a:rPr lang="en-US" altLang="zh-CN" sz="2800" dirty="0" smtClean="0">
                <a:solidFill>
                  <a:schemeClr val="tx1"/>
                </a:solidFill>
                <a:latin typeface="+mn-ea"/>
                <a:ea typeface="+mn-ea"/>
              </a:rPr>
              <a:t>,</a:t>
            </a:r>
            <a:r>
              <a:rPr lang="zh-CN" altLang="zh-CN" sz="2800" dirty="0" smtClean="0">
                <a:solidFill>
                  <a:schemeClr val="tx1"/>
                </a:solidFill>
                <a:latin typeface="+mn-ea"/>
                <a:ea typeface="+mn-ea"/>
              </a:rPr>
              <a:t>此时应分析哪个更重要</a:t>
            </a:r>
            <a:r>
              <a:rPr lang="en-US" altLang="zh-CN" sz="2800" dirty="0" smtClean="0">
                <a:solidFill>
                  <a:schemeClr val="tx1"/>
                </a:solidFill>
                <a:latin typeface="+mn-ea"/>
                <a:ea typeface="+mn-ea"/>
              </a:rPr>
              <a:t>, </a:t>
            </a:r>
            <a:r>
              <a:rPr lang="zh-CN" altLang="zh-CN" sz="2800" dirty="0" smtClean="0">
                <a:solidFill>
                  <a:schemeClr val="tx1"/>
                </a:solidFill>
                <a:latin typeface="+mn-ea"/>
                <a:ea typeface="+mn-ea"/>
              </a:rPr>
              <a:t>做出适当折中</a:t>
            </a:r>
            <a:r>
              <a:rPr lang="zh-CN" altLang="en-US" sz="2800" dirty="0" smtClean="0">
                <a:solidFill>
                  <a:schemeClr val="tx1"/>
                </a:solidFill>
                <a:latin typeface="+mn-ea"/>
                <a:ea typeface="+mn-ea"/>
              </a:rPr>
              <a:t>。</a:t>
            </a:r>
            <a:endParaRPr lang="en-US" altLang="zh-CN" sz="2800" dirty="0" smtClean="0">
              <a:solidFill>
                <a:schemeClr val="tx1"/>
              </a:solidFill>
              <a:latin typeface="+mn-ea"/>
              <a:ea typeface="+mn-ea"/>
            </a:endParaRPr>
          </a:p>
          <a:p>
            <a:r>
              <a:rPr lang="zh-CN" altLang="zh-CN" sz="2800" dirty="0" smtClean="0">
                <a:solidFill>
                  <a:schemeClr val="tx1"/>
                </a:solidFill>
                <a:latin typeface="+mn-ea"/>
                <a:ea typeface="+mn-ea"/>
              </a:rPr>
              <a:t>在进行优化的时候不要片面的追求紧凑的代码</a:t>
            </a:r>
            <a:r>
              <a:rPr lang="en-US" altLang="zh-CN" sz="2800" dirty="0" smtClean="0">
                <a:solidFill>
                  <a:schemeClr val="tx1"/>
                </a:solidFill>
                <a:latin typeface="+mn-ea"/>
                <a:ea typeface="+mn-ea"/>
              </a:rPr>
              <a:t>,</a:t>
            </a:r>
            <a:r>
              <a:rPr lang="zh-CN" altLang="zh-CN" sz="2800" dirty="0" smtClean="0">
                <a:solidFill>
                  <a:schemeClr val="tx1"/>
                </a:solidFill>
                <a:latin typeface="+mn-ea"/>
                <a:ea typeface="+mn-ea"/>
              </a:rPr>
              <a:t>因为紧凑的代码并不能产生高效率的机器码</a:t>
            </a:r>
            <a:r>
              <a:rPr lang="zh-CN" altLang="en-US" sz="2800" dirty="0" smtClean="0">
                <a:solidFill>
                  <a:schemeClr val="tx1"/>
                </a:solidFill>
                <a:latin typeface="+mn-ea"/>
                <a:ea typeface="+mn-ea"/>
              </a:rPr>
              <a:t>。</a:t>
            </a:r>
            <a:endParaRPr lang="en-US" altLang="zh-CN" sz="2800" dirty="0" smtClean="0">
              <a:solidFill>
                <a:schemeClr val="tx1"/>
              </a:solidFill>
              <a:latin typeface="+mn-ea"/>
              <a:ea typeface="+mn-ea"/>
            </a:endParaRPr>
          </a:p>
          <a:p>
            <a:r>
              <a:rPr lang="zh-CN" altLang="zh-CN" sz="2800" dirty="0" smtClean="0">
                <a:solidFill>
                  <a:schemeClr val="tx1"/>
                </a:solidFill>
                <a:latin typeface="+mn-ea"/>
                <a:ea typeface="+mn-ea"/>
              </a:rPr>
              <a:t>避免递归计算</a:t>
            </a:r>
            <a:r>
              <a:rPr lang="zh-CN" altLang="en-US" sz="2800" dirty="0" smtClean="0">
                <a:solidFill>
                  <a:schemeClr val="tx1"/>
                </a:solidFill>
                <a:latin typeface="+mn-ea"/>
                <a:ea typeface="+mn-ea"/>
              </a:rPr>
              <a:t>。</a:t>
            </a:r>
            <a:endParaRPr lang="zh-CN" altLang="zh-CN" sz="2800" dirty="0" smtClean="0">
              <a:solidFill>
                <a:schemeClr val="tx1"/>
              </a:solidFill>
              <a:latin typeface="+mn-ea"/>
              <a:ea typeface="+mn-ea"/>
            </a:endParaRPr>
          </a:p>
          <a:p>
            <a:pPr latinLnBrk="1">
              <a:buNone/>
            </a:pPr>
            <a:endParaRPr lang="en-US" altLang="zh-CN" dirty="0" smtClean="0"/>
          </a:p>
          <a:p>
            <a:pPr latinLnBrk="1">
              <a:buNone/>
            </a:pPr>
            <a:endParaRPr lang="zh-CN" altLang="zh-CN" dirty="0"/>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7,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16</a:t>
            </a:fld>
            <a:endParaRPr lang="zh-CN" altLang="en-US" dirty="0">
              <a:solidFill>
                <a:prstClr val="white"/>
              </a:solidFill>
              <a:cs typeface="Garamon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solidFill>
                  <a:schemeClr val="tx1"/>
                </a:solidFill>
                <a:latin typeface="+mj-ea"/>
                <a:ea typeface="+mj-ea"/>
              </a:rPr>
              <a:t>存储器分配</a:t>
            </a:r>
            <a:endParaRPr lang="zh-CN" altLang="en-US" dirty="0">
              <a:solidFill>
                <a:schemeClr val="tx1"/>
              </a:solidFill>
              <a:latin typeface="+mj-ea"/>
              <a:ea typeface="+mj-ea"/>
            </a:endParaRPr>
          </a:p>
        </p:txBody>
      </p:sp>
      <p:sp>
        <p:nvSpPr>
          <p:cNvPr id="3" name="文本占位符 2"/>
          <p:cNvSpPr>
            <a:spLocks noGrp="1"/>
          </p:cNvSpPr>
          <p:nvPr>
            <p:ph type="body" idx="1"/>
          </p:nvPr>
        </p:nvSpPr>
        <p:spPr/>
        <p:txBody>
          <a:bodyPr/>
          <a:lstStyle/>
          <a:p>
            <a:r>
              <a:rPr lang="zh-CN" altLang="zh-CN" sz="2800" dirty="0" smtClean="0">
                <a:solidFill>
                  <a:schemeClr val="tx1"/>
                </a:solidFill>
                <a:latin typeface="+mn-ea"/>
                <a:ea typeface="+mn-ea"/>
              </a:rPr>
              <a:t>嵌入式系统存储器容量有限</a:t>
            </a:r>
            <a:r>
              <a:rPr lang="zh-CN" altLang="en-US" sz="2800" dirty="0" smtClean="0">
                <a:solidFill>
                  <a:schemeClr val="tx1"/>
                </a:solidFill>
                <a:latin typeface="+mn-ea"/>
                <a:ea typeface="+mn-ea"/>
              </a:rPr>
              <a:t>，</a:t>
            </a:r>
            <a:r>
              <a:rPr lang="zh-CN" altLang="zh-CN" sz="2800" dirty="0" smtClean="0">
                <a:solidFill>
                  <a:schemeClr val="tx1"/>
                </a:solidFill>
                <a:latin typeface="+mn-ea"/>
                <a:ea typeface="+mn-ea"/>
              </a:rPr>
              <a:t>程序中所有的变量</a:t>
            </a:r>
            <a:r>
              <a:rPr lang="en-US" altLang="zh-CN" sz="2800" dirty="0" smtClean="0">
                <a:solidFill>
                  <a:schemeClr val="tx1"/>
                </a:solidFill>
                <a:latin typeface="+mn-ea"/>
                <a:ea typeface="+mn-ea"/>
              </a:rPr>
              <a:t>,</a:t>
            </a:r>
            <a:r>
              <a:rPr lang="zh-CN" altLang="zh-CN" sz="2800" dirty="0" smtClean="0">
                <a:solidFill>
                  <a:schemeClr val="tx1"/>
                </a:solidFill>
                <a:latin typeface="+mn-ea"/>
                <a:ea typeface="+mn-ea"/>
              </a:rPr>
              <a:t>包含的库函数以及堆栈等都使用有限的内存</a:t>
            </a:r>
            <a:r>
              <a:rPr lang="en-US" altLang="zh-CN" sz="2800" dirty="0" smtClean="0">
                <a:solidFill>
                  <a:schemeClr val="tx1"/>
                </a:solidFill>
                <a:latin typeface="+mn-ea"/>
                <a:ea typeface="+mn-ea"/>
              </a:rPr>
              <a:t>:</a:t>
            </a:r>
            <a:r>
              <a:rPr lang="zh-CN" altLang="zh-CN" sz="2800" dirty="0" smtClean="0">
                <a:solidFill>
                  <a:schemeClr val="tx1"/>
                </a:solidFill>
                <a:latin typeface="+mn-ea"/>
                <a:ea typeface="+mn-ea"/>
              </a:rPr>
              <a:t>全局变量在整个程序范围内都有效</a:t>
            </a:r>
            <a:r>
              <a:rPr lang="zh-CN" altLang="en-US" sz="2800" dirty="0" smtClean="0">
                <a:solidFill>
                  <a:schemeClr val="tx1"/>
                </a:solidFill>
                <a:latin typeface="+mn-ea"/>
                <a:ea typeface="+mn-ea"/>
              </a:rPr>
              <a:t>，</a:t>
            </a:r>
            <a:r>
              <a:rPr lang="zh-CN" altLang="zh-CN" sz="2800" dirty="0" smtClean="0">
                <a:solidFill>
                  <a:schemeClr val="tx1"/>
                </a:solidFill>
                <a:latin typeface="+mn-ea"/>
                <a:ea typeface="+mn-ea"/>
              </a:rPr>
              <a:t>程序执行完后才会释放</a:t>
            </a:r>
            <a:r>
              <a:rPr lang="zh-CN" altLang="en-US" sz="2800" dirty="0" smtClean="0">
                <a:solidFill>
                  <a:schemeClr val="tx1"/>
                </a:solidFill>
                <a:latin typeface="+mn-ea"/>
                <a:ea typeface="+mn-ea"/>
              </a:rPr>
              <a:t>；</a:t>
            </a:r>
            <a:r>
              <a:rPr lang="zh-CN" altLang="zh-CN" sz="2800" dirty="0" smtClean="0">
                <a:solidFill>
                  <a:schemeClr val="tx1"/>
                </a:solidFill>
                <a:latin typeface="+mn-ea"/>
                <a:ea typeface="+mn-ea"/>
              </a:rPr>
              <a:t>静态变量的作用范围也是整个程序</a:t>
            </a:r>
            <a:r>
              <a:rPr lang="en-US" altLang="zh-CN" sz="2800" dirty="0" smtClean="0">
                <a:solidFill>
                  <a:schemeClr val="tx1"/>
                </a:solidFill>
                <a:latin typeface="+mn-ea"/>
                <a:ea typeface="+mn-ea"/>
              </a:rPr>
              <a:t>,</a:t>
            </a:r>
            <a:r>
              <a:rPr lang="zh-CN" altLang="zh-CN" sz="2800" dirty="0" smtClean="0">
                <a:solidFill>
                  <a:schemeClr val="tx1"/>
                </a:solidFill>
                <a:latin typeface="+mn-ea"/>
                <a:ea typeface="+mn-ea"/>
              </a:rPr>
              <a:t>只有局部变量中的动态变量在函数执行完后会释放</a:t>
            </a:r>
            <a:r>
              <a:rPr lang="zh-CN" altLang="en-US" sz="2800" dirty="0" smtClean="0">
                <a:solidFill>
                  <a:schemeClr val="tx1"/>
                </a:solidFill>
                <a:latin typeface="+mn-ea"/>
                <a:ea typeface="+mn-ea"/>
              </a:rPr>
              <a:t>。</a:t>
            </a:r>
            <a:endParaRPr lang="en-US" altLang="zh-CN" sz="2800" dirty="0" smtClean="0">
              <a:solidFill>
                <a:schemeClr val="tx1"/>
              </a:solidFill>
              <a:latin typeface="+mn-ea"/>
              <a:ea typeface="+mn-ea"/>
            </a:endParaRPr>
          </a:p>
          <a:p>
            <a:r>
              <a:rPr lang="zh-CN" altLang="zh-CN" sz="2800" dirty="0" smtClean="0">
                <a:solidFill>
                  <a:schemeClr val="tx1"/>
                </a:solidFill>
                <a:latin typeface="+mn-ea"/>
                <a:ea typeface="+mn-ea"/>
              </a:rPr>
              <a:t>全局变量</a:t>
            </a:r>
            <a:r>
              <a:rPr lang="zh-CN" altLang="en-US" sz="2800" dirty="0" smtClean="0">
                <a:solidFill>
                  <a:schemeClr val="tx1"/>
                </a:solidFill>
                <a:latin typeface="+mn-ea"/>
                <a:ea typeface="+mn-ea"/>
              </a:rPr>
              <a:t>和</a:t>
            </a:r>
            <a:r>
              <a:rPr lang="zh-CN" altLang="zh-CN" sz="2800" dirty="0" smtClean="0">
                <a:solidFill>
                  <a:schemeClr val="tx1"/>
                </a:solidFill>
                <a:latin typeface="+mn-ea"/>
                <a:ea typeface="+mn-ea"/>
              </a:rPr>
              <a:t>静态变量</a:t>
            </a:r>
            <a:r>
              <a:rPr lang="zh-CN" altLang="en-US" sz="2800" dirty="0" smtClean="0">
                <a:solidFill>
                  <a:schemeClr val="tx1"/>
                </a:solidFill>
                <a:latin typeface="+mn-ea"/>
                <a:ea typeface="+mn-ea"/>
              </a:rPr>
              <a:t>可直接寻址，速度快；</a:t>
            </a:r>
            <a:r>
              <a:rPr lang="zh-CN" altLang="zh-CN" sz="2800" dirty="0" smtClean="0">
                <a:solidFill>
                  <a:schemeClr val="tx1"/>
                </a:solidFill>
                <a:latin typeface="+mn-ea"/>
                <a:ea typeface="+mn-ea"/>
              </a:rPr>
              <a:t>动态变量</a:t>
            </a:r>
            <a:r>
              <a:rPr lang="zh-CN" altLang="en-US" sz="2800" dirty="0" smtClean="0">
                <a:solidFill>
                  <a:schemeClr val="tx1"/>
                </a:solidFill>
                <a:latin typeface="+mn-ea"/>
                <a:ea typeface="+mn-ea"/>
              </a:rPr>
              <a:t>一般间接寻址，速度慢。</a:t>
            </a:r>
            <a:endParaRPr lang="en-US" altLang="zh-CN" sz="2800" dirty="0" smtClean="0">
              <a:solidFill>
                <a:schemeClr val="tx1"/>
              </a:solidFill>
              <a:latin typeface="+mn-ea"/>
              <a:ea typeface="+mn-ea"/>
            </a:endParaRPr>
          </a:p>
          <a:p>
            <a:r>
              <a:rPr lang="zh-CN" altLang="zh-CN" sz="2800" dirty="0" smtClean="0">
                <a:solidFill>
                  <a:srgbClr val="FF0000"/>
                </a:solidFill>
                <a:latin typeface="+mn-ea"/>
                <a:ea typeface="+mn-ea"/>
              </a:rPr>
              <a:t>提高内存使用效率</a:t>
            </a:r>
            <a:r>
              <a:rPr lang="zh-CN" altLang="zh-CN" sz="2800" dirty="0" smtClean="0">
                <a:solidFill>
                  <a:schemeClr val="tx1"/>
                </a:solidFill>
                <a:latin typeface="+mn-ea"/>
                <a:ea typeface="+mn-ea"/>
              </a:rPr>
              <a:t>在程序中应尽量使用局部变量</a:t>
            </a:r>
            <a:r>
              <a:rPr lang="zh-CN" altLang="en-US" sz="2800" dirty="0" smtClean="0">
                <a:solidFill>
                  <a:schemeClr val="tx1"/>
                </a:solidFill>
                <a:latin typeface="+mn-ea"/>
                <a:ea typeface="+mn-ea"/>
              </a:rPr>
              <a:t>；</a:t>
            </a:r>
            <a:endParaRPr lang="en-US" altLang="zh-CN" sz="2800" dirty="0" smtClean="0">
              <a:solidFill>
                <a:schemeClr val="tx1"/>
              </a:solidFill>
              <a:latin typeface="+mn-ea"/>
              <a:ea typeface="+mn-ea"/>
            </a:endParaRPr>
          </a:p>
          <a:p>
            <a:r>
              <a:rPr lang="zh-CN" altLang="zh-CN" sz="2800" dirty="0" smtClean="0">
                <a:solidFill>
                  <a:srgbClr val="FF0000"/>
                </a:solidFill>
                <a:latin typeface="+mn-ea"/>
                <a:ea typeface="+mn-ea"/>
              </a:rPr>
              <a:t>提高</a:t>
            </a:r>
            <a:r>
              <a:rPr lang="zh-CN" altLang="en-US" sz="2800" dirty="0" smtClean="0">
                <a:solidFill>
                  <a:srgbClr val="FF0000"/>
                </a:solidFill>
                <a:latin typeface="+mn-ea"/>
                <a:ea typeface="+mn-ea"/>
              </a:rPr>
              <a:t>时间</a:t>
            </a:r>
            <a:r>
              <a:rPr lang="zh-CN" altLang="zh-CN" sz="2800" dirty="0" smtClean="0">
                <a:solidFill>
                  <a:srgbClr val="FF0000"/>
                </a:solidFill>
                <a:latin typeface="+mn-ea"/>
                <a:ea typeface="+mn-ea"/>
              </a:rPr>
              <a:t>效率</a:t>
            </a:r>
            <a:r>
              <a:rPr lang="zh-CN" altLang="zh-CN" sz="2800" dirty="0" smtClean="0">
                <a:solidFill>
                  <a:schemeClr val="tx1"/>
                </a:solidFill>
                <a:latin typeface="+mn-ea"/>
                <a:ea typeface="+mn-ea"/>
              </a:rPr>
              <a:t>在程序中应尽量使用全局变量</a:t>
            </a:r>
            <a:r>
              <a:rPr lang="zh-CN" altLang="en-US" sz="2800" dirty="0" smtClean="0">
                <a:solidFill>
                  <a:schemeClr val="tx1"/>
                </a:solidFill>
                <a:latin typeface="+mn-ea"/>
                <a:ea typeface="+mn-ea"/>
              </a:rPr>
              <a:t>和</a:t>
            </a:r>
            <a:r>
              <a:rPr lang="zh-CN" altLang="zh-CN" sz="2800" dirty="0" smtClean="0">
                <a:solidFill>
                  <a:schemeClr val="tx1"/>
                </a:solidFill>
                <a:latin typeface="+mn-ea"/>
                <a:ea typeface="+mn-ea"/>
              </a:rPr>
              <a:t>静态变量</a:t>
            </a:r>
            <a:r>
              <a:rPr lang="zh-CN" altLang="en-US" sz="2800" dirty="0" smtClean="0">
                <a:solidFill>
                  <a:schemeClr val="tx1"/>
                </a:solidFill>
                <a:latin typeface="+mn-ea"/>
                <a:ea typeface="+mn-ea"/>
              </a:rPr>
              <a:t>；</a:t>
            </a:r>
            <a:endParaRPr lang="en-US" altLang="zh-CN" sz="2800" dirty="0" smtClean="0">
              <a:solidFill>
                <a:schemeClr val="tx1"/>
              </a:solidFill>
              <a:latin typeface="+mn-ea"/>
              <a:ea typeface="+mn-ea"/>
            </a:endParaRPr>
          </a:p>
          <a:p>
            <a:r>
              <a:rPr lang="zh-CN" altLang="zh-CN" sz="2800" dirty="0" smtClean="0">
                <a:solidFill>
                  <a:schemeClr val="tx1"/>
                </a:solidFill>
                <a:latin typeface="+mn-ea"/>
                <a:ea typeface="+mn-ea"/>
              </a:rPr>
              <a:t>使用</a:t>
            </a:r>
            <a:r>
              <a:rPr lang="en-US" altLang="zh-CN" sz="2800" dirty="0" smtClean="0">
                <a:solidFill>
                  <a:schemeClr val="tx1"/>
                </a:solidFill>
                <a:latin typeface="+mn-ea"/>
                <a:ea typeface="+mn-ea"/>
              </a:rPr>
              <a:t> </a:t>
            </a:r>
            <a:r>
              <a:rPr lang="en-US" altLang="zh-CN" sz="2800" dirty="0" err="1" smtClean="0">
                <a:solidFill>
                  <a:schemeClr val="tx1"/>
                </a:solidFill>
                <a:latin typeface="+mn-ea"/>
                <a:ea typeface="+mn-ea"/>
              </a:rPr>
              <a:t>malloc</a:t>
            </a:r>
            <a:r>
              <a:rPr lang="en-US" altLang="zh-CN" sz="2800" dirty="0" smtClean="0">
                <a:solidFill>
                  <a:schemeClr val="tx1"/>
                </a:solidFill>
                <a:latin typeface="+mn-ea"/>
                <a:ea typeface="+mn-ea"/>
              </a:rPr>
              <a:t> </a:t>
            </a:r>
            <a:r>
              <a:rPr lang="zh-CN" altLang="zh-CN" sz="2800" dirty="0" smtClean="0">
                <a:solidFill>
                  <a:schemeClr val="tx1"/>
                </a:solidFill>
                <a:latin typeface="+mn-ea"/>
                <a:ea typeface="+mn-ea"/>
              </a:rPr>
              <a:t>函数申请内存之后一定要用</a:t>
            </a:r>
            <a:r>
              <a:rPr lang="en-US" altLang="zh-CN" sz="2800" dirty="0" smtClean="0">
                <a:solidFill>
                  <a:schemeClr val="tx1"/>
                </a:solidFill>
                <a:latin typeface="+mn-ea"/>
                <a:ea typeface="+mn-ea"/>
              </a:rPr>
              <a:t> free </a:t>
            </a:r>
            <a:r>
              <a:rPr lang="zh-CN" altLang="zh-CN" sz="2800" dirty="0" smtClean="0">
                <a:solidFill>
                  <a:schemeClr val="tx1"/>
                </a:solidFill>
                <a:latin typeface="+mn-ea"/>
                <a:ea typeface="+mn-ea"/>
              </a:rPr>
              <a:t>函数进行释放</a:t>
            </a:r>
            <a:r>
              <a:rPr lang="zh-CN" altLang="en-US" sz="2800" dirty="0" smtClean="0">
                <a:solidFill>
                  <a:schemeClr val="tx1"/>
                </a:solidFill>
                <a:latin typeface="+mn-ea"/>
                <a:ea typeface="+mn-ea"/>
              </a:rPr>
              <a:t>。</a:t>
            </a:r>
            <a:endParaRPr lang="en-US" altLang="zh-CN" sz="2800" dirty="0" smtClean="0">
              <a:solidFill>
                <a:schemeClr val="tx1"/>
              </a:solidFill>
              <a:latin typeface="+mn-ea"/>
              <a:ea typeface="+mn-ea"/>
            </a:endParaRPr>
          </a:p>
          <a:p>
            <a:r>
              <a:rPr lang="zh-CN" altLang="en-US" sz="2800" dirty="0" smtClean="0">
                <a:solidFill>
                  <a:schemeClr val="tx1"/>
                </a:solidFill>
                <a:latin typeface="+mn-ea"/>
                <a:ea typeface="+mn-ea"/>
              </a:rPr>
              <a:t>充分利用</a:t>
            </a:r>
            <a:r>
              <a:rPr lang="zh-CN" altLang="en-US" sz="2800" dirty="0" smtClean="0">
                <a:solidFill>
                  <a:srgbClr val="FF0000"/>
                </a:solidFill>
                <a:latin typeface="+mn-ea"/>
                <a:ea typeface="+mn-ea"/>
              </a:rPr>
              <a:t>结构体和联合</a:t>
            </a:r>
            <a:r>
              <a:rPr lang="zh-CN" altLang="en-US" sz="2800" dirty="0" smtClean="0">
                <a:solidFill>
                  <a:schemeClr val="tx1"/>
                </a:solidFill>
                <a:latin typeface="+mn-ea"/>
                <a:ea typeface="+mn-ea"/>
              </a:rPr>
              <a:t>类型。</a:t>
            </a:r>
            <a:endParaRPr lang="zh-CN" altLang="zh-CN" sz="2800" dirty="0" smtClean="0">
              <a:solidFill>
                <a:schemeClr val="tx1"/>
              </a:solidFill>
              <a:latin typeface="+mn-ea"/>
              <a:ea typeface="+mn-ea"/>
            </a:endParaRPr>
          </a:p>
          <a:p>
            <a:endParaRPr lang="zh-CN" altLang="en-US" dirty="0"/>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7,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17</a:t>
            </a:fld>
            <a:endParaRPr lang="zh-CN" altLang="en-US" dirty="0">
              <a:solidFill>
                <a:prstClr val="white"/>
              </a:solidFill>
              <a:cs typeface="Garamon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dirty="0" smtClean="0">
                <a:solidFill>
                  <a:schemeClr val="tx1"/>
                </a:solidFill>
                <a:latin typeface="+mj-ea"/>
                <a:ea typeface="+mj-ea"/>
              </a:rPr>
              <a:t>嵌入式</a:t>
            </a:r>
            <a:r>
              <a:rPr lang="zh-CN" altLang="en-US" sz="3600" dirty="0" smtClean="0">
                <a:solidFill>
                  <a:schemeClr val="tx1"/>
                </a:solidFill>
                <a:latin typeface="+mj-ea"/>
                <a:ea typeface="+mj-ea"/>
              </a:rPr>
              <a:t>代码</a:t>
            </a:r>
            <a:r>
              <a:rPr lang="zh-CN" altLang="zh-CN" sz="3600" dirty="0" smtClean="0">
                <a:solidFill>
                  <a:schemeClr val="tx1"/>
                </a:solidFill>
                <a:latin typeface="+mj-ea"/>
                <a:ea typeface="+mj-ea"/>
              </a:rPr>
              <a:t>优化</a:t>
            </a:r>
            <a:r>
              <a:rPr lang="zh-CN" altLang="en-US" sz="3600" dirty="0" smtClean="0">
                <a:solidFill>
                  <a:schemeClr val="tx1"/>
                </a:solidFill>
                <a:latin typeface="+mj-ea"/>
                <a:ea typeface="+mj-ea"/>
              </a:rPr>
              <a:t>是平衡艺术</a:t>
            </a:r>
            <a:endParaRPr lang="zh-CN" altLang="zh-CN" sz="3600" dirty="0">
              <a:solidFill>
                <a:schemeClr val="tx1"/>
              </a:solidFill>
              <a:latin typeface="+mj-ea"/>
              <a:ea typeface="+mj-ea"/>
            </a:endParaRPr>
          </a:p>
        </p:txBody>
      </p:sp>
      <p:sp>
        <p:nvSpPr>
          <p:cNvPr id="3" name="文本占位符 2"/>
          <p:cNvSpPr>
            <a:spLocks noGrp="1"/>
          </p:cNvSpPr>
          <p:nvPr>
            <p:ph type="body" idx="1"/>
          </p:nvPr>
        </p:nvSpPr>
        <p:spPr/>
        <p:txBody>
          <a:bodyPr/>
          <a:lstStyle/>
          <a:p>
            <a:r>
              <a:rPr lang="zh-CN" altLang="zh-CN" sz="2800" dirty="0" smtClean="0">
                <a:solidFill>
                  <a:schemeClr val="tx1"/>
                </a:solidFill>
                <a:latin typeface="+mn-ea"/>
                <a:ea typeface="+mn-ea"/>
              </a:rPr>
              <a:t>代码长度</a:t>
            </a:r>
            <a:r>
              <a:rPr lang="en-US" altLang="zh-CN" sz="2800" dirty="0" smtClean="0">
                <a:solidFill>
                  <a:schemeClr val="tx1"/>
                </a:solidFill>
                <a:latin typeface="+mn-ea"/>
                <a:ea typeface="+mn-ea"/>
              </a:rPr>
              <a:t>/</a:t>
            </a:r>
            <a:r>
              <a:rPr lang="zh-CN" altLang="en-US" sz="2800" dirty="0" smtClean="0">
                <a:solidFill>
                  <a:schemeClr val="tx1"/>
                </a:solidFill>
                <a:latin typeface="+mn-ea"/>
                <a:ea typeface="+mn-ea"/>
              </a:rPr>
              <a:t>内存使用</a:t>
            </a:r>
            <a:r>
              <a:rPr lang="en-US" altLang="zh-CN" sz="2800" dirty="0" smtClean="0">
                <a:solidFill>
                  <a:schemeClr val="tx1"/>
                </a:solidFill>
                <a:latin typeface="+mn-ea"/>
                <a:ea typeface="+mn-ea"/>
              </a:rPr>
              <a:t>/</a:t>
            </a:r>
            <a:r>
              <a:rPr lang="zh-CN" altLang="zh-CN" sz="2800" dirty="0" smtClean="0">
                <a:solidFill>
                  <a:schemeClr val="tx1"/>
                </a:solidFill>
                <a:latin typeface="+mn-ea"/>
                <a:ea typeface="+mn-ea"/>
              </a:rPr>
              <a:t>执行效率</a:t>
            </a:r>
            <a:r>
              <a:rPr lang="zh-CN" altLang="en-US" sz="2800" dirty="0" smtClean="0">
                <a:solidFill>
                  <a:schemeClr val="tx1"/>
                </a:solidFill>
                <a:latin typeface="+mn-ea"/>
                <a:ea typeface="+mn-ea"/>
              </a:rPr>
              <a:t>需要</a:t>
            </a:r>
            <a:r>
              <a:rPr lang="zh-CN" altLang="en-US" sz="2800" dirty="0" smtClean="0">
                <a:solidFill>
                  <a:srgbClr val="FF0000"/>
                </a:solidFill>
                <a:latin typeface="+mn-ea"/>
                <a:ea typeface="+mn-ea"/>
              </a:rPr>
              <a:t>平衡</a:t>
            </a:r>
            <a:r>
              <a:rPr lang="zh-CN" altLang="en-US" sz="2800" dirty="0" smtClean="0">
                <a:solidFill>
                  <a:schemeClr val="tx1"/>
                </a:solidFill>
                <a:latin typeface="+mn-ea"/>
                <a:ea typeface="+mn-ea"/>
              </a:rPr>
              <a:t>；</a:t>
            </a:r>
            <a:endParaRPr lang="en-US" altLang="zh-CN" sz="2800" dirty="0" smtClean="0">
              <a:solidFill>
                <a:schemeClr val="tx1"/>
              </a:solidFill>
              <a:latin typeface="+mn-ea"/>
              <a:ea typeface="+mn-ea"/>
            </a:endParaRPr>
          </a:p>
          <a:p>
            <a:r>
              <a:rPr lang="zh-CN" altLang="zh-CN" sz="2800" dirty="0" smtClean="0">
                <a:solidFill>
                  <a:schemeClr val="tx1"/>
                </a:solidFill>
                <a:latin typeface="+mn-ea"/>
                <a:ea typeface="+mn-ea"/>
              </a:rPr>
              <a:t>现在的</a:t>
            </a:r>
            <a:r>
              <a:rPr lang="en-US" altLang="zh-CN" sz="2800" dirty="0" smtClean="0">
                <a:solidFill>
                  <a:schemeClr val="tx1"/>
                </a:solidFill>
                <a:latin typeface="+mn-ea"/>
                <a:ea typeface="+mn-ea"/>
              </a:rPr>
              <a:t> C </a:t>
            </a:r>
            <a:r>
              <a:rPr lang="zh-CN" altLang="zh-CN" sz="2800" dirty="0" smtClean="0">
                <a:solidFill>
                  <a:schemeClr val="tx1"/>
                </a:solidFill>
                <a:latin typeface="+mn-ea"/>
                <a:ea typeface="+mn-ea"/>
              </a:rPr>
              <a:t>编译器会自动对代码进行优化</a:t>
            </a:r>
            <a:r>
              <a:rPr lang="en-US" altLang="zh-CN" sz="2800" dirty="0" smtClean="0">
                <a:solidFill>
                  <a:schemeClr val="tx1"/>
                </a:solidFill>
                <a:latin typeface="+mn-ea"/>
                <a:ea typeface="+mn-ea"/>
              </a:rPr>
              <a:t>,</a:t>
            </a:r>
            <a:r>
              <a:rPr lang="zh-CN" altLang="zh-CN" sz="2800" dirty="0" smtClean="0">
                <a:solidFill>
                  <a:schemeClr val="tx1"/>
                </a:solidFill>
                <a:latin typeface="+mn-ea"/>
                <a:ea typeface="+mn-ea"/>
              </a:rPr>
              <a:t>但这些优化是对执行速度和代码长度的平衡</a:t>
            </a:r>
            <a:r>
              <a:rPr lang="zh-CN" altLang="en-US" sz="2800" dirty="0" smtClean="0">
                <a:solidFill>
                  <a:schemeClr val="tx1"/>
                </a:solidFill>
                <a:latin typeface="+mn-ea"/>
                <a:ea typeface="+mn-ea"/>
              </a:rPr>
              <a:t>，</a:t>
            </a:r>
            <a:r>
              <a:rPr lang="zh-CN" altLang="en-US" sz="2800" dirty="0" smtClean="0">
                <a:solidFill>
                  <a:srgbClr val="FF0000"/>
                </a:solidFill>
                <a:latin typeface="+mn-ea"/>
                <a:ea typeface="+mn-ea"/>
              </a:rPr>
              <a:t>不同编译器代码优化策略不同，效果差异大；</a:t>
            </a:r>
            <a:endParaRPr lang="en-US" altLang="zh-CN" sz="2800" dirty="0" smtClean="0">
              <a:solidFill>
                <a:srgbClr val="FF0000"/>
              </a:solidFill>
              <a:latin typeface="+mn-ea"/>
              <a:ea typeface="+mn-ea"/>
            </a:endParaRPr>
          </a:p>
          <a:p>
            <a:r>
              <a:rPr lang="zh-CN" altLang="en-US" sz="2800" dirty="0" smtClean="0">
                <a:solidFill>
                  <a:schemeClr val="tx1"/>
                </a:solidFill>
                <a:latin typeface="+mn-ea"/>
                <a:ea typeface="+mn-ea"/>
              </a:rPr>
              <a:t>若</a:t>
            </a:r>
            <a:r>
              <a:rPr lang="zh-CN" altLang="zh-CN" sz="2800" dirty="0" smtClean="0">
                <a:solidFill>
                  <a:schemeClr val="tx1"/>
                </a:solidFill>
                <a:latin typeface="+mn-ea"/>
                <a:ea typeface="+mn-ea"/>
              </a:rPr>
              <a:t>要获得更</a:t>
            </a:r>
            <a:r>
              <a:rPr lang="zh-CN" altLang="en-US" sz="2800" dirty="0" smtClean="0">
                <a:solidFill>
                  <a:schemeClr val="tx1"/>
                </a:solidFill>
                <a:latin typeface="+mn-ea"/>
                <a:ea typeface="+mn-ea"/>
              </a:rPr>
              <a:t>好</a:t>
            </a:r>
            <a:r>
              <a:rPr lang="zh-CN" altLang="zh-CN" sz="2800" dirty="0" smtClean="0">
                <a:solidFill>
                  <a:schemeClr val="tx1"/>
                </a:solidFill>
                <a:latin typeface="+mn-ea"/>
                <a:ea typeface="+mn-ea"/>
              </a:rPr>
              <a:t>代码</a:t>
            </a:r>
            <a:r>
              <a:rPr lang="zh-CN" altLang="en-US" sz="2800" dirty="0" smtClean="0">
                <a:solidFill>
                  <a:schemeClr val="tx1"/>
                </a:solidFill>
                <a:latin typeface="+mn-ea"/>
                <a:ea typeface="+mn-ea"/>
              </a:rPr>
              <a:t>优化</a:t>
            </a:r>
            <a:r>
              <a:rPr lang="en-US" altLang="zh-CN" sz="2800" dirty="0" smtClean="0">
                <a:solidFill>
                  <a:schemeClr val="tx1"/>
                </a:solidFill>
                <a:latin typeface="+mn-ea"/>
                <a:ea typeface="+mn-ea"/>
              </a:rPr>
              <a:t>,</a:t>
            </a:r>
            <a:r>
              <a:rPr lang="zh-CN" altLang="zh-CN" sz="2800" dirty="0" smtClean="0">
                <a:solidFill>
                  <a:schemeClr val="tx1"/>
                </a:solidFill>
                <a:latin typeface="+mn-ea"/>
                <a:ea typeface="+mn-ea"/>
              </a:rPr>
              <a:t>需要</a:t>
            </a:r>
            <a:r>
              <a:rPr lang="zh-CN" altLang="zh-CN" sz="2800" dirty="0" smtClean="0">
                <a:solidFill>
                  <a:srgbClr val="FF0000"/>
                </a:solidFill>
                <a:latin typeface="+mn-ea"/>
                <a:ea typeface="+mn-ea"/>
              </a:rPr>
              <a:t>手工对代码进行优化</a:t>
            </a:r>
            <a:r>
              <a:rPr lang="zh-CN" altLang="en-US" sz="2800" dirty="0" smtClean="0">
                <a:latin typeface="+mn-ea"/>
                <a:ea typeface="+mn-ea"/>
              </a:rPr>
              <a:t>。</a:t>
            </a:r>
            <a:endParaRPr lang="en-US" altLang="zh-CN" sz="2800" dirty="0" smtClean="0">
              <a:latin typeface="+mn-ea"/>
              <a:ea typeface="+mn-ea"/>
            </a:endParaRPr>
          </a:p>
          <a:p>
            <a:r>
              <a:rPr lang="zh-CN" altLang="en-US" sz="2800" dirty="0" smtClean="0">
                <a:solidFill>
                  <a:srgbClr val="FF0000"/>
                </a:solidFill>
                <a:latin typeface="+mn-ea"/>
                <a:ea typeface="+mn-ea"/>
              </a:rPr>
              <a:t>一般来说编程技巧对代码的优化贡献是</a:t>
            </a:r>
            <a:r>
              <a:rPr lang="en-US" altLang="zh-CN" sz="2800" dirty="0" smtClean="0">
                <a:solidFill>
                  <a:srgbClr val="FF0000"/>
                </a:solidFill>
                <a:latin typeface="+mn-ea"/>
                <a:ea typeface="+mn-ea"/>
              </a:rPr>
              <a:t>20%</a:t>
            </a:r>
            <a:r>
              <a:rPr lang="zh-CN" altLang="en-US" sz="2800" dirty="0" smtClean="0">
                <a:solidFill>
                  <a:srgbClr val="FF0000"/>
                </a:solidFill>
                <a:latin typeface="+mn-ea"/>
                <a:ea typeface="+mn-ea"/>
              </a:rPr>
              <a:t>；算法和数据结构对代码的优化贡献是</a:t>
            </a:r>
            <a:r>
              <a:rPr lang="en-US" altLang="zh-CN" sz="2800" dirty="0" smtClean="0">
                <a:solidFill>
                  <a:srgbClr val="FF0000"/>
                </a:solidFill>
                <a:latin typeface="+mn-ea"/>
                <a:ea typeface="+mn-ea"/>
              </a:rPr>
              <a:t>80%</a:t>
            </a:r>
            <a:r>
              <a:rPr lang="zh-CN" altLang="en-US" sz="2800" dirty="0" smtClean="0">
                <a:solidFill>
                  <a:srgbClr val="FF0000"/>
                </a:solidFill>
                <a:latin typeface="+mn-ea"/>
                <a:ea typeface="+mn-ea"/>
              </a:rPr>
              <a:t>；</a:t>
            </a:r>
            <a:endParaRPr lang="en-US" altLang="zh-CN" sz="2800" dirty="0" smtClean="0">
              <a:solidFill>
                <a:srgbClr val="FF0000"/>
              </a:solidFill>
              <a:latin typeface="+mn-ea"/>
              <a:ea typeface="+mn-ea"/>
            </a:endParaRPr>
          </a:p>
          <a:p>
            <a:r>
              <a:rPr lang="zh-CN" altLang="en-US" sz="2800" dirty="0" smtClean="0">
                <a:solidFill>
                  <a:schemeClr val="tx1"/>
                </a:solidFill>
                <a:latin typeface="+mn-ea"/>
                <a:ea typeface="+mn-ea"/>
              </a:rPr>
              <a:t>代码</a:t>
            </a:r>
            <a:r>
              <a:rPr lang="zh-CN" altLang="zh-CN" sz="2800" dirty="0" smtClean="0">
                <a:solidFill>
                  <a:schemeClr val="tx1"/>
                </a:solidFill>
                <a:latin typeface="+mn-ea"/>
                <a:ea typeface="+mn-ea"/>
              </a:rPr>
              <a:t>优化</a:t>
            </a:r>
            <a:r>
              <a:rPr lang="zh-CN" altLang="en-US" sz="2800" dirty="0" smtClean="0">
                <a:solidFill>
                  <a:schemeClr val="tx1"/>
                </a:solidFill>
                <a:latin typeface="+mn-ea"/>
                <a:ea typeface="+mn-ea"/>
              </a:rPr>
              <a:t>可能</a:t>
            </a:r>
            <a:r>
              <a:rPr lang="zh-CN" altLang="en-US" sz="2800" dirty="0" smtClean="0">
                <a:solidFill>
                  <a:srgbClr val="FF0000"/>
                </a:solidFill>
                <a:latin typeface="+mn-ea"/>
                <a:ea typeface="+mn-ea"/>
              </a:rPr>
              <a:t>影响代码可读性和可维护性</a:t>
            </a:r>
            <a:r>
              <a:rPr lang="zh-CN" altLang="en-US" sz="2800" dirty="0" smtClean="0">
                <a:latin typeface="+mn-ea"/>
                <a:ea typeface="+mn-ea"/>
              </a:rPr>
              <a:t>；</a:t>
            </a:r>
            <a:endParaRPr lang="en-US" altLang="zh-CN" sz="2800" dirty="0" smtClean="0">
              <a:latin typeface="+mn-ea"/>
              <a:ea typeface="+mn-ea"/>
            </a:endParaRPr>
          </a:p>
          <a:p>
            <a:r>
              <a:rPr lang="zh-CN" altLang="en-US" sz="2800" dirty="0" smtClean="0">
                <a:solidFill>
                  <a:srgbClr val="FF0000"/>
                </a:solidFill>
                <a:latin typeface="+mn-ea"/>
                <a:ea typeface="+mn-ea"/>
              </a:rPr>
              <a:t>能量优化</a:t>
            </a:r>
            <a:r>
              <a:rPr lang="zh-CN" altLang="en-US" sz="2800" dirty="0" smtClean="0">
                <a:solidFill>
                  <a:schemeClr val="tx1"/>
                </a:solidFill>
                <a:latin typeface="+mn-ea"/>
                <a:ea typeface="+mn-ea"/>
              </a:rPr>
              <a:t>嵌入式代码优化的新方向。</a:t>
            </a:r>
            <a:endParaRPr lang="en-US" altLang="zh-CN" sz="2800" dirty="0" smtClean="0">
              <a:solidFill>
                <a:schemeClr val="tx1"/>
              </a:solidFill>
              <a:latin typeface="+mn-ea"/>
              <a:ea typeface="+mn-ea"/>
            </a:endParaRPr>
          </a:p>
          <a:p>
            <a:endParaRPr lang="en-US" altLang="zh-CN" sz="2800" dirty="0" smtClean="0">
              <a:solidFill>
                <a:srgbClr val="FF0000"/>
              </a:solidFill>
              <a:latin typeface="+mn-ea"/>
              <a:ea typeface="+mn-ea"/>
            </a:endParaRPr>
          </a:p>
          <a:p>
            <a:endParaRPr lang="zh-CN" altLang="en-US" sz="2800" dirty="0">
              <a:latin typeface="+mn-ea"/>
              <a:ea typeface="+mn-ea"/>
            </a:endParaRPr>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7,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18</a:t>
            </a:fld>
            <a:endParaRPr lang="zh-CN" altLang="en-US" dirty="0">
              <a:solidFill>
                <a:prstClr val="white"/>
              </a:solidFill>
              <a:cs typeface="Garamon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latin typeface="+mj-ea"/>
                <a:ea typeface="+mj-ea"/>
              </a:rPr>
              <a:t>嵌入式软件的可靠性</a:t>
            </a:r>
            <a:endParaRPr lang="zh-CN" altLang="en-US" dirty="0">
              <a:solidFill>
                <a:schemeClr val="tx1"/>
              </a:solidFill>
              <a:latin typeface="+mj-ea"/>
              <a:ea typeface="+mj-ea"/>
            </a:endParaRPr>
          </a:p>
        </p:txBody>
      </p:sp>
      <p:sp>
        <p:nvSpPr>
          <p:cNvPr id="3" name="文本占位符 2"/>
          <p:cNvSpPr>
            <a:spLocks noGrp="1"/>
          </p:cNvSpPr>
          <p:nvPr>
            <p:ph type="body" idx="1"/>
          </p:nvPr>
        </p:nvSpPr>
        <p:spPr/>
        <p:txBody>
          <a:bodyPr/>
          <a:lstStyle/>
          <a:p>
            <a:pPr marL="609600" indent="-609600"/>
            <a:r>
              <a:rPr lang="zh-CN" altLang="zh-CN" sz="2800" dirty="0" smtClean="0">
                <a:solidFill>
                  <a:schemeClr val="tx1"/>
                </a:solidFill>
                <a:latin typeface="+mn-ea"/>
                <a:ea typeface="+mn-ea"/>
              </a:rPr>
              <a:t>程序存储器</a:t>
            </a:r>
          </a:p>
          <a:p>
            <a:pPr marL="609600" indent="-609600"/>
            <a:r>
              <a:rPr lang="en-US" altLang="zh-CN" sz="2800" dirty="0" smtClean="0">
                <a:solidFill>
                  <a:schemeClr val="tx1"/>
                </a:solidFill>
                <a:latin typeface="+mn-ea"/>
                <a:ea typeface="+mn-ea"/>
              </a:rPr>
              <a:t>RAM</a:t>
            </a:r>
            <a:endParaRPr lang="zh-CN" altLang="zh-CN" sz="2800" dirty="0" smtClean="0">
              <a:solidFill>
                <a:schemeClr val="tx1"/>
              </a:solidFill>
              <a:latin typeface="+mn-ea"/>
              <a:ea typeface="+mn-ea"/>
            </a:endParaRPr>
          </a:p>
          <a:p>
            <a:pPr marL="609600" indent="-609600"/>
            <a:r>
              <a:rPr lang="zh-CN" altLang="en-US" sz="2800" dirty="0" smtClean="0">
                <a:solidFill>
                  <a:schemeClr val="tx1"/>
                </a:solidFill>
                <a:latin typeface="+mn-ea"/>
                <a:ea typeface="+mn-ea"/>
              </a:rPr>
              <a:t>不挥发存储器</a:t>
            </a:r>
            <a:r>
              <a:rPr lang="en-US" altLang="zh-CN" sz="2800" dirty="0" smtClean="0">
                <a:solidFill>
                  <a:schemeClr val="tx1"/>
                </a:solidFill>
                <a:latin typeface="+mn-ea"/>
                <a:ea typeface="+mn-ea"/>
              </a:rPr>
              <a:t>EEPROM/FLASH</a:t>
            </a:r>
            <a:endParaRPr lang="zh-CN" altLang="zh-CN" sz="2800" dirty="0" smtClean="0">
              <a:solidFill>
                <a:schemeClr val="tx1"/>
              </a:solidFill>
              <a:latin typeface="+mn-ea"/>
              <a:ea typeface="+mn-ea"/>
            </a:endParaRPr>
          </a:p>
          <a:p>
            <a:pPr marL="609600" indent="-609600"/>
            <a:r>
              <a:rPr lang="zh-CN" altLang="zh-CN" sz="2800" dirty="0" smtClean="0">
                <a:solidFill>
                  <a:schemeClr val="tx1"/>
                </a:solidFill>
                <a:latin typeface="+mn-ea"/>
                <a:ea typeface="+mn-ea"/>
              </a:rPr>
              <a:t>输入</a:t>
            </a:r>
          </a:p>
          <a:p>
            <a:pPr marL="609600" indent="-609600"/>
            <a:r>
              <a:rPr lang="zh-CN" altLang="zh-CN" sz="2800" dirty="0" smtClean="0">
                <a:solidFill>
                  <a:schemeClr val="tx1"/>
                </a:solidFill>
                <a:latin typeface="+mn-ea"/>
                <a:ea typeface="+mn-ea"/>
              </a:rPr>
              <a:t>输出</a:t>
            </a:r>
            <a:endParaRPr lang="zh-CN" altLang="en-US" sz="2800" dirty="0">
              <a:solidFill>
                <a:schemeClr val="tx1"/>
              </a:solidFill>
              <a:latin typeface="+mn-ea"/>
              <a:ea typeface="+mn-ea"/>
            </a:endParaRPr>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7,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19</a:t>
            </a:fld>
            <a:endParaRPr lang="zh-CN" altLang="en-US" dirty="0">
              <a:solidFill>
                <a:prstClr val="white"/>
              </a:solidFill>
              <a:cs typeface="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solidFill>
                  <a:schemeClr val="tx1"/>
                </a:solidFill>
                <a:latin typeface="+mj-ea"/>
                <a:ea typeface="+mj-ea"/>
              </a:rPr>
              <a:t>嵌入式软件设计</a:t>
            </a:r>
            <a:endParaRPr lang="zh-CN" altLang="en-US" dirty="0">
              <a:solidFill>
                <a:schemeClr val="tx1"/>
              </a:solidFill>
              <a:latin typeface="+mj-ea"/>
              <a:ea typeface="+mj-ea"/>
            </a:endParaRPr>
          </a:p>
        </p:txBody>
      </p:sp>
      <p:sp>
        <p:nvSpPr>
          <p:cNvPr id="3" name="文本占位符 2"/>
          <p:cNvSpPr>
            <a:spLocks noGrp="1"/>
          </p:cNvSpPr>
          <p:nvPr>
            <p:ph type="body" idx="1"/>
          </p:nvPr>
        </p:nvSpPr>
        <p:spPr/>
        <p:txBody>
          <a:bodyPr/>
          <a:lstStyle/>
          <a:p>
            <a:r>
              <a:rPr lang="zh-CN" altLang="zh-CN" dirty="0" smtClean="0">
                <a:solidFill>
                  <a:schemeClr val="tx1"/>
                </a:solidFill>
                <a:latin typeface="+mn-ea"/>
                <a:ea typeface="+mn-ea"/>
              </a:rPr>
              <a:t>嵌入式软件架构与层次</a:t>
            </a:r>
            <a:endParaRPr lang="en-US" altLang="zh-CN" dirty="0" smtClean="0">
              <a:solidFill>
                <a:schemeClr val="tx1"/>
              </a:solidFill>
              <a:latin typeface="+mn-ea"/>
              <a:ea typeface="+mn-ea"/>
            </a:endParaRPr>
          </a:p>
          <a:p>
            <a:r>
              <a:rPr lang="zh-CN" altLang="en-US" dirty="0" smtClean="0">
                <a:solidFill>
                  <a:schemeClr val="tx1"/>
                </a:solidFill>
                <a:latin typeface="+mn-ea"/>
                <a:ea typeface="+mn-ea"/>
              </a:rPr>
              <a:t>代码优化</a:t>
            </a:r>
            <a:endParaRPr lang="en-US" altLang="zh-CN" dirty="0" smtClean="0">
              <a:solidFill>
                <a:schemeClr val="tx1"/>
              </a:solidFill>
              <a:latin typeface="+mn-ea"/>
              <a:ea typeface="+mn-ea"/>
            </a:endParaRPr>
          </a:p>
          <a:p>
            <a:r>
              <a:rPr lang="zh-CN" altLang="en-US" dirty="0" smtClean="0">
                <a:solidFill>
                  <a:schemeClr val="tx1"/>
                </a:solidFill>
                <a:latin typeface="+mn-ea"/>
                <a:ea typeface="+mn-ea"/>
              </a:rPr>
              <a:t>代码可靠性</a:t>
            </a:r>
            <a:endParaRPr lang="en-US" altLang="zh-CN" dirty="0" smtClean="0">
              <a:solidFill>
                <a:schemeClr val="tx1"/>
              </a:solidFill>
              <a:latin typeface="+mn-ea"/>
              <a:ea typeface="+mn-ea"/>
            </a:endParaRPr>
          </a:p>
          <a:p>
            <a:r>
              <a:rPr lang="zh-CN" altLang="en-US" dirty="0" smtClean="0">
                <a:solidFill>
                  <a:schemeClr val="tx1"/>
                </a:solidFill>
                <a:latin typeface="+mn-ea"/>
                <a:ea typeface="+mn-ea"/>
              </a:rPr>
              <a:t>代码实现的安全性</a:t>
            </a:r>
            <a:r>
              <a:rPr lang="zh-CN" altLang="en-US" sz="2400" dirty="0" smtClean="0">
                <a:solidFill>
                  <a:schemeClr val="tx1"/>
                </a:solidFill>
                <a:latin typeface="+mn-ea"/>
                <a:ea typeface="+mn-ea"/>
              </a:rPr>
              <a:t>（后续章节再讲）</a:t>
            </a:r>
            <a:endParaRPr lang="zh-CN" altLang="en-US" sz="2400" dirty="0">
              <a:solidFill>
                <a:schemeClr val="tx1"/>
              </a:solidFill>
              <a:latin typeface="+mn-ea"/>
              <a:ea typeface="+mn-ea"/>
            </a:endParaRPr>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7,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2</a:t>
            </a:fld>
            <a:endParaRPr lang="zh-CN" altLang="en-US" dirty="0">
              <a:solidFill>
                <a:prstClr val="white"/>
              </a:solidFill>
              <a:cs typeface="Garamon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solidFill>
                  <a:schemeClr val="tx1"/>
                </a:solidFill>
                <a:latin typeface="+mj-ea"/>
                <a:ea typeface="+mj-ea"/>
              </a:rPr>
              <a:t>程序存储器</a:t>
            </a:r>
            <a:endParaRPr lang="zh-CN" altLang="en-US" dirty="0" smtClean="0">
              <a:solidFill>
                <a:schemeClr val="tx1"/>
              </a:solidFill>
              <a:latin typeface="+mj-ea"/>
              <a:ea typeface="+mj-ea"/>
            </a:endParaRPr>
          </a:p>
        </p:txBody>
      </p:sp>
      <p:sp>
        <p:nvSpPr>
          <p:cNvPr id="3" name="文本占位符 2"/>
          <p:cNvSpPr>
            <a:spLocks noGrp="1"/>
          </p:cNvSpPr>
          <p:nvPr>
            <p:ph type="body" idx="1"/>
          </p:nvPr>
        </p:nvSpPr>
        <p:spPr/>
        <p:txBody>
          <a:bodyPr/>
          <a:lstStyle/>
          <a:p>
            <a:pPr marL="609600" lvl="1" indent="-609600">
              <a:spcBef>
                <a:spcPts val="1000"/>
              </a:spcBef>
              <a:buFont typeface="Wingdings" panose="05000000000000000000" pitchFamily="2" charset="2"/>
              <a:buChar char="n"/>
            </a:pPr>
            <a:r>
              <a:rPr lang="zh-CN" altLang="zh-CN" sz="2800" dirty="0" smtClean="0">
                <a:solidFill>
                  <a:srgbClr val="FF0000"/>
                </a:solidFill>
                <a:latin typeface="+mn-ea"/>
                <a:ea typeface="+mn-ea"/>
              </a:rPr>
              <a:t>复位区分</a:t>
            </a:r>
            <a:r>
              <a:rPr lang="zh-CN" altLang="zh-CN" sz="2800" dirty="0" smtClean="0">
                <a:latin typeface="+mn-ea"/>
                <a:ea typeface="+mn-ea"/>
              </a:rPr>
              <a:t>（上电</a:t>
            </a:r>
            <a:r>
              <a:rPr lang="zh-CN" altLang="en-US" sz="2800" dirty="0" smtClean="0">
                <a:latin typeface="+mn-ea"/>
                <a:ea typeface="+mn-ea"/>
              </a:rPr>
              <a:t>、</a:t>
            </a:r>
            <a:r>
              <a:rPr lang="en-US" altLang="zh-CN" sz="2800" dirty="0" smtClean="0">
                <a:latin typeface="+mn-ea"/>
                <a:ea typeface="+mn-ea"/>
              </a:rPr>
              <a:t>WDT</a:t>
            </a:r>
            <a:r>
              <a:rPr lang="zh-CN" altLang="zh-CN" sz="2800" dirty="0" smtClean="0">
                <a:latin typeface="+mn-ea"/>
                <a:ea typeface="+mn-ea"/>
              </a:rPr>
              <a:t>复位、软件复位</a:t>
            </a:r>
            <a:r>
              <a:rPr lang="zh-CN" altLang="en-US" sz="2800" dirty="0" smtClean="0">
                <a:latin typeface="+mn-ea"/>
                <a:ea typeface="+mn-ea"/>
              </a:rPr>
              <a:t>、欠压</a:t>
            </a:r>
            <a:r>
              <a:rPr lang="zh-CN" altLang="zh-CN" sz="2800" dirty="0" smtClean="0">
                <a:latin typeface="+mn-ea"/>
                <a:ea typeface="+mn-ea"/>
              </a:rPr>
              <a:t>）</a:t>
            </a:r>
            <a:r>
              <a:rPr lang="zh-CN" altLang="en-US" sz="2800" dirty="0" smtClean="0">
                <a:latin typeface="+mn-ea"/>
                <a:ea typeface="+mn-ea"/>
              </a:rPr>
              <a:t>、</a:t>
            </a:r>
            <a:r>
              <a:rPr lang="zh-CN" altLang="zh-CN" sz="2800" dirty="0" smtClean="0">
                <a:solidFill>
                  <a:srgbClr val="FF0000"/>
                </a:solidFill>
                <a:latin typeface="+mn-ea"/>
                <a:ea typeface="+mn-ea"/>
              </a:rPr>
              <a:t>透明恢复</a:t>
            </a:r>
            <a:endParaRPr lang="en-US" altLang="zh-CN" sz="2800" dirty="0" smtClean="0">
              <a:solidFill>
                <a:srgbClr val="FF0000"/>
              </a:solidFill>
              <a:latin typeface="+mn-ea"/>
              <a:ea typeface="+mn-ea"/>
            </a:endParaRPr>
          </a:p>
          <a:p>
            <a:pPr marL="609600" lvl="1" indent="-609600">
              <a:spcBef>
                <a:spcPts val="1000"/>
              </a:spcBef>
              <a:buFont typeface="Wingdings" panose="05000000000000000000" pitchFamily="2" charset="2"/>
              <a:buChar char="n"/>
            </a:pPr>
            <a:r>
              <a:rPr lang="zh-CN" altLang="zh-CN" sz="2800" dirty="0" smtClean="0">
                <a:latin typeface="+mn-ea"/>
                <a:ea typeface="+mn-ea"/>
              </a:rPr>
              <a:t>自检测试（开机、周期、键控、接线检查）</a:t>
            </a:r>
            <a:r>
              <a:rPr lang="zh-CN" altLang="en-US" sz="2800" dirty="0" smtClean="0">
                <a:latin typeface="+mn-ea"/>
                <a:ea typeface="+mn-ea"/>
              </a:rPr>
              <a:t>（指令、代码、</a:t>
            </a:r>
            <a:r>
              <a:rPr lang="en-US" altLang="zh-CN" sz="2800" dirty="0" smtClean="0">
                <a:latin typeface="+mn-ea"/>
                <a:ea typeface="+mn-ea"/>
              </a:rPr>
              <a:t>RAM</a:t>
            </a:r>
            <a:r>
              <a:rPr lang="zh-CN" altLang="en-US" sz="2800" dirty="0" smtClean="0">
                <a:latin typeface="+mn-ea"/>
                <a:ea typeface="+mn-ea"/>
              </a:rPr>
              <a:t>）</a:t>
            </a:r>
            <a:endParaRPr lang="en-US" altLang="zh-CN" sz="2800" dirty="0" smtClean="0">
              <a:latin typeface="+mn-ea"/>
              <a:ea typeface="+mn-ea"/>
            </a:endParaRPr>
          </a:p>
          <a:p>
            <a:pPr marL="609600" lvl="1" indent="-609600">
              <a:spcBef>
                <a:spcPts val="1000"/>
              </a:spcBef>
              <a:buFont typeface="Wingdings" panose="05000000000000000000" pitchFamily="2" charset="2"/>
              <a:buChar char="n"/>
            </a:pPr>
            <a:r>
              <a:rPr lang="zh-CN" altLang="zh-CN" sz="2800" dirty="0" smtClean="0">
                <a:latin typeface="+mn-ea"/>
                <a:ea typeface="+mn-ea"/>
              </a:rPr>
              <a:t>参数入口</a:t>
            </a:r>
            <a:r>
              <a:rPr lang="en-US" altLang="zh-CN" sz="2800" dirty="0" smtClean="0">
                <a:latin typeface="+mn-ea"/>
                <a:ea typeface="+mn-ea"/>
              </a:rPr>
              <a:t>/</a:t>
            </a:r>
            <a:r>
              <a:rPr lang="zh-CN" altLang="zh-CN" sz="2800" dirty="0" smtClean="0">
                <a:latin typeface="+mn-ea"/>
                <a:ea typeface="+mn-ea"/>
              </a:rPr>
              <a:t>出口检查</a:t>
            </a:r>
          </a:p>
          <a:p>
            <a:pPr marL="609600" lvl="1" indent="-609600">
              <a:spcBef>
                <a:spcPts val="1000"/>
              </a:spcBef>
              <a:buFont typeface="Wingdings" panose="05000000000000000000" pitchFamily="2" charset="2"/>
              <a:buChar char="n"/>
            </a:pPr>
            <a:r>
              <a:rPr lang="zh-CN" altLang="zh-CN" sz="2800" dirty="0" smtClean="0">
                <a:solidFill>
                  <a:srgbClr val="FF0000"/>
                </a:solidFill>
                <a:latin typeface="+mn-ea"/>
                <a:ea typeface="+mn-ea"/>
              </a:rPr>
              <a:t>代码入口</a:t>
            </a:r>
            <a:r>
              <a:rPr lang="en-US" altLang="zh-CN" sz="2800" dirty="0" smtClean="0">
                <a:solidFill>
                  <a:srgbClr val="FF0000"/>
                </a:solidFill>
                <a:latin typeface="+mn-ea"/>
                <a:ea typeface="+mn-ea"/>
              </a:rPr>
              <a:t>/</a:t>
            </a:r>
            <a:r>
              <a:rPr lang="zh-CN" altLang="zh-CN" sz="2800" dirty="0" smtClean="0">
                <a:solidFill>
                  <a:srgbClr val="FF0000"/>
                </a:solidFill>
                <a:latin typeface="+mn-ea"/>
                <a:ea typeface="+mn-ea"/>
              </a:rPr>
              <a:t>出口执行队列检查</a:t>
            </a:r>
          </a:p>
          <a:p>
            <a:pPr marL="609600" lvl="1" indent="-609600">
              <a:spcBef>
                <a:spcPts val="1000"/>
              </a:spcBef>
              <a:buFont typeface="Wingdings" panose="05000000000000000000" pitchFamily="2" charset="2"/>
              <a:buChar char="n"/>
            </a:pPr>
            <a:r>
              <a:rPr lang="zh-CN" altLang="zh-CN" sz="2800" dirty="0" smtClean="0">
                <a:solidFill>
                  <a:srgbClr val="FF0000"/>
                </a:solidFill>
                <a:latin typeface="+mn-ea"/>
                <a:ea typeface="+mn-ea"/>
              </a:rPr>
              <a:t>代码陷阱与</a:t>
            </a:r>
            <a:r>
              <a:rPr lang="zh-CN" altLang="en-US" sz="2800" dirty="0" smtClean="0">
                <a:solidFill>
                  <a:srgbClr val="FF0000"/>
                </a:solidFill>
                <a:latin typeface="+mn-ea"/>
                <a:ea typeface="+mn-ea"/>
              </a:rPr>
              <a:t>错误</a:t>
            </a:r>
            <a:r>
              <a:rPr lang="zh-CN" altLang="zh-CN" sz="2800" dirty="0" smtClean="0">
                <a:solidFill>
                  <a:srgbClr val="FF0000"/>
                </a:solidFill>
                <a:latin typeface="+mn-ea"/>
                <a:ea typeface="+mn-ea"/>
              </a:rPr>
              <a:t>捕获</a:t>
            </a:r>
            <a:r>
              <a:rPr lang="zh-CN" altLang="zh-CN" sz="2800" dirty="0" smtClean="0">
                <a:latin typeface="+mn-ea"/>
                <a:ea typeface="+mn-ea"/>
              </a:rPr>
              <a:t>（关键位置</a:t>
            </a:r>
            <a:r>
              <a:rPr lang="en-US" altLang="zh-CN" sz="2800" dirty="0" smtClean="0">
                <a:latin typeface="+mn-ea"/>
                <a:ea typeface="+mn-ea"/>
              </a:rPr>
              <a:t>NOP</a:t>
            </a:r>
            <a:r>
              <a:rPr lang="zh-CN" altLang="zh-CN" sz="2800" dirty="0" smtClean="0">
                <a:latin typeface="+mn-ea"/>
                <a:ea typeface="+mn-ea"/>
              </a:rPr>
              <a:t>、未用空间</a:t>
            </a:r>
            <a:r>
              <a:rPr lang="en-US" altLang="zh-CN" sz="2800" dirty="0" smtClean="0">
                <a:latin typeface="+mn-ea"/>
                <a:ea typeface="+mn-ea"/>
              </a:rPr>
              <a:t>NOP</a:t>
            </a:r>
            <a:r>
              <a:rPr lang="zh-CN" altLang="zh-CN" sz="2800" dirty="0" smtClean="0">
                <a:latin typeface="+mn-ea"/>
                <a:ea typeface="+mn-ea"/>
              </a:rPr>
              <a:t>）</a:t>
            </a:r>
            <a:endParaRPr lang="en-US" altLang="zh-CN" sz="2800" dirty="0" smtClean="0">
              <a:latin typeface="+mn-ea"/>
              <a:ea typeface="+mn-ea"/>
            </a:endParaRPr>
          </a:p>
          <a:p>
            <a:pPr marL="609600" lvl="1" indent="-609600">
              <a:spcBef>
                <a:spcPts val="1000"/>
              </a:spcBef>
              <a:buFont typeface="Wingdings" panose="05000000000000000000" pitchFamily="2" charset="2"/>
              <a:buChar char="n"/>
            </a:pPr>
            <a:r>
              <a:rPr lang="zh-CN" altLang="en-US" sz="2800" dirty="0" smtClean="0">
                <a:latin typeface="+mn-ea"/>
                <a:ea typeface="+mn-ea"/>
              </a:rPr>
              <a:t>临界代码</a:t>
            </a:r>
            <a:endParaRPr lang="en-US" altLang="zh-CN" sz="2800" dirty="0" smtClean="0">
              <a:latin typeface="+mn-ea"/>
              <a:ea typeface="+mn-ea"/>
            </a:endParaRPr>
          </a:p>
          <a:p>
            <a:pPr marL="609600" lvl="1" indent="-609600">
              <a:spcBef>
                <a:spcPts val="1000"/>
              </a:spcBef>
              <a:buFont typeface="Wingdings" panose="05000000000000000000" pitchFamily="2" charset="2"/>
              <a:buChar char="n"/>
            </a:pPr>
            <a:endParaRPr lang="zh-CN" altLang="zh-CN" sz="2800" dirty="0" smtClean="0">
              <a:solidFill>
                <a:srgbClr val="0070C0"/>
              </a:solidFill>
              <a:latin typeface="+mn-ea"/>
              <a:ea typeface="+mn-ea"/>
            </a:endParaRPr>
          </a:p>
          <a:p>
            <a:endParaRPr lang="zh-CN" altLang="en-US" sz="2800" dirty="0"/>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7,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20</a:t>
            </a:fld>
            <a:endParaRPr lang="zh-CN" altLang="en-US" dirty="0">
              <a:solidFill>
                <a:prstClr val="white"/>
              </a:solidFill>
              <a:cs typeface="Garamon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solidFill>
                  <a:schemeClr val="tx1"/>
                </a:solidFill>
                <a:latin typeface="+mj-ea"/>
                <a:ea typeface="+mj-ea"/>
              </a:rPr>
              <a:t>程序存储器</a:t>
            </a:r>
            <a:endParaRPr lang="zh-CN" altLang="en-US" dirty="0" smtClean="0">
              <a:solidFill>
                <a:schemeClr val="tx1"/>
              </a:solidFill>
              <a:latin typeface="+mj-ea"/>
              <a:ea typeface="+mj-ea"/>
            </a:endParaRPr>
          </a:p>
        </p:txBody>
      </p:sp>
      <p:sp>
        <p:nvSpPr>
          <p:cNvPr id="3" name="文本占位符 2"/>
          <p:cNvSpPr>
            <a:spLocks noGrp="1"/>
          </p:cNvSpPr>
          <p:nvPr>
            <p:ph type="body" idx="1"/>
          </p:nvPr>
        </p:nvSpPr>
        <p:spPr/>
        <p:txBody>
          <a:bodyPr/>
          <a:lstStyle/>
          <a:p>
            <a:pPr lvl="1"/>
            <a:r>
              <a:rPr lang="en-US" altLang="zh-CN" sz="2800" dirty="0" smtClean="0">
                <a:latin typeface="+mn-ea"/>
                <a:ea typeface="+mn-ea"/>
              </a:rPr>
              <a:t> WDT</a:t>
            </a:r>
            <a:r>
              <a:rPr lang="zh-CN" altLang="en-US" sz="2800" dirty="0" smtClean="0">
                <a:latin typeface="+mn-ea"/>
                <a:ea typeface="+mn-ea"/>
              </a:rPr>
              <a:t>（硬件、软件、窗口）</a:t>
            </a:r>
            <a:endParaRPr lang="zh-CN" altLang="zh-CN" sz="2800" dirty="0" smtClean="0">
              <a:latin typeface="+mn-ea"/>
              <a:ea typeface="+mn-ea"/>
            </a:endParaRPr>
          </a:p>
          <a:p>
            <a:pPr lvl="1"/>
            <a:r>
              <a:rPr lang="en-US" altLang="zh-CN" sz="2800" dirty="0" smtClean="0">
                <a:latin typeface="+mn-ea"/>
                <a:ea typeface="+mn-ea"/>
              </a:rPr>
              <a:t> </a:t>
            </a:r>
            <a:r>
              <a:rPr lang="en-US" altLang="zh-CN" sz="2800" dirty="0" smtClean="0">
                <a:solidFill>
                  <a:srgbClr val="FF0000"/>
                </a:solidFill>
                <a:latin typeface="+mn-ea"/>
                <a:ea typeface="+mn-ea"/>
              </a:rPr>
              <a:t>SLEEP</a:t>
            </a:r>
            <a:r>
              <a:rPr lang="zh-CN" altLang="en-US" sz="2800" dirty="0" smtClean="0">
                <a:solidFill>
                  <a:srgbClr val="FF0000"/>
                </a:solidFill>
                <a:latin typeface="+mn-ea"/>
                <a:ea typeface="+mn-ea"/>
              </a:rPr>
              <a:t>躲避</a:t>
            </a:r>
            <a:r>
              <a:rPr lang="zh-CN" altLang="en-US" sz="2800" dirty="0" smtClean="0">
                <a:latin typeface="+mn-ea"/>
                <a:ea typeface="+mn-ea"/>
              </a:rPr>
              <a:t>干扰</a:t>
            </a:r>
            <a:endParaRPr lang="en-US" altLang="zh-CN" sz="2800" dirty="0" smtClean="0">
              <a:latin typeface="+mn-ea"/>
              <a:ea typeface="+mn-ea"/>
            </a:endParaRPr>
          </a:p>
          <a:p>
            <a:pPr lvl="1"/>
            <a:r>
              <a:rPr lang="en-US" altLang="zh-CN" sz="2800" dirty="0" smtClean="0">
                <a:latin typeface="+mn-ea"/>
                <a:ea typeface="+mn-ea"/>
              </a:rPr>
              <a:t> </a:t>
            </a:r>
            <a:r>
              <a:rPr lang="zh-CN" altLang="zh-CN" sz="2800" dirty="0" smtClean="0">
                <a:latin typeface="+mn-ea"/>
                <a:ea typeface="+mn-ea"/>
              </a:rPr>
              <a:t>时钟</a:t>
            </a:r>
            <a:r>
              <a:rPr lang="zh-CN" altLang="zh-CN" sz="2800" dirty="0" smtClean="0">
                <a:solidFill>
                  <a:srgbClr val="FF0000"/>
                </a:solidFill>
                <a:latin typeface="+mn-ea"/>
                <a:ea typeface="+mn-ea"/>
              </a:rPr>
              <a:t>变频</a:t>
            </a:r>
            <a:r>
              <a:rPr lang="zh-CN" altLang="zh-CN" sz="2800" dirty="0" smtClean="0">
                <a:latin typeface="+mn-ea"/>
                <a:ea typeface="+mn-ea"/>
              </a:rPr>
              <a:t>抗干扰</a:t>
            </a:r>
            <a:r>
              <a:rPr lang="zh-CN" altLang="en-US" sz="2800" dirty="0" smtClean="0">
                <a:latin typeface="+mn-ea"/>
                <a:ea typeface="+mn-ea"/>
              </a:rPr>
              <a:t>、</a:t>
            </a:r>
            <a:r>
              <a:rPr lang="zh-CN" altLang="en-US" sz="2800" dirty="0" smtClean="0">
                <a:solidFill>
                  <a:srgbClr val="FF0000"/>
                </a:solidFill>
                <a:latin typeface="+mn-ea"/>
                <a:ea typeface="+mn-ea"/>
              </a:rPr>
              <a:t>内部</a:t>
            </a:r>
            <a:r>
              <a:rPr lang="zh-CN" altLang="zh-CN" sz="2800" dirty="0" smtClean="0">
                <a:solidFill>
                  <a:srgbClr val="FF0000"/>
                </a:solidFill>
                <a:latin typeface="+mn-ea"/>
                <a:ea typeface="+mn-ea"/>
              </a:rPr>
              <a:t>时钟校准</a:t>
            </a:r>
            <a:r>
              <a:rPr lang="zh-CN" altLang="zh-CN" sz="2800" dirty="0" smtClean="0">
                <a:latin typeface="+mn-ea"/>
                <a:ea typeface="+mn-ea"/>
              </a:rPr>
              <a:t>与同步</a:t>
            </a:r>
            <a:r>
              <a:rPr lang="en-US" altLang="zh-CN" sz="2800" dirty="0" smtClean="0">
                <a:latin typeface="+mn-ea"/>
                <a:ea typeface="+mn-ea"/>
              </a:rPr>
              <a:t> </a:t>
            </a:r>
            <a:endParaRPr lang="zh-CN" altLang="zh-CN" sz="2800" dirty="0" smtClean="0">
              <a:latin typeface="+mn-ea"/>
              <a:ea typeface="+mn-ea"/>
            </a:endParaRPr>
          </a:p>
          <a:p>
            <a:pPr lvl="1"/>
            <a:r>
              <a:rPr lang="zh-CN" altLang="en-US" sz="2800" dirty="0" smtClean="0">
                <a:latin typeface="+mn-ea"/>
                <a:ea typeface="+mn-ea"/>
              </a:rPr>
              <a:t> 周期性</a:t>
            </a:r>
            <a:r>
              <a:rPr lang="zh-CN" altLang="zh-CN" sz="2800" dirty="0" smtClean="0">
                <a:solidFill>
                  <a:srgbClr val="FF0000"/>
                </a:solidFill>
                <a:latin typeface="+mn-ea"/>
                <a:ea typeface="+mn-ea"/>
              </a:rPr>
              <a:t>校正与标定</a:t>
            </a:r>
            <a:r>
              <a:rPr lang="zh-CN" altLang="en-US" sz="2800" dirty="0" smtClean="0">
                <a:latin typeface="+mn-ea"/>
                <a:ea typeface="+mn-ea"/>
              </a:rPr>
              <a:t>（特别是传感器）</a:t>
            </a:r>
            <a:endParaRPr lang="zh-CN" altLang="zh-CN" sz="2800" dirty="0" smtClean="0">
              <a:latin typeface="+mn-ea"/>
              <a:ea typeface="+mn-ea"/>
            </a:endParaRPr>
          </a:p>
          <a:p>
            <a:pPr lvl="1"/>
            <a:r>
              <a:rPr lang="en-US" altLang="zh-CN" sz="2800" dirty="0" smtClean="0">
                <a:latin typeface="+mn-ea"/>
                <a:ea typeface="+mn-ea"/>
              </a:rPr>
              <a:t> </a:t>
            </a:r>
            <a:r>
              <a:rPr lang="zh-CN" altLang="zh-CN" sz="2800" dirty="0" smtClean="0">
                <a:solidFill>
                  <a:srgbClr val="FF0000"/>
                </a:solidFill>
                <a:latin typeface="+mn-ea"/>
                <a:ea typeface="+mn-ea"/>
              </a:rPr>
              <a:t>外设复位</a:t>
            </a:r>
            <a:r>
              <a:rPr lang="zh-CN" altLang="zh-CN" sz="2800" dirty="0" smtClean="0">
                <a:latin typeface="+mn-ea"/>
                <a:ea typeface="+mn-ea"/>
              </a:rPr>
              <a:t>与控制</a:t>
            </a:r>
            <a:r>
              <a:rPr lang="zh-CN" altLang="en-US" sz="2800" dirty="0" smtClean="0">
                <a:latin typeface="+mn-ea"/>
                <a:ea typeface="+mn-ea"/>
              </a:rPr>
              <a:t>（复位延时）</a:t>
            </a:r>
            <a:endParaRPr lang="zh-CN" altLang="zh-CN" sz="2800" dirty="0" smtClean="0">
              <a:latin typeface="+mn-ea"/>
              <a:ea typeface="+mn-ea"/>
            </a:endParaRPr>
          </a:p>
          <a:p>
            <a:pPr lvl="1"/>
            <a:r>
              <a:rPr lang="en-US" altLang="zh-CN" sz="2800" dirty="0" smtClean="0">
                <a:latin typeface="+mn-ea"/>
                <a:ea typeface="+mn-ea"/>
              </a:rPr>
              <a:t> </a:t>
            </a:r>
            <a:r>
              <a:rPr lang="zh-CN" altLang="zh-CN" sz="2800" dirty="0" smtClean="0">
                <a:solidFill>
                  <a:srgbClr val="FF0000"/>
                </a:solidFill>
                <a:latin typeface="+mn-ea"/>
                <a:ea typeface="+mn-ea"/>
              </a:rPr>
              <a:t>时间限制</a:t>
            </a:r>
            <a:r>
              <a:rPr lang="zh-CN" altLang="en-US" sz="2800" dirty="0" smtClean="0">
                <a:solidFill>
                  <a:srgbClr val="FF0000"/>
                </a:solidFill>
                <a:latin typeface="+mn-ea"/>
                <a:ea typeface="+mn-ea"/>
              </a:rPr>
              <a:t>（</a:t>
            </a:r>
            <a:r>
              <a:rPr lang="zh-CN" altLang="zh-CN" sz="2800" dirty="0" smtClean="0">
                <a:solidFill>
                  <a:srgbClr val="FF0000"/>
                </a:solidFill>
                <a:latin typeface="+mn-ea"/>
                <a:ea typeface="+mn-ea"/>
              </a:rPr>
              <a:t>超时处理</a:t>
            </a:r>
            <a:r>
              <a:rPr lang="zh-CN" altLang="en-US" sz="2800" dirty="0" smtClean="0">
                <a:solidFill>
                  <a:srgbClr val="FF0000"/>
                </a:solidFill>
                <a:latin typeface="+mn-ea"/>
                <a:ea typeface="+mn-ea"/>
              </a:rPr>
              <a:t>）</a:t>
            </a:r>
            <a:r>
              <a:rPr lang="zh-CN" altLang="zh-CN" sz="2800" dirty="0" smtClean="0">
                <a:latin typeface="+mn-ea"/>
                <a:ea typeface="+mn-ea"/>
              </a:rPr>
              <a:t>与延时</a:t>
            </a:r>
            <a:r>
              <a:rPr lang="zh-CN" altLang="en-US" sz="2800" dirty="0" smtClean="0">
                <a:latin typeface="+mn-ea"/>
                <a:ea typeface="+mn-ea"/>
              </a:rPr>
              <a:t>（</a:t>
            </a:r>
            <a:r>
              <a:rPr lang="zh-CN" altLang="en-US" sz="2800" dirty="0" smtClean="0">
                <a:solidFill>
                  <a:srgbClr val="FF0000"/>
                </a:solidFill>
                <a:latin typeface="+mn-ea"/>
                <a:ea typeface="+mn-ea"/>
              </a:rPr>
              <a:t>绝对时间与相对时间</a:t>
            </a:r>
            <a:r>
              <a:rPr lang="zh-CN" altLang="en-US" sz="2800" dirty="0" smtClean="0">
                <a:latin typeface="+mn-ea"/>
                <a:ea typeface="+mn-ea"/>
              </a:rPr>
              <a:t>）</a:t>
            </a:r>
            <a:r>
              <a:rPr lang="en-US" altLang="zh-CN" sz="2800" dirty="0" smtClean="0">
                <a:solidFill>
                  <a:srgbClr val="0070C0"/>
                </a:solidFill>
                <a:latin typeface="+mn-ea"/>
                <a:ea typeface="+mn-ea"/>
              </a:rPr>
              <a:t> </a:t>
            </a:r>
            <a:endParaRPr lang="zh-CN" altLang="zh-CN" sz="2800" dirty="0" smtClean="0">
              <a:solidFill>
                <a:srgbClr val="0070C0"/>
              </a:solidFill>
              <a:latin typeface="+mn-ea"/>
              <a:ea typeface="+mn-ea"/>
            </a:endParaRPr>
          </a:p>
          <a:p>
            <a:endParaRPr lang="zh-CN" altLang="en-US" dirty="0"/>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7,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21</a:t>
            </a:fld>
            <a:endParaRPr lang="zh-CN" altLang="en-US" dirty="0">
              <a:solidFill>
                <a:prstClr val="white"/>
              </a:solidFill>
              <a:cs typeface="Garamon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solidFill>
                <a:latin typeface="+mj-ea"/>
                <a:ea typeface="+mj-ea"/>
              </a:rPr>
              <a:t>RAM</a:t>
            </a:r>
            <a:endParaRPr lang="zh-CN" altLang="en-US" dirty="0" smtClean="0">
              <a:solidFill>
                <a:schemeClr val="tx1"/>
              </a:solidFill>
              <a:latin typeface="+mj-ea"/>
              <a:ea typeface="+mj-ea"/>
            </a:endParaRPr>
          </a:p>
        </p:txBody>
      </p:sp>
      <p:sp>
        <p:nvSpPr>
          <p:cNvPr id="3" name="文本占位符 2"/>
          <p:cNvSpPr>
            <a:spLocks noGrp="1"/>
          </p:cNvSpPr>
          <p:nvPr>
            <p:ph type="body" idx="1"/>
          </p:nvPr>
        </p:nvSpPr>
        <p:spPr/>
        <p:txBody>
          <a:bodyPr/>
          <a:lstStyle/>
          <a:p>
            <a:r>
              <a:rPr lang="zh-CN" altLang="zh-CN" sz="2800" dirty="0" smtClean="0">
                <a:solidFill>
                  <a:srgbClr val="FF0000"/>
                </a:solidFill>
                <a:latin typeface="+mn-ea"/>
                <a:ea typeface="+mn-ea"/>
              </a:rPr>
              <a:t>数据单元</a:t>
            </a:r>
            <a:r>
              <a:rPr lang="zh-CN" altLang="en-US" sz="2800" dirty="0" smtClean="0">
                <a:solidFill>
                  <a:schemeClr val="tx1"/>
                </a:solidFill>
                <a:latin typeface="+mn-ea"/>
                <a:ea typeface="+mn-ea"/>
              </a:rPr>
              <a:t>（数据</a:t>
            </a:r>
            <a:r>
              <a:rPr lang="en-US" altLang="zh-CN" sz="2800" dirty="0" smtClean="0">
                <a:solidFill>
                  <a:schemeClr val="tx1"/>
                </a:solidFill>
                <a:latin typeface="+mn-ea"/>
                <a:ea typeface="+mn-ea"/>
              </a:rPr>
              <a:t>+</a:t>
            </a:r>
            <a:r>
              <a:rPr lang="zh-CN" altLang="en-US" sz="2800" dirty="0" smtClean="0">
                <a:solidFill>
                  <a:schemeClr val="tx1"/>
                </a:solidFill>
                <a:latin typeface="+mn-ea"/>
                <a:ea typeface="+mn-ea"/>
              </a:rPr>
              <a:t>校验码）</a:t>
            </a:r>
            <a:endParaRPr lang="zh-CN" altLang="zh-CN" sz="2800" dirty="0" smtClean="0">
              <a:solidFill>
                <a:schemeClr val="tx1"/>
              </a:solidFill>
              <a:latin typeface="+mn-ea"/>
              <a:ea typeface="+mn-ea"/>
            </a:endParaRPr>
          </a:p>
          <a:p>
            <a:r>
              <a:rPr lang="zh-CN" altLang="zh-CN" sz="2800" dirty="0" smtClean="0">
                <a:solidFill>
                  <a:srgbClr val="FF0000"/>
                </a:solidFill>
                <a:latin typeface="+mn-ea"/>
                <a:ea typeface="+mn-ea"/>
              </a:rPr>
              <a:t>多编码备份</a:t>
            </a:r>
            <a:r>
              <a:rPr lang="zh-CN" altLang="en-US" sz="2800" dirty="0" smtClean="0">
                <a:solidFill>
                  <a:schemeClr val="tx1"/>
                </a:solidFill>
                <a:latin typeface="+mn-ea"/>
                <a:ea typeface="+mn-ea"/>
              </a:rPr>
              <a:t>（注意物理空间距离）</a:t>
            </a:r>
            <a:endParaRPr lang="zh-CN" altLang="zh-CN" sz="2800" dirty="0" smtClean="0">
              <a:solidFill>
                <a:schemeClr val="tx1"/>
              </a:solidFill>
              <a:latin typeface="+mn-ea"/>
              <a:ea typeface="+mn-ea"/>
            </a:endParaRPr>
          </a:p>
          <a:p>
            <a:r>
              <a:rPr lang="zh-CN" altLang="zh-CN" sz="2800" dirty="0" smtClean="0">
                <a:solidFill>
                  <a:srgbClr val="FF0000"/>
                </a:solidFill>
                <a:latin typeface="+mn-ea"/>
                <a:ea typeface="+mn-ea"/>
              </a:rPr>
              <a:t>冷热启动</a:t>
            </a:r>
            <a:r>
              <a:rPr lang="zh-CN" altLang="zh-CN" sz="2800" dirty="0" smtClean="0">
                <a:solidFill>
                  <a:schemeClr val="tx1"/>
                </a:solidFill>
                <a:latin typeface="+mn-ea"/>
                <a:ea typeface="+mn-ea"/>
              </a:rPr>
              <a:t>区分</a:t>
            </a:r>
            <a:r>
              <a:rPr lang="zh-CN" altLang="en-US" sz="2800" dirty="0" smtClean="0">
                <a:solidFill>
                  <a:schemeClr val="tx1"/>
                </a:solidFill>
                <a:latin typeface="+mn-ea"/>
                <a:ea typeface="+mn-ea"/>
              </a:rPr>
              <a:t>（标志位与内存特征字）</a:t>
            </a:r>
            <a:endParaRPr lang="en-US" altLang="zh-CN" sz="2800" dirty="0" smtClean="0">
              <a:solidFill>
                <a:schemeClr val="tx1"/>
              </a:solidFill>
              <a:latin typeface="+mn-ea"/>
              <a:ea typeface="+mn-ea"/>
            </a:endParaRPr>
          </a:p>
          <a:p>
            <a:r>
              <a:rPr lang="zh-CN" altLang="en-US" sz="2800" dirty="0" smtClean="0">
                <a:solidFill>
                  <a:schemeClr val="tx1"/>
                </a:solidFill>
                <a:latin typeface="+mn-ea"/>
                <a:ea typeface="+mn-ea"/>
              </a:rPr>
              <a:t>内存清理</a:t>
            </a:r>
            <a:r>
              <a:rPr lang="en-US" altLang="zh-CN" sz="2800" dirty="0" smtClean="0">
                <a:solidFill>
                  <a:schemeClr val="tx1"/>
                </a:solidFill>
                <a:latin typeface="+mn-ea"/>
                <a:ea typeface="+mn-ea"/>
              </a:rPr>
              <a:t>(</a:t>
            </a:r>
            <a:r>
              <a:rPr lang="zh-CN" altLang="en-US" sz="2800" dirty="0" smtClean="0">
                <a:solidFill>
                  <a:schemeClr val="tx1"/>
                </a:solidFill>
                <a:latin typeface="+mn-ea"/>
                <a:ea typeface="+mn-ea"/>
              </a:rPr>
              <a:t>申请与释放、碎片管理</a:t>
            </a:r>
            <a:r>
              <a:rPr lang="en-US" altLang="zh-CN" sz="2800" dirty="0" smtClean="0">
                <a:solidFill>
                  <a:schemeClr val="tx1"/>
                </a:solidFill>
                <a:latin typeface="+mn-ea"/>
                <a:ea typeface="+mn-ea"/>
              </a:rPr>
              <a:t>)</a:t>
            </a:r>
          </a:p>
          <a:p>
            <a:r>
              <a:rPr lang="zh-CN" altLang="en-US" sz="2800" dirty="0" smtClean="0">
                <a:solidFill>
                  <a:srgbClr val="FF0000"/>
                </a:solidFill>
                <a:latin typeface="+mn-ea"/>
                <a:ea typeface="+mn-ea"/>
              </a:rPr>
              <a:t>堆栈与通信区防溢出</a:t>
            </a:r>
            <a:endParaRPr lang="en-US" altLang="zh-CN" sz="2800" dirty="0" smtClean="0">
              <a:solidFill>
                <a:srgbClr val="FF0000"/>
              </a:solidFill>
              <a:latin typeface="+mn-ea"/>
              <a:ea typeface="+mn-ea"/>
            </a:endParaRPr>
          </a:p>
          <a:p>
            <a:pPr marL="228600" lvl="1">
              <a:spcBef>
                <a:spcPts val="1000"/>
              </a:spcBef>
              <a:buFont typeface="Wingdings" panose="05000000000000000000" pitchFamily="2" charset="2"/>
              <a:buChar char="n"/>
            </a:pPr>
            <a:r>
              <a:rPr lang="zh-CN" altLang="en-US" sz="2800" dirty="0" smtClean="0">
                <a:latin typeface="+mn-ea"/>
                <a:ea typeface="+mn-ea"/>
              </a:rPr>
              <a:t>临界代码</a:t>
            </a:r>
            <a:endParaRPr lang="en-US" altLang="zh-CN" sz="2800" dirty="0" smtClean="0">
              <a:latin typeface="+mn-ea"/>
              <a:ea typeface="+mn-ea"/>
            </a:endParaRPr>
          </a:p>
          <a:p>
            <a:endParaRPr lang="zh-CN" altLang="zh-CN" sz="2800" dirty="0" smtClean="0">
              <a:solidFill>
                <a:srgbClr val="FF0000"/>
              </a:solidFill>
              <a:latin typeface="+mn-ea"/>
              <a:ea typeface="+mn-ea"/>
            </a:endParaRPr>
          </a:p>
          <a:p>
            <a:endParaRPr lang="zh-CN" altLang="en-US" dirty="0"/>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7,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22</a:t>
            </a:fld>
            <a:endParaRPr lang="zh-CN" altLang="en-US" dirty="0">
              <a:solidFill>
                <a:prstClr val="white"/>
              </a:solidFill>
              <a:cs typeface="Garamon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chemeClr val="tx1"/>
                </a:solidFill>
                <a:latin typeface="+mj-ea"/>
                <a:ea typeface="+mj-ea"/>
              </a:rPr>
              <a:t>EEPROM/FLASH</a:t>
            </a:r>
            <a:endParaRPr lang="zh-CN" altLang="en-US" dirty="0" smtClean="0">
              <a:solidFill>
                <a:schemeClr val="tx1"/>
              </a:solidFill>
              <a:latin typeface="+mj-ea"/>
              <a:ea typeface="+mj-ea"/>
            </a:endParaRPr>
          </a:p>
        </p:txBody>
      </p:sp>
      <p:sp>
        <p:nvSpPr>
          <p:cNvPr id="3" name="文本占位符 2"/>
          <p:cNvSpPr>
            <a:spLocks noGrp="1"/>
          </p:cNvSpPr>
          <p:nvPr>
            <p:ph type="body" idx="1"/>
          </p:nvPr>
        </p:nvSpPr>
        <p:spPr/>
        <p:txBody>
          <a:bodyPr/>
          <a:lstStyle/>
          <a:p>
            <a:r>
              <a:rPr lang="zh-CN" altLang="en-US" sz="2800" dirty="0" smtClean="0">
                <a:solidFill>
                  <a:schemeClr val="tx1"/>
                </a:solidFill>
                <a:latin typeface="+mn-ea"/>
                <a:ea typeface="+mn-ea"/>
              </a:rPr>
              <a:t>安全存储</a:t>
            </a:r>
            <a:endParaRPr lang="en-US" altLang="zh-CN" sz="2800" dirty="0" smtClean="0">
              <a:solidFill>
                <a:schemeClr val="tx1"/>
              </a:solidFill>
              <a:latin typeface="+mn-ea"/>
              <a:ea typeface="+mn-ea"/>
            </a:endParaRPr>
          </a:p>
          <a:p>
            <a:pPr>
              <a:buNone/>
            </a:pPr>
            <a:r>
              <a:rPr lang="en-US" altLang="zh-CN" sz="2800" dirty="0" smtClean="0">
                <a:latin typeface="+mn-ea"/>
                <a:ea typeface="+mn-ea"/>
              </a:rPr>
              <a:t>		</a:t>
            </a:r>
            <a:r>
              <a:rPr lang="zh-CN" altLang="zh-CN" sz="2800" dirty="0" smtClean="0">
                <a:solidFill>
                  <a:srgbClr val="FF0000"/>
                </a:solidFill>
                <a:latin typeface="+mn-ea"/>
                <a:ea typeface="+mn-ea"/>
              </a:rPr>
              <a:t>数据单元</a:t>
            </a:r>
            <a:r>
              <a:rPr lang="zh-CN" altLang="en-US" sz="2800" dirty="0" smtClean="0">
                <a:solidFill>
                  <a:srgbClr val="FF0000"/>
                </a:solidFill>
                <a:latin typeface="+mn-ea"/>
                <a:ea typeface="+mn-ea"/>
              </a:rPr>
              <a:t>、</a:t>
            </a:r>
            <a:r>
              <a:rPr lang="zh-CN" altLang="zh-CN" sz="2800" dirty="0" smtClean="0">
                <a:solidFill>
                  <a:srgbClr val="FF0000"/>
                </a:solidFill>
                <a:latin typeface="+mn-ea"/>
                <a:ea typeface="+mn-ea"/>
              </a:rPr>
              <a:t>多编码备份</a:t>
            </a:r>
            <a:r>
              <a:rPr lang="zh-CN" altLang="en-US" sz="2800" dirty="0" smtClean="0">
                <a:solidFill>
                  <a:schemeClr val="tx1"/>
                </a:solidFill>
                <a:latin typeface="+mn-ea"/>
                <a:ea typeface="+mn-ea"/>
              </a:rPr>
              <a:t>（距离）</a:t>
            </a:r>
            <a:r>
              <a:rPr lang="zh-CN" altLang="en-US" sz="2800" dirty="0" smtClean="0">
                <a:solidFill>
                  <a:srgbClr val="FF0000"/>
                </a:solidFill>
                <a:latin typeface="+mn-ea"/>
                <a:ea typeface="+mn-ea"/>
              </a:rPr>
              <a:t>、密文存储</a:t>
            </a:r>
            <a:r>
              <a:rPr lang="zh-CN" altLang="zh-CN" sz="2800" dirty="0" smtClean="0">
                <a:solidFill>
                  <a:srgbClr val="FF0000"/>
                </a:solidFill>
                <a:latin typeface="+mn-ea"/>
                <a:ea typeface="+mn-ea"/>
              </a:rPr>
              <a:t> </a:t>
            </a:r>
            <a:endParaRPr lang="en-US" altLang="zh-CN" sz="2800" dirty="0" smtClean="0">
              <a:solidFill>
                <a:srgbClr val="FF0000"/>
              </a:solidFill>
              <a:latin typeface="+mn-ea"/>
              <a:ea typeface="+mn-ea"/>
            </a:endParaRPr>
          </a:p>
          <a:p>
            <a:r>
              <a:rPr lang="zh-CN" altLang="zh-CN" sz="2800" dirty="0" smtClean="0">
                <a:solidFill>
                  <a:srgbClr val="FF0000"/>
                </a:solidFill>
                <a:latin typeface="+mn-ea"/>
                <a:ea typeface="+mn-ea"/>
              </a:rPr>
              <a:t>防拔处理</a:t>
            </a:r>
            <a:r>
              <a:rPr lang="zh-CN" altLang="en-US" sz="2800" dirty="0" smtClean="0">
                <a:solidFill>
                  <a:schemeClr val="tx1"/>
                </a:solidFill>
                <a:latin typeface="+mn-ea"/>
                <a:ea typeface="+mn-ea"/>
              </a:rPr>
              <a:t>（参考</a:t>
            </a:r>
            <a:r>
              <a:rPr lang="en-US" altLang="zh-CN" sz="2800" dirty="0" smtClean="0">
                <a:solidFill>
                  <a:schemeClr val="tx1"/>
                </a:solidFill>
                <a:latin typeface="+mn-ea"/>
                <a:ea typeface="+mn-ea"/>
              </a:rPr>
              <a:t>COS</a:t>
            </a:r>
            <a:r>
              <a:rPr lang="zh-CN" altLang="en-US" sz="2800" dirty="0" smtClean="0">
                <a:solidFill>
                  <a:schemeClr val="tx1"/>
                </a:solidFill>
                <a:latin typeface="+mn-ea"/>
                <a:ea typeface="+mn-ea"/>
              </a:rPr>
              <a:t>的原子进程）</a:t>
            </a:r>
            <a:endParaRPr lang="zh-CN" altLang="zh-CN" sz="2800" dirty="0" smtClean="0">
              <a:solidFill>
                <a:schemeClr val="tx1"/>
              </a:solidFill>
              <a:latin typeface="+mn-ea"/>
              <a:ea typeface="+mn-ea"/>
            </a:endParaRPr>
          </a:p>
          <a:p>
            <a:r>
              <a:rPr lang="zh-CN" altLang="zh-CN" sz="2800" dirty="0" smtClean="0">
                <a:solidFill>
                  <a:srgbClr val="FF0000"/>
                </a:solidFill>
                <a:latin typeface="+mn-ea"/>
                <a:ea typeface="+mn-ea"/>
              </a:rPr>
              <a:t>寿命</a:t>
            </a:r>
            <a:r>
              <a:rPr lang="zh-CN" altLang="en-US" sz="2800" dirty="0" smtClean="0">
                <a:solidFill>
                  <a:srgbClr val="FF0000"/>
                </a:solidFill>
                <a:latin typeface="+mn-ea"/>
                <a:ea typeface="+mn-ea"/>
              </a:rPr>
              <a:t>与页面</a:t>
            </a:r>
            <a:r>
              <a:rPr lang="zh-CN" altLang="zh-CN" sz="2800" dirty="0" smtClean="0">
                <a:solidFill>
                  <a:srgbClr val="FF0000"/>
                </a:solidFill>
                <a:latin typeface="+mn-ea"/>
                <a:ea typeface="+mn-ea"/>
              </a:rPr>
              <a:t>管理</a:t>
            </a:r>
            <a:r>
              <a:rPr lang="zh-CN" altLang="en-US" sz="2800" dirty="0" smtClean="0">
                <a:solidFill>
                  <a:schemeClr val="tx1"/>
                </a:solidFill>
                <a:latin typeface="+mn-ea"/>
                <a:ea typeface="+mn-ea"/>
              </a:rPr>
              <a:t>（参考</a:t>
            </a:r>
            <a:r>
              <a:rPr lang="en-US" altLang="zh-CN" sz="2800" dirty="0" smtClean="0">
                <a:solidFill>
                  <a:schemeClr val="tx1"/>
                </a:solidFill>
                <a:latin typeface="+mn-ea"/>
                <a:ea typeface="+mn-ea"/>
              </a:rPr>
              <a:t>COS</a:t>
            </a:r>
            <a:r>
              <a:rPr lang="zh-CN" altLang="en-US" sz="2800" dirty="0" smtClean="0">
                <a:solidFill>
                  <a:schemeClr val="tx1"/>
                </a:solidFill>
                <a:latin typeface="+mn-ea"/>
                <a:ea typeface="+mn-ea"/>
              </a:rPr>
              <a:t>）</a:t>
            </a:r>
            <a:endParaRPr lang="zh-CN" altLang="zh-CN" sz="2800" dirty="0" smtClean="0">
              <a:solidFill>
                <a:schemeClr val="tx1"/>
              </a:solidFill>
              <a:latin typeface="+mn-ea"/>
              <a:ea typeface="+mn-ea"/>
            </a:endParaRPr>
          </a:p>
          <a:p>
            <a:endParaRPr lang="zh-CN" altLang="en-US" dirty="0"/>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7,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23</a:t>
            </a:fld>
            <a:endParaRPr lang="zh-CN" altLang="en-US" dirty="0">
              <a:solidFill>
                <a:prstClr val="white"/>
              </a:solidFill>
              <a:cs typeface="Garamon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solidFill>
                  <a:schemeClr val="tx1"/>
                </a:solidFill>
                <a:latin typeface="+mj-ea"/>
                <a:ea typeface="+mj-ea"/>
              </a:rPr>
              <a:t>输入</a:t>
            </a:r>
            <a:endParaRPr lang="zh-CN" altLang="en-US" dirty="0" smtClean="0">
              <a:solidFill>
                <a:schemeClr val="tx1"/>
              </a:solidFill>
              <a:latin typeface="+mj-ea"/>
              <a:ea typeface="+mj-ea"/>
            </a:endParaRPr>
          </a:p>
        </p:txBody>
      </p:sp>
      <p:sp>
        <p:nvSpPr>
          <p:cNvPr id="3" name="文本占位符 2"/>
          <p:cNvSpPr>
            <a:spLocks noGrp="1"/>
          </p:cNvSpPr>
          <p:nvPr>
            <p:ph type="body" idx="1"/>
          </p:nvPr>
        </p:nvSpPr>
        <p:spPr/>
        <p:txBody>
          <a:bodyPr/>
          <a:lstStyle/>
          <a:p>
            <a:r>
              <a:rPr lang="zh-CN" altLang="zh-CN" sz="2800" dirty="0" smtClean="0">
                <a:solidFill>
                  <a:srgbClr val="FF0000"/>
                </a:solidFill>
                <a:latin typeface="+mn-ea"/>
                <a:ea typeface="+mn-ea"/>
              </a:rPr>
              <a:t>周</a:t>
            </a:r>
            <a:r>
              <a:rPr lang="zh-CN" altLang="en-US" sz="2800" dirty="0" smtClean="0">
                <a:solidFill>
                  <a:srgbClr val="FF0000"/>
                </a:solidFill>
                <a:latin typeface="+mn-ea"/>
                <a:ea typeface="+mn-ea"/>
              </a:rPr>
              <a:t>期</a:t>
            </a:r>
            <a:r>
              <a:rPr lang="zh-CN" altLang="zh-CN" sz="2800" dirty="0" smtClean="0">
                <a:solidFill>
                  <a:srgbClr val="FF0000"/>
                </a:solidFill>
                <a:latin typeface="+mn-ea"/>
                <a:ea typeface="+mn-ea"/>
              </a:rPr>
              <a:t>性重复</a:t>
            </a:r>
            <a:r>
              <a:rPr lang="zh-CN" altLang="en-US" sz="2800" dirty="0" smtClean="0">
                <a:solidFill>
                  <a:srgbClr val="FF0000"/>
                </a:solidFill>
                <a:latin typeface="+mn-ea"/>
                <a:ea typeface="+mn-ea"/>
              </a:rPr>
              <a:t>配置</a:t>
            </a:r>
            <a:endParaRPr lang="en-US" altLang="zh-CN" sz="2800" dirty="0" smtClean="0">
              <a:solidFill>
                <a:srgbClr val="FF0000"/>
              </a:solidFill>
              <a:latin typeface="+mn-ea"/>
              <a:ea typeface="+mn-ea"/>
            </a:endParaRPr>
          </a:p>
          <a:p>
            <a:r>
              <a:rPr lang="zh-CN" altLang="zh-CN" sz="2800" dirty="0" smtClean="0">
                <a:solidFill>
                  <a:schemeClr val="tx1"/>
                </a:solidFill>
                <a:latin typeface="+mn-ea"/>
                <a:ea typeface="+mn-ea"/>
              </a:rPr>
              <a:t>周</a:t>
            </a:r>
            <a:r>
              <a:rPr lang="zh-CN" altLang="en-US" sz="2800" dirty="0" smtClean="0">
                <a:solidFill>
                  <a:schemeClr val="tx1"/>
                </a:solidFill>
                <a:latin typeface="+mn-ea"/>
                <a:ea typeface="+mn-ea"/>
              </a:rPr>
              <a:t>期</a:t>
            </a:r>
            <a:r>
              <a:rPr lang="zh-CN" altLang="zh-CN" sz="2800" dirty="0" smtClean="0">
                <a:solidFill>
                  <a:schemeClr val="tx1"/>
                </a:solidFill>
                <a:latin typeface="+mn-ea"/>
                <a:ea typeface="+mn-ea"/>
              </a:rPr>
              <a:t>性</a:t>
            </a:r>
            <a:r>
              <a:rPr lang="zh-CN" altLang="en-US" sz="2800" dirty="0" smtClean="0">
                <a:solidFill>
                  <a:schemeClr val="tx1"/>
                </a:solidFill>
                <a:latin typeface="+mn-ea"/>
                <a:ea typeface="+mn-ea"/>
              </a:rPr>
              <a:t>输入</a:t>
            </a:r>
            <a:r>
              <a:rPr lang="zh-CN" altLang="zh-CN" sz="2800" dirty="0" smtClean="0">
                <a:solidFill>
                  <a:schemeClr val="tx1"/>
                </a:solidFill>
                <a:latin typeface="+mn-ea"/>
                <a:ea typeface="+mn-ea"/>
              </a:rPr>
              <a:t>与</a:t>
            </a:r>
            <a:r>
              <a:rPr lang="zh-CN" altLang="zh-CN" sz="2800" dirty="0" smtClean="0">
                <a:solidFill>
                  <a:srgbClr val="FF0000"/>
                </a:solidFill>
                <a:latin typeface="+mn-ea"/>
                <a:ea typeface="+mn-ea"/>
              </a:rPr>
              <a:t>滤波</a:t>
            </a:r>
            <a:r>
              <a:rPr lang="zh-CN" altLang="en-US" sz="2800" dirty="0" smtClean="0">
                <a:solidFill>
                  <a:schemeClr val="tx1"/>
                </a:solidFill>
                <a:latin typeface="+mn-ea"/>
                <a:ea typeface="+mn-ea"/>
              </a:rPr>
              <a:t>（例如程序判断、算术平均、加权平均、去极值算术平均、低通</a:t>
            </a:r>
            <a:r>
              <a:rPr lang="en-US" altLang="zh-CN" sz="2800" dirty="0" smtClean="0">
                <a:solidFill>
                  <a:schemeClr val="tx1"/>
                </a:solidFill>
                <a:latin typeface="+mn-ea"/>
                <a:ea typeface="+mn-ea"/>
              </a:rPr>
              <a:t>/</a:t>
            </a:r>
            <a:r>
              <a:rPr lang="zh-CN" altLang="en-US" sz="2800" dirty="0" smtClean="0">
                <a:solidFill>
                  <a:schemeClr val="tx1"/>
                </a:solidFill>
                <a:latin typeface="+mn-ea"/>
                <a:ea typeface="+mn-ea"/>
              </a:rPr>
              <a:t>高通</a:t>
            </a:r>
            <a:r>
              <a:rPr lang="en-US" altLang="zh-CN" sz="2800" dirty="0" smtClean="0">
                <a:solidFill>
                  <a:schemeClr val="tx1"/>
                </a:solidFill>
                <a:latin typeface="+mn-ea"/>
                <a:ea typeface="+mn-ea"/>
              </a:rPr>
              <a:t>/</a:t>
            </a:r>
            <a:r>
              <a:rPr lang="zh-CN" altLang="en-US" sz="2800" dirty="0" smtClean="0">
                <a:solidFill>
                  <a:schemeClr val="tx1"/>
                </a:solidFill>
                <a:latin typeface="+mn-ea"/>
                <a:ea typeface="+mn-ea"/>
              </a:rPr>
              <a:t>带通滤波）</a:t>
            </a:r>
            <a:endParaRPr lang="zh-CN" altLang="zh-CN" sz="2800" dirty="0" smtClean="0">
              <a:solidFill>
                <a:schemeClr val="tx1"/>
              </a:solidFill>
              <a:latin typeface="+mn-ea"/>
              <a:ea typeface="+mn-ea"/>
            </a:endParaRPr>
          </a:p>
          <a:p>
            <a:r>
              <a:rPr lang="zh-CN" altLang="zh-CN" sz="2800" dirty="0" smtClean="0">
                <a:solidFill>
                  <a:schemeClr val="tx1"/>
                </a:solidFill>
                <a:latin typeface="+mn-ea"/>
                <a:ea typeface="+mn-ea"/>
              </a:rPr>
              <a:t>输入部件寿命管理</a:t>
            </a:r>
            <a:r>
              <a:rPr lang="zh-CN" altLang="en-US" sz="2800" dirty="0" smtClean="0">
                <a:solidFill>
                  <a:schemeClr val="tx1"/>
                </a:solidFill>
                <a:latin typeface="+mn-ea"/>
                <a:ea typeface="+mn-ea"/>
              </a:rPr>
              <a:t>（例如按键次数）</a:t>
            </a:r>
            <a:endParaRPr lang="zh-CN" altLang="zh-CN" sz="2800" dirty="0" smtClean="0">
              <a:solidFill>
                <a:schemeClr val="tx1"/>
              </a:solidFill>
              <a:latin typeface="+mn-ea"/>
              <a:ea typeface="+mn-ea"/>
            </a:endParaRPr>
          </a:p>
          <a:p>
            <a:r>
              <a:rPr lang="zh-CN" altLang="zh-CN" sz="2800" dirty="0" smtClean="0">
                <a:solidFill>
                  <a:schemeClr val="tx1"/>
                </a:solidFill>
                <a:latin typeface="+mn-ea"/>
                <a:ea typeface="+mn-ea"/>
              </a:rPr>
              <a:t>时间限制</a:t>
            </a:r>
            <a:r>
              <a:rPr lang="zh-CN" altLang="en-US" sz="2800" dirty="0" smtClean="0">
                <a:solidFill>
                  <a:schemeClr val="tx1"/>
                </a:solidFill>
                <a:latin typeface="+mn-ea"/>
                <a:ea typeface="+mn-ea"/>
              </a:rPr>
              <a:t>（</a:t>
            </a:r>
            <a:r>
              <a:rPr lang="zh-CN" altLang="zh-CN" sz="2800" dirty="0" smtClean="0">
                <a:solidFill>
                  <a:schemeClr val="tx1"/>
                </a:solidFill>
                <a:latin typeface="+mn-ea"/>
                <a:ea typeface="+mn-ea"/>
              </a:rPr>
              <a:t>超时处理</a:t>
            </a:r>
            <a:r>
              <a:rPr lang="zh-CN" altLang="en-US" sz="2800" dirty="0" smtClean="0">
                <a:solidFill>
                  <a:schemeClr val="tx1"/>
                </a:solidFill>
                <a:latin typeface="+mn-ea"/>
                <a:ea typeface="+mn-ea"/>
              </a:rPr>
              <a:t>）</a:t>
            </a:r>
            <a:r>
              <a:rPr lang="zh-CN" altLang="zh-CN" sz="2800" dirty="0" smtClean="0">
                <a:solidFill>
                  <a:schemeClr val="tx1"/>
                </a:solidFill>
                <a:latin typeface="+mn-ea"/>
                <a:ea typeface="+mn-ea"/>
              </a:rPr>
              <a:t>与延时</a:t>
            </a:r>
            <a:r>
              <a:rPr lang="zh-CN" altLang="en-US" sz="2800" dirty="0" smtClean="0">
                <a:solidFill>
                  <a:schemeClr val="tx1"/>
                </a:solidFill>
                <a:latin typeface="+mn-ea"/>
                <a:ea typeface="+mn-ea"/>
              </a:rPr>
              <a:t>（绝对时间与相对时间）</a:t>
            </a:r>
            <a:r>
              <a:rPr lang="en-US" altLang="zh-CN" sz="2800" dirty="0" smtClean="0">
                <a:solidFill>
                  <a:schemeClr val="tx1"/>
                </a:solidFill>
                <a:latin typeface="+mn-ea"/>
                <a:ea typeface="+mn-ea"/>
              </a:rPr>
              <a:t> </a:t>
            </a:r>
            <a:endParaRPr lang="zh-CN" altLang="zh-CN" sz="2800" dirty="0" smtClean="0">
              <a:solidFill>
                <a:schemeClr val="tx1"/>
              </a:solidFill>
              <a:latin typeface="+mn-ea"/>
              <a:ea typeface="+mn-ea"/>
            </a:endParaRPr>
          </a:p>
          <a:p>
            <a:endParaRPr lang="zh-CN" altLang="en-US" dirty="0"/>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7,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24</a:t>
            </a:fld>
            <a:endParaRPr lang="zh-CN" altLang="en-US" dirty="0">
              <a:solidFill>
                <a:prstClr val="white"/>
              </a:solidFill>
              <a:cs typeface="Garamon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solidFill>
                  <a:schemeClr val="tx1"/>
                </a:solidFill>
                <a:latin typeface="+mj-ea"/>
                <a:ea typeface="+mj-ea"/>
              </a:rPr>
              <a:t>输出</a:t>
            </a:r>
            <a:endParaRPr lang="zh-CN" altLang="en-US" dirty="0" smtClean="0">
              <a:solidFill>
                <a:schemeClr val="tx1"/>
              </a:solidFill>
              <a:latin typeface="+mj-ea"/>
              <a:ea typeface="+mj-ea"/>
            </a:endParaRPr>
          </a:p>
        </p:txBody>
      </p:sp>
      <p:sp>
        <p:nvSpPr>
          <p:cNvPr id="3" name="文本占位符 2"/>
          <p:cNvSpPr>
            <a:spLocks noGrp="1"/>
          </p:cNvSpPr>
          <p:nvPr>
            <p:ph type="body" idx="1"/>
          </p:nvPr>
        </p:nvSpPr>
        <p:spPr/>
        <p:txBody>
          <a:bodyPr/>
          <a:lstStyle/>
          <a:p>
            <a:r>
              <a:rPr lang="zh-CN" altLang="en-US" sz="2800" dirty="0" smtClean="0">
                <a:solidFill>
                  <a:srgbClr val="FF0000"/>
                </a:solidFill>
                <a:latin typeface="+mn-ea"/>
                <a:ea typeface="+mn-ea"/>
              </a:rPr>
              <a:t>内存可靠性高于端口</a:t>
            </a:r>
            <a:r>
              <a:rPr lang="zh-CN" altLang="en-US" sz="2800" dirty="0" smtClean="0">
                <a:solidFill>
                  <a:schemeClr val="tx1"/>
                </a:solidFill>
                <a:latin typeface="+mn-ea"/>
                <a:ea typeface="+mn-ea"/>
              </a:rPr>
              <a:t>，</a:t>
            </a:r>
            <a:r>
              <a:rPr lang="zh-CN" altLang="zh-CN" sz="2800" dirty="0" smtClean="0">
                <a:solidFill>
                  <a:schemeClr val="tx1"/>
                </a:solidFill>
                <a:latin typeface="+mn-ea"/>
                <a:ea typeface="+mn-ea"/>
              </a:rPr>
              <a:t>利用</a:t>
            </a:r>
            <a:r>
              <a:rPr lang="zh-CN" altLang="en-US" sz="2800" dirty="0" smtClean="0">
                <a:solidFill>
                  <a:schemeClr val="tx1"/>
                </a:solidFill>
                <a:latin typeface="+mn-ea"/>
                <a:ea typeface="+mn-ea"/>
              </a:rPr>
              <a:t>端口数据备份</a:t>
            </a:r>
            <a:r>
              <a:rPr lang="zh-CN" altLang="zh-CN" sz="2800" dirty="0" smtClean="0">
                <a:solidFill>
                  <a:schemeClr val="tx1"/>
                </a:solidFill>
                <a:latin typeface="+mn-ea"/>
                <a:ea typeface="+mn-ea"/>
              </a:rPr>
              <a:t>周</a:t>
            </a:r>
            <a:r>
              <a:rPr lang="zh-CN" altLang="en-US" sz="2800" dirty="0" smtClean="0">
                <a:solidFill>
                  <a:schemeClr val="tx1"/>
                </a:solidFill>
                <a:latin typeface="+mn-ea"/>
                <a:ea typeface="+mn-ea"/>
              </a:rPr>
              <a:t>期</a:t>
            </a:r>
            <a:r>
              <a:rPr lang="zh-CN" altLang="zh-CN" sz="2800" dirty="0" smtClean="0">
                <a:solidFill>
                  <a:schemeClr val="tx1"/>
                </a:solidFill>
                <a:latin typeface="+mn-ea"/>
                <a:ea typeface="+mn-ea"/>
              </a:rPr>
              <a:t>性刷新</a:t>
            </a:r>
            <a:r>
              <a:rPr lang="zh-CN" altLang="en-US" sz="2800" dirty="0" smtClean="0">
                <a:solidFill>
                  <a:schemeClr val="tx1"/>
                </a:solidFill>
                <a:latin typeface="+mn-ea"/>
                <a:ea typeface="+mn-ea"/>
              </a:rPr>
              <a:t>内容与配置</a:t>
            </a:r>
            <a:r>
              <a:rPr lang="zh-CN" altLang="en-US" sz="2800" dirty="0" smtClean="0">
                <a:solidFill>
                  <a:srgbClr val="FF0000"/>
                </a:solidFill>
                <a:latin typeface="+mn-ea"/>
                <a:ea typeface="+mn-ea"/>
              </a:rPr>
              <a:t>（注意：内容在前）</a:t>
            </a:r>
            <a:endParaRPr lang="zh-CN" altLang="zh-CN" sz="2800" dirty="0" smtClean="0">
              <a:solidFill>
                <a:srgbClr val="FF0000"/>
              </a:solidFill>
              <a:latin typeface="+mn-ea"/>
              <a:ea typeface="+mn-ea"/>
            </a:endParaRPr>
          </a:p>
          <a:p>
            <a:r>
              <a:rPr lang="zh-CN" altLang="zh-CN" sz="2800" dirty="0" smtClean="0">
                <a:solidFill>
                  <a:schemeClr val="tx1"/>
                </a:solidFill>
                <a:latin typeface="+mn-ea"/>
                <a:ea typeface="+mn-ea"/>
              </a:rPr>
              <a:t>输出部件寿命管理</a:t>
            </a:r>
            <a:r>
              <a:rPr lang="zh-CN" altLang="en-US" sz="2800" dirty="0" smtClean="0">
                <a:solidFill>
                  <a:schemeClr val="tx1"/>
                </a:solidFill>
                <a:latin typeface="+mn-ea"/>
                <a:ea typeface="+mn-ea"/>
              </a:rPr>
              <a:t>（例如</a:t>
            </a:r>
            <a:r>
              <a:rPr lang="en-US" altLang="zh-CN" sz="2800" dirty="0" smtClean="0">
                <a:solidFill>
                  <a:schemeClr val="tx1"/>
                </a:solidFill>
                <a:latin typeface="+mn-ea"/>
                <a:ea typeface="+mn-ea"/>
              </a:rPr>
              <a:t>LED</a:t>
            </a:r>
            <a:r>
              <a:rPr lang="zh-CN" altLang="en-US" sz="2800" dirty="0" smtClean="0">
                <a:solidFill>
                  <a:schemeClr val="tx1"/>
                </a:solidFill>
                <a:latin typeface="+mn-ea"/>
                <a:ea typeface="+mn-ea"/>
              </a:rPr>
              <a:t>、马达、喇叭）</a:t>
            </a:r>
            <a:endParaRPr lang="en-US" altLang="zh-CN" sz="2800" dirty="0" smtClean="0">
              <a:solidFill>
                <a:schemeClr val="tx1"/>
              </a:solidFill>
              <a:latin typeface="+mn-ea"/>
              <a:ea typeface="+mn-ea"/>
            </a:endParaRPr>
          </a:p>
          <a:p>
            <a:r>
              <a:rPr lang="zh-CN" altLang="en-US" sz="2800" dirty="0" smtClean="0">
                <a:solidFill>
                  <a:schemeClr val="tx1"/>
                </a:solidFill>
                <a:latin typeface="+mn-ea"/>
                <a:ea typeface="+mn-ea"/>
              </a:rPr>
              <a:t>输出与反馈</a:t>
            </a:r>
            <a:endParaRPr lang="zh-CN" altLang="zh-CN" sz="2800" dirty="0" smtClean="0">
              <a:solidFill>
                <a:schemeClr val="tx1"/>
              </a:solidFill>
              <a:latin typeface="+mn-ea"/>
              <a:ea typeface="+mn-ea"/>
            </a:endParaRPr>
          </a:p>
          <a:p>
            <a:r>
              <a:rPr lang="zh-CN" altLang="zh-CN" sz="2800" dirty="0" smtClean="0">
                <a:solidFill>
                  <a:schemeClr val="tx1"/>
                </a:solidFill>
                <a:latin typeface="+mn-ea"/>
                <a:ea typeface="+mn-ea"/>
              </a:rPr>
              <a:t>时间限制</a:t>
            </a:r>
            <a:r>
              <a:rPr lang="zh-CN" altLang="en-US" sz="2800" dirty="0" smtClean="0">
                <a:solidFill>
                  <a:schemeClr val="tx1"/>
                </a:solidFill>
                <a:latin typeface="+mn-ea"/>
                <a:ea typeface="+mn-ea"/>
              </a:rPr>
              <a:t>（</a:t>
            </a:r>
            <a:r>
              <a:rPr lang="zh-CN" altLang="zh-CN" sz="2800" dirty="0" smtClean="0">
                <a:solidFill>
                  <a:schemeClr val="tx1"/>
                </a:solidFill>
                <a:latin typeface="+mn-ea"/>
                <a:ea typeface="+mn-ea"/>
              </a:rPr>
              <a:t>超时处理</a:t>
            </a:r>
            <a:r>
              <a:rPr lang="zh-CN" altLang="en-US" sz="2800" dirty="0" smtClean="0">
                <a:solidFill>
                  <a:schemeClr val="tx1"/>
                </a:solidFill>
                <a:latin typeface="+mn-ea"/>
                <a:ea typeface="+mn-ea"/>
              </a:rPr>
              <a:t>）</a:t>
            </a:r>
            <a:r>
              <a:rPr lang="zh-CN" altLang="zh-CN" sz="2800" dirty="0" smtClean="0">
                <a:solidFill>
                  <a:schemeClr val="tx1"/>
                </a:solidFill>
                <a:latin typeface="+mn-ea"/>
                <a:ea typeface="+mn-ea"/>
              </a:rPr>
              <a:t>与延时</a:t>
            </a:r>
            <a:r>
              <a:rPr lang="zh-CN" altLang="en-US" sz="2800" dirty="0" smtClean="0">
                <a:solidFill>
                  <a:schemeClr val="tx1"/>
                </a:solidFill>
                <a:latin typeface="+mn-ea"/>
                <a:ea typeface="+mn-ea"/>
              </a:rPr>
              <a:t>（绝对时间与相对时间）</a:t>
            </a:r>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7,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25</a:t>
            </a:fld>
            <a:endParaRPr lang="zh-CN" altLang="en-US" dirty="0">
              <a:solidFill>
                <a:prstClr val="white"/>
              </a:solidFill>
              <a:cs typeface="Garamon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latin typeface="+mj-ea"/>
                <a:ea typeface="+mj-ea"/>
              </a:rPr>
              <a:t>通信</a:t>
            </a:r>
          </a:p>
        </p:txBody>
      </p:sp>
      <p:sp>
        <p:nvSpPr>
          <p:cNvPr id="3" name="文本占位符 2"/>
          <p:cNvSpPr>
            <a:spLocks noGrp="1"/>
          </p:cNvSpPr>
          <p:nvPr>
            <p:ph type="body" idx="1"/>
          </p:nvPr>
        </p:nvSpPr>
        <p:spPr/>
        <p:txBody>
          <a:bodyPr/>
          <a:lstStyle/>
          <a:p>
            <a:r>
              <a:rPr lang="zh-CN" altLang="en-US" sz="2800" dirty="0" smtClean="0">
                <a:solidFill>
                  <a:schemeClr val="tx1"/>
                </a:solidFill>
                <a:latin typeface="+mn-ea"/>
                <a:ea typeface="+mn-ea"/>
              </a:rPr>
              <a:t>通信处理参见输入、输出、</a:t>
            </a:r>
            <a:r>
              <a:rPr lang="en-US" altLang="zh-CN" sz="2800" dirty="0" smtClean="0">
                <a:solidFill>
                  <a:schemeClr val="tx1"/>
                </a:solidFill>
                <a:latin typeface="+mn-ea"/>
                <a:ea typeface="+mn-ea"/>
              </a:rPr>
              <a:t>RAM</a:t>
            </a:r>
            <a:r>
              <a:rPr lang="zh-CN" altLang="en-US" sz="2800" dirty="0" smtClean="0">
                <a:solidFill>
                  <a:schemeClr val="tx1"/>
                </a:solidFill>
                <a:latin typeface="+mn-ea"/>
                <a:ea typeface="+mn-ea"/>
              </a:rPr>
              <a:t>部分和接口章节</a:t>
            </a:r>
            <a:r>
              <a:rPr lang="en-US" altLang="zh-CN" sz="2800" dirty="0" smtClean="0">
                <a:solidFill>
                  <a:schemeClr val="tx1"/>
                </a:solidFill>
                <a:latin typeface="+mn-ea"/>
                <a:ea typeface="+mn-ea"/>
              </a:rPr>
              <a:t>;</a:t>
            </a:r>
          </a:p>
          <a:p>
            <a:endParaRPr lang="zh-CN" altLang="en-US" sz="2800" dirty="0" smtClean="0">
              <a:latin typeface="+mn-ea"/>
              <a:ea typeface="+mn-ea"/>
            </a:endParaRPr>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7,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26</a:t>
            </a:fld>
            <a:endParaRPr lang="zh-CN" altLang="en-US" dirty="0">
              <a:solidFill>
                <a:prstClr val="white"/>
              </a:solidFill>
              <a:cs typeface="Garamon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solidFill>
                  <a:schemeClr val="tx1"/>
                </a:solidFill>
                <a:latin typeface="+mj-ea"/>
                <a:ea typeface="+mj-ea"/>
              </a:rPr>
              <a:t>嵌入式软件可维护性</a:t>
            </a:r>
            <a:endParaRPr lang="zh-CN" altLang="en-US" dirty="0">
              <a:solidFill>
                <a:schemeClr val="tx1"/>
              </a:solidFill>
              <a:latin typeface="+mj-ea"/>
              <a:ea typeface="+mj-ea"/>
            </a:endParaRPr>
          </a:p>
        </p:txBody>
      </p:sp>
      <p:sp>
        <p:nvSpPr>
          <p:cNvPr id="3" name="文本占位符 2"/>
          <p:cNvSpPr>
            <a:spLocks noGrp="1"/>
          </p:cNvSpPr>
          <p:nvPr>
            <p:ph type="body" idx="1"/>
          </p:nvPr>
        </p:nvSpPr>
        <p:spPr/>
        <p:txBody>
          <a:bodyPr/>
          <a:lstStyle/>
          <a:p>
            <a:r>
              <a:rPr lang="zh-CN" altLang="zh-CN" sz="2800" dirty="0" smtClean="0">
                <a:solidFill>
                  <a:schemeClr val="tx1"/>
                </a:solidFill>
                <a:latin typeface="+mn-ea"/>
                <a:ea typeface="+mn-ea"/>
              </a:rPr>
              <a:t>一</a:t>
            </a:r>
            <a:r>
              <a:rPr lang="en-US" altLang="zh-CN" sz="2800" dirty="0" smtClean="0">
                <a:solidFill>
                  <a:schemeClr val="tx1"/>
                </a:solidFill>
                <a:latin typeface="+mn-ea"/>
                <a:ea typeface="+mn-ea"/>
              </a:rPr>
              <a:t>.</a:t>
            </a:r>
            <a:r>
              <a:rPr lang="zh-CN" altLang="zh-CN" sz="2800" dirty="0" smtClean="0">
                <a:solidFill>
                  <a:schemeClr val="tx1"/>
                </a:solidFill>
                <a:latin typeface="+mn-ea"/>
                <a:ea typeface="+mn-ea"/>
              </a:rPr>
              <a:t>可理解性</a:t>
            </a:r>
            <a:endParaRPr lang="en-US" altLang="zh-CN" sz="2800" dirty="0" smtClean="0">
              <a:solidFill>
                <a:schemeClr val="tx1"/>
              </a:solidFill>
              <a:latin typeface="+mn-ea"/>
              <a:ea typeface="+mn-ea"/>
            </a:endParaRPr>
          </a:p>
          <a:p>
            <a:r>
              <a:rPr lang="zh-CN" altLang="zh-CN" sz="2800" dirty="0" smtClean="0">
                <a:solidFill>
                  <a:schemeClr val="tx1"/>
                </a:solidFill>
                <a:latin typeface="+mn-ea"/>
                <a:ea typeface="+mn-ea"/>
              </a:rPr>
              <a:t>二</a:t>
            </a:r>
            <a:r>
              <a:rPr lang="en-US" altLang="zh-CN" sz="2800" dirty="0" smtClean="0">
                <a:solidFill>
                  <a:schemeClr val="tx1"/>
                </a:solidFill>
                <a:latin typeface="+mn-ea"/>
                <a:ea typeface="+mn-ea"/>
              </a:rPr>
              <a:t>.</a:t>
            </a:r>
            <a:r>
              <a:rPr lang="zh-CN" altLang="zh-CN" sz="2800" dirty="0" smtClean="0">
                <a:solidFill>
                  <a:schemeClr val="tx1"/>
                </a:solidFill>
                <a:latin typeface="+mn-ea"/>
                <a:ea typeface="+mn-ea"/>
              </a:rPr>
              <a:t>可靠性</a:t>
            </a:r>
            <a:endParaRPr lang="en-US" altLang="zh-CN" sz="2800" dirty="0" smtClean="0">
              <a:solidFill>
                <a:schemeClr val="tx1"/>
              </a:solidFill>
              <a:latin typeface="+mn-ea"/>
              <a:ea typeface="+mn-ea"/>
            </a:endParaRPr>
          </a:p>
          <a:p>
            <a:r>
              <a:rPr lang="zh-CN" altLang="zh-CN" sz="2800" dirty="0" smtClean="0">
                <a:solidFill>
                  <a:schemeClr val="tx1"/>
                </a:solidFill>
                <a:latin typeface="+mn-ea"/>
                <a:ea typeface="+mn-ea"/>
              </a:rPr>
              <a:t>三</a:t>
            </a:r>
            <a:r>
              <a:rPr lang="en-US" altLang="zh-CN" sz="2800" dirty="0" smtClean="0">
                <a:solidFill>
                  <a:schemeClr val="tx1"/>
                </a:solidFill>
                <a:latin typeface="+mn-ea"/>
                <a:ea typeface="+mn-ea"/>
              </a:rPr>
              <a:t>.</a:t>
            </a:r>
            <a:r>
              <a:rPr lang="zh-CN" altLang="zh-CN" sz="2800" dirty="0" smtClean="0">
                <a:solidFill>
                  <a:schemeClr val="tx1"/>
                </a:solidFill>
                <a:latin typeface="+mn-ea"/>
                <a:ea typeface="+mn-ea"/>
              </a:rPr>
              <a:t>可测试性</a:t>
            </a:r>
          </a:p>
          <a:p>
            <a:r>
              <a:rPr lang="zh-CN" altLang="zh-CN" sz="2800" dirty="0" smtClean="0">
                <a:solidFill>
                  <a:schemeClr val="tx1"/>
                </a:solidFill>
                <a:latin typeface="+mn-ea"/>
                <a:ea typeface="+mn-ea"/>
              </a:rPr>
              <a:t>四</a:t>
            </a:r>
            <a:r>
              <a:rPr lang="en-US" altLang="zh-CN" sz="2800" dirty="0" smtClean="0">
                <a:solidFill>
                  <a:schemeClr val="tx1"/>
                </a:solidFill>
                <a:latin typeface="+mn-ea"/>
                <a:ea typeface="+mn-ea"/>
              </a:rPr>
              <a:t>.</a:t>
            </a:r>
            <a:r>
              <a:rPr lang="zh-CN" altLang="zh-CN" sz="2800" dirty="0" smtClean="0">
                <a:solidFill>
                  <a:schemeClr val="tx1"/>
                </a:solidFill>
                <a:latin typeface="+mn-ea"/>
                <a:ea typeface="+mn-ea"/>
              </a:rPr>
              <a:t>可修改性</a:t>
            </a:r>
          </a:p>
          <a:p>
            <a:r>
              <a:rPr lang="zh-CN" altLang="zh-CN" sz="2800" dirty="0" smtClean="0">
                <a:solidFill>
                  <a:schemeClr val="tx1"/>
                </a:solidFill>
                <a:latin typeface="+mn-ea"/>
                <a:ea typeface="+mn-ea"/>
              </a:rPr>
              <a:t>五</a:t>
            </a:r>
            <a:r>
              <a:rPr lang="en-US" altLang="zh-CN" sz="2800" dirty="0" smtClean="0">
                <a:solidFill>
                  <a:schemeClr val="tx1"/>
                </a:solidFill>
                <a:latin typeface="+mn-ea"/>
                <a:ea typeface="+mn-ea"/>
              </a:rPr>
              <a:t>.</a:t>
            </a:r>
            <a:r>
              <a:rPr lang="zh-CN" altLang="zh-CN" sz="2800" dirty="0" smtClean="0">
                <a:solidFill>
                  <a:schemeClr val="tx1"/>
                </a:solidFill>
                <a:latin typeface="+mn-ea"/>
                <a:ea typeface="+mn-ea"/>
              </a:rPr>
              <a:t>可移植性</a:t>
            </a:r>
          </a:p>
          <a:p>
            <a:r>
              <a:rPr lang="zh-CN" altLang="zh-CN" sz="2800" dirty="0" smtClean="0">
                <a:solidFill>
                  <a:schemeClr val="tx1"/>
                </a:solidFill>
                <a:latin typeface="+mn-ea"/>
                <a:ea typeface="+mn-ea"/>
              </a:rPr>
              <a:t>六</a:t>
            </a:r>
            <a:r>
              <a:rPr lang="en-US" altLang="zh-CN" sz="2800" dirty="0" smtClean="0">
                <a:solidFill>
                  <a:schemeClr val="tx1"/>
                </a:solidFill>
                <a:latin typeface="+mn-ea"/>
                <a:ea typeface="+mn-ea"/>
              </a:rPr>
              <a:t>.</a:t>
            </a:r>
            <a:r>
              <a:rPr lang="zh-CN" altLang="zh-CN" sz="2800" dirty="0" smtClean="0">
                <a:solidFill>
                  <a:schemeClr val="tx1"/>
                </a:solidFill>
                <a:latin typeface="+mn-ea"/>
                <a:ea typeface="+mn-ea"/>
              </a:rPr>
              <a:t>效率</a:t>
            </a:r>
          </a:p>
          <a:p>
            <a:r>
              <a:rPr lang="zh-CN" altLang="zh-CN" sz="2800" dirty="0" smtClean="0">
                <a:solidFill>
                  <a:schemeClr val="tx1"/>
                </a:solidFill>
                <a:latin typeface="+mn-ea"/>
                <a:ea typeface="+mn-ea"/>
              </a:rPr>
              <a:t>七</a:t>
            </a:r>
            <a:r>
              <a:rPr lang="en-US" altLang="zh-CN" sz="2800" dirty="0" smtClean="0">
                <a:solidFill>
                  <a:schemeClr val="tx1"/>
                </a:solidFill>
                <a:latin typeface="+mn-ea"/>
                <a:ea typeface="+mn-ea"/>
              </a:rPr>
              <a:t>.</a:t>
            </a:r>
            <a:r>
              <a:rPr lang="zh-CN" altLang="zh-CN" sz="2800" dirty="0" smtClean="0">
                <a:solidFill>
                  <a:schemeClr val="tx1"/>
                </a:solidFill>
                <a:latin typeface="+mn-ea"/>
                <a:ea typeface="+mn-ea"/>
              </a:rPr>
              <a:t>可使用性</a:t>
            </a:r>
          </a:p>
          <a:p>
            <a:endParaRPr lang="zh-CN" altLang="en-US" b="1" dirty="0">
              <a:latin typeface="+mn-ea"/>
              <a:ea typeface="+mn-ea"/>
            </a:endParaRPr>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7,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27</a:t>
            </a:fld>
            <a:endParaRPr lang="zh-CN" altLang="en-US" dirty="0">
              <a:solidFill>
                <a:prstClr val="white"/>
              </a:solidFill>
              <a:cs typeface="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solidFill>
                  <a:schemeClr val="tx1"/>
                </a:solidFill>
                <a:latin typeface="宋体" pitchFamily="2" charset="-122"/>
                <a:ea typeface="宋体" pitchFamily="2" charset="-122"/>
              </a:rPr>
              <a:t>嵌入式软件架构与层次</a:t>
            </a:r>
            <a:endParaRPr lang="zh-CN" altLang="en-US" dirty="0">
              <a:solidFill>
                <a:schemeClr val="tx1"/>
              </a:solidFill>
              <a:latin typeface="宋体" pitchFamily="2" charset="-122"/>
              <a:ea typeface="宋体" pitchFamily="2" charset="-122"/>
            </a:endParaRPr>
          </a:p>
        </p:txBody>
      </p:sp>
      <p:sp>
        <p:nvSpPr>
          <p:cNvPr id="3" name="文本占位符 2"/>
          <p:cNvSpPr>
            <a:spLocks noGrp="1"/>
          </p:cNvSpPr>
          <p:nvPr>
            <p:ph type="body" idx="1"/>
          </p:nvPr>
        </p:nvSpPr>
        <p:spPr/>
        <p:txBody>
          <a:bodyPr/>
          <a:lstStyle/>
          <a:p>
            <a:r>
              <a:rPr lang="zh-CN" altLang="zh-CN" dirty="0" smtClean="0">
                <a:solidFill>
                  <a:schemeClr val="tx1"/>
                </a:solidFill>
                <a:latin typeface="宋体" pitchFamily="2" charset="-122"/>
                <a:ea typeface="宋体" pitchFamily="2" charset="-122"/>
              </a:rPr>
              <a:t> </a:t>
            </a:r>
            <a:r>
              <a:rPr lang="zh-CN" altLang="zh-CN" sz="2800" dirty="0" smtClean="0">
                <a:solidFill>
                  <a:schemeClr val="tx1"/>
                </a:solidFill>
                <a:latin typeface="宋体" pitchFamily="2" charset="-122"/>
                <a:ea typeface="宋体" pitchFamily="2" charset="-122"/>
              </a:rPr>
              <a:t>嵌入式系统分为</a:t>
            </a:r>
            <a:r>
              <a:rPr lang="zh-CN" altLang="zh-CN" sz="2800" dirty="0" smtClean="0">
                <a:solidFill>
                  <a:srgbClr val="FF0000"/>
                </a:solidFill>
                <a:latin typeface="宋体" pitchFamily="2" charset="-122"/>
                <a:ea typeface="宋体" pitchFamily="2" charset="-122"/>
              </a:rPr>
              <a:t>４层</a:t>
            </a:r>
            <a:r>
              <a:rPr lang="zh-CN" altLang="zh-CN" sz="2800" dirty="0" smtClean="0">
                <a:solidFill>
                  <a:schemeClr val="tx1"/>
                </a:solidFill>
                <a:latin typeface="宋体" pitchFamily="2" charset="-122"/>
                <a:ea typeface="宋体" pitchFamily="2" charset="-122"/>
              </a:rPr>
              <a:t>，</a:t>
            </a:r>
            <a:r>
              <a:rPr lang="zh-CN" altLang="zh-CN" sz="2800" dirty="0" smtClean="0">
                <a:solidFill>
                  <a:srgbClr val="FF0000"/>
                </a:solidFill>
                <a:latin typeface="宋体" pitchFamily="2" charset="-122"/>
                <a:ea typeface="宋体" pitchFamily="2" charset="-122"/>
              </a:rPr>
              <a:t>硬件层、驱动层、系统层和应用层</a:t>
            </a:r>
            <a:r>
              <a:rPr lang="zh-CN" altLang="zh-CN" sz="2800" dirty="0" smtClean="0">
                <a:solidFill>
                  <a:schemeClr val="tx1"/>
                </a:solidFill>
                <a:latin typeface="宋体" pitchFamily="2" charset="-122"/>
                <a:ea typeface="宋体" pitchFamily="2" charset="-122"/>
              </a:rPr>
              <a:t>。</a:t>
            </a:r>
          </a:p>
          <a:p>
            <a:pPr>
              <a:buNone/>
            </a:pPr>
            <a:r>
              <a:rPr lang="en-US" altLang="zh-CN" sz="2800" b="1" dirty="0" smtClean="0">
                <a:solidFill>
                  <a:srgbClr val="FF0000"/>
                </a:solidFill>
                <a:latin typeface="宋体" pitchFamily="2" charset="-122"/>
                <a:ea typeface="宋体" pitchFamily="2" charset="-122"/>
              </a:rPr>
              <a:t>1</a:t>
            </a:r>
            <a:r>
              <a:rPr lang="zh-CN" altLang="zh-CN" sz="2800" b="1" dirty="0" smtClean="0">
                <a:solidFill>
                  <a:srgbClr val="FF0000"/>
                </a:solidFill>
                <a:latin typeface="宋体" pitchFamily="2" charset="-122"/>
                <a:ea typeface="宋体" pitchFamily="2" charset="-122"/>
              </a:rPr>
              <a:t>、 硬件层 </a:t>
            </a:r>
            <a:r>
              <a:rPr lang="zh-CN" altLang="zh-CN" sz="2800" dirty="0" smtClean="0">
                <a:solidFill>
                  <a:schemeClr val="tx1"/>
                </a:solidFill>
                <a:latin typeface="宋体" pitchFamily="2" charset="-122"/>
                <a:ea typeface="宋体" pitchFamily="2" charset="-122"/>
              </a:rPr>
              <a:t>处理器，存储器、通用设备接口（例如通信模块）和</a:t>
            </a:r>
            <a:r>
              <a:rPr lang="en-US" altLang="zh-CN" sz="2800" dirty="0" smtClean="0">
                <a:solidFill>
                  <a:schemeClr val="tx1"/>
                </a:solidFill>
                <a:latin typeface="宋体" pitchFamily="2" charset="-122"/>
                <a:ea typeface="宋体" pitchFamily="2" charset="-122"/>
              </a:rPr>
              <a:t>I/O</a:t>
            </a:r>
            <a:r>
              <a:rPr lang="zh-CN" altLang="zh-CN" sz="2800" dirty="0" smtClean="0">
                <a:solidFill>
                  <a:schemeClr val="tx1"/>
                </a:solidFill>
                <a:latin typeface="宋体" pitchFamily="2" charset="-122"/>
                <a:ea typeface="宋体" pitchFamily="2" charset="-122"/>
              </a:rPr>
              <a:t>接口、扩展设备接口以及电源等</a:t>
            </a:r>
            <a:r>
              <a:rPr lang="zh-CN" altLang="en-US" sz="2800" dirty="0" smtClean="0">
                <a:solidFill>
                  <a:schemeClr val="tx1"/>
                </a:solidFill>
                <a:latin typeface="宋体" pitchFamily="2" charset="-122"/>
                <a:ea typeface="宋体" pitchFamily="2" charset="-122"/>
              </a:rPr>
              <a:t>；</a:t>
            </a:r>
            <a:endParaRPr lang="zh-CN" altLang="zh-CN" sz="2800" dirty="0" smtClean="0">
              <a:solidFill>
                <a:schemeClr val="tx1"/>
              </a:solidFill>
              <a:latin typeface="宋体" pitchFamily="2" charset="-122"/>
              <a:ea typeface="宋体" pitchFamily="2" charset="-122"/>
            </a:endParaRPr>
          </a:p>
          <a:p>
            <a:pPr>
              <a:buNone/>
            </a:pPr>
            <a:r>
              <a:rPr lang="en-US" altLang="zh-CN" sz="2800" b="1" dirty="0" smtClean="0">
                <a:solidFill>
                  <a:srgbClr val="FF0000"/>
                </a:solidFill>
                <a:latin typeface="宋体" pitchFamily="2" charset="-122"/>
                <a:ea typeface="宋体" pitchFamily="2" charset="-122"/>
              </a:rPr>
              <a:t>2</a:t>
            </a:r>
            <a:r>
              <a:rPr lang="zh-CN" altLang="zh-CN" sz="2800" b="1" dirty="0" smtClean="0">
                <a:solidFill>
                  <a:srgbClr val="FF0000"/>
                </a:solidFill>
                <a:latin typeface="宋体" pitchFamily="2" charset="-122"/>
                <a:ea typeface="宋体" pitchFamily="2" charset="-122"/>
              </a:rPr>
              <a:t>、 驱动层</a:t>
            </a:r>
            <a:r>
              <a:rPr lang="zh-CN" altLang="zh-CN" sz="2800" dirty="0" smtClean="0">
                <a:solidFill>
                  <a:schemeClr val="tx1"/>
                </a:solidFill>
                <a:latin typeface="宋体" pitchFamily="2" charset="-122"/>
                <a:ea typeface="宋体" pitchFamily="2" charset="-122"/>
              </a:rPr>
              <a:t>包含硬件抽象层</a:t>
            </a:r>
            <a:r>
              <a:rPr lang="en-US" altLang="zh-CN" sz="2800" dirty="0" smtClean="0">
                <a:solidFill>
                  <a:schemeClr val="tx1"/>
                </a:solidFill>
                <a:latin typeface="宋体" pitchFamily="2" charset="-122"/>
                <a:ea typeface="宋体" pitchFamily="2" charset="-122"/>
              </a:rPr>
              <a:t>HAL</a:t>
            </a:r>
            <a:r>
              <a:rPr lang="zh-CN" altLang="zh-CN" sz="2800" dirty="0" smtClean="0">
                <a:solidFill>
                  <a:schemeClr val="tx1"/>
                </a:solidFill>
                <a:latin typeface="宋体" pitchFamily="2" charset="-122"/>
                <a:ea typeface="宋体" pitchFamily="2" charset="-122"/>
              </a:rPr>
              <a:t>、板级支持包</a:t>
            </a:r>
            <a:r>
              <a:rPr lang="en-US" altLang="zh-CN" sz="2800" dirty="0" smtClean="0">
                <a:solidFill>
                  <a:schemeClr val="tx1"/>
                </a:solidFill>
                <a:latin typeface="宋体" pitchFamily="2" charset="-122"/>
                <a:ea typeface="宋体" pitchFamily="2" charset="-122"/>
              </a:rPr>
              <a:t>BSP</a:t>
            </a:r>
            <a:r>
              <a:rPr lang="zh-CN" altLang="zh-CN" sz="2800" dirty="0" smtClean="0">
                <a:solidFill>
                  <a:schemeClr val="tx1"/>
                </a:solidFill>
                <a:latin typeface="宋体" pitchFamily="2" charset="-122"/>
                <a:ea typeface="宋体" pitchFamily="2" charset="-122"/>
              </a:rPr>
              <a:t>和设备驱动程序</a:t>
            </a:r>
            <a:r>
              <a:rPr lang="zh-CN" altLang="en-US" sz="2800" dirty="0" smtClean="0">
                <a:solidFill>
                  <a:schemeClr val="tx1"/>
                </a:solidFill>
                <a:latin typeface="宋体" pitchFamily="2" charset="-122"/>
                <a:ea typeface="宋体" pitchFamily="2" charset="-122"/>
              </a:rPr>
              <a:t>；</a:t>
            </a:r>
            <a:endParaRPr lang="zh-CN" altLang="zh-CN" sz="2800" dirty="0" smtClean="0">
              <a:solidFill>
                <a:schemeClr val="tx1"/>
              </a:solidFill>
              <a:latin typeface="宋体" pitchFamily="2" charset="-122"/>
              <a:ea typeface="宋体" pitchFamily="2" charset="-122"/>
            </a:endParaRPr>
          </a:p>
          <a:p>
            <a:pPr>
              <a:buNone/>
            </a:pPr>
            <a:r>
              <a:rPr lang="en-US" altLang="zh-CN" sz="2800" b="1" dirty="0" smtClean="0">
                <a:solidFill>
                  <a:srgbClr val="FF0000"/>
                </a:solidFill>
                <a:latin typeface="宋体" pitchFamily="2" charset="-122"/>
                <a:ea typeface="宋体" pitchFamily="2" charset="-122"/>
              </a:rPr>
              <a:t>3</a:t>
            </a:r>
            <a:r>
              <a:rPr lang="zh-CN" altLang="zh-CN" sz="2800" b="1" dirty="0" smtClean="0">
                <a:solidFill>
                  <a:srgbClr val="FF0000"/>
                </a:solidFill>
                <a:latin typeface="宋体" pitchFamily="2" charset="-122"/>
                <a:ea typeface="宋体" pitchFamily="2" charset="-122"/>
              </a:rPr>
              <a:t>、 系统层</a:t>
            </a:r>
            <a:r>
              <a:rPr lang="zh-CN" altLang="zh-CN" sz="2800" dirty="0" smtClean="0">
                <a:solidFill>
                  <a:srgbClr val="FF0000"/>
                </a:solidFill>
                <a:latin typeface="宋体" pitchFamily="2" charset="-122"/>
                <a:ea typeface="宋体" pitchFamily="2" charset="-122"/>
              </a:rPr>
              <a:t> </a:t>
            </a:r>
            <a:r>
              <a:rPr lang="en-US" altLang="zh-CN" sz="2800" dirty="0" smtClean="0">
                <a:solidFill>
                  <a:schemeClr val="tx1"/>
                </a:solidFill>
                <a:latin typeface="宋体" pitchFamily="2" charset="-122"/>
                <a:ea typeface="宋体" pitchFamily="2" charset="-122"/>
              </a:rPr>
              <a:t>RTOS</a:t>
            </a:r>
            <a:r>
              <a:rPr lang="zh-CN" altLang="zh-CN" sz="2800" dirty="0" smtClean="0">
                <a:solidFill>
                  <a:schemeClr val="tx1"/>
                </a:solidFill>
                <a:latin typeface="宋体" pitchFamily="2" charset="-122"/>
                <a:ea typeface="宋体" pitchFamily="2" charset="-122"/>
              </a:rPr>
              <a:t>、文件系统、</a:t>
            </a:r>
            <a:r>
              <a:rPr lang="en-US" altLang="zh-CN" sz="2800" dirty="0" smtClean="0">
                <a:solidFill>
                  <a:schemeClr val="tx1"/>
                </a:solidFill>
                <a:latin typeface="宋体" pitchFamily="2" charset="-122"/>
                <a:ea typeface="宋体" pitchFamily="2" charset="-122"/>
              </a:rPr>
              <a:t>GUI</a:t>
            </a:r>
            <a:r>
              <a:rPr lang="zh-CN" altLang="zh-CN" sz="2800" dirty="0" smtClean="0">
                <a:solidFill>
                  <a:schemeClr val="tx1"/>
                </a:solidFill>
                <a:latin typeface="宋体" pitchFamily="2" charset="-122"/>
                <a:ea typeface="宋体" pitchFamily="2" charset="-122"/>
              </a:rPr>
              <a:t>、网络系统及通用组件模块组成</a:t>
            </a:r>
            <a:r>
              <a:rPr lang="zh-CN" altLang="en-US" sz="2800" dirty="0" smtClean="0">
                <a:solidFill>
                  <a:schemeClr val="tx1"/>
                </a:solidFill>
                <a:latin typeface="宋体" pitchFamily="2" charset="-122"/>
                <a:ea typeface="宋体" pitchFamily="2" charset="-122"/>
              </a:rPr>
              <a:t>；</a:t>
            </a:r>
            <a:endParaRPr lang="zh-CN" altLang="zh-CN" sz="2800" dirty="0" smtClean="0">
              <a:solidFill>
                <a:schemeClr val="tx1"/>
              </a:solidFill>
              <a:latin typeface="宋体" pitchFamily="2" charset="-122"/>
              <a:ea typeface="宋体" pitchFamily="2" charset="-122"/>
            </a:endParaRPr>
          </a:p>
          <a:p>
            <a:pPr>
              <a:buNone/>
            </a:pPr>
            <a:r>
              <a:rPr lang="en-US" altLang="zh-CN" sz="2800" b="1" dirty="0" smtClean="0">
                <a:solidFill>
                  <a:srgbClr val="FF0000"/>
                </a:solidFill>
                <a:latin typeface="宋体" pitchFamily="2" charset="-122"/>
                <a:ea typeface="宋体" pitchFamily="2" charset="-122"/>
              </a:rPr>
              <a:t>4</a:t>
            </a:r>
            <a:r>
              <a:rPr lang="zh-CN" altLang="zh-CN" sz="2800" b="1" dirty="0" smtClean="0">
                <a:solidFill>
                  <a:srgbClr val="FF0000"/>
                </a:solidFill>
                <a:latin typeface="宋体" pitchFamily="2" charset="-122"/>
                <a:ea typeface="宋体" pitchFamily="2" charset="-122"/>
              </a:rPr>
              <a:t>、 应用层 </a:t>
            </a:r>
            <a:r>
              <a:rPr lang="zh-CN" altLang="zh-CN" sz="2800" dirty="0" smtClean="0">
                <a:solidFill>
                  <a:schemeClr val="tx1"/>
                </a:solidFill>
                <a:latin typeface="宋体" pitchFamily="2" charset="-122"/>
                <a:ea typeface="宋体" pitchFamily="2" charset="-122"/>
              </a:rPr>
              <a:t>基于实时系统开发的应用程序组成</a:t>
            </a:r>
            <a:r>
              <a:rPr lang="zh-CN" altLang="en-US" sz="2800" dirty="0" smtClean="0">
                <a:solidFill>
                  <a:schemeClr val="tx1"/>
                </a:solidFill>
                <a:latin typeface="宋体" pitchFamily="2" charset="-122"/>
                <a:ea typeface="宋体" pitchFamily="2" charset="-122"/>
              </a:rPr>
              <a:t>。</a:t>
            </a:r>
            <a:endParaRPr lang="en-US" altLang="zh-CN" sz="2800" dirty="0" smtClean="0">
              <a:solidFill>
                <a:schemeClr val="tx1"/>
              </a:solidFill>
              <a:latin typeface="宋体" pitchFamily="2" charset="-122"/>
              <a:ea typeface="宋体" pitchFamily="2" charset="-122"/>
            </a:endParaRPr>
          </a:p>
          <a:p>
            <a:pPr>
              <a:buNone/>
            </a:pPr>
            <a:endParaRPr lang="zh-CN" altLang="zh-CN" sz="2800" dirty="0" smtClean="0">
              <a:solidFill>
                <a:schemeClr val="tx1"/>
              </a:solidFill>
              <a:latin typeface="宋体" pitchFamily="2" charset="-122"/>
              <a:ea typeface="宋体" pitchFamily="2" charset="-122"/>
            </a:endParaRPr>
          </a:p>
          <a:p>
            <a:endParaRPr lang="zh-CN" altLang="en-US" sz="2800" dirty="0"/>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371880F6-179E-4A8D-AF00-CE045C346144}" type="datetime4">
              <a:rPr lang="en-US" altLang="zh-CN" smtClean="0">
                <a:solidFill>
                  <a:prstClr val="white"/>
                </a:solidFill>
              </a:rPr>
              <a:pPr/>
              <a:t>April 7,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3</a:t>
            </a:fld>
            <a:endParaRPr lang="zh-CN" altLang="en-US" dirty="0">
              <a:solidFill>
                <a:prstClr val="white"/>
              </a:solidFill>
              <a:cs typeface="Garamon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solidFill>
                  <a:schemeClr val="tx1"/>
                </a:solidFill>
                <a:latin typeface="+mn-ea"/>
                <a:ea typeface="+mn-ea"/>
              </a:rPr>
              <a:t>嵌入式</a:t>
            </a:r>
            <a:r>
              <a:rPr lang="en-US" altLang="zh-CN" dirty="0" smtClean="0">
                <a:solidFill>
                  <a:schemeClr val="tx1"/>
                </a:solidFill>
                <a:latin typeface="+mn-ea"/>
                <a:ea typeface="+mn-ea"/>
              </a:rPr>
              <a:t>C</a:t>
            </a:r>
            <a:r>
              <a:rPr lang="zh-CN" altLang="zh-CN" dirty="0" smtClean="0">
                <a:solidFill>
                  <a:schemeClr val="tx1"/>
                </a:solidFill>
                <a:latin typeface="+mn-ea"/>
                <a:ea typeface="+mn-ea"/>
              </a:rPr>
              <a:t>语言编程规范</a:t>
            </a:r>
            <a:endParaRPr lang="zh-CN" altLang="en-US" dirty="0">
              <a:solidFill>
                <a:schemeClr val="tx1"/>
              </a:solidFill>
              <a:latin typeface="+mn-ea"/>
              <a:ea typeface="+mn-ea"/>
            </a:endParaRPr>
          </a:p>
        </p:txBody>
      </p:sp>
      <p:sp>
        <p:nvSpPr>
          <p:cNvPr id="3" name="文本占位符 2"/>
          <p:cNvSpPr>
            <a:spLocks noGrp="1"/>
          </p:cNvSpPr>
          <p:nvPr>
            <p:ph type="body" idx="1"/>
          </p:nvPr>
        </p:nvSpPr>
        <p:spPr/>
        <p:txBody>
          <a:bodyPr/>
          <a:lstStyle/>
          <a:p>
            <a:r>
              <a:rPr lang="zh-CN" altLang="zh-CN" sz="2800" dirty="0" smtClean="0">
                <a:solidFill>
                  <a:schemeClr val="tx1"/>
                </a:solidFill>
                <a:latin typeface="+mn-ea"/>
                <a:ea typeface="+mn-ea"/>
              </a:rPr>
              <a:t>对于嵌入式系统</a:t>
            </a:r>
            <a:r>
              <a:rPr lang="en-US" altLang="zh-CN" sz="2800" dirty="0" smtClean="0">
                <a:solidFill>
                  <a:schemeClr val="tx1"/>
                </a:solidFill>
                <a:latin typeface="+mn-ea"/>
                <a:ea typeface="+mn-ea"/>
              </a:rPr>
              <a:t>,</a:t>
            </a:r>
            <a:r>
              <a:rPr lang="zh-CN" altLang="zh-CN" sz="2800" dirty="0" smtClean="0">
                <a:solidFill>
                  <a:schemeClr val="tx1"/>
                </a:solidFill>
                <a:latin typeface="+mn-ea"/>
                <a:ea typeface="+mn-ea"/>
              </a:rPr>
              <a:t>Ｃ语言在开发速度</a:t>
            </a:r>
            <a:r>
              <a:rPr lang="en-US" altLang="zh-CN" sz="2800" dirty="0" smtClean="0">
                <a:solidFill>
                  <a:schemeClr val="tx1"/>
                </a:solidFill>
                <a:latin typeface="+mn-ea"/>
                <a:ea typeface="+mn-ea"/>
              </a:rPr>
              <a:t>,</a:t>
            </a:r>
            <a:r>
              <a:rPr lang="zh-CN" altLang="zh-CN" sz="2800" dirty="0" smtClean="0">
                <a:solidFill>
                  <a:schemeClr val="tx1"/>
                </a:solidFill>
                <a:latin typeface="+mn-ea"/>
                <a:ea typeface="+mn-ea"/>
              </a:rPr>
              <a:t>软件可靠性及软件质量等方面都有着明显的优势</a:t>
            </a:r>
            <a:r>
              <a:rPr lang="zh-CN" altLang="en-US" sz="2800" dirty="0" smtClean="0">
                <a:solidFill>
                  <a:schemeClr val="tx1"/>
                </a:solidFill>
                <a:latin typeface="+mn-ea"/>
                <a:ea typeface="+mn-ea"/>
              </a:rPr>
              <a:t>。</a:t>
            </a:r>
            <a:endParaRPr lang="en-US" altLang="zh-CN" sz="2800" dirty="0" smtClean="0">
              <a:solidFill>
                <a:schemeClr val="tx1"/>
              </a:solidFill>
              <a:latin typeface="+mn-ea"/>
              <a:ea typeface="+mn-ea"/>
            </a:endParaRPr>
          </a:p>
          <a:p>
            <a:r>
              <a:rPr lang="zh-CN" altLang="zh-CN" sz="2800" dirty="0" smtClean="0">
                <a:solidFill>
                  <a:schemeClr val="tx1"/>
                </a:solidFill>
                <a:latin typeface="+mn-ea"/>
                <a:ea typeface="+mn-ea"/>
              </a:rPr>
              <a:t>嵌入式系统受其硬件</a:t>
            </a:r>
            <a:r>
              <a:rPr lang="zh-CN" altLang="en-US" sz="2800" dirty="0" smtClean="0">
                <a:solidFill>
                  <a:schemeClr val="tx1"/>
                </a:solidFill>
                <a:latin typeface="+mn-ea"/>
                <a:ea typeface="+mn-ea"/>
              </a:rPr>
              <a:t>成本、功耗、体积</a:t>
            </a:r>
            <a:r>
              <a:rPr lang="zh-CN" altLang="zh-CN" sz="2800" dirty="0" smtClean="0">
                <a:solidFill>
                  <a:schemeClr val="tx1"/>
                </a:solidFill>
                <a:latin typeface="+mn-ea"/>
                <a:ea typeface="+mn-ea"/>
              </a:rPr>
              <a:t>以及运行环境的限制</a:t>
            </a:r>
            <a:r>
              <a:rPr lang="en-US" altLang="zh-CN" sz="2800" dirty="0" smtClean="0">
                <a:solidFill>
                  <a:schemeClr val="tx1"/>
                </a:solidFill>
                <a:latin typeface="+mn-ea"/>
                <a:ea typeface="+mn-ea"/>
              </a:rPr>
              <a:t>,</a:t>
            </a:r>
            <a:r>
              <a:rPr lang="zh-CN" altLang="en-US" sz="2800" dirty="0" smtClean="0">
                <a:solidFill>
                  <a:srgbClr val="FF0000"/>
                </a:solidFill>
                <a:latin typeface="+mn-ea"/>
                <a:ea typeface="+mn-ea"/>
              </a:rPr>
              <a:t>需</a:t>
            </a:r>
            <a:r>
              <a:rPr lang="zh-CN" altLang="zh-CN" sz="2800" dirty="0" smtClean="0">
                <a:solidFill>
                  <a:srgbClr val="FF0000"/>
                </a:solidFill>
                <a:latin typeface="+mn-ea"/>
                <a:ea typeface="+mn-ea"/>
              </a:rPr>
              <a:t>非常注重代码的时间和空间效率</a:t>
            </a:r>
            <a:r>
              <a:rPr lang="zh-CN" altLang="en-US" sz="2800" dirty="0" smtClean="0">
                <a:solidFill>
                  <a:srgbClr val="FF0000"/>
                </a:solidFill>
                <a:latin typeface="+mn-ea"/>
                <a:ea typeface="+mn-ea"/>
              </a:rPr>
              <a:t>。</a:t>
            </a:r>
            <a:r>
              <a:rPr lang="zh-CN" altLang="zh-CN" sz="2800" dirty="0" smtClean="0">
                <a:solidFill>
                  <a:schemeClr val="tx1"/>
                </a:solidFill>
                <a:latin typeface="+mn-ea"/>
                <a:ea typeface="+mn-ea"/>
              </a:rPr>
              <a:t>目前</a:t>
            </a:r>
            <a:r>
              <a:rPr lang="en-US" altLang="zh-CN" sz="2800" dirty="0" smtClean="0">
                <a:solidFill>
                  <a:schemeClr val="tx1"/>
                </a:solidFill>
                <a:latin typeface="+mn-ea"/>
                <a:ea typeface="+mn-ea"/>
              </a:rPr>
              <a:t>,</a:t>
            </a:r>
            <a:r>
              <a:rPr lang="zh-CN" altLang="zh-CN" sz="2800" dirty="0" smtClean="0">
                <a:solidFill>
                  <a:schemeClr val="tx1"/>
                </a:solidFill>
                <a:latin typeface="+mn-ea"/>
                <a:ea typeface="+mn-ea"/>
              </a:rPr>
              <a:t>在嵌入式系统开发中</a:t>
            </a:r>
            <a:r>
              <a:rPr lang="en-US" altLang="zh-CN" sz="2800" dirty="0" smtClean="0">
                <a:solidFill>
                  <a:schemeClr val="tx1"/>
                </a:solidFill>
                <a:latin typeface="+mn-ea"/>
                <a:ea typeface="+mn-ea"/>
              </a:rPr>
              <a:t>C</a:t>
            </a:r>
            <a:r>
              <a:rPr lang="zh-CN" altLang="zh-CN" sz="2800" dirty="0" smtClean="0">
                <a:solidFill>
                  <a:schemeClr val="tx1"/>
                </a:solidFill>
                <a:latin typeface="+mn-ea"/>
                <a:ea typeface="+mn-ea"/>
              </a:rPr>
              <a:t>语言应用得最广泛</a:t>
            </a:r>
            <a:r>
              <a:rPr lang="zh-CN" altLang="en-US" sz="2800" dirty="0" smtClean="0">
                <a:solidFill>
                  <a:schemeClr val="tx1"/>
                </a:solidFill>
                <a:latin typeface="+mn-ea"/>
                <a:ea typeface="+mn-ea"/>
              </a:rPr>
              <a:t>；</a:t>
            </a:r>
            <a:endParaRPr lang="en-US" altLang="zh-CN" sz="2800" dirty="0" smtClean="0">
              <a:solidFill>
                <a:schemeClr val="tx1"/>
              </a:solidFill>
              <a:latin typeface="+mn-ea"/>
              <a:ea typeface="+mn-ea"/>
            </a:endParaRPr>
          </a:p>
          <a:p>
            <a:r>
              <a:rPr lang="en-US" altLang="zh-CN" sz="2800" dirty="0" smtClean="0">
                <a:solidFill>
                  <a:schemeClr val="tx1"/>
                </a:solidFill>
                <a:latin typeface="+mn-ea"/>
                <a:ea typeface="+mn-ea"/>
              </a:rPr>
              <a:t>C</a:t>
            </a:r>
            <a:r>
              <a:rPr lang="zh-CN" altLang="zh-CN" sz="2800" dirty="0" smtClean="0">
                <a:solidFill>
                  <a:schemeClr val="tx1"/>
                </a:solidFill>
                <a:latin typeface="+mn-ea"/>
                <a:ea typeface="+mn-ea"/>
              </a:rPr>
              <a:t>语言具有很强的功能性和可移植性</a:t>
            </a:r>
            <a:r>
              <a:rPr lang="zh-CN" altLang="en-US" sz="2800" dirty="0" smtClean="0">
                <a:solidFill>
                  <a:schemeClr val="tx1"/>
                </a:solidFill>
                <a:latin typeface="+mn-ea"/>
                <a:ea typeface="+mn-ea"/>
              </a:rPr>
              <a:t>。</a:t>
            </a:r>
            <a:r>
              <a:rPr lang="zh-CN" altLang="zh-CN" sz="2800" dirty="0" smtClean="0">
                <a:solidFill>
                  <a:schemeClr val="tx1"/>
                </a:solidFill>
                <a:latin typeface="+mn-ea"/>
                <a:ea typeface="+mn-ea"/>
              </a:rPr>
              <a:t>但在嵌入式系统开发中</a:t>
            </a:r>
            <a:r>
              <a:rPr lang="en-US" altLang="zh-CN" sz="2800" dirty="0" smtClean="0">
                <a:solidFill>
                  <a:schemeClr val="tx1"/>
                </a:solidFill>
                <a:latin typeface="+mn-ea"/>
                <a:ea typeface="+mn-ea"/>
              </a:rPr>
              <a:t>,</a:t>
            </a:r>
            <a:r>
              <a:rPr lang="zh-CN" altLang="zh-CN" sz="2800" dirty="0" smtClean="0">
                <a:solidFill>
                  <a:schemeClr val="tx1"/>
                </a:solidFill>
                <a:latin typeface="+mn-ea"/>
                <a:ea typeface="+mn-ea"/>
              </a:rPr>
              <a:t>出于对</a:t>
            </a:r>
            <a:r>
              <a:rPr lang="zh-CN" altLang="en-US" sz="2800" dirty="0" smtClean="0">
                <a:solidFill>
                  <a:schemeClr val="tx1"/>
                </a:solidFill>
                <a:latin typeface="+mn-ea"/>
                <a:ea typeface="+mn-ea"/>
              </a:rPr>
              <a:t>高性价比</a:t>
            </a:r>
            <a:r>
              <a:rPr lang="zh-CN" altLang="zh-CN" sz="2800" dirty="0" smtClean="0">
                <a:solidFill>
                  <a:schemeClr val="tx1"/>
                </a:solidFill>
                <a:latin typeface="+mn-ea"/>
                <a:ea typeface="+mn-ea"/>
              </a:rPr>
              <a:t>产品的需求</a:t>
            </a:r>
            <a:r>
              <a:rPr lang="en-US" altLang="zh-CN" sz="2800" dirty="0" smtClean="0">
                <a:solidFill>
                  <a:schemeClr val="tx1"/>
                </a:solidFill>
                <a:latin typeface="+mn-ea"/>
                <a:ea typeface="+mn-ea"/>
              </a:rPr>
              <a:t>,</a:t>
            </a:r>
            <a:r>
              <a:rPr lang="zh-CN" altLang="zh-CN" sz="2800" dirty="0" smtClean="0">
                <a:solidFill>
                  <a:schemeClr val="tx1"/>
                </a:solidFill>
                <a:latin typeface="+mn-ea"/>
                <a:ea typeface="+mn-ea"/>
              </a:rPr>
              <a:t>系统的计算能力和存储容量都非常有限</a:t>
            </a:r>
            <a:r>
              <a:rPr lang="en-US" altLang="zh-CN" sz="2800" dirty="0" smtClean="0">
                <a:solidFill>
                  <a:schemeClr val="tx1"/>
                </a:solidFill>
                <a:latin typeface="+mn-ea"/>
                <a:ea typeface="+mn-ea"/>
              </a:rPr>
              <a:t>,</a:t>
            </a:r>
            <a:r>
              <a:rPr lang="zh-CN" altLang="zh-CN" sz="2800" dirty="0" smtClean="0">
                <a:solidFill>
                  <a:schemeClr val="tx1"/>
                </a:solidFill>
                <a:latin typeface="+mn-ea"/>
                <a:ea typeface="+mn-ea"/>
              </a:rPr>
              <a:t>因此</a:t>
            </a:r>
            <a:r>
              <a:rPr lang="zh-CN" altLang="zh-CN" sz="2800" dirty="0" smtClean="0">
                <a:solidFill>
                  <a:srgbClr val="FF0000"/>
                </a:solidFill>
                <a:latin typeface="+mn-ea"/>
                <a:ea typeface="+mn-ea"/>
              </a:rPr>
              <a:t>如何利用好这些资源就显得十分重要</a:t>
            </a:r>
            <a:r>
              <a:rPr lang="zh-CN" altLang="en-US" sz="2800" dirty="0" smtClean="0">
                <a:latin typeface="+mn-ea"/>
                <a:ea typeface="+mn-ea"/>
              </a:rPr>
              <a:t>。</a:t>
            </a:r>
            <a:endParaRPr lang="en-US" altLang="zh-CN" sz="2800" dirty="0" smtClean="0">
              <a:latin typeface="+mn-ea"/>
              <a:ea typeface="+mn-ea"/>
            </a:endParaRPr>
          </a:p>
          <a:p>
            <a:r>
              <a:rPr lang="zh-CN" altLang="zh-CN" sz="2800" dirty="0" smtClean="0">
                <a:solidFill>
                  <a:schemeClr val="tx1"/>
                </a:solidFill>
                <a:latin typeface="+mn-ea"/>
                <a:ea typeface="+mn-ea"/>
              </a:rPr>
              <a:t>开发人员应注意</a:t>
            </a:r>
            <a:r>
              <a:rPr lang="zh-CN" altLang="zh-CN" sz="2800" dirty="0" smtClean="0">
                <a:solidFill>
                  <a:srgbClr val="FF0000"/>
                </a:solidFill>
                <a:latin typeface="+mn-ea"/>
                <a:ea typeface="+mn-ea"/>
              </a:rPr>
              <a:t>嵌入式</a:t>
            </a:r>
            <a:r>
              <a:rPr lang="en-US" altLang="zh-CN" sz="2800" dirty="0" smtClean="0">
                <a:solidFill>
                  <a:srgbClr val="FF0000"/>
                </a:solidFill>
                <a:latin typeface="+mn-ea"/>
                <a:ea typeface="+mn-ea"/>
              </a:rPr>
              <a:t>C</a:t>
            </a:r>
            <a:r>
              <a:rPr lang="zh-CN" altLang="zh-CN" sz="2800" dirty="0" smtClean="0">
                <a:solidFill>
                  <a:srgbClr val="FF0000"/>
                </a:solidFill>
                <a:latin typeface="+mn-ea"/>
                <a:ea typeface="+mn-ea"/>
              </a:rPr>
              <a:t>语言和标准</a:t>
            </a:r>
            <a:r>
              <a:rPr lang="en-US" altLang="zh-CN" sz="2800" dirty="0" smtClean="0">
                <a:solidFill>
                  <a:srgbClr val="FF0000"/>
                </a:solidFill>
                <a:latin typeface="+mn-ea"/>
                <a:ea typeface="+mn-ea"/>
              </a:rPr>
              <a:t>C</a:t>
            </a:r>
            <a:r>
              <a:rPr lang="zh-CN" altLang="zh-CN" sz="2800" dirty="0" smtClean="0">
                <a:solidFill>
                  <a:srgbClr val="FF0000"/>
                </a:solidFill>
                <a:latin typeface="+mn-ea"/>
                <a:ea typeface="+mn-ea"/>
              </a:rPr>
              <a:t>语言的区别</a:t>
            </a:r>
            <a:r>
              <a:rPr lang="en-US" altLang="zh-CN" sz="2800" dirty="0" smtClean="0">
                <a:solidFill>
                  <a:schemeClr val="tx1"/>
                </a:solidFill>
                <a:latin typeface="+mn-ea"/>
                <a:ea typeface="+mn-ea"/>
              </a:rPr>
              <a:t>,</a:t>
            </a:r>
            <a:r>
              <a:rPr lang="zh-CN" altLang="zh-CN" sz="2800" dirty="0" smtClean="0">
                <a:solidFill>
                  <a:schemeClr val="tx1"/>
                </a:solidFill>
                <a:latin typeface="+mn-ea"/>
                <a:ea typeface="+mn-ea"/>
              </a:rPr>
              <a:t>减少生成代码长度</a:t>
            </a:r>
            <a:r>
              <a:rPr lang="en-US" altLang="zh-CN" sz="2800" dirty="0" smtClean="0">
                <a:solidFill>
                  <a:schemeClr val="tx1"/>
                </a:solidFill>
                <a:latin typeface="+mn-ea"/>
                <a:ea typeface="+mn-ea"/>
              </a:rPr>
              <a:t>,</a:t>
            </a:r>
            <a:r>
              <a:rPr lang="zh-CN" altLang="zh-CN" sz="2800" dirty="0" smtClean="0">
                <a:solidFill>
                  <a:schemeClr val="tx1"/>
                </a:solidFill>
                <a:latin typeface="+mn-ea"/>
                <a:ea typeface="+mn-ea"/>
              </a:rPr>
              <a:t>提高程序执行效率</a:t>
            </a:r>
            <a:r>
              <a:rPr lang="en-US" altLang="zh-CN" sz="2800" dirty="0" smtClean="0">
                <a:solidFill>
                  <a:schemeClr val="tx1"/>
                </a:solidFill>
                <a:latin typeface="+mn-ea"/>
                <a:ea typeface="+mn-ea"/>
              </a:rPr>
              <a:t>,</a:t>
            </a:r>
            <a:r>
              <a:rPr lang="zh-CN" altLang="zh-CN" sz="2800" dirty="0" smtClean="0">
                <a:solidFill>
                  <a:schemeClr val="tx1"/>
                </a:solidFill>
                <a:latin typeface="+mn-ea"/>
                <a:ea typeface="+mn-ea"/>
              </a:rPr>
              <a:t>在程序设计中对代码进行优化</a:t>
            </a:r>
            <a:r>
              <a:rPr lang="zh-CN" altLang="en-US" sz="2800" dirty="0" smtClean="0">
                <a:solidFill>
                  <a:schemeClr val="tx1"/>
                </a:solidFill>
                <a:latin typeface="+mn-ea"/>
                <a:ea typeface="+mn-ea"/>
              </a:rPr>
              <a:t>。</a:t>
            </a:r>
            <a:endParaRPr lang="en-US" altLang="zh-CN" sz="2800" dirty="0" smtClean="0">
              <a:solidFill>
                <a:schemeClr val="tx1"/>
              </a:solidFill>
              <a:latin typeface="+mn-ea"/>
              <a:ea typeface="+mn-ea"/>
            </a:endParaRPr>
          </a:p>
          <a:p>
            <a:r>
              <a:rPr lang="zh-CN" altLang="zh-CN" sz="2800" b="1" dirty="0" smtClean="0">
                <a:solidFill>
                  <a:srgbClr val="FF0000"/>
                </a:solidFill>
                <a:latin typeface="+mn-ea"/>
                <a:ea typeface="+mn-ea"/>
              </a:rPr>
              <a:t>优化永远是追求一种平衡，而不是走极端</a:t>
            </a:r>
            <a:r>
              <a:rPr lang="zh-CN" altLang="en-US" sz="2800" b="1" dirty="0" smtClean="0">
                <a:solidFill>
                  <a:srgbClr val="FF0000"/>
                </a:solidFill>
                <a:latin typeface="+mn-ea"/>
                <a:ea typeface="+mn-ea"/>
              </a:rPr>
              <a:t>。</a:t>
            </a:r>
            <a:endParaRPr lang="en-US" altLang="zh-CN" sz="2800" b="1" dirty="0" smtClean="0">
              <a:solidFill>
                <a:srgbClr val="FF0000"/>
              </a:solidFill>
              <a:latin typeface="+mn-ea"/>
              <a:ea typeface="+mn-ea"/>
            </a:endParaRPr>
          </a:p>
          <a:p>
            <a:endParaRPr lang="zh-CN" altLang="en-US" sz="2400" dirty="0">
              <a:solidFill>
                <a:srgbClr val="FF0000"/>
              </a:solidFill>
              <a:latin typeface="+mn-ea"/>
              <a:ea typeface="+mn-ea"/>
            </a:endParaRPr>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7,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4</a:t>
            </a:fld>
            <a:endParaRPr lang="zh-CN" altLang="en-US" dirty="0">
              <a:solidFill>
                <a:prstClr val="white"/>
              </a:solidFill>
              <a:cs typeface="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latin typeface="+mj-ea"/>
                <a:ea typeface="+mj-ea"/>
              </a:rPr>
              <a:t>充分利用硬件</a:t>
            </a:r>
            <a:endParaRPr lang="zh-CN" altLang="en-US" dirty="0">
              <a:solidFill>
                <a:schemeClr val="tx1"/>
              </a:solidFill>
              <a:latin typeface="+mj-ea"/>
              <a:ea typeface="+mj-ea"/>
            </a:endParaRPr>
          </a:p>
        </p:txBody>
      </p:sp>
      <p:sp>
        <p:nvSpPr>
          <p:cNvPr id="3" name="文本占位符 2"/>
          <p:cNvSpPr>
            <a:spLocks noGrp="1"/>
          </p:cNvSpPr>
          <p:nvPr>
            <p:ph type="body" idx="1"/>
          </p:nvPr>
        </p:nvSpPr>
        <p:spPr/>
        <p:txBody>
          <a:bodyPr/>
          <a:lstStyle/>
          <a:p>
            <a:r>
              <a:rPr lang="zh-CN" altLang="zh-CN" sz="2800" dirty="0" smtClean="0">
                <a:solidFill>
                  <a:schemeClr val="tx1"/>
                </a:solidFill>
                <a:latin typeface="+mn-ea"/>
                <a:ea typeface="+mn-ea"/>
              </a:rPr>
              <a:t>最大可能地利用各种硬件设备自身的特点来减小其运转开销</a:t>
            </a:r>
            <a:r>
              <a:rPr lang="zh-CN" altLang="en-US" sz="2800" dirty="0" smtClean="0">
                <a:solidFill>
                  <a:schemeClr val="tx1"/>
                </a:solidFill>
                <a:latin typeface="+mn-ea"/>
                <a:ea typeface="+mn-ea"/>
              </a:rPr>
              <a:t>；</a:t>
            </a:r>
            <a:endParaRPr lang="en-US" altLang="zh-CN" sz="2800" dirty="0" smtClean="0">
              <a:solidFill>
                <a:schemeClr val="tx1"/>
              </a:solidFill>
              <a:latin typeface="+mn-ea"/>
              <a:ea typeface="+mn-ea"/>
            </a:endParaRPr>
          </a:p>
          <a:p>
            <a:r>
              <a:rPr lang="zh-CN" altLang="zh-CN" sz="2800" dirty="0" smtClean="0">
                <a:solidFill>
                  <a:schemeClr val="tx1"/>
                </a:solidFill>
                <a:latin typeface="+mn-ea"/>
                <a:ea typeface="+mn-ea"/>
              </a:rPr>
              <a:t>减</a:t>
            </a:r>
            <a:r>
              <a:rPr lang="zh-CN" altLang="en-US" sz="2800" dirty="0" smtClean="0">
                <a:solidFill>
                  <a:schemeClr val="tx1"/>
                </a:solidFill>
                <a:latin typeface="+mn-ea"/>
                <a:ea typeface="+mn-ea"/>
              </a:rPr>
              <a:t>少</a:t>
            </a:r>
            <a:r>
              <a:rPr lang="zh-CN" altLang="zh-CN" sz="2800" dirty="0" smtClean="0">
                <a:solidFill>
                  <a:schemeClr val="tx1"/>
                </a:solidFill>
                <a:latin typeface="+mn-ea"/>
                <a:ea typeface="+mn-ea"/>
              </a:rPr>
              <a:t>中断次数</a:t>
            </a:r>
            <a:r>
              <a:rPr lang="zh-CN" altLang="en-US" sz="2800" dirty="0" smtClean="0">
                <a:solidFill>
                  <a:schemeClr val="tx1"/>
                </a:solidFill>
                <a:latin typeface="+mn-ea"/>
                <a:ea typeface="+mn-ea"/>
              </a:rPr>
              <a:t>（例如通信</a:t>
            </a:r>
            <a:r>
              <a:rPr lang="en-US" altLang="zh-CN" sz="2800" dirty="0" err="1" smtClean="0">
                <a:solidFill>
                  <a:schemeClr val="tx1"/>
                </a:solidFill>
                <a:latin typeface="+mn-ea"/>
                <a:ea typeface="+mn-ea"/>
              </a:rPr>
              <a:t>Buf</a:t>
            </a:r>
            <a:r>
              <a:rPr lang="zh-CN" altLang="en-US" sz="2800" dirty="0" smtClean="0">
                <a:solidFill>
                  <a:schemeClr val="tx1"/>
                </a:solidFill>
                <a:latin typeface="+mn-ea"/>
                <a:ea typeface="+mn-ea"/>
              </a:rPr>
              <a:t>）</a:t>
            </a:r>
            <a:endParaRPr lang="en-US" altLang="zh-CN" sz="2800" dirty="0" smtClean="0">
              <a:solidFill>
                <a:schemeClr val="tx1"/>
              </a:solidFill>
              <a:latin typeface="+mn-ea"/>
              <a:ea typeface="+mn-ea"/>
            </a:endParaRPr>
          </a:p>
          <a:p>
            <a:r>
              <a:rPr lang="zh-CN" altLang="zh-CN" sz="2800" dirty="0" smtClean="0">
                <a:solidFill>
                  <a:schemeClr val="tx1"/>
                </a:solidFill>
                <a:latin typeface="+mn-ea"/>
                <a:ea typeface="+mn-ea"/>
              </a:rPr>
              <a:t>利用</a:t>
            </a:r>
            <a:r>
              <a:rPr lang="en-US" altLang="zh-CN" sz="2800" dirty="0" smtClean="0">
                <a:solidFill>
                  <a:schemeClr val="tx1"/>
                </a:solidFill>
                <a:latin typeface="+mn-ea"/>
                <a:ea typeface="+mn-ea"/>
              </a:rPr>
              <a:t>DMA</a:t>
            </a:r>
            <a:r>
              <a:rPr lang="zh-CN" altLang="zh-CN" sz="2800" dirty="0" smtClean="0">
                <a:solidFill>
                  <a:schemeClr val="tx1"/>
                </a:solidFill>
                <a:latin typeface="+mn-ea"/>
                <a:ea typeface="+mn-ea"/>
              </a:rPr>
              <a:t>传输方式</a:t>
            </a:r>
            <a:r>
              <a:rPr lang="zh-CN" altLang="en-US" sz="2800" dirty="0" smtClean="0">
                <a:solidFill>
                  <a:schemeClr val="tx1"/>
                </a:solidFill>
                <a:latin typeface="+mn-ea"/>
                <a:ea typeface="+mn-ea"/>
              </a:rPr>
              <a:t>。</a:t>
            </a:r>
            <a:endParaRPr lang="zh-CN" altLang="en-US" sz="2800" dirty="0">
              <a:solidFill>
                <a:schemeClr val="tx1"/>
              </a:solidFill>
              <a:latin typeface="+mn-ea"/>
              <a:ea typeface="+mn-ea"/>
            </a:endParaRPr>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7,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5</a:t>
            </a:fld>
            <a:endParaRPr lang="zh-CN" altLang="en-US" dirty="0">
              <a:solidFill>
                <a:prstClr val="white"/>
              </a:solidFill>
              <a:cs typeface="Garamon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solidFill>
                  <a:schemeClr val="tx1"/>
                </a:solidFill>
                <a:latin typeface="+mn-ea"/>
                <a:ea typeface="+mn-ea"/>
              </a:rPr>
              <a:t>变量类型</a:t>
            </a:r>
            <a:endParaRPr lang="zh-CN" altLang="en-US" dirty="0">
              <a:solidFill>
                <a:schemeClr val="tx1"/>
              </a:solidFill>
              <a:latin typeface="+mn-ea"/>
              <a:ea typeface="+mn-ea"/>
            </a:endParaRPr>
          </a:p>
        </p:txBody>
      </p:sp>
      <p:sp>
        <p:nvSpPr>
          <p:cNvPr id="3" name="文本占位符 2"/>
          <p:cNvSpPr>
            <a:spLocks noGrp="1"/>
          </p:cNvSpPr>
          <p:nvPr>
            <p:ph type="body" idx="1"/>
          </p:nvPr>
        </p:nvSpPr>
        <p:spPr/>
        <p:txBody>
          <a:bodyPr/>
          <a:lstStyle/>
          <a:p>
            <a:r>
              <a:rPr lang="zh-CN" altLang="zh-CN" sz="2400" dirty="0" smtClean="0">
                <a:solidFill>
                  <a:schemeClr val="tx1"/>
                </a:solidFill>
                <a:latin typeface="+mn-ea"/>
                <a:ea typeface="+mn-ea"/>
              </a:rPr>
              <a:t>不同的数据类型所生成的机器代码长度相差很多</a:t>
            </a:r>
            <a:r>
              <a:rPr lang="en-US" altLang="zh-CN" sz="2400" dirty="0" smtClean="0">
                <a:solidFill>
                  <a:schemeClr val="tx1"/>
                </a:solidFill>
                <a:latin typeface="+mn-ea"/>
                <a:ea typeface="+mn-ea"/>
              </a:rPr>
              <a:t>,</a:t>
            </a:r>
            <a:r>
              <a:rPr lang="zh-CN" altLang="zh-CN" sz="2400" dirty="0" smtClean="0">
                <a:solidFill>
                  <a:srgbClr val="FF0000"/>
                </a:solidFill>
                <a:latin typeface="+mn-ea"/>
                <a:ea typeface="+mn-ea"/>
              </a:rPr>
              <a:t>变量类型选取的范围越小运行速度越快</a:t>
            </a:r>
            <a:r>
              <a:rPr lang="en-US" altLang="zh-CN" sz="2400" dirty="0" smtClean="0">
                <a:solidFill>
                  <a:srgbClr val="FF0000"/>
                </a:solidFill>
                <a:latin typeface="+mn-ea"/>
                <a:ea typeface="+mn-ea"/>
              </a:rPr>
              <a:t>,</a:t>
            </a:r>
            <a:r>
              <a:rPr lang="zh-CN" altLang="zh-CN" sz="2400" dirty="0" smtClean="0">
                <a:solidFill>
                  <a:srgbClr val="FF0000"/>
                </a:solidFill>
                <a:latin typeface="+mn-ea"/>
                <a:ea typeface="+mn-ea"/>
              </a:rPr>
              <a:t>占用的内存越少</a:t>
            </a:r>
            <a:r>
              <a:rPr lang="zh-CN" altLang="en-US" sz="2400" dirty="0" smtClean="0">
                <a:latin typeface="+mn-ea"/>
                <a:ea typeface="+mn-ea"/>
              </a:rPr>
              <a:t>。</a:t>
            </a:r>
            <a:endParaRPr lang="en-US" altLang="zh-CN" sz="2400" dirty="0" smtClean="0">
              <a:latin typeface="+mn-ea"/>
              <a:ea typeface="+mn-ea"/>
            </a:endParaRPr>
          </a:p>
          <a:p>
            <a:r>
              <a:rPr lang="zh-CN" altLang="zh-CN" sz="2400" dirty="0" smtClean="0">
                <a:solidFill>
                  <a:schemeClr val="tx1"/>
                </a:solidFill>
                <a:latin typeface="+mn-ea"/>
                <a:ea typeface="+mn-ea"/>
              </a:rPr>
              <a:t>我们应按照实际需要合理的选用数据类型</a:t>
            </a:r>
            <a:r>
              <a:rPr lang="zh-CN" altLang="en-US" sz="2400" dirty="0" smtClean="0">
                <a:solidFill>
                  <a:schemeClr val="tx1"/>
                </a:solidFill>
                <a:latin typeface="+mn-ea"/>
                <a:ea typeface="+mn-ea"/>
              </a:rPr>
              <a:t>：</a:t>
            </a:r>
            <a:endParaRPr lang="en-US" altLang="zh-CN" sz="2400" dirty="0" smtClean="0">
              <a:solidFill>
                <a:schemeClr val="tx1"/>
              </a:solidFill>
              <a:latin typeface="+mn-ea"/>
              <a:ea typeface="+mn-ea"/>
            </a:endParaRPr>
          </a:p>
          <a:p>
            <a:pPr>
              <a:buNone/>
            </a:pPr>
            <a:r>
              <a:rPr lang="en-US" altLang="zh-CN" sz="2400" dirty="0" smtClean="0">
                <a:solidFill>
                  <a:schemeClr val="tx1"/>
                </a:solidFill>
                <a:latin typeface="+mn-ea"/>
                <a:ea typeface="+mn-ea"/>
              </a:rPr>
              <a:t>		</a:t>
            </a:r>
            <a:r>
              <a:rPr lang="zh-CN" altLang="zh-CN" sz="2400" dirty="0" smtClean="0">
                <a:solidFill>
                  <a:schemeClr val="tx1"/>
                </a:solidFill>
                <a:latin typeface="+mn-ea"/>
                <a:ea typeface="+mn-ea"/>
              </a:rPr>
              <a:t>能够使用字符型</a:t>
            </a:r>
            <a:r>
              <a:rPr lang="en-US" altLang="zh-CN" sz="2400" dirty="0" smtClean="0">
                <a:solidFill>
                  <a:schemeClr val="tx1"/>
                </a:solidFill>
                <a:latin typeface="+mn-ea"/>
                <a:ea typeface="+mn-ea"/>
              </a:rPr>
              <a:t>(char)</a:t>
            </a:r>
            <a:r>
              <a:rPr lang="zh-CN" altLang="zh-CN" sz="2400" dirty="0" smtClean="0">
                <a:solidFill>
                  <a:schemeClr val="tx1"/>
                </a:solidFill>
                <a:latin typeface="+mn-ea"/>
                <a:ea typeface="+mn-ea"/>
              </a:rPr>
              <a:t>定义的变量</a:t>
            </a:r>
            <a:r>
              <a:rPr lang="en-US" altLang="zh-CN" sz="2400" dirty="0" smtClean="0">
                <a:solidFill>
                  <a:schemeClr val="tx1"/>
                </a:solidFill>
                <a:latin typeface="+mn-ea"/>
                <a:ea typeface="+mn-ea"/>
              </a:rPr>
              <a:t>,</a:t>
            </a:r>
            <a:r>
              <a:rPr lang="zh-CN" altLang="zh-CN" sz="2400" dirty="0" smtClean="0">
                <a:solidFill>
                  <a:schemeClr val="tx1"/>
                </a:solidFill>
                <a:latin typeface="+mn-ea"/>
                <a:ea typeface="+mn-ea"/>
              </a:rPr>
              <a:t>就不要使用整型</a:t>
            </a:r>
            <a:r>
              <a:rPr lang="en-US" altLang="zh-CN" sz="2400" dirty="0" smtClean="0">
                <a:solidFill>
                  <a:schemeClr val="tx1"/>
                </a:solidFill>
                <a:latin typeface="+mn-ea"/>
                <a:ea typeface="+mn-ea"/>
              </a:rPr>
              <a:t>(</a:t>
            </a:r>
            <a:r>
              <a:rPr lang="en-US" altLang="zh-CN" sz="2400" dirty="0" err="1" smtClean="0">
                <a:solidFill>
                  <a:schemeClr val="tx1"/>
                </a:solidFill>
                <a:latin typeface="+mn-ea"/>
                <a:ea typeface="+mn-ea"/>
              </a:rPr>
              <a:t>int</a:t>
            </a:r>
            <a:r>
              <a:rPr lang="en-US" altLang="zh-CN" sz="2400" dirty="0" smtClean="0">
                <a:solidFill>
                  <a:schemeClr val="tx1"/>
                </a:solidFill>
                <a:latin typeface="+mn-ea"/>
                <a:ea typeface="+mn-ea"/>
              </a:rPr>
              <a:t>)</a:t>
            </a:r>
            <a:r>
              <a:rPr lang="zh-CN" altLang="zh-CN" sz="2400" dirty="0" smtClean="0">
                <a:solidFill>
                  <a:schemeClr val="tx1"/>
                </a:solidFill>
                <a:latin typeface="+mn-ea"/>
                <a:ea typeface="+mn-ea"/>
              </a:rPr>
              <a:t>变量来定义</a:t>
            </a:r>
            <a:r>
              <a:rPr lang="zh-CN" altLang="en-US" sz="2400" dirty="0" smtClean="0">
                <a:solidFill>
                  <a:schemeClr val="tx1"/>
                </a:solidFill>
                <a:latin typeface="+mn-ea"/>
                <a:ea typeface="+mn-ea"/>
              </a:rPr>
              <a:t>；</a:t>
            </a:r>
            <a:endParaRPr lang="en-US" altLang="zh-CN" sz="2400" dirty="0" smtClean="0">
              <a:solidFill>
                <a:schemeClr val="tx1"/>
              </a:solidFill>
              <a:latin typeface="+mn-ea"/>
              <a:ea typeface="+mn-ea"/>
            </a:endParaRPr>
          </a:p>
          <a:p>
            <a:pPr>
              <a:buNone/>
            </a:pPr>
            <a:r>
              <a:rPr lang="en-US" altLang="zh-CN" sz="2400" dirty="0" smtClean="0">
                <a:solidFill>
                  <a:schemeClr val="tx1"/>
                </a:solidFill>
                <a:latin typeface="+mn-ea"/>
                <a:ea typeface="+mn-ea"/>
              </a:rPr>
              <a:t>		</a:t>
            </a:r>
            <a:r>
              <a:rPr lang="zh-CN" altLang="zh-CN" sz="2400" dirty="0" smtClean="0">
                <a:solidFill>
                  <a:schemeClr val="tx1"/>
                </a:solidFill>
                <a:latin typeface="+mn-ea"/>
                <a:ea typeface="+mn-ea"/>
              </a:rPr>
              <a:t>能够使用整型变量定义的变量就不要用长整型</a:t>
            </a:r>
            <a:r>
              <a:rPr lang="en-US" altLang="zh-CN" sz="2400" dirty="0" smtClean="0">
                <a:solidFill>
                  <a:schemeClr val="tx1"/>
                </a:solidFill>
                <a:latin typeface="+mn-ea"/>
                <a:ea typeface="+mn-ea"/>
              </a:rPr>
              <a:t>(long </a:t>
            </a:r>
            <a:r>
              <a:rPr lang="en-US" altLang="zh-CN" sz="2400" dirty="0" err="1" smtClean="0">
                <a:solidFill>
                  <a:schemeClr val="tx1"/>
                </a:solidFill>
                <a:latin typeface="+mn-ea"/>
                <a:ea typeface="+mn-ea"/>
              </a:rPr>
              <a:t>int</a:t>
            </a:r>
            <a:r>
              <a:rPr lang="en-US" altLang="zh-CN" sz="2400" dirty="0" smtClean="0">
                <a:solidFill>
                  <a:schemeClr val="tx1"/>
                </a:solidFill>
                <a:latin typeface="+mn-ea"/>
                <a:ea typeface="+mn-ea"/>
              </a:rPr>
              <a:t>)</a:t>
            </a:r>
            <a:r>
              <a:rPr lang="zh-CN" altLang="en-US" sz="2400" dirty="0" smtClean="0">
                <a:solidFill>
                  <a:schemeClr val="tx1"/>
                </a:solidFill>
                <a:latin typeface="+mn-ea"/>
                <a:ea typeface="+mn-ea"/>
              </a:rPr>
              <a:t>；</a:t>
            </a:r>
            <a:endParaRPr lang="en-US" altLang="zh-CN" sz="2400" dirty="0" smtClean="0">
              <a:solidFill>
                <a:schemeClr val="tx1"/>
              </a:solidFill>
              <a:latin typeface="+mn-ea"/>
              <a:ea typeface="+mn-ea"/>
            </a:endParaRPr>
          </a:p>
          <a:p>
            <a:pPr>
              <a:buNone/>
            </a:pPr>
            <a:r>
              <a:rPr lang="en-US" altLang="zh-CN" sz="2400" dirty="0" smtClean="0">
                <a:solidFill>
                  <a:schemeClr val="tx1"/>
                </a:solidFill>
                <a:latin typeface="+mn-ea"/>
                <a:ea typeface="+mn-ea"/>
              </a:rPr>
              <a:t>		</a:t>
            </a:r>
            <a:r>
              <a:rPr lang="zh-CN" altLang="zh-CN" sz="2400" dirty="0" smtClean="0">
                <a:solidFill>
                  <a:schemeClr val="tx1"/>
                </a:solidFill>
                <a:latin typeface="+mn-ea"/>
                <a:ea typeface="+mn-ea"/>
              </a:rPr>
              <a:t>能不使用浮点型</a:t>
            </a:r>
            <a:r>
              <a:rPr lang="en-US" altLang="zh-CN" sz="2400" dirty="0" smtClean="0">
                <a:solidFill>
                  <a:schemeClr val="tx1"/>
                </a:solidFill>
                <a:latin typeface="+mn-ea"/>
                <a:ea typeface="+mn-ea"/>
              </a:rPr>
              <a:t>(float)</a:t>
            </a:r>
            <a:r>
              <a:rPr lang="zh-CN" altLang="zh-CN" sz="2400" dirty="0" smtClean="0">
                <a:solidFill>
                  <a:schemeClr val="tx1"/>
                </a:solidFill>
                <a:latin typeface="+mn-ea"/>
                <a:ea typeface="+mn-ea"/>
              </a:rPr>
              <a:t>变量就不要使用浮点型变量</a:t>
            </a:r>
            <a:r>
              <a:rPr lang="zh-CN" altLang="en-US" sz="2400" dirty="0" smtClean="0">
                <a:solidFill>
                  <a:schemeClr val="tx1"/>
                </a:solidFill>
                <a:latin typeface="+mn-ea"/>
                <a:ea typeface="+mn-ea"/>
              </a:rPr>
              <a:t>；</a:t>
            </a:r>
            <a:endParaRPr lang="en-US" altLang="zh-CN" sz="2400" dirty="0" smtClean="0">
              <a:solidFill>
                <a:schemeClr val="tx1"/>
              </a:solidFill>
              <a:latin typeface="+mn-ea"/>
              <a:ea typeface="+mn-ea"/>
            </a:endParaRPr>
          </a:p>
          <a:p>
            <a:r>
              <a:rPr lang="zh-CN" altLang="zh-CN" sz="2400" dirty="0" smtClean="0">
                <a:solidFill>
                  <a:schemeClr val="tx1"/>
                </a:solidFill>
                <a:latin typeface="+mn-ea"/>
                <a:ea typeface="+mn-ea"/>
              </a:rPr>
              <a:t>相同类型的数据类型</a:t>
            </a:r>
            <a:r>
              <a:rPr lang="en-US" altLang="zh-CN" sz="2400" dirty="0" smtClean="0">
                <a:solidFill>
                  <a:schemeClr val="tx1"/>
                </a:solidFill>
                <a:latin typeface="+mn-ea"/>
                <a:ea typeface="+mn-ea"/>
              </a:rPr>
              <a:t>,</a:t>
            </a:r>
            <a:r>
              <a:rPr lang="zh-CN" altLang="zh-CN" sz="2400" dirty="0" smtClean="0">
                <a:solidFill>
                  <a:schemeClr val="tx1"/>
                </a:solidFill>
                <a:latin typeface="+mn-ea"/>
                <a:ea typeface="+mn-ea"/>
              </a:rPr>
              <a:t>有无符号对机器代码长度也有影响</a:t>
            </a:r>
            <a:r>
              <a:rPr lang="zh-CN" altLang="en-US" sz="2400" dirty="0" smtClean="0">
                <a:solidFill>
                  <a:schemeClr val="tx1"/>
                </a:solidFill>
                <a:latin typeface="+mn-ea"/>
                <a:ea typeface="+mn-ea"/>
              </a:rPr>
              <a:t>；</a:t>
            </a:r>
            <a:endParaRPr lang="en-US" altLang="zh-CN" sz="2400" dirty="0" smtClean="0">
              <a:solidFill>
                <a:schemeClr val="tx1"/>
              </a:solidFill>
              <a:latin typeface="+mn-ea"/>
              <a:ea typeface="+mn-ea"/>
            </a:endParaRPr>
          </a:p>
          <a:p>
            <a:r>
              <a:rPr lang="zh-CN" altLang="zh-CN" sz="2400" dirty="0" smtClean="0">
                <a:solidFill>
                  <a:schemeClr val="tx1"/>
                </a:solidFill>
                <a:latin typeface="+mn-ea"/>
                <a:ea typeface="+mn-ea"/>
              </a:rPr>
              <a:t>在定义变量后不要超过变量的作用范围</a:t>
            </a:r>
            <a:r>
              <a:rPr lang="en-US" altLang="zh-CN" sz="2400" dirty="0" smtClean="0">
                <a:solidFill>
                  <a:schemeClr val="tx1"/>
                </a:solidFill>
                <a:latin typeface="+mn-ea"/>
                <a:ea typeface="+mn-ea"/>
              </a:rPr>
              <a:t>,</a:t>
            </a:r>
            <a:r>
              <a:rPr lang="zh-CN" altLang="zh-CN" sz="2400" dirty="0" smtClean="0">
                <a:solidFill>
                  <a:schemeClr val="tx1"/>
                </a:solidFill>
                <a:latin typeface="+mn-ea"/>
                <a:ea typeface="+mn-ea"/>
              </a:rPr>
              <a:t>如果超过变量的范围赋值</a:t>
            </a:r>
            <a:r>
              <a:rPr lang="en-US" altLang="zh-CN" sz="2400" dirty="0" smtClean="0">
                <a:solidFill>
                  <a:schemeClr val="tx1"/>
                </a:solidFill>
                <a:latin typeface="+mn-ea"/>
                <a:ea typeface="+mn-ea"/>
              </a:rPr>
              <a:t>,</a:t>
            </a:r>
            <a:r>
              <a:rPr lang="zh-CN" altLang="zh-CN" sz="2400" dirty="0" smtClean="0">
                <a:solidFill>
                  <a:schemeClr val="tx1"/>
                </a:solidFill>
                <a:latin typeface="+mn-ea"/>
                <a:ea typeface="+mn-ea"/>
              </a:rPr>
              <a:t>编译器并不报错</a:t>
            </a:r>
            <a:r>
              <a:rPr lang="en-US" altLang="zh-CN" sz="2400" dirty="0" smtClean="0">
                <a:solidFill>
                  <a:schemeClr val="tx1"/>
                </a:solidFill>
                <a:latin typeface="+mn-ea"/>
                <a:ea typeface="+mn-ea"/>
              </a:rPr>
              <a:t>,</a:t>
            </a:r>
            <a:r>
              <a:rPr lang="zh-CN" altLang="zh-CN" sz="2400" dirty="0" smtClean="0">
                <a:solidFill>
                  <a:schemeClr val="tx1"/>
                </a:solidFill>
                <a:latin typeface="+mn-ea"/>
                <a:ea typeface="+mn-ea"/>
              </a:rPr>
              <a:t>但程序运行结果却错了</a:t>
            </a:r>
            <a:r>
              <a:rPr lang="en-US" altLang="zh-CN" sz="2400" dirty="0" smtClean="0">
                <a:solidFill>
                  <a:schemeClr val="tx1"/>
                </a:solidFill>
                <a:latin typeface="+mn-ea"/>
                <a:ea typeface="+mn-ea"/>
              </a:rPr>
              <a:t>,</a:t>
            </a:r>
            <a:r>
              <a:rPr lang="zh-CN" altLang="zh-CN" sz="2400" dirty="0" smtClean="0">
                <a:solidFill>
                  <a:schemeClr val="tx1"/>
                </a:solidFill>
                <a:latin typeface="+mn-ea"/>
                <a:ea typeface="+mn-ea"/>
              </a:rPr>
              <a:t>而且这样的错误很难发现</a:t>
            </a:r>
            <a:r>
              <a:rPr lang="zh-CN" altLang="en-US" sz="2400" dirty="0" smtClean="0">
                <a:solidFill>
                  <a:schemeClr val="tx1"/>
                </a:solidFill>
                <a:latin typeface="+mn-ea"/>
                <a:ea typeface="+mn-ea"/>
              </a:rPr>
              <a:t>。</a:t>
            </a:r>
            <a:endParaRPr lang="zh-CN" altLang="zh-CN" sz="2400" dirty="0" smtClean="0">
              <a:solidFill>
                <a:schemeClr val="tx1"/>
              </a:solidFill>
              <a:latin typeface="+mn-ea"/>
              <a:ea typeface="+mn-ea"/>
            </a:endParaRPr>
          </a:p>
          <a:p>
            <a:endParaRPr lang="zh-CN" altLang="en-US" dirty="0">
              <a:solidFill>
                <a:schemeClr val="tx1"/>
              </a:solidFill>
              <a:latin typeface="+mn-ea"/>
              <a:ea typeface="+mn-ea"/>
            </a:endParaRPr>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7,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6</a:t>
            </a:fld>
            <a:endParaRPr lang="zh-CN" altLang="en-US" dirty="0">
              <a:solidFill>
                <a:prstClr val="white"/>
              </a:solidFill>
              <a:cs typeface="Garamon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solidFill>
                  <a:schemeClr val="tx1"/>
                </a:solidFill>
                <a:latin typeface="+mj-ea"/>
                <a:ea typeface="+mj-ea"/>
              </a:rPr>
              <a:t>算法优化</a:t>
            </a:r>
            <a:endParaRPr lang="zh-CN" altLang="en-US" dirty="0">
              <a:solidFill>
                <a:schemeClr val="tx1"/>
              </a:solidFill>
              <a:latin typeface="+mj-ea"/>
              <a:ea typeface="+mj-ea"/>
            </a:endParaRPr>
          </a:p>
        </p:txBody>
      </p:sp>
      <p:sp>
        <p:nvSpPr>
          <p:cNvPr id="3" name="文本占位符 2"/>
          <p:cNvSpPr>
            <a:spLocks noGrp="1"/>
          </p:cNvSpPr>
          <p:nvPr>
            <p:ph type="body" idx="1"/>
          </p:nvPr>
        </p:nvSpPr>
        <p:spPr/>
        <p:txBody>
          <a:bodyPr/>
          <a:lstStyle/>
          <a:p>
            <a:r>
              <a:rPr lang="zh-CN" altLang="zh-CN" sz="2800" dirty="0" smtClean="0">
                <a:solidFill>
                  <a:srgbClr val="FF0000"/>
                </a:solidFill>
                <a:latin typeface="+mn-ea"/>
                <a:ea typeface="+mn-ea"/>
              </a:rPr>
              <a:t>算法优化指对程序时空复杂度的优化</a:t>
            </a:r>
            <a:r>
              <a:rPr lang="zh-CN" altLang="en-US" sz="2800" dirty="0" smtClean="0">
                <a:solidFill>
                  <a:schemeClr val="tx1"/>
                </a:solidFill>
                <a:latin typeface="+mn-ea"/>
                <a:ea typeface="+mn-ea"/>
              </a:rPr>
              <a:t>：</a:t>
            </a:r>
            <a:r>
              <a:rPr lang="zh-CN" altLang="zh-CN" sz="2800" dirty="0" smtClean="0">
                <a:solidFill>
                  <a:schemeClr val="tx1"/>
                </a:solidFill>
                <a:latin typeface="+mn-ea"/>
                <a:ea typeface="+mn-ea"/>
              </a:rPr>
              <a:t>在</a:t>
            </a:r>
            <a:r>
              <a:rPr lang="en-US" altLang="zh-CN" sz="2800" dirty="0" smtClean="0">
                <a:solidFill>
                  <a:schemeClr val="tx1"/>
                </a:solidFill>
                <a:latin typeface="+mn-ea"/>
                <a:ea typeface="+mn-ea"/>
              </a:rPr>
              <a:t> PC </a:t>
            </a:r>
            <a:r>
              <a:rPr lang="zh-CN" altLang="zh-CN" sz="2800" dirty="0" smtClean="0">
                <a:solidFill>
                  <a:schemeClr val="tx1"/>
                </a:solidFill>
                <a:latin typeface="+mn-ea"/>
                <a:ea typeface="+mn-ea"/>
              </a:rPr>
              <a:t>机上进行程序设计时一般不必过多关注程序代码的长短</a:t>
            </a:r>
            <a:r>
              <a:rPr lang="zh-CN" altLang="en-US" sz="2800" dirty="0" smtClean="0">
                <a:solidFill>
                  <a:schemeClr val="tx1"/>
                </a:solidFill>
                <a:latin typeface="+mn-ea"/>
                <a:ea typeface="+mn-ea"/>
              </a:rPr>
              <a:t>，</a:t>
            </a:r>
            <a:r>
              <a:rPr lang="zh-CN" altLang="zh-CN" sz="2800" dirty="0" smtClean="0">
                <a:solidFill>
                  <a:schemeClr val="tx1"/>
                </a:solidFill>
                <a:latin typeface="+mn-ea"/>
                <a:ea typeface="+mn-ea"/>
              </a:rPr>
              <a:t>只需考虑功能的实现</a:t>
            </a:r>
            <a:r>
              <a:rPr lang="zh-CN" altLang="en-US" sz="2800" dirty="0" smtClean="0">
                <a:solidFill>
                  <a:schemeClr val="tx1"/>
                </a:solidFill>
                <a:latin typeface="+mn-ea"/>
                <a:ea typeface="+mn-ea"/>
              </a:rPr>
              <a:t>，</a:t>
            </a:r>
            <a:r>
              <a:rPr lang="zh-CN" altLang="zh-CN" sz="2800" dirty="0" smtClean="0">
                <a:solidFill>
                  <a:schemeClr val="tx1"/>
                </a:solidFill>
                <a:latin typeface="+mn-ea"/>
                <a:ea typeface="+mn-ea"/>
              </a:rPr>
              <a:t>但嵌入式系统就必须考虑系统的硬件资源</a:t>
            </a:r>
            <a:r>
              <a:rPr lang="zh-CN" altLang="en-US" sz="2800" dirty="0" smtClean="0">
                <a:solidFill>
                  <a:schemeClr val="tx1"/>
                </a:solidFill>
                <a:latin typeface="+mn-ea"/>
                <a:ea typeface="+mn-ea"/>
              </a:rPr>
              <a:t>，</a:t>
            </a:r>
            <a:r>
              <a:rPr lang="zh-CN" altLang="zh-CN" sz="2800" dirty="0" smtClean="0">
                <a:solidFill>
                  <a:schemeClr val="tx1"/>
                </a:solidFill>
                <a:latin typeface="+mn-ea"/>
                <a:ea typeface="+mn-ea"/>
              </a:rPr>
              <a:t>在程序设计时</a:t>
            </a:r>
            <a:r>
              <a:rPr lang="en-US" altLang="zh-CN" sz="2800" dirty="0" smtClean="0">
                <a:solidFill>
                  <a:schemeClr val="tx1"/>
                </a:solidFill>
                <a:latin typeface="+mn-ea"/>
                <a:ea typeface="+mn-ea"/>
              </a:rPr>
              <a:t>,</a:t>
            </a:r>
            <a:r>
              <a:rPr lang="zh-CN" altLang="zh-CN" sz="2800" dirty="0" smtClean="0">
                <a:solidFill>
                  <a:schemeClr val="tx1"/>
                </a:solidFill>
                <a:latin typeface="+mn-ea"/>
                <a:ea typeface="+mn-ea"/>
              </a:rPr>
              <a:t>应尽量采用生成代码短的算法</a:t>
            </a:r>
            <a:r>
              <a:rPr lang="zh-CN" altLang="en-US" sz="2800" dirty="0" smtClean="0">
                <a:solidFill>
                  <a:schemeClr val="tx1"/>
                </a:solidFill>
                <a:latin typeface="+mn-ea"/>
                <a:ea typeface="+mn-ea"/>
              </a:rPr>
              <a:t>，</a:t>
            </a:r>
            <a:r>
              <a:rPr lang="zh-CN" altLang="zh-CN" sz="2800" dirty="0" smtClean="0">
                <a:solidFill>
                  <a:schemeClr val="tx1"/>
                </a:solidFill>
                <a:latin typeface="+mn-ea"/>
                <a:ea typeface="+mn-ea"/>
              </a:rPr>
              <a:t>在不影响程序功能实现的情况下优化算法</a:t>
            </a:r>
            <a:r>
              <a:rPr lang="zh-CN" altLang="en-US" sz="2800" dirty="0" smtClean="0">
                <a:solidFill>
                  <a:schemeClr val="tx1"/>
                </a:solidFill>
                <a:latin typeface="+mn-ea"/>
                <a:ea typeface="+mn-ea"/>
              </a:rPr>
              <a:t>。</a:t>
            </a:r>
            <a:endParaRPr lang="en-US" altLang="zh-CN" sz="2800" dirty="0" smtClean="0">
              <a:solidFill>
                <a:schemeClr val="tx1"/>
              </a:solidFill>
              <a:latin typeface="+mn-ea"/>
              <a:ea typeface="+mn-ea"/>
            </a:endParaRPr>
          </a:p>
          <a:p>
            <a:r>
              <a:rPr lang="zh-CN" altLang="zh-CN" sz="2800" dirty="0" smtClean="0">
                <a:solidFill>
                  <a:schemeClr val="tx1"/>
                </a:solidFill>
                <a:latin typeface="+mn-ea"/>
                <a:ea typeface="+mn-ea"/>
              </a:rPr>
              <a:t>减少运算的强度</a:t>
            </a:r>
            <a:endParaRPr lang="en-US" altLang="zh-CN" sz="2800" dirty="0" smtClean="0">
              <a:solidFill>
                <a:schemeClr val="tx1"/>
              </a:solidFill>
              <a:latin typeface="+mn-ea"/>
              <a:ea typeface="+mn-ea"/>
            </a:endParaRPr>
          </a:p>
          <a:p>
            <a:pPr>
              <a:buNone/>
            </a:pPr>
            <a:r>
              <a:rPr lang="zh-CN" altLang="zh-CN" sz="2800" dirty="0" smtClean="0">
                <a:solidFill>
                  <a:schemeClr val="tx1"/>
                </a:solidFill>
                <a:latin typeface="+mn-ea"/>
                <a:ea typeface="+mn-ea"/>
              </a:rPr>
              <a:t>（</a:t>
            </a:r>
            <a:r>
              <a:rPr lang="en-US" altLang="zh-CN" sz="2800" dirty="0" smtClean="0">
                <a:solidFill>
                  <a:schemeClr val="tx1"/>
                </a:solidFill>
                <a:latin typeface="+mn-ea"/>
                <a:ea typeface="+mn-ea"/>
              </a:rPr>
              <a:t>1</a:t>
            </a:r>
            <a:r>
              <a:rPr lang="zh-CN" altLang="zh-CN" sz="2800" dirty="0" smtClean="0">
                <a:solidFill>
                  <a:schemeClr val="tx1"/>
                </a:solidFill>
                <a:latin typeface="+mn-ea"/>
                <a:ea typeface="+mn-ea"/>
              </a:rPr>
              <a:t>）查表</a:t>
            </a:r>
            <a:endParaRPr lang="en-US" altLang="zh-CN" sz="2800" dirty="0" smtClean="0">
              <a:solidFill>
                <a:schemeClr val="tx1"/>
              </a:solidFill>
              <a:latin typeface="+mn-ea"/>
              <a:ea typeface="+mn-ea"/>
            </a:endParaRPr>
          </a:p>
          <a:p>
            <a:pPr>
              <a:buNone/>
            </a:pPr>
            <a:r>
              <a:rPr lang="zh-CN" altLang="zh-CN" sz="2800" dirty="0" smtClean="0">
                <a:solidFill>
                  <a:schemeClr val="tx1"/>
                </a:solidFill>
                <a:latin typeface="+mn-ea"/>
                <a:ea typeface="+mn-ea"/>
              </a:rPr>
              <a:t>（</a:t>
            </a:r>
            <a:r>
              <a:rPr lang="en-US" altLang="zh-CN" sz="2800" dirty="0" smtClean="0">
                <a:solidFill>
                  <a:schemeClr val="tx1"/>
                </a:solidFill>
                <a:latin typeface="+mn-ea"/>
                <a:ea typeface="+mn-ea"/>
              </a:rPr>
              <a:t>2</a:t>
            </a:r>
            <a:r>
              <a:rPr lang="zh-CN" altLang="zh-CN" sz="2800" dirty="0" smtClean="0">
                <a:solidFill>
                  <a:schemeClr val="tx1"/>
                </a:solidFill>
                <a:latin typeface="+mn-ea"/>
                <a:ea typeface="+mn-ea"/>
              </a:rPr>
              <a:t>）求余运算</a:t>
            </a:r>
            <a:endParaRPr lang="en-US" altLang="zh-CN" sz="2800" dirty="0" smtClean="0">
              <a:solidFill>
                <a:schemeClr val="tx1"/>
              </a:solidFill>
              <a:latin typeface="+mn-ea"/>
              <a:ea typeface="+mn-ea"/>
            </a:endParaRPr>
          </a:p>
          <a:p>
            <a:pPr>
              <a:buNone/>
            </a:pPr>
            <a:r>
              <a:rPr lang="zh-CN" altLang="en-US" sz="2800" dirty="0" smtClean="0">
                <a:solidFill>
                  <a:schemeClr val="tx1"/>
                </a:solidFill>
                <a:latin typeface="+mn-ea"/>
                <a:ea typeface="+mn-ea"/>
              </a:rPr>
              <a:t>（</a:t>
            </a:r>
            <a:r>
              <a:rPr lang="en-US" altLang="zh-CN" sz="2800" dirty="0" smtClean="0">
                <a:solidFill>
                  <a:schemeClr val="tx1"/>
                </a:solidFill>
                <a:latin typeface="+mn-ea"/>
                <a:ea typeface="+mn-ea"/>
              </a:rPr>
              <a:t>3</a:t>
            </a:r>
            <a:r>
              <a:rPr lang="zh-CN" altLang="en-US" sz="2800" dirty="0" smtClean="0">
                <a:solidFill>
                  <a:schemeClr val="tx1"/>
                </a:solidFill>
                <a:latin typeface="+mn-ea"/>
                <a:ea typeface="+mn-ea"/>
              </a:rPr>
              <a:t>）</a:t>
            </a:r>
            <a:r>
              <a:rPr lang="zh-CN" altLang="zh-CN" sz="2800" dirty="0" smtClean="0">
                <a:solidFill>
                  <a:schemeClr val="tx1"/>
                </a:solidFill>
                <a:latin typeface="+mn-ea"/>
                <a:ea typeface="+mn-ea"/>
              </a:rPr>
              <a:t>平方运算</a:t>
            </a:r>
          </a:p>
          <a:p>
            <a:pPr>
              <a:buNone/>
            </a:pPr>
            <a:r>
              <a:rPr lang="zh-CN" altLang="en-US" sz="2800" dirty="0" smtClean="0">
                <a:solidFill>
                  <a:schemeClr val="tx1"/>
                </a:solidFill>
                <a:latin typeface="+mn-ea"/>
                <a:ea typeface="+mn-ea"/>
              </a:rPr>
              <a:t>（</a:t>
            </a:r>
            <a:r>
              <a:rPr lang="en-US" altLang="zh-CN" sz="2800" dirty="0" smtClean="0">
                <a:solidFill>
                  <a:schemeClr val="tx1"/>
                </a:solidFill>
                <a:latin typeface="+mn-ea"/>
                <a:ea typeface="+mn-ea"/>
              </a:rPr>
              <a:t>4</a:t>
            </a:r>
            <a:r>
              <a:rPr lang="zh-CN" altLang="en-US" sz="2800" dirty="0" smtClean="0">
                <a:solidFill>
                  <a:schemeClr val="tx1"/>
                </a:solidFill>
                <a:latin typeface="+mn-ea"/>
                <a:ea typeface="+mn-ea"/>
              </a:rPr>
              <a:t>）</a:t>
            </a:r>
            <a:r>
              <a:rPr lang="zh-CN" altLang="zh-CN" sz="2800" dirty="0" smtClean="0">
                <a:solidFill>
                  <a:schemeClr val="tx1"/>
                </a:solidFill>
                <a:latin typeface="+mn-ea"/>
                <a:ea typeface="+mn-ea"/>
              </a:rPr>
              <a:t>用移位实现乘除法运算</a:t>
            </a:r>
            <a:r>
              <a:rPr lang="zh-CN" altLang="en-US" sz="2800" dirty="0" smtClean="0">
                <a:solidFill>
                  <a:schemeClr val="tx1"/>
                </a:solidFill>
                <a:latin typeface="+mn-ea"/>
                <a:ea typeface="+mn-ea"/>
              </a:rPr>
              <a:t>，</a:t>
            </a:r>
            <a:r>
              <a:rPr lang="zh-CN" altLang="zh-CN" sz="2800" dirty="0" smtClean="0">
                <a:solidFill>
                  <a:schemeClr val="tx1"/>
                </a:solidFill>
                <a:latin typeface="+mn-ea"/>
                <a:ea typeface="+mn-ea"/>
              </a:rPr>
              <a:t>避免不必要的整数除法</a:t>
            </a:r>
            <a:endParaRPr lang="en-US" altLang="zh-CN" sz="2800" dirty="0" smtClean="0">
              <a:solidFill>
                <a:schemeClr val="tx1"/>
              </a:solidFill>
              <a:latin typeface="+mn-ea"/>
              <a:ea typeface="+mn-ea"/>
            </a:endParaRPr>
          </a:p>
          <a:p>
            <a:pPr>
              <a:buNone/>
            </a:pPr>
            <a:r>
              <a:rPr lang="zh-CN" altLang="en-US" sz="2800" dirty="0" smtClean="0">
                <a:solidFill>
                  <a:schemeClr val="tx1"/>
                </a:solidFill>
                <a:latin typeface="+mn-ea"/>
                <a:ea typeface="+mn-ea"/>
              </a:rPr>
              <a:t>（</a:t>
            </a:r>
            <a:r>
              <a:rPr lang="en-US" altLang="zh-CN" sz="2800" dirty="0" smtClean="0">
                <a:solidFill>
                  <a:schemeClr val="tx1"/>
                </a:solidFill>
                <a:latin typeface="+mn-ea"/>
                <a:ea typeface="+mn-ea"/>
              </a:rPr>
              <a:t>5</a:t>
            </a:r>
            <a:r>
              <a:rPr lang="zh-CN" altLang="en-US" sz="2800" dirty="0" smtClean="0">
                <a:solidFill>
                  <a:schemeClr val="tx1"/>
                </a:solidFill>
                <a:latin typeface="+mn-ea"/>
                <a:ea typeface="+mn-ea"/>
              </a:rPr>
              <a:t>）</a:t>
            </a:r>
            <a:r>
              <a:rPr lang="zh-CN" altLang="zh-CN" sz="2800" dirty="0" smtClean="0">
                <a:solidFill>
                  <a:schemeClr val="tx1"/>
                </a:solidFill>
                <a:latin typeface="+mn-ea"/>
                <a:ea typeface="+mn-ea"/>
              </a:rPr>
              <a:t>提取公共的子表达式</a:t>
            </a:r>
            <a:r>
              <a:rPr lang="en-US" altLang="zh-CN" sz="2800" dirty="0" smtClean="0">
                <a:solidFill>
                  <a:schemeClr val="tx1"/>
                </a:solidFill>
                <a:latin typeface="+mn-ea"/>
                <a:ea typeface="+mn-ea"/>
              </a:rPr>
              <a:t/>
            </a:r>
            <a:br>
              <a:rPr lang="en-US" altLang="zh-CN" sz="2800" dirty="0" smtClean="0">
                <a:solidFill>
                  <a:schemeClr val="tx1"/>
                </a:solidFill>
                <a:latin typeface="+mn-ea"/>
                <a:ea typeface="+mn-ea"/>
              </a:rPr>
            </a:br>
            <a:endParaRPr lang="zh-CN" altLang="en-US" sz="2800" dirty="0">
              <a:solidFill>
                <a:schemeClr val="tx1"/>
              </a:solidFill>
              <a:latin typeface="+mn-ea"/>
              <a:ea typeface="+mn-ea"/>
            </a:endParaRPr>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7,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7</a:t>
            </a:fld>
            <a:endParaRPr lang="zh-CN" altLang="en-US" dirty="0">
              <a:solidFill>
                <a:prstClr val="white"/>
              </a:solidFill>
              <a:cs typeface="Garamon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solidFill>
                  <a:schemeClr val="tx1"/>
                </a:solidFill>
                <a:latin typeface="+mn-ea"/>
                <a:ea typeface="+mn-ea"/>
              </a:rPr>
              <a:t>适当的使用宏提高程序的</a:t>
            </a:r>
            <a:r>
              <a:rPr lang="zh-CN" altLang="en-US" dirty="0" smtClean="0">
                <a:solidFill>
                  <a:schemeClr val="tx1"/>
                </a:solidFill>
                <a:latin typeface="+mn-ea"/>
                <a:ea typeface="+mn-ea"/>
              </a:rPr>
              <a:t>时间</a:t>
            </a:r>
            <a:r>
              <a:rPr lang="zh-CN" altLang="zh-CN" dirty="0" smtClean="0">
                <a:solidFill>
                  <a:schemeClr val="tx1"/>
                </a:solidFill>
                <a:latin typeface="+mn-ea"/>
                <a:ea typeface="+mn-ea"/>
              </a:rPr>
              <a:t>效率</a:t>
            </a:r>
            <a:endParaRPr lang="zh-CN" altLang="en-US" dirty="0">
              <a:solidFill>
                <a:schemeClr val="tx1"/>
              </a:solidFill>
              <a:latin typeface="+mn-ea"/>
              <a:ea typeface="+mn-ea"/>
            </a:endParaRPr>
          </a:p>
        </p:txBody>
      </p:sp>
      <p:sp>
        <p:nvSpPr>
          <p:cNvPr id="3" name="文本占位符 2"/>
          <p:cNvSpPr>
            <a:spLocks noGrp="1"/>
          </p:cNvSpPr>
          <p:nvPr>
            <p:ph type="body" idx="1"/>
          </p:nvPr>
        </p:nvSpPr>
        <p:spPr/>
        <p:txBody>
          <a:bodyPr/>
          <a:lstStyle/>
          <a:p>
            <a:r>
              <a:rPr lang="zh-CN" altLang="zh-CN" sz="2800" dirty="0" smtClean="0">
                <a:solidFill>
                  <a:schemeClr val="tx1"/>
                </a:solidFill>
                <a:latin typeface="+mn-ea"/>
                <a:ea typeface="+mn-ea"/>
              </a:rPr>
              <a:t>在</a:t>
            </a:r>
            <a:r>
              <a:rPr lang="en-US" altLang="zh-CN" sz="2800" dirty="0" smtClean="0">
                <a:solidFill>
                  <a:schemeClr val="tx1"/>
                </a:solidFill>
                <a:latin typeface="+mn-ea"/>
                <a:ea typeface="+mn-ea"/>
              </a:rPr>
              <a:t>C</a:t>
            </a:r>
            <a:r>
              <a:rPr lang="zh-CN" altLang="zh-CN" sz="2800" dirty="0" smtClean="0">
                <a:solidFill>
                  <a:schemeClr val="tx1"/>
                </a:solidFill>
                <a:latin typeface="+mn-ea"/>
                <a:ea typeface="+mn-ea"/>
              </a:rPr>
              <a:t>程序中</a:t>
            </a:r>
            <a:r>
              <a:rPr lang="zh-CN" altLang="zh-CN" sz="2800" dirty="0" smtClean="0">
                <a:solidFill>
                  <a:srgbClr val="FF0000"/>
                </a:solidFill>
                <a:latin typeface="+mn-ea"/>
                <a:ea typeface="+mn-ea"/>
              </a:rPr>
              <a:t>使用宏代码可以提高程序的</a:t>
            </a:r>
            <a:r>
              <a:rPr lang="zh-CN" altLang="en-US" sz="2800" dirty="0" smtClean="0">
                <a:solidFill>
                  <a:srgbClr val="FF0000"/>
                </a:solidFill>
                <a:latin typeface="+mn-ea"/>
                <a:ea typeface="+mn-ea"/>
              </a:rPr>
              <a:t>时间</a:t>
            </a:r>
            <a:r>
              <a:rPr lang="zh-CN" altLang="zh-CN" sz="2800" dirty="0" smtClean="0">
                <a:solidFill>
                  <a:srgbClr val="FF0000"/>
                </a:solidFill>
                <a:latin typeface="+mn-ea"/>
                <a:ea typeface="+mn-ea"/>
              </a:rPr>
              <a:t>效率</a:t>
            </a:r>
            <a:r>
              <a:rPr lang="zh-CN" altLang="en-US" sz="2800" dirty="0" smtClean="0">
                <a:latin typeface="+mn-ea"/>
                <a:ea typeface="+mn-ea"/>
              </a:rPr>
              <a:t>。</a:t>
            </a:r>
            <a:endParaRPr lang="en-US" altLang="zh-CN" sz="2800" dirty="0" smtClean="0">
              <a:latin typeface="+mn-ea"/>
              <a:ea typeface="+mn-ea"/>
            </a:endParaRPr>
          </a:p>
          <a:p>
            <a:r>
              <a:rPr lang="zh-CN" altLang="zh-CN" sz="2800" dirty="0" smtClean="0">
                <a:solidFill>
                  <a:schemeClr val="tx1"/>
                </a:solidFill>
                <a:latin typeface="+mn-ea"/>
                <a:ea typeface="+mn-ea"/>
              </a:rPr>
              <a:t>宏代码本身不是函数</a:t>
            </a:r>
            <a:r>
              <a:rPr lang="zh-CN" altLang="en-US" sz="2800" dirty="0" smtClean="0">
                <a:solidFill>
                  <a:schemeClr val="tx1"/>
                </a:solidFill>
                <a:latin typeface="+mn-ea"/>
                <a:ea typeface="+mn-ea"/>
              </a:rPr>
              <a:t>，</a:t>
            </a:r>
            <a:r>
              <a:rPr lang="zh-CN" altLang="zh-CN" sz="2800" dirty="0" smtClean="0">
                <a:solidFill>
                  <a:schemeClr val="tx1"/>
                </a:solidFill>
                <a:latin typeface="+mn-ea"/>
                <a:ea typeface="+mn-ea"/>
              </a:rPr>
              <a:t>但使用起来像函数</a:t>
            </a:r>
            <a:r>
              <a:rPr lang="zh-CN" altLang="en-US" sz="2800" dirty="0" smtClean="0">
                <a:solidFill>
                  <a:schemeClr val="tx1"/>
                </a:solidFill>
                <a:latin typeface="+mn-ea"/>
                <a:ea typeface="+mn-ea"/>
              </a:rPr>
              <a:t>。</a:t>
            </a:r>
            <a:endParaRPr lang="en-US" altLang="zh-CN" sz="2800" dirty="0" smtClean="0">
              <a:solidFill>
                <a:schemeClr val="tx1"/>
              </a:solidFill>
              <a:latin typeface="+mn-ea"/>
              <a:ea typeface="+mn-ea"/>
            </a:endParaRPr>
          </a:p>
          <a:p>
            <a:r>
              <a:rPr lang="zh-CN" altLang="zh-CN" sz="2800" dirty="0" smtClean="0">
                <a:solidFill>
                  <a:schemeClr val="tx1"/>
                </a:solidFill>
                <a:latin typeface="+mn-ea"/>
                <a:ea typeface="+mn-ea"/>
              </a:rPr>
              <a:t>函数调用要使用系统的栈来保存数据</a:t>
            </a:r>
            <a:r>
              <a:rPr lang="en-US" altLang="zh-CN" sz="2800" dirty="0" smtClean="0">
                <a:solidFill>
                  <a:schemeClr val="tx1"/>
                </a:solidFill>
                <a:latin typeface="+mn-ea"/>
                <a:ea typeface="+mn-ea"/>
              </a:rPr>
              <a:t>,</a:t>
            </a:r>
            <a:r>
              <a:rPr lang="zh-CN" altLang="zh-CN" sz="2800" dirty="0" smtClean="0">
                <a:solidFill>
                  <a:schemeClr val="tx1"/>
                </a:solidFill>
                <a:latin typeface="+mn-ea"/>
                <a:ea typeface="+mn-ea"/>
              </a:rPr>
              <a:t>同时</a:t>
            </a:r>
            <a:r>
              <a:rPr lang="en-US" altLang="zh-CN" sz="2800" dirty="0" smtClean="0">
                <a:solidFill>
                  <a:schemeClr val="tx1"/>
                </a:solidFill>
                <a:latin typeface="+mn-ea"/>
                <a:ea typeface="+mn-ea"/>
              </a:rPr>
              <a:t>CPU</a:t>
            </a:r>
            <a:r>
              <a:rPr lang="zh-CN" altLang="zh-CN" sz="2800" dirty="0" smtClean="0">
                <a:solidFill>
                  <a:schemeClr val="tx1"/>
                </a:solidFill>
                <a:latin typeface="+mn-ea"/>
                <a:ea typeface="+mn-ea"/>
              </a:rPr>
              <a:t>在函数调用时需要保存和恢复当前的现场</a:t>
            </a:r>
            <a:r>
              <a:rPr lang="en-US" altLang="zh-CN" sz="2800" dirty="0" smtClean="0">
                <a:solidFill>
                  <a:schemeClr val="tx1"/>
                </a:solidFill>
                <a:latin typeface="+mn-ea"/>
                <a:ea typeface="+mn-ea"/>
              </a:rPr>
              <a:t>,</a:t>
            </a:r>
            <a:r>
              <a:rPr lang="zh-CN" altLang="zh-CN" sz="2800" dirty="0" smtClean="0">
                <a:solidFill>
                  <a:schemeClr val="tx1"/>
                </a:solidFill>
                <a:latin typeface="+mn-ea"/>
                <a:ea typeface="+mn-ea"/>
              </a:rPr>
              <a:t>进行</a:t>
            </a:r>
            <a:r>
              <a:rPr lang="zh-CN" altLang="en-US" sz="2800" dirty="0" smtClean="0">
                <a:solidFill>
                  <a:srgbClr val="FF0000"/>
                </a:solidFill>
                <a:latin typeface="+mn-ea"/>
                <a:ea typeface="+mn-ea"/>
              </a:rPr>
              <a:t>入</a:t>
            </a:r>
            <a:r>
              <a:rPr lang="zh-CN" altLang="zh-CN" sz="2800" dirty="0" smtClean="0">
                <a:solidFill>
                  <a:srgbClr val="FF0000"/>
                </a:solidFill>
                <a:latin typeface="+mn-ea"/>
                <a:ea typeface="+mn-ea"/>
              </a:rPr>
              <a:t>栈和出栈</a:t>
            </a:r>
            <a:r>
              <a:rPr lang="zh-CN" altLang="zh-CN" sz="2800" dirty="0" smtClean="0">
                <a:solidFill>
                  <a:schemeClr val="tx1"/>
                </a:solidFill>
                <a:latin typeface="+mn-ea"/>
                <a:ea typeface="+mn-ea"/>
              </a:rPr>
              <a:t>操作</a:t>
            </a:r>
            <a:r>
              <a:rPr lang="en-US" altLang="zh-CN" sz="2800" dirty="0" smtClean="0">
                <a:solidFill>
                  <a:schemeClr val="tx1"/>
                </a:solidFill>
                <a:latin typeface="+mn-ea"/>
                <a:ea typeface="+mn-ea"/>
              </a:rPr>
              <a:t>,</a:t>
            </a:r>
            <a:r>
              <a:rPr lang="zh-CN" altLang="zh-CN" sz="2800" dirty="0" smtClean="0">
                <a:solidFill>
                  <a:schemeClr val="tx1"/>
                </a:solidFill>
                <a:latin typeface="+mn-ea"/>
                <a:ea typeface="+mn-ea"/>
              </a:rPr>
              <a:t>所以</a:t>
            </a:r>
            <a:r>
              <a:rPr lang="zh-CN" altLang="zh-CN" sz="2800" dirty="0" smtClean="0">
                <a:solidFill>
                  <a:srgbClr val="FF0000"/>
                </a:solidFill>
                <a:latin typeface="+mn-ea"/>
                <a:ea typeface="+mn-ea"/>
              </a:rPr>
              <a:t>函数调用需要</a:t>
            </a:r>
            <a:r>
              <a:rPr lang="en-US" altLang="zh-CN" sz="2800" dirty="0" smtClean="0">
                <a:solidFill>
                  <a:srgbClr val="FF0000"/>
                </a:solidFill>
                <a:latin typeface="+mn-ea"/>
                <a:ea typeface="+mn-ea"/>
              </a:rPr>
              <a:t>CPU</a:t>
            </a:r>
            <a:r>
              <a:rPr lang="zh-CN" altLang="zh-CN" sz="2800" dirty="0" smtClean="0">
                <a:solidFill>
                  <a:srgbClr val="FF0000"/>
                </a:solidFill>
                <a:latin typeface="+mn-ea"/>
                <a:ea typeface="+mn-ea"/>
              </a:rPr>
              <a:t>时间</a:t>
            </a:r>
            <a:r>
              <a:rPr lang="zh-CN" altLang="en-US" sz="2800" dirty="0" smtClean="0">
                <a:latin typeface="+mn-ea"/>
                <a:ea typeface="+mn-ea"/>
              </a:rPr>
              <a:t>。</a:t>
            </a:r>
            <a:endParaRPr lang="en-US" altLang="zh-CN" sz="2800" dirty="0" smtClean="0">
              <a:latin typeface="+mn-ea"/>
              <a:ea typeface="+mn-ea"/>
            </a:endParaRPr>
          </a:p>
          <a:p>
            <a:r>
              <a:rPr lang="zh-CN" altLang="zh-CN" sz="2800" dirty="0" smtClean="0">
                <a:solidFill>
                  <a:schemeClr val="tx1"/>
                </a:solidFill>
                <a:latin typeface="+mn-ea"/>
                <a:ea typeface="+mn-ea"/>
              </a:rPr>
              <a:t>宏占用的是</a:t>
            </a:r>
            <a:r>
              <a:rPr lang="zh-CN" altLang="en-US" sz="2800" dirty="0" smtClean="0">
                <a:solidFill>
                  <a:schemeClr val="tx1"/>
                </a:solidFill>
                <a:latin typeface="+mn-ea"/>
                <a:ea typeface="+mn-ea"/>
              </a:rPr>
              <a:t>代码</a:t>
            </a:r>
            <a:r>
              <a:rPr lang="zh-CN" altLang="zh-CN" sz="2800" dirty="0" smtClean="0">
                <a:solidFill>
                  <a:schemeClr val="tx1"/>
                </a:solidFill>
                <a:latin typeface="+mn-ea"/>
                <a:ea typeface="+mn-ea"/>
              </a:rPr>
              <a:t>空间</a:t>
            </a:r>
            <a:r>
              <a:rPr lang="en-US" altLang="zh-CN" sz="2800" dirty="0" smtClean="0">
                <a:solidFill>
                  <a:schemeClr val="tx1"/>
                </a:solidFill>
                <a:latin typeface="+mn-ea"/>
                <a:ea typeface="+mn-ea"/>
              </a:rPr>
              <a:t>,</a:t>
            </a:r>
            <a:r>
              <a:rPr lang="zh-CN" altLang="zh-CN" sz="2800" dirty="0" smtClean="0">
                <a:solidFill>
                  <a:schemeClr val="tx1"/>
                </a:solidFill>
                <a:latin typeface="+mn-ea"/>
                <a:ea typeface="+mn-ea"/>
              </a:rPr>
              <a:t>省去了压栈</a:t>
            </a:r>
            <a:r>
              <a:rPr lang="zh-CN" altLang="en-US" sz="2800" dirty="0" smtClean="0">
                <a:solidFill>
                  <a:schemeClr val="tx1"/>
                </a:solidFill>
                <a:latin typeface="+mn-ea"/>
                <a:ea typeface="+mn-ea"/>
              </a:rPr>
              <a:t>、</a:t>
            </a:r>
            <a:r>
              <a:rPr lang="zh-CN" altLang="zh-CN" sz="2800" dirty="0" smtClean="0">
                <a:solidFill>
                  <a:schemeClr val="tx1"/>
                </a:solidFill>
                <a:latin typeface="+mn-ea"/>
                <a:ea typeface="+mn-ea"/>
              </a:rPr>
              <a:t>返回</a:t>
            </a:r>
            <a:r>
              <a:rPr lang="zh-CN" altLang="en-US" sz="2800" dirty="0" smtClean="0">
                <a:solidFill>
                  <a:schemeClr val="tx1"/>
                </a:solidFill>
                <a:latin typeface="+mn-ea"/>
                <a:ea typeface="+mn-ea"/>
              </a:rPr>
              <a:t>出栈</a:t>
            </a:r>
            <a:r>
              <a:rPr lang="zh-CN" altLang="zh-CN" sz="2800" dirty="0" smtClean="0">
                <a:solidFill>
                  <a:schemeClr val="tx1"/>
                </a:solidFill>
                <a:latin typeface="+mn-ea"/>
                <a:ea typeface="+mn-ea"/>
              </a:rPr>
              <a:t>等过程</a:t>
            </a:r>
            <a:r>
              <a:rPr lang="en-US" altLang="zh-CN" sz="2800" dirty="0" smtClean="0">
                <a:solidFill>
                  <a:schemeClr val="tx1"/>
                </a:solidFill>
                <a:latin typeface="+mn-ea"/>
                <a:ea typeface="+mn-ea"/>
              </a:rPr>
              <a:t>,</a:t>
            </a:r>
            <a:r>
              <a:rPr lang="zh-CN" altLang="zh-CN" sz="2800" dirty="0" smtClean="0">
                <a:solidFill>
                  <a:schemeClr val="tx1"/>
                </a:solidFill>
                <a:latin typeface="+mn-ea"/>
                <a:ea typeface="+mn-ea"/>
              </a:rPr>
              <a:t>从而提高了程序的执行速度</a:t>
            </a:r>
            <a:r>
              <a:rPr lang="en-US" altLang="zh-CN" sz="2800" dirty="0" smtClean="0">
                <a:solidFill>
                  <a:schemeClr val="tx1"/>
                </a:solidFill>
                <a:latin typeface="+mn-ea"/>
                <a:ea typeface="+mn-ea"/>
              </a:rPr>
              <a:t>.</a:t>
            </a:r>
          </a:p>
          <a:p>
            <a:r>
              <a:rPr lang="zh-CN" altLang="en-US" sz="2800" dirty="0" smtClean="0">
                <a:solidFill>
                  <a:schemeClr val="tx1"/>
                </a:solidFill>
                <a:latin typeface="+mn-ea"/>
                <a:ea typeface="+mn-ea"/>
              </a:rPr>
              <a:t>但</a:t>
            </a:r>
            <a:r>
              <a:rPr lang="zh-CN" altLang="zh-CN" sz="2800" dirty="0" smtClean="0">
                <a:solidFill>
                  <a:srgbClr val="FF0000"/>
                </a:solidFill>
                <a:latin typeface="+mn-ea"/>
                <a:ea typeface="+mn-ea"/>
              </a:rPr>
              <a:t>宏破坏了程序的可读性</a:t>
            </a:r>
            <a:r>
              <a:rPr lang="en-US" altLang="zh-CN" sz="2800" dirty="0" smtClean="0">
                <a:solidFill>
                  <a:srgbClr val="FF0000"/>
                </a:solidFill>
                <a:latin typeface="+mn-ea"/>
                <a:ea typeface="+mn-ea"/>
              </a:rPr>
              <a:t>,</a:t>
            </a:r>
            <a:r>
              <a:rPr lang="zh-CN" altLang="zh-CN" sz="2800" dirty="0" smtClean="0">
                <a:solidFill>
                  <a:srgbClr val="FF0000"/>
                </a:solidFill>
                <a:latin typeface="+mn-ea"/>
                <a:ea typeface="+mn-ea"/>
              </a:rPr>
              <a:t>使排错更加麻烦</a:t>
            </a:r>
            <a:r>
              <a:rPr lang="en-US" altLang="zh-CN" sz="2800" dirty="0" smtClean="0">
                <a:solidFill>
                  <a:schemeClr val="tx1"/>
                </a:solidFill>
                <a:latin typeface="+mn-ea"/>
                <a:ea typeface="+mn-ea"/>
              </a:rPr>
              <a:t>,</a:t>
            </a:r>
            <a:r>
              <a:rPr lang="zh-CN" altLang="zh-CN" sz="2800" dirty="0" smtClean="0">
                <a:solidFill>
                  <a:schemeClr val="tx1"/>
                </a:solidFill>
                <a:latin typeface="+mn-ea"/>
                <a:ea typeface="+mn-ea"/>
              </a:rPr>
              <a:t>但对于嵌入式系统</a:t>
            </a:r>
            <a:r>
              <a:rPr lang="en-US" altLang="zh-CN" sz="2800" dirty="0" smtClean="0">
                <a:solidFill>
                  <a:schemeClr val="tx1"/>
                </a:solidFill>
                <a:latin typeface="+mn-ea"/>
                <a:ea typeface="+mn-ea"/>
              </a:rPr>
              <a:t>,</a:t>
            </a:r>
            <a:r>
              <a:rPr lang="zh-CN" altLang="zh-CN" sz="2800" dirty="0" smtClean="0">
                <a:solidFill>
                  <a:schemeClr val="tx1"/>
                </a:solidFill>
                <a:latin typeface="+mn-ea"/>
                <a:ea typeface="+mn-ea"/>
              </a:rPr>
              <a:t>为了达到要求的性能</a:t>
            </a:r>
            <a:r>
              <a:rPr lang="en-US" altLang="zh-CN" sz="2800" dirty="0" smtClean="0">
                <a:solidFill>
                  <a:schemeClr val="tx1"/>
                </a:solidFill>
                <a:latin typeface="+mn-ea"/>
                <a:ea typeface="+mn-ea"/>
              </a:rPr>
              <a:t>,</a:t>
            </a:r>
            <a:r>
              <a:rPr lang="zh-CN" altLang="zh-CN" sz="2800" dirty="0" smtClean="0">
                <a:solidFill>
                  <a:schemeClr val="tx1"/>
                </a:solidFill>
                <a:latin typeface="+mn-ea"/>
                <a:ea typeface="+mn-ea"/>
              </a:rPr>
              <a:t>嵌入宏代码常常是必须的做法</a:t>
            </a:r>
            <a:r>
              <a:rPr lang="zh-CN" altLang="en-US" sz="2800" dirty="0" smtClean="0">
                <a:solidFill>
                  <a:schemeClr val="tx1"/>
                </a:solidFill>
                <a:latin typeface="+mn-ea"/>
                <a:ea typeface="+mn-ea"/>
              </a:rPr>
              <a:t>。</a:t>
            </a:r>
            <a:endParaRPr lang="zh-CN" altLang="en-US" sz="2800" dirty="0">
              <a:solidFill>
                <a:schemeClr val="tx1"/>
              </a:solidFill>
              <a:latin typeface="+mn-ea"/>
              <a:ea typeface="+mn-ea"/>
            </a:endParaRPr>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7,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8</a:t>
            </a:fld>
            <a:endParaRPr lang="zh-CN" altLang="en-US" dirty="0">
              <a:solidFill>
                <a:prstClr val="white"/>
              </a:solidFill>
              <a:cs typeface="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solidFill>
                  <a:schemeClr val="tx1"/>
                </a:solidFill>
                <a:latin typeface="+mj-ea"/>
                <a:ea typeface="+mj-ea"/>
              </a:rPr>
              <a:t>内嵌汇编</a:t>
            </a:r>
            <a:endParaRPr lang="zh-CN" altLang="en-US" dirty="0">
              <a:solidFill>
                <a:schemeClr val="tx1"/>
              </a:solidFill>
              <a:latin typeface="+mj-ea"/>
              <a:ea typeface="+mj-ea"/>
            </a:endParaRPr>
          </a:p>
        </p:txBody>
      </p:sp>
      <p:sp>
        <p:nvSpPr>
          <p:cNvPr id="3" name="文本占位符 2"/>
          <p:cNvSpPr>
            <a:spLocks noGrp="1"/>
          </p:cNvSpPr>
          <p:nvPr>
            <p:ph type="body" idx="1"/>
          </p:nvPr>
        </p:nvSpPr>
        <p:spPr/>
        <p:txBody>
          <a:bodyPr/>
          <a:lstStyle/>
          <a:p>
            <a:r>
              <a:rPr lang="zh-CN" altLang="zh-CN" sz="2800" dirty="0" smtClean="0">
                <a:solidFill>
                  <a:schemeClr val="tx1"/>
                </a:solidFill>
                <a:latin typeface="+mn-ea"/>
                <a:ea typeface="+mn-ea"/>
              </a:rPr>
              <a:t>程序中对时间要求苛刻的部分可以用内嵌汇编来写</a:t>
            </a:r>
            <a:r>
              <a:rPr lang="en-US" altLang="zh-CN" sz="2800" dirty="0" smtClean="0">
                <a:solidFill>
                  <a:schemeClr val="tx1"/>
                </a:solidFill>
                <a:latin typeface="+mn-ea"/>
                <a:ea typeface="+mn-ea"/>
              </a:rPr>
              <a:t>,</a:t>
            </a:r>
            <a:r>
              <a:rPr lang="zh-CN" altLang="zh-CN" sz="2800" dirty="0" smtClean="0">
                <a:solidFill>
                  <a:schemeClr val="tx1"/>
                </a:solidFill>
                <a:latin typeface="+mn-ea"/>
                <a:ea typeface="+mn-ea"/>
              </a:rPr>
              <a:t>以带来速度上的显着提高</a:t>
            </a:r>
            <a:r>
              <a:rPr lang="zh-CN" altLang="en-US" sz="2800" dirty="0" smtClean="0">
                <a:solidFill>
                  <a:schemeClr val="tx1"/>
                </a:solidFill>
                <a:latin typeface="+mn-ea"/>
                <a:ea typeface="+mn-ea"/>
              </a:rPr>
              <a:t>和</a:t>
            </a:r>
            <a:r>
              <a:rPr lang="zh-CN" altLang="en-US" sz="2800" dirty="0" smtClean="0">
                <a:solidFill>
                  <a:srgbClr val="FF0000"/>
                </a:solidFill>
                <a:latin typeface="+mn-ea"/>
                <a:ea typeface="+mn-ea"/>
              </a:rPr>
              <a:t>确定的时间要求</a:t>
            </a:r>
            <a:r>
              <a:rPr lang="zh-CN" altLang="en-US" sz="2800" dirty="0" smtClean="0">
                <a:latin typeface="+mn-ea"/>
                <a:ea typeface="+mn-ea"/>
              </a:rPr>
              <a:t>。</a:t>
            </a:r>
            <a:endParaRPr lang="en-US" altLang="zh-CN" sz="2800" dirty="0" smtClean="0">
              <a:latin typeface="+mn-ea"/>
              <a:ea typeface="+mn-ea"/>
            </a:endParaRPr>
          </a:p>
          <a:p>
            <a:r>
              <a:rPr lang="zh-CN" altLang="zh-CN" sz="2800" dirty="0" smtClean="0">
                <a:solidFill>
                  <a:srgbClr val="FF0000"/>
                </a:solidFill>
                <a:latin typeface="+mn-ea"/>
                <a:ea typeface="+mn-ea"/>
              </a:rPr>
              <a:t>开发和测试汇编代码是一件辛苦</a:t>
            </a:r>
            <a:r>
              <a:rPr lang="zh-CN" altLang="en-US" sz="2800" dirty="0" smtClean="0">
                <a:solidFill>
                  <a:srgbClr val="FF0000"/>
                </a:solidFill>
                <a:latin typeface="+mn-ea"/>
                <a:ea typeface="+mn-ea"/>
              </a:rPr>
              <a:t>、细致</a:t>
            </a:r>
            <a:r>
              <a:rPr lang="zh-CN" altLang="zh-CN" sz="2800" dirty="0" smtClean="0">
                <a:solidFill>
                  <a:srgbClr val="FF0000"/>
                </a:solidFill>
                <a:latin typeface="+mn-ea"/>
                <a:ea typeface="+mn-ea"/>
              </a:rPr>
              <a:t>的工作</a:t>
            </a:r>
            <a:r>
              <a:rPr lang="en-US" altLang="zh-CN" sz="2800" dirty="0" smtClean="0">
                <a:solidFill>
                  <a:schemeClr val="tx1"/>
                </a:solidFill>
                <a:latin typeface="+mn-ea"/>
                <a:ea typeface="+mn-ea"/>
              </a:rPr>
              <a:t>,</a:t>
            </a:r>
            <a:r>
              <a:rPr lang="zh-CN" altLang="zh-CN" sz="2800" dirty="0" smtClean="0">
                <a:solidFill>
                  <a:schemeClr val="tx1"/>
                </a:solidFill>
                <a:latin typeface="+mn-ea"/>
                <a:ea typeface="+mn-ea"/>
              </a:rPr>
              <a:t> 要慎重选择要用汇编的部分</a:t>
            </a:r>
            <a:r>
              <a:rPr lang="zh-CN" altLang="en-US" sz="2800" dirty="0" smtClean="0">
                <a:solidFill>
                  <a:schemeClr val="tx1"/>
                </a:solidFill>
                <a:latin typeface="+mn-ea"/>
                <a:ea typeface="+mn-ea"/>
              </a:rPr>
              <a:t>；</a:t>
            </a:r>
            <a:endParaRPr lang="en-US" altLang="zh-CN" sz="2800" dirty="0" smtClean="0">
              <a:solidFill>
                <a:schemeClr val="tx1"/>
              </a:solidFill>
              <a:latin typeface="+mn-ea"/>
              <a:ea typeface="+mn-ea"/>
            </a:endParaRPr>
          </a:p>
          <a:p>
            <a:r>
              <a:rPr lang="zh-CN" altLang="zh-CN" sz="2800" dirty="0" smtClean="0">
                <a:solidFill>
                  <a:srgbClr val="FF0000"/>
                </a:solidFill>
                <a:latin typeface="+mn-ea"/>
                <a:ea typeface="+mn-ea"/>
              </a:rPr>
              <a:t>内嵌汇编</a:t>
            </a:r>
            <a:r>
              <a:rPr lang="zh-CN" altLang="en-US" sz="2800" dirty="0" smtClean="0">
                <a:solidFill>
                  <a:srgbClr val="FF0000"/>
                </a:solidFill>
                <a:latin typeface="+mn-ea"/>
                <a:ea typeface="+mn-ea"/>
              </a:rPr>
              <a:t>与</a:t>
            </a:r>
            <a:r>
              <a:rPr lang="en-US" altLang="zh-CN" sz="2800" dirty="0" smtClean="0">
                <a:solidFill>
                  <a:srgbClr val="FF0000"/>
                </a:solidFill>
                <a:latin typeface="+mn-ea"/>
                <a:ea typeface="+mn-ea"/>
              </a:rPr>
              <a:t>CPU</a:t>
            </a:r>
            <a:r>
              <a:rPr lang="zh-CN" altLang="en-US" sz="2800" dirty="0" smtClean="0">
                <a:solidFill>
                  <a:srgbClr val="FF0000"/>
                </a:solidFill>
                <a:latin typeface="+mn-ea"/>
                <a:ea typeface="+mn-ea"/>
              </a:rPr>
              <a:t>紧密相关，不利于代码重用和移植；</a:t>
            </a:r>
            <a:endParaRPr lang="en-US" altLang="zh-CN" sz="2800" dirty="0" smtClean="0">
              <a:solidFill>
                <a:srgbClr val="FF0000"/>
              </a:solidFill>
              <a:latin typeface="+mn-ea"/>
              <a:ea typeface="+mn-ea"/>
            </a:endParaRPr>
          </a:p>
          <a:p>
            <a:r>
              <a:rPr lang="zh-CN" altLang="zh-CN" sz="2800" dirty="0" smtClean="0">
                <a:solidFill>
                  <a:schemeClr val="tx1"/>
                </a:solidFill>
                <a:latin typeface="+mn-ea"/>
                <a:ea typeface="+mn-ea"/>
              </a:rPr>
              <a:t>在程序中</a:t>
            </a:r>
            <a:r>
              <a:rPr lang="en-US" altLang="zh-CN" sz="2800" dirty="0" smtClean="0">
                <a:solidFill>
                  <a:schemeClr val="tx1"/>
                </a:solidFill>
                <a:latin typeface="+mn-ea"/>
                <a:ea typeface="+mn-ea"/>
              </a:rPr>
              <a:t>,</a:t>
            </a:r>
            <a:r>
              <a:rPr lang="zh-CN" altLang="zh-CN" sz="2800" dirty="0" smtClean="0">
                <a:solidFill>
                  <a:schemeClr val="tx1"/>
                </a:solidFill>
                <a:latin typeface="+mn-ea"/>
                <a:ea typeface="+mn-ea"/>
              </a:rPr>
              <a:t>存在一个</a:t>
            </a:r>
            <a:r>
              <a:rPr lang="en-US" altLang="zh-CN" sz="2800" dirty="0" smtClean="0">
                <a:solidFill>
                  <a:srgbClr val="FF0000"/>
                </a:solidFill>
                <a:latin typeface="+mn-ea"/>
                <a:ea typeface="+mn-ea"/>
              </a:rPr>
              <a:t>80-20</a:t>
            </a:r>
            <a:r>
              <a:rPr lang="zh-CN" altLang="zh-CN" sz="2800" dirty="0" smtClean="0">
                <a:solidFill>
                  <a:srgbClr val="FF0000"/>
                </a:solidFill>
                <a:latin typeface="+mn-ea"/>
                <a:ea typeface="+mn-ea"/>
              </a:rPr>
              <a:t>原则</a:t>
            </a:r>
            <a:r>
              <a:rPr lang="en-US" altLang="zh-CN" sz="2800" dirty="0" smtClean="0">
                <a:latin typeface="+mn-ea"/>
                <a:ea typeface="+mn-ea"/>
              </a:rPr>
              <a:t>,</a:t>
            </a:r>
            <a:r>
              <a:rPr lang="zh-CN" altLang="zh-CN" sz="2800" dirty="0" smtClean="0">
                <a:solidFill>
                  <a:schemeClr val="tx1"/>
                </a:solidFill>
                <a:latin typeface="+mn-ea"/>
                <a:ea typeface="+mn-ea"/>
              </a:rPr>
              <a:t>即</a:t>
            </a:r>
            <a:r>
              <a:rPr lang="en-US" altLang="zh-CN" sz="2800" dirty="0" smtClean="0">
                <a:solidFill>
                  <a:srgbClr val="FF0000"/>
                </a:solidFill>
                <a:latin typeface="+mn-ea"/>
                <a:ea typeface="+mn-ea"/>
              </a:rPr>
              <a:t>20%</a:t>
            </a:r>
            <a:r>
              <a:rPr lang="zh-CN" altLang="zh-CN" sz="2800" dirty="0" smtClean="0">
                <a:solidFill>
                  <a:srgbClr val="FF0000"/>
                </a:solidFill>
                <a:latin typeface="+mn-ea"/>
                <a:ea typeface="+mn-ea"/>
              </a:rPr>
              <a:t>的程序消耗了</a:t>
            </a:r>
            <a:r>
              <a:rPr lang="en-US" altLang="zh-CN" sz="2800" dirty="0" smtClean="0">
                <a:solidFill>
                  <a:srgbClr val="FF0000"/>
                </a:solidFill>
                <a:latin typeface="+mn-ea"/>
                <a:ea typeface="+mn-ea"/>
              </a:rPr>
              <a:t>80%</a:t>
            </a:r>
            <a:r>
              <a:rPr lang="zh-CN" altLang="zh-CN" sz="2800" dirty="0" smtClean="0">
                <a:solidFill>
                  <a:srgbClr val="FF0000"/>
                </a:solidFill>
                <a:latin typeface="+mn-ea"/>
                <a:ea typeface="+mn-ea"/>
              </a:rPr>
              <a:t>的运行时间</a:t>
            </a:r>
            <a:r>
              <a:rPr lang="en-US" altLang="zh-CN" sz="2800" dirty="0" smtClean="0">
                <a:latin typeface="+mn-ea"/>
                <a:ea typeface="+mn-ea"/>
              </a:rPr>
              <a:t>,</a:t>
            </a:r>
            <a:r>
              <a:rPr lang="zh-CN" altLang="zh-CN" sz="2800" dirty="0" smtClean="0">
                <a:solidFill>
                  <a:schemeClr val="tx1"/>
                </a:solidFill>
                <a:latin typeface="+mn-ea"/>
                <a:ea typeface="+mn-ea"/>
              </a:rPr>
              <a:t>因而我们要改进效率</a:t>
            </a:r>
            <a:r>
              <a:rPr lang="en-US" altLang="zh-CN" sz="2800" dirty="0" smtClean="0">
                <a:solidFill>
                  <a:schemeClr val="tx1"/>
                </a:solidFill>
                <a:latin typeface="+mn-ea"/>
                <a:ea typeface="+mn-ea"/>
              </a:rPr>
              <a:t>,</a:t>
            </a:r>
            <a:r>
              <a:rPr lang="zh-CN" altLang="zh-CN" sz="2800" dirty="0" smtClean="0">
                <a:solidFill>
                  <a:schemeClr val="tx1"/>
                </a:solidFill>
                <a:latin typeface="+mn-ea"/>
                <a:ea typeface="+mn-ea"/>
              </a:rPr>
              <a:t>最主要是考虑改进那</a:t>
            </a:r>
            <a:r>
              <a:rPr lang="en-US" altLang="zh-CN" sz="2800" dirty="0" smtClean="0">
                <a:solidFill>
                  <a:schemeClr val="tx1"/>
                </a:solidFill>
                <a:latin typeface="+mn-ea"/>
                <a:ea typeface="+mn-ea"/>
              </a:rPr>
              <a:t>20%</a:t>
            </a:r>
            <a:r>
              <a:rPr lang="zh-CN" altLang="zh-CN" sz="2800" dirty="0" smtClean="0">
                <a:solidFill>
                  <a:schemeClr val="tx1"/>
                </a:solidFill>
                <a:latin typeface="+mn-ea"/>
                <a:ea typeface="+mn-ea"/>
              </a:rPr>
              <a:t>的代码</a:t>
            </a:r>
            <a:r>
              <a:rPr lang="zh-CN" altLang="en-US" sz="2800" dirty="0" smtClean="0">
                <a:solidFill>
                  <a:schemeClr val="tx1"/>
                </a:solidFill>
                <a:latin typeface="+mn-ea"/>
                <a:ea typeface="+mn-ea"/>
              </a:rPr>
              <a:t>。</a:t>
            </a:r>
            <a:endParaRPr lang="zh-CN" altLang="zh-CN" sz="2800" dirty="0" smtClean="0">
              <a:solidFill>
                <a:schemeClr val="tx1"/>
              </a:solidFill>
              <a:latin typeface="+mn-ea"/>
              <a:ea typeface="+mn-ea"/>
            </a:endParaRPr>
          </a:p>
          <a:p>
            <a:endParaRPr lang="zh-CN" altLang="en-US" sz="2800" dirty="0">
              <a:solidFill>
                <a:schemeClr val="tx1"/>
              </a:solidFill>
            </a:endParaRPr>
          </a:p>
        </p:txBody>
      </p:sp>
      <p:sp>
        <p:nvSpPr>
          <p:cNvPr id="4" name="页脚占位符 3"/>
          <p:cNvSpPr>
            <a:spLocks noGrp="1"/>
          </p:cNvSpPr>
          <p:nvPr>
            <p:ph type="ftr" sz="quarter" idx="5"/>
          </p:nvPr>
        </p:nvSpPr>
        <p:spPr/>
        <p:txBody>
          <a:bodyPr/>
          <a:lstStyle/>
          <a:p>
            <a:endParaRPr lang="zh-CN" altLang="en-US" dirty="0">
              <a:solidFill>
                <a:prstClr val="white"/>
              </a:solidFill>
            </a:endParaRPr>
          </a:p>
        </p:txBody>
      </p:sp>
      <p:sp>
        <p:nvSpPr>
          <p:cNvPr id="5" name="日期占位符 4"/>
          <p:cNvSpPr>
            <a:spLocks noGrp="1"/>
          </p:cNvSpPr>
          <p:nvPr>
            <p:ph type="dt" sz="half" idx="6"/>
          </p:nvPr>
        </p:nvSpPr>
        <p:spPr/>
        <p:txBody>
          <a:bodyPr/>
          <a:lstStyle/>
          <a:p>
            <a:fld id="{B26C1E08-0480-4423-8209-2E269C5E35ED}" type="datetime4">
              <a:rPr lang="en-US" altLang="zh-CN" smtClean="0">
                <a:solidFill>
                  <a:prstClr val="white"/>
                </a:solidFill>
              </a:rPr>
              <a:pPr/>
              <a:t>April 7, 2021</a:t>
            </a:fld>
            <a:endParaRPr lang="en-US" dirty="0" smtClean="0">
              <a:solidFill>
                <a:prstClr val="white"/>
              </a:solidFill>
            </a:endParaRPr>
          </a:p>
        </p:txBody>
      </p:sp>
      <p:sp>
        <p:nvSpPr>
          <p:cNvPr id="6" name="灯片编号占位符 5"/>
          <p:cNvSpPr>
            <a:spLocks noGrp="1"/>
          </p:cNvSpPr>
          <p:nvPr>
            <p:ph type="sldNum" sz="quarter" idx="7"/>
          </p:nvPr>
        </p:nvSpPr>
        <p:spPr/>
        <p:txBody>
          <a:bodyPr/>
          <a:lstStyle/>
          <a:p>
            <a:pPr marL="96520"/>
            <a:fld id="{81D60167-4931-47E6-BA6A-407CBD079E47}" type="slidenum">
              <a:rPr lang="en-US" altLang="zh-CN" spc="-10" smtClean="0">
                <a:solidFill>
                  <a:prstClr val="white"/>
                </a:solidFill>
                <a:cs typeface="Garamond"/>
              </a:rPr>
              <a:pPr marL="96520"/>
              <a:t>9</a:t>
            </a:fld>
            <a:endParaRPr lang="zh-CN" altLang="en-US" dirty="0">
              <a:solidFill>
                <a:prstClr val="white"/>
              </a:solidFill>
              <a:cs typeface="Garamond"/>
            </a:endParaRP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1659</TotalTime>
  <Words>1960</Words>
  <Application>Microsoft Office PowerPoint</Application>
  <PresentationFormat>自定义</PresentationFormat>
  <Paragraphs>217</Paragraphs>
  <Slides>27</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29" baseType="lpstr">
      <vt:lpstr>1_Office Theme</vt:lpstr>
      <vt:lpstr>Image</vt:lpstr>
      <vt:lpstr>嵌入式软件设计</vt:lpstr>
      <vt:lpstr>嵌入式软件设计</vt:lpstr>
      <vt:lpstr>嵌入式软件架构与层次</vt:lpstr>
      <vt:lpstr>嵌入式C语言编程规范</vt:lpstr>
      <vt:lpstr>充分利用硬件</vt:lpstr>
      <vt:lpstr>变量类型</vt:lpstr>
      <vt:lpstr>算法优化</vt:lpstr>
      <vt:lpstr>适当的使用宏提高程序的时间效率</vt:lpstr>
      <vt:lpstr>内嵌汇编</vt:lpstr>
      <vt:lpstr>提高循环语言的效率</vt:lpstr>
      <vt:lpstr>提高 switch 语句的效率</vt:lpstr>
      <vt:lpstr>其他语句</vt:lpstr>
      <vt:lpstr>函数优化</vt:lpstr>
      <vt:lpstr>变量</vt:lpstr>
      <vt:lpstr>尽量避免使用标准库</vt:lpstr>
      <vt:lpstr>采用数学方法优化程序</vt:lpstr>
      <vt:lpstr>存储器分配</vt:lpstr>
      <vt:lpstr>嵌入式代码优化是平衡艺术</vt:lpstr>
      <vt:lpstr>嵌入式软件的可靠性</vt:lpstr>
      <vt:lpstr>程序存储器</vt:lpstr>
      <vt:lpstr>程序存储器</vt:lpstr>
      <vt:lpstr>RAM</vt:lpstr>
      <vt:lpstr>EEPROM/FLASH</vt:lpstr>
      <vt:lpstr>输入</vt:lpstr>
      <vt:lpstr>输出</vt:lpstr>
      <vt:lpstr>通信</vt:lpstr>
      <vt:lpstr>嵌入式软件可维护性</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ch9 网络接口(Part 2-CAN &amp; Ethernet)</dc:title>
  <dc:creator>ericyuan</dc:creator>
  <cp:lastModifiedBy>think</cp:lastModifiedBy>
  <cp:revision>695</cp:revision>
  <dcterms:created xsi:type="dcterms:W3CDTF">2016-08-29T11:04:24Z</dcterms:created>
  <dcterms:modified xsi:type="dcterms:W3CDTF">2021-04-07T12:32:33Z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2010-04-25T00:00:00Z</vt:filetime>
  </property>
  <property fmtid="{D5CDD505-2E9C-101B-9397-08002B2CF9AE}" pid="3" name="LastSaved">
    <vt:filetime>2016-08-29T00:00:00Z</vt:filetime>
  </property>
</Properties>
</file>