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31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3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Galvin" initials="JG" lastIdx="6" clrIdx="0"/>
  <p:cmAuthor id="1" name="MJ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699FF"/>
    <a:srgbClr val="339966"/>
    <a:srgbClr val="CC9900"/>
    <a:srgbClr val="3399FF"/>
    <a:srgbClr val="0066CC"/>
    <a:srgbClr val="CC99FF"/>
    <a:srgbClr val="CCCCFF"/>
    <a:srgbClr val="FF9999"/>
    <a:srgbClr val="FF7C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322" autoAdjust="0"/>
  </p:normalViewPr>
  <p:slideViewPr>
    <p:cSldViewPr>
      <p:cViewPr varScale="1">
        <p:scale>
          <a:sx n="84" d="100"/>
          <a:sy n="84" d="100"/>
        </p:scale>
        <p:origin x="-1310" y="-62"/>
      </p:cViewPr>
      <p:guideLst>
        <p:guide orient="horz" pos="2200"/>
        <p:guide pos="29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62" y="-90"/>
      </p:cViewPr>
      <p:guideLst>
        <p:guide orient="horz" pos="2933"/>
        <p:guide pos="219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A1FA024-1AE8-41A4-9775-2C6D49C85A70}" type="datetimeFigureOut">
              <a:rPr lang="zh-CN" altLang="en-US"/>
              <a:pPr>
                <a:defRPr/>
              </a:pPr>
              <a:t>2021/5/6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1D1230-AE5C-472B-910B-FCFD509DC2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268852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AD6CDFC-0301-4552-95AD-CE70C1A3868A}" type="datetimeFigureOut">
              <a:rPr lang="zh-CN" altLang="en-US"/>
              <a:pPr>
                <a:defRPr/>
              </a:pPr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300F30F-60FF-4B23-854F-43E8D90A87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4194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1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a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74"/>
          <a:stretch>
            <a:fillRect/>
          </a:stretch>
        </p:blipFill>
        <p:spPr bwMode="auto">
          <a:xfrm>
            <a:off x="0" y="0"/>
            <a:ext cx="91440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2"/>
          <p:cNvSpPr>
            <a:spLocks noChangeArrowheads="1"/>
          </p:cNvSpPr>
          <p:nvPr/>
        </p:nvSpPr>
        <p:spPr bwMode="gray">
          <a:xfrm>
            <a:off x="0" y="2590800"/>
            <a:ext cx="9144000" cy="106680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174362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>
            <a:off x="0" y="36576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Line 27"/>
          <p:cNvSpPr>
            <a:spLocks noChangeShapeType="1"/>
          </p:cNvSpPr>
          <p:nvPr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gray">
          <a:xfrm>
            <a:off x="0" y="0"/>
            <a:ext cx="9142413" cy="14478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 w="0" algn="ctr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0" y="1447800"/>
            <a:ext cx="9144000" cy="1143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0975" y="1292225"/>
            <a:ext cx="624205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H:\Picture\收藏\WHU\library (8).jpg"/>
          <p:cNvPicPr>
            <a:picLocks noChangeAspect="1" noChangeArrowheads="1"/>
          </p:cNvPicPr>
          <p:nvPr/>
        </p:nvPicPr>
        <p:blipFill rotWithShape="1">
          <a:blip r:embed="rId5" cstate="print"/>
          <a:srcRect b="33801"/>
          <a:stretch>
            <a:fillRect/>
          </a:stretch>
        </p:blipFill>
        <p:spPr bwMode="auto">
          <a:xfrm>
            <a:off x="7034213" y="5918200"/>
            <a:ext cx="968375" cy="895350"/>
          </a:xfrm>
          <a:prstGeom prst="rect">
            <a:avLst/>
          </a:prstGeom>
          <a:ln w="22225" cap="sq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7" descr="H:\Picture\收藏\WHU\0verview.jpg"/>
          <p:cNvPicPr>
            <a:picLocks noChangeAspect="1" noChangeArrowheads="1"/>
          </p:cNvPicPr>
          <p:nvPr/>
        </p:nvPicPr>
        <p:blipFill rotWithShape="1">
          <a:blip r:embed="rId6" cstate="print"/>
          <a:srcRect r="16718"/>
          <a:stretch>
            <a:fillRect/>
          </a:stretch>
        </p:blipFill>
        <p:spPr bwMode="auto">
          <a:xfrm>
            <a:off x="7021513" y="4941888"/>
            <a:ext cx="981075" cy="898525"/>
          </a:xfrm>
          <a:prstGeom prst="rect">
            <a:avLst/>
          </a:prstGeom>
          <a:ln w="22225" cap="sq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8" descr="H:\Picture\收藏\WHU\castle (2).jpg"/>
          <p:cNvPicPr>
            <a:picLocks noChangeAspect="1" noChangeArrowheads="1"/>
          </p:cNvPicPr>
          <p:nvPr/>
        </p:nvPicPr>
        <p:blipFill rotWithShape="1">
          <a:blip r:embed="rId7" cstate="print"/>
          <a:srcRect l="19049"/>
          <a:stretch>
            <a:fillRect/>
          </a:stretch>
        </p:blipFill>
        <p:spPr bwMode="auto">
          <a:xfrm>
            <a:off x="8101013" y="5913438"/>
            <a:ext cx="971550" cy="900112"/>
          </a:xfrm>
          <a:prstGeom prst="rect">
            <a:avLst/>
          </a:prstGeom>
          <a:ln w="22225" cap="sq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1" descr="H:\Picture\收藏\WHU\武大经典照片\侧望行政楼.jpg"/>
          <p:cNvPicPr>
            <a:picLocks noChangeAspect="1" noChangeArrowheads="1"/>
          </p:cNvPicPr>
          <p:nvPr/>
        </p:nvPicPr>
        <p:blipFill rotWithShape="1">
          <a:blip r:embed="rId8" cstate="print"/>
          <a:srcRect r="19149"/>
          <a:stretch>
            <a:fillRect/>
          </a:stretch>
        </p:blipFill>
        <p:spPr bwMode="auto">
          <a:xfrm>
            <a:off x="8101013" y="4941888"/>
            <a:ext cx="971550" cy="898525"/>
          </a:xfrm>
          <a:prstGeom prst="rect">
            <a:avLst/>
          </a:prstGeom>
          <a:ln w="22225" cap="sq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3" descr="H:\Picture\收藏\WHU\经典\large_12184o69.jpg"/>
          <p:cNvPicPr>
            <a:picLocks noChangeAspect="1" noChangeArrowheads="1"/>
          </p:cNvPicPr>
          <p:nvPr/>
        </p:nvPicPr>
        <p:blipFill rotWithShape="1">
          <a:blip r:embed="rId9" cstate="print"/>
          <a:srcRect l="1250" t="1866" r="1563" b="2955"/>
          <a:stretch>
            <a:fillRect/>
          </a:stretch>
        </p:blipFill>
        <p:spPr bwMode="auto">
          <a:xfrm>
            <a:off x="5957888" y="5913438"/>
            <a:ext cx="990600" cy="900112"/>
          </a:xfrm>
          <a:prstGeom prst="rect">
            <a:avLst/>
          </a:prstGeom>
          <a:ln w="22225" cap="sq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4" descr="H:\Picture\收藏\WHU\frontdoor.jpg"/>
          <p:cNvPicPr>
            <a:picLocks noChangeAspect="1" noChangeArrowheads="1"/>
          </p:cNvPicPr>
          <p:nvPr/>
        </p:nvPicPr>
        <p:blipFill rotWithShape="1">
          <a:blip r:embed="rId10" cstate="print"/>
          <a:srcRect l="13908" t="5538" r="13954" b="7088"/>
          <a:stretch>
            <a:fillRect/>
          </a:stretch>
        </p:blipFill>
        <p:spPr bwMode="auto">
          <a:xfrm>
            <a:off x="8101013" y="3933825"/>
            <a:ext cx="981075" cy="898525"/>
          </a:xfrm>
          <a:prstGeom prst="rect">
            <a:avLst/>
          </a:prstGeom>
          <a:ln w="22225" cap="sq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743200"/>
            <a:ext cx="7772400" cy="6858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E8348-A042-42D6-A8A5-8394B4D8866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7B197-E973-49A4-B087-5B612F68B47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63F9D-C569-4EF7-B45B-17377EEE538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67984-169B-4D4E-80FC-1D8232CA82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2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8591" y="633292"/>
            <a:ext cx="6523122" cy="4368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002A5B"/>
                </a:solidFill>
                <a:latin typeface="Samsung InterFace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0197" y="568211"/>
            <a:ext cx="1571844" cy="276264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8591" y="6508114"/>
            <a:ext cx="929145" cy="270361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7F7F7F"/>
                </a:solidFill>
              </a:defRPr>
            </a:lvl1pPr>
          </a:lstStyle>
          <a:p>
            <a:fld id="{31F50E35-C933-4A8B-BA00-E503B227E710}" type="datetime1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3646" y="6508114"/>
            <a:ext cx="6174889" cy="270361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7F7F7F"/>
                </a:solidFill>
              </a:defRPr>
            </a:lvl1pPr>
          </a:lstStyle>
          <a:p>
            <a:pPr algn="ctr"/>
            <a:r>
              <a:rPr lang="en-US" dirty="0" smtClean="0"/>
              <a:t>© Samsung 2013. All rights reserved.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19926" y="6508114"/>
            <a:ext cx="662115" cy="270361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7F7F7F"/>
                </a:solidFill>
              </a:defRPr>
            </a:lvl1pPr>
          </a:lstStyle>
          <a:p>
            <a:fld id="{E9FF3124-0A41-4C8B-A9C1-E4EA63CDDC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825" y="1151068"/>
            <a:ext cx="4109216" cy="5142156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1800">
                <a:solidFill>
                  <a:schemeClr val="tx1"/>
                </a:solidFill>
                <a:latin typeface="Samsung InterFace" pitchFamily="34" charset="0"/>
                <a:cs typeface="Arial" panose="020B0604020202020204" pitchFamily="34" charset="0"/>
              </a:defRPr>
            </a:lvl1pPr>
            <a:lvl2pPr marL="688975" indent="-344805"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Samsung InterFace" pitchFamily="34" charset="0"/>
                <a:cs typeface="Arial" panose="020B0604020202020204" pitchFamily="34" charset="0"/>
              </a:defRPr>
            </a:lvl2pPr>
            <a:lvl3pPr marL="1036955" indent="-347980">
              <a:spcBef>
                <a:spcPts val="800"/>
              </a:spcBef>
              <a:buFont typeface="Courier New" panose="02070309020205020404" pitchFamily="49" charset="0"/>
              <a:buChar char="o"/>
              <a:defRPr lang="en-US" sz="1400" kern="1200" dirty="0" smtClean="0">
                <a:solidFill>
                  <a:schemeClr val="tx1"/>
                </a:solidFill>
                <a:latin typeface="Samsung InterFace" pitchFamily="34" charset="0"/>
                <a:ea typeface="+mn-ea"/>
                <a:cs typeface="Arial" panose="020B0604020202020204" pitchFamily="34" charset="0"/>
              </a:defRPr>
            </a:lvl3pPr>
            <a:lvl4pPr marL="1036955" marR="0" indent="-34798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amsung InterFace" pitchFamily="34" charset="0"/>
                <a:cs typeface="Arial" panose="020B0604020202020204" pitchFamily="34" charset="0"/>
              </a:defRPr>
            </a:lvl4pPr>
            <a:lvl5pPr marL="1365250" indent="0">
              <a:spcBef>
                <a:spcPts val="8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Samsung InterFace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713230" marR="0" lvl="4" indent="-34798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defRPr/>
            </a:pPr>
            <a:r>
              <a:rPr lang="en-US" dirty="0" smtClean="0"/>
              <a:t>Fourth level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25816" cy="609600"/>
          </a:xfrm>
        </p:spPr>
        <p:txBody>
          <a:bodyPr/>
          <a:lstStyle>
            <a:lvl1pPr algn="l">
              <a:defRPr b="0" baseline="0">
                <a:latin typeface="Times New Roman" panose="02020603050405020304" pitchFamily="18" charset="0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914400"/>
            <a:ext cx="7469832" cy="5105400"/>
          </a:xfrm>
        </p:spPr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</a:defRPr>
            </a:lvl1pPr>
            <a:lvl2pPr>
              <a:defRPr>
                <a:latin typeface="楷体_GB2312" pitchFamily="49" charset="-122"/>
                <a:ea typeface="楷体_GB2312" pitchFamily="49" charset="-122"/>
              </a:defRPr>
            </a:lvl2pPr>
            <a:lvl3pPr>
              <a:defRPr>
                <a:latin typeface="楷体_GB2312" pitchFamily="49" charset="-122"/>
                <a:ea typeface="楷体_GB2312" pitchFamily="49" charset="-122"/>
              </a:defRPr>
            </a:lvl3pPr>
            <a:lvl4pPr>
              <a:defRPr>
                <a:latin typeface="楷体_GB2312" pitchFamily="49" charset="-122"/>
                <a:ea typeface="楷体_GB2312" pitchFamily="49" charset="-122"/>
              </a:defRPr>
            </a:lvl4pPr>
            <a:lvl5pPr>
              <a:defRPr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4D2F6-7DB8-498A-8636-47F6CE98568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8F7798FF-F770-46DC-81D9-0975D981B16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 dirty="0">
                <a:solidFill>
                  <a:srgbClr val="000000"/>
                </a:solidFill>
              </a:rPr>
              <a:t>/19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DEC6A-0D15-4576-B684-82654A52F3B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F5616-D3C5-40BC-B4B0-853443EA8F3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8382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8382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B053E-94E1-47E0-8957-D7D4A57AF09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36B9E-226C-4454-8105-77BA2D9D7EB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92354-7BAE-4990-A145-234DE9DE3FF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01401-5DF0-4C02-BB76-C7A7C9BEA6C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3F86D-F4D8-4D4B-BFE6-35BD7E120C0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A6633-0D09-4F6C-BDB0-49242DE4E62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 dirty="0">
                <a:solidFill>
                  <a:srgbClr val="000000"/>
                </a:solidFill>
              </a:rPr>
              <a:t>/19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5DF88-0FC1-4FA8-B7C6-DE193B4A334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39DD6-7899-46C9-A085-D7A24A1B545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6695-F7E7-45EB-802F-6E5B7A031C7E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5FE62-2D53-4287-A0E6-F4963F74B5B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61498-0E0C-4DF7-8E29-DFA54EF2315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08DD1-C06B-4E37-8697-4678A22F8A8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400"/>
            <a:ext cx="754221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D83A668-6692-4CE5-BF37-283B84A1F97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2021/5/6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17900" y="6245225"/>
            <a:ext cx="98266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AFB6DB-EC4F-42EF-86D9-2EC60F8F84D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 dirty="0">
                <a:solidFill>
                  <a:srgbClr val="000000"/>
                </a:solidFill>
              </a:rPr>
              <a:t>/19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13"/>
          <p:cNvSpPr>
            <a:spLocks noChangeArrowheads="1"/>
          </p:cNvSpPr>
          <p:nvPr/>
        </p:nvSpPr>
        <p:spPr bwMode="gray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 w="0" algn="ctr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6850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4" name="Group 31"/>
          <p:cNvGrpSpPr/>
          <p:nvPr/>
        </p:nvGrpSpPr>
        <p:grpSpPr bwMode="auto">
          <a:xfrm rot="16200000" flipH="1">
            <a:off x="-38100" y="38100"/>
            <a:ext cx="762000" cy="685800"/>
            <a:chOff x="5216" y="628"/>
            <a:chExt cx="546" cy="543"/>
          </a:xfrm>
        </p:grpSpPr>
        <p:sp>
          <p:nvSpPr>
            <p:cNvPr id="1033" name="Rectangle 14"/>
            <p:cNvSpPr>
              <a:spLocks noChangeArrowheads="1"/>
            </p:cNvSpPr>
            <p:nvPr/>
          </p:nvSpPr>
          <p:spPr bwMode="gray">
            <a:xfrm rot="-5400000">
              <a:off x="5212" y="626"/>
              <a:ext cx="165" cy="166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4" name="Rectangle 15"/>
            <p:cNvSpPr>
              <a:spLocks noChangeArrowheads="1"/>
            </p:cNvSpPr>
            <p:nvPr/>
          </p:nvSpPr>
          <p:spPr bwMode="gray">
            <a:xfrm rot="-5400000">
              <a:off x="5403" y="625"/>
              <a:ext cx="166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5" name="Rectangle 16"/>
            <p:cNvSpPr>
              <a:spLocks noChangeArrowheads="1"/>
            </p:cNvSpPr>
            <p:nvPr/>
          </p:nvSpPr>
          <p:spPr bwMode="gray">
            <a:xfrm rot="-5400000">
              <a:off x="5595" y="624"/>
              <a:ext cx="166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6" name="Rectangle 17"/>
            <p:cNvSpPr>
              <a:spLocks noChangeArrowheads="1"/>
            </p:cNvSpPr>
            <p:nvPr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7" name="Rectangle 18"/>
            <p:cNvSpPr>
              <a:spLocks noChangeArrowheads="1"/>
            </p:cNvSpPr>
            <p:nvPr/>
          </p:nvSpPr>
          <p:spPr bwMode="gray">
            <a:xfrm rot="-5400000">
              <a:off x="5217" y="818"/>
              <a:ext cx="166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8" name="Rectangle 19"/>
            <p:cNvSpPr>
              <a:spLocks noChangeArrowheads="1"/>
            </p:cNvSpPr>
            <p:nvPr/>
          </p:nvSpPr>
          <p:spPr bwMode="gray">
            <a:xfrm rot="-5400000">
              <a:off x="5218" y="1008"/>
              <a:ext cx="166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1032" name="Picture 2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0500" y="6381750"/>
            <a:ext cx="2603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571500" y="857250"/>
            <a:ext cx="9286875" cy="71438"/>
          </a:xfrm>
          <a:prstGeom prst="rect">
            <a:avLst/>
          </a:prstGeom>
          <a:gradFill flip="none" rotWithShape="1">
            <a:gsLst>
              <a:gs pos="0">
                <a:srgbClr val="0996FF"/>
              </a:gs>
              <a:gs pos="64999">
                <a:schemeClr val="accent3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5" r:id="rId14"/>
    <p:sldLayoutId id="2147483667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914400"/>
            <a:ext cx="7685856" cy="5394920"/>
          </a:xfrm>
        </p:spPr>
        <p:txBody>
          <a:bodyPr/>
          <a:lstStyle/>
          <a:p>
            <a:pPr lvl="0" eaLnBrk="1" hangingPunct="1">
              <a:buNone/>
              <a:defRPr/>
            </a:pP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本周实验要求：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pPr lvl="0" eaLnBrk="1" hangingPunct="1">
              <a:buNone/>
              <a:defRPr/>
            </a:pP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、继续完成未完成的实验验证；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pPr lvl="0" eaLnBrk="1" hangingPunct="1">
              <a:buNone/>
              <a:defRPr/>
            </a:pP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、以空间优化为目标改写实验例程。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pPr lvl="0" eaLnBrk="1" hangingPunct="1">
              <a:buNone/>
              <a:defRPr/>
            </a:pP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、总结空间优化方法，以小组为单位提交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空间优化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方法报告（需要有对比数据）。</a:t>
            </a:r>
            <a:endParaRPr lang="zh-CN" altLang="en-US" sz="36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016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论文答辩</Template>
  <TotalTime>147</TotalTime>
  <Words>48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1_016</vt:lpstr>
      <vt:lpstr>幻灯片 1</vt:lpstr>
    </vt:vector>
  </TitlesOfParts>
  <Company>whu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基于分块倒排文件的全文索引设计与实现</dc:title>
  <dc:creator>Declan</dc:creator>
  <cp:lastModifiedBy>think</cp:lastModifiedBy>
  <cp:revision>925</cp:revision>
  <dcterms:created xsi:type="dcterms:W3CDTF">2011-05-22T06:32:00Z</dcterms:created>
  <dcterms:modified xsi:type="dcterms:W3CDTF">2021-05-06T00:34:57Z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2052-10.1.0.6030</vt:lpwstr>
  </property>
</Properties>
</file>