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303" r:id="rId4"/>
    <p:sldId id="304" r:id="rId5"/>
    <p:sldId id="306" r:id="rId6"/>
    <p:sldId id="305" r:id="rId7"/>
    <p:sldId id="307" r:id="rId8"/>
    <p:sldId id="309" r:id="rId9"/>
    <p:sldId id="308" r:id="rId10"/>
    <p:sldId id="312" r:id="rId11"/>
    <p:sldId id="311" r:id="rId12"/>
    <p:sldId id="310"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74" y="2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2021/5/19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2021/5/19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2021/5/19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2021/5/19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2021/5/19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2021/5/19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2021/5/19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2021/5/19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pPr/>
              <a:t>2021/5/19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2021/5/19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2021/5/19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pPr/>
              <a:t>2021/5/19</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pPr/>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00200"/>
            <a:ext cx="7772400" cy="2764904"/>
          </a:xfrm>
        </p:spPr>
        <p:txBody>
          <a:bodyPr>
            <a:normAutofit/>
          </a:bodyPr>
          <a:lstStyle/>
          <a:p>
            <a:pPr lvl="0" fontAlgn="base">
              <a:spcAft>
                <a:spcPct val="0"/>
              </a:spcAft>
            </a:pPr>
            <a:r>
              <a:rPr lang="zh-CN" altLang="en-US" b="1" dirty="0" smtClean="0">
                <a:solidFill>
                  <a:schemeClr val="bg1"/>
                </a:solidFill>
                <a:latin typeface="+mn-ea"/>
                <a:ea typeface="+mn-ea"/>
                <a:cs typeface="+mn-cs"/>
              </a:rPr>
              <a:t>抵御实现攻击的软件方法实验</a:t>
            </a:r>
            <a:r>
              <a:rPr lang="en-US" altLang="zh-CN" sz="4800" b="1" dirty="0">
                <a:solidFill>
                  <a:schemeClr val="bg1"/>
                </a:solidFill>
                <a:latin typeface="+mn-ea"/>
                <a:ea typeface="+mn-ea"/>
                <a:cs typeface="+mn-cs"/>
              </a:rPr>
              <a:t/>
            </a:r>
            <a:br>
              <a:rPr lang="en-US" altLang="zh-CN" sz="4800" b="1" dirty="0">
                <a:solidFill>
                  <a:schemeClr val="bg1"/>
                </a:solidFill>
                <a:latin typeface="+mn-ea"/>
                <a:ea typeface="+mn-ea"/>
                <a:cs typeface="+mn-cs"/>
              </a:rPr>
            </a:br>
            <a:endParaRPr lang="zh-CN" altLang="en-US" dirty="0">
              <a:solidFill>
                <a:schemeClr val="bg1"/>
              </a:solidFill>
              <a:latin typeface="+mn-ea"/>
              <a:ea typeface="+mn-ea"/>
            </a:endParaRP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xmlns="" val="3408874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2675466"/>
            <a:ext cx="8640959" cy="4065901"/>
          </a:xfrm>
        </p:spPr>
        <p:txBody>
          <a:bodyPr>
            <a:normAutofit/>
          </a:bodyPr>
          <a:lstStyle/>
          <a:p>
            <a:r>
              <a:rPr lang="zh-CN" altLang="en-US" sz="2800" dirty="0" smtClean="0">
                <a:latin typeface="楷体" pitchFamily="49" charset="-122"/>
                <a:ea typeface="楷体" pitchFamily="49" charset="-122"/>
              </a:rPr>
              <a:t>重要数据使用</a:t>
            </a:r>
            <a:r>
              <a:rPr lang="zh-CN" altLang="en-US" sz="2800" dirty="0" smtClean="0">
                <a:solidFill>
                  <a:srgbClr val="FF0000"/>
                </a:solidFill>
                <a:latin typeface="楷体" pitchFamily="49" charset="-122"/>
                <a:ea typeface="楷体" pitchFamily="49" charset="-122"/>
              </a:rPr>
              <a:t>多备份密文存储数据单元</a:t>
            </a:r>
            <a:r>
              <a:rPr lang="zh-CN" altLang="en-US" sz="2800" dirty="0" smtClean="0">
                <a:latin typeface="楷体" pitchFamily="49" charset="-122"/>
                <a:ea typeface="楷体" pitchFamily="49" charset="-122"/>
              </a:rPr>
              <a:t>，</a:t>
            </a:r>
            <a:r>
              <a:rPr lang="zh-CN" altLang="zh-CN" sz="2800" dirty="0" smtClean="0">
                <a:latin typeface="楷体" pitchFamily="49" charset="-122"/>
                <a:ea typeface="楷体" pitchFamily="49" charset="-122"/>
              </a:rPr>
              <a:t>有效地</a:t>
            </a:r>
            <a:r>
              <a:rPr lang="zh-CN" altLang="zh-CN" sz="2800" dirty="0" smtClean="0">
                <a:latin typeface="楷体" pitchFamily="49" charset="-122"/>
                <a:ea typeface="楷体" pitchFamily="49" charset="-122"/>
              </a:rPr>
              <a:t>防止对</a:t>
            </a:r>
            <a:r>
              <a:rPr lang="zh-CN" altLang="zh-CN" sz="2800" dirty="0" smtClean="0">
                <a:latin typeface="楷体" pitchFamily="49" charset="-122"/>
                <a:ea typeface="楷体" pitchFamily="49" charset="-122"/>
              </a:rPr>
              <a:t>关键数据的修改</a:t>
            </a:r>
            <a:r>
              <a:rPr lang="zh-CN" altLang="en-US"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解密使用，用完销毁；</a:t>
            </a:r>
            <a:endParaRPr lang="en-US" altLang="zh-CN" sz="2800" dirty="0" smtClean="0">
              <a:latin typeface="楷体" pitchFamily="49" charset="-122"/>
              <a:ea typeface="楷体" pitchFamily="49" charset="-122"/>
            </a:endParaRPr>
          </a:p>
          <a:p>
            <a:r>
              <a:rPr lang="zh-CN" altLang="zh-CN" sz="2800" dirty="0" smtClean="0">
                <a:latin typeface="楷体" pitchFamily="49" charset="-122"/>
                <a:ea typeface="楷体" pitchFamily="49" charset="-122"/>
              </a:rPr>
              <a:t>程序代码增加</a:t>
            </a:r>
            <a:r>
              <a:rPr lang="zh-CN" altLang="en-US" sz="2800" dirty="0" smtClean="0">
                <a:latin typeface="楷体" pitchFamily="49" charset="-122"/>
                <a:ea typeface="楷体" pitchFamily="49" charset="-122"/>
              </a:rPr>
              <a:t>校验码</a:t>
            </a:r>
            <a:r>
              <a:rPr lang="zh-CN"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通过</a:t>
            </a:r>
            <a:r>
              <a:rPr lang="zh-CN" altLang="en-US" sz="2800" dirty="0" smtClean="0">
                <a:latin typeface="楷体" pitchFamily="49" charset="-122"/>
                <a:ea typeface="楷体" pitchFamily="49" charset="-122"/>
              </a:rPr>
              <a:t>自检</a:t>
            </a:r>
            <a:r>
              <a:rPr lang="zh-CN" altLang="zh-CN" sz="2800" dirty="0" smtClean="0">
                <a:latin typeface="楷体" pitchFamily="49" charset="-122"/>
                <a:ea typeface="楷体" pitchFamily="49" charset="-122"/>
              </a:rPr>
              <a:t>保证</a:t>
            </a:r>
            <a:r>
              <a:rPr lang="zh-CN" altLang="en-US" sz="2800" dirty="0" smtClean="0">
                <a:latin typeface="楷体" pitchFamily="49" charset="-122"/>
                <a:ea typeface="楷体" pitchFamily="49" charset="-122"/>
              </a:rPr>
              <a:t>代码</a:t>
            </a:r>
            <a:r>
              <a:rPr lang="zh-CN" altLang="zh-CN" sz="2800" dirty="0" smtClean="0">
                <a:latin typeface="楷体" pitchFamily="49" charset="-122"/>
                <a:ea typeface="楷体" pitchFamily="49" charset="-122"/>
              </a:rPr>
              <a:t>的完整性。</a:t>
            </a:r>
            <a:endParaRPr lang="zh-CN" altLang="en-US" sz="2800" dirty="0" smtClean="0">
              <a:latin typeface="楷体" pitchFamily="49" charset="-122"/>
              <a:ea typeface="楷体" pitchFamily="49" charset="-122"/>
            </a:endParaRPr>
          </a:p>
        </p:txBody>
      </p:sp>
      <p:sp>
        <p:nvSpPr>
          <p:cNvPr id="3" name="标题 2"/>
          <p:cNvSpPr>
            <a:spLocks noGrp="1"/>
          </p:cNvSpPr>
          <p:nvPr>
            <p:ph type="title"/>
          </p:nvPr>
        </p:nvSpPr>
        <p:spPr/>
        <p:txBody>
          <a:bodyPr>
            <a:normAutofit/>
          </a:bodyPr>
          <a:lstStyle/>
          <a:p>
            <a:r>
              <a:rPr lang="zh-CN" altLang="zh-CN" dirty="0" smtClean="0">
                <a:latin typeface="楷体" pitchFamily="49" charset="-122"/>
                <a:ea typeface="楷体" pitchFamily="49" charset="-122"/>
              </a:rPr>
              <a:t>数据冗余</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2675467"/>
            <a:ext cx="8640959" cy="3450696"/>
          </a:xfrm>
        </p:spPr>
        <p:txBody>
          <a:bodyPr>
            <a:normAutofit/>
          </a:bodyPr>
          <a:lstStyle/>
          <a:p>
            <a:r>
              <a:rPr lang="zh-CN" altLang="zh-CN" sz="2800" dirty="0" smtClean="0">
                <a:latin typeface="楷体" pitchFamily="49" charset="-122"/>
                <a:ea typeface="楷体" pitchFamily="49" charset="-122"/>
              </a:rPr>
              <a:t>设置</a:t>
            </a:r>
            <a:r>
              <a:rPr lang="zh-CN" altLang="zh-CN" sz="2800" dirty="0" smtClean="0">
                <a:solidFill>
                  <a:srgbClr val="FF0000"/>
                </a:solidFill>
                <a:latin typeface="楷体" pitchFamily="49" charset="-122"/>
                <a:ea typeface="楷体" pitchFamily="49" charset="-122"/>
              </a:rPr>
              <a:t>多</a:t>
            </a:r>
            <a:r>
              <a:rPr lang="zh-CN" altLang="en-US" sz="2800" dirty="0" smtClean="0">
                <a:solidFill>
                  <a:srgbClr val="FF0000"/>
                </a:solidFill>
                <a:latin typeface="楷体" pitchFamily="49" charset="-122"/>
                <a:ea typeface="楷体" pitchFamily="49" charset="-122"/>
              </a:rPr>
              <a:t>重</a:t>
            </a:r>
            <a:r>
              <a:rPr lang="zh-CN" altLang="zh-CN" sz="2800" dirty="0" smtClean="0">
                <a:solidFill>
                  <a:srgbClr val="FF0000"/>
                </a:solidFill>
                <a:latin typeface="楷体" pitchFamily="49" charset="-122"/>
                <a:ea typeface="楷体" pitchFamily="49" charset="-122"/>
              </a:rPr>
              <a:t>状态位</a:t>
            </a:r>
            <a:r>
              <a:rPr lang="zh-CN" altLang="zh-CN" sz="2800" dirty="0" smtClean="0">
                <a:latin typeface="楷体" pitchFamily="49" charset="-122"/>
                <a:ea typeface="楷体" pitchFamily="49" charset="-122"/>
              </a:rPr>
              <a:t>, 在程序的</a:t>
            </a:r>
            <a:r>
              <a:rPr lang="zh-CN" altLang="zh-CN" sz="2800" dirty="0" smtClean="0">
                <a:latin typeface="楷体" pitchFamily="49" charset="-122"/>
                <a:ea typeface="楷体" pitchFamily="49" charset="-122"/>
              </a:rPr>
              <a:t>执行</a:t>
            </a:r>
            <a:r>
              <a:rPr lang="zh-CN" altLang="en-US" sz="2800" dirty="0" smtClean="0">
                <a:latin typeface="楷体" pitchFamily="49" charset="-122"/>
                <a:ea typeface="楷体" pitchFamily="49" charset="-122"/>
              </a:rPr>
              <a:t>时</a:t>
            </a:r>
            <a:r>
              <a:rPr lang="zh-CN" altLang="zh-CN" sz="2800" dirty="0" smtClean="0">
                <a:latin typeface="楷体" pitchFamily="49" charset="-122"/>
                <a:ea typeface="楷体" pitchFamily="49" charset="-122"/>
              </a:rPr>
              <a:t>检查状态位, </a:t>
            </a:r>
            <a:r>
              <a:rPr lang="zh-CN" altLang="zh-CN" sz="2800" dirty="0" smtClean="0">
                <a:latin typeface="楷体" pitchFamily="49" charset="-122"/>
                <a:ea typeface="楷体" pitchFamily="49" charset="-122"/>
              </a:rPr>
              <a:t>如果状态位发生了改变, 程序马上退出执行。</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状态转移的条件</a:t>
            </a:r>
            <a:r>
              <a:rPr lang="zh-CN" altLang="en-US" sz="2800" dirty="0" smtClean="0">
                <a:latin typeface="楷体" pitchFamily="49" charset="-122"/>
                <a:ea typeface="楷体" pitchFamily="49" charset="-122"/>
              </a:rPr>
              <a:t>审查</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重要模块</a:t>
            </a:r>
            <a:r>
              <a:rPr lang="zh-CN" altLang="en-US" sz="2800" dirty="0" smtClean="0">
                <a:latin typeface="楷体" pitchFamily="49" charset="-122"/>
                <a:ea typeface="楷体" pitchFamily="49" charset="-122"/>
              </a:rPr>
              <a:t>入口</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出口检查</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执行序列检查</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注意控制流程</a:t>
            </a:r>
            <a:endParaRPr lang="en-US" altLang="zh-CN" sz="2800" dirty="0" smtClean="0">
              <a:latin typeface="楷体" pitchFamily="49" charset="-122"/>
              <a:ea typeface="楷体" pitchFamily="49" charset="-122"/>
            </a:endParaRPr>
          </a:p>
          <a:p>
            <a:endParaRPr lang="zh-CN" altLang="zh-CN" sz="2800" dirty="0" smtClean="0">
              <a:latin typeface="楷体" pitchFamily="49" charset="-122"/>
              <a:ea typeface="楷体" pitchFamily="49" charset="-122"/>
            </a:endParaRPr>
          </a:p>
          <a:p>
            <a:endParaRPr lang="zh-CN" altLang="en-US" dirty="0"/>
          </a:p>
        </p:txBody>
      </p:sp>
      <p:sp>
        <p:nvSpPr>
          <p:cNvPr id="3" name="标题 2"/>
          <p:cNvSpPr>
            <a:spLocks noGrp="1"/>
          </p:cNvSpPr>
          <p:nvPr>
            <p:ph type="title"/>
          </p:nvPr>
        </p:nvSpPr>
        <p:spPr/>
        <p:txBody>
          <a:bodyPr/>
          <a:lstStyle/>
          <a:p>
            <a:r>
              <a:rPr lang="zh-CN" altLang="zh-CN" dirty="0" smtClean="0">
                <a:ea typeface="楷体" pitchFamily="49" charset="-122"/>
              </a:rPr>
              <a:t>控制冗余</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2675466"/>
            <a:ext cx="8712967" cy="3993893"/>
          </a:xfrm>
        </p:spPr>
        <p:txBody>
          <a:bodyPr>
            <a:normAutofit/>
          </a:bodyPr>
          <a:lstStyle/>
          <a:p>
            <a:pPr>
              <a:lnSpc>
                <a:spcPct val="90000"/>
              </a:lnSpc>
            </a:pPr>
            <a:r>
              <a:rPr lang="zh-CN" altLang="zh-CN" sz="2800" dirty="0" smtClean="0">
                <a:latin typeface="楷体" pitchFamily="49" charset="-122"/>
                <a:ea typeface="楷体" pitchFamily="49" charset="-122"/>
              </a:rPr>
              <a:t>逻辑上</a:t>
            </a:r>
            <a:r>
              <a:rPr lang="zh-CN" altLang="en-US" sz="2800" dirty="0" smtClean="0">
                <a:latin typeface="楷体" pitchFamily="49" charset="-122"/>
                <a:ea typeface="楷体" pitchFamily="49" charset="-122"/>
              </a:rPr>
              <a:t>、</a:t>
            </a:r>
            <a:r>
              <a:rPr lang="zh-CN" altLang="zh-CN" sz="2800" dirty="0" smtClean="0">
                <a:latin typeface="楷体" pitchFamily="49" charset="-122"/>
                <a:ea typeface="楷体" pitchFamily="49" charset="-122"/>
              </a:rPr>
              <a:t>时间上没有先后关系</a:t>
            </a:r>
            <a:r>
              <a:rPr lang="zh-CN" altLang="en-US" sz="2800" dirty="0" smtClean="0">
                <a:latin typeface="楷体" pitchFamily="49" charset="-122"/>
                <a:ea typeface="楷体" pitchFamily="49" charset="-122"/>
              </a:rPr>
              <a:t>的</a:t>
            </a:r>
            <a:r>
              <a:rPr lang="zh-CN" altLang="zh-CN" sz="2800" dirty="0" smtClean="0">
                <a:latin typeface="楷体" pitchFamily="49" charset="-122"/>
                <a:ea typeface="楷体" pitchFamily="49" charset="-122"/>
              </a:rPr>
              <a:t>代码</a:t>
            </a:r>
            <a:r>
              <a:rPr lang="zh-CN" altLang="zh-CN" sz="2800" dirty="0" smtClean="0">
                <a:solidFill>
                  <a:srgbClr val="FF0000"/>
                </a:solidFill>
                <a:latin typeface="楷体" pitchFamily="49" charset="-122"/>
                <a:ea typeface="楷体" pitchFamily="49" charset="-122"/>
              </a:rPr>
              <a:t>随机顺序执行</a:t>
            </a:r>
            <a:r>
              <a:rPr lang="zh-CN" altLang="zh-CN" sz="2800" dirty="0" smtClean="0">
                <a:latin typeface="楷体" pitchFamily="49" charset="-122"/>
                <a:ea typeface="楷体" pitchFamily="49" charset="-122"/>
              </a:rPr>
              <a:t>；</a:t>
            </a:r>
          </a:p>
          <a:p>
            <a:pPr>
              <a:lnSpc>
                <a:spcPct val="90000"/>
              </a:lnSpc>
            </a:pPr>
            <a:r>
              <a:rPr lang="zh-CN" altLang="zh-CN" sz="2800" dirty="0" smtClean="0">
                <a:latin typeface="楷体" pitchFamily="49" charset="-122"/>
                <a:ea typeface="楷体" pitchFamily="49" charset="-122"/>
              </a:rPr>
              <a:t>同一功能构造多个</a:t>
            </a:r>
            <a:r>
              <a:rPr lang="zh-CN" altLang="zh-CN" sz="2800" dirty="0" smtClean="0">
                <a:solidFill>
                  <a:srgbClr val="FF0000"/>
                </a:solidFill>
                <a:latin typeface="楷体" pitchFamily="49" charset="-122"/>
                <a:ea typeface="楷体" pitchFamily="49" charset="-122"/>
              </a:rPr>
              <a:t>等价实现</a:t>
            </a:r>
            <a:r>
              <a:rPr lang="zh-CN" altLang="en-US" sz="2800" dirty="0" smtClean="0">
                <a:latin typeface="楷体" pitchFamily="49" charset="-122"/>
                <a:ea typeface="楷体" pitchFamily="49" charset="-122"/>
              </a:rPr>
              <a:t>，</a:t>
            </a:r>
            <a:r>
              <a:rPr lang="zh-CN" altLang="zh-CN" sz="2800" dirty="0" smtClean="0">
                <a:latin typeface="楷体" pitchFamily="49" charset="-122"/>
                <a:ea typeface="楷体" pitchFamily="49" charset="-122"/>
              </a:rPr>
              <a:t>随机选择执行；</a:t>
            </a:r>
            <a:endParaRPr lang="en-US" altLang="zh-CN" sz="2800" dirty="0" smtClean="0">
              <a:latin typeface="楷体" pitchFamily="49" charset="-122"/>
              <a:ea typeface="楷体" pitchFamily="49" charset="-122"/>
            </a:endParaRPr>
          </a:p>
          <a:p>
            <a:pPr>
              <a:lnSpc>
                <a:spcPct val="90000"/>
              </a:lnSpc>
            </a:pPr>
            <a:r>
              <a:rPr lang="zh-CN" altLang="zh-CN" sz="2800" dirty="0" smtClean="0">
                <a:solidFill>
                  <a:srgbClr val="FF0000"/>
                </a:solidFill>
                <a:latin typeface="楷体" pitchFamily="49" charset="-122"/>
                <a:ea typeface="楷体" pitchFamily="49" charset="-122"/>
              </a:rPr>
              <a:t>随机延时和随机功耗</a:t>
            </a:r>
            <a:r>
              <a:rPr lang="zh-CN" altLang="zh-CN" sz="2800" dirty="0" smtClean="0">
                <a:latin typeface="楷体" pitchFamily="49" charset="-122"/>
                <a:ea typeface="楷体" pitchFamily="49" charset="-122"/>
              </a:rPr>
              <a:t>插入</a:t>
            </a:r>
            <a:r>
              <a:rPr lang="zh-CN" altLang="en-US" sz="2800" dirty="0" smtClean="0">
                <a:latin typeface="楷体" pitchFamily="49" charset="-122"/>
                <a:ea typeface="楷体" pitchFamily="49" charset="-122"/>
              </a:rPr>
              <a:t>，</a:t>
            </a:r>
            <a:r>
              <a:rPr lang="zh-CN" altLang="zh-CN" sz="2800" dirty="0" smtClean="0">
                <a:latin typeface="楷体" pitchFamily="49" charset="-122"/>
                <a:ea typeface="楷体" pitchFamily="49" charset="-122"/>
              </a:rPr>
              <a:t>未</a:t>
            </a:r>
            <a:r>
              <a:rPr lang="zh-CN" altLang="zh-CN" sz="2800" dirty="0" smtClean="0">
                <a:latin typeface="楷体" pitchFamily="49" charset="-122"/>
                <a:ea typeface="楷体" pitchFamily="49" charset="-122"/>
              </a:rPr>
              <a:t>用</a:t>
            </a:r>
            <a:r>
              <a:rPr lang="zh-CN" altLang="en-US" sz="2800" dirty="0" smtClean="0">
                <a:latin typeface="楷体" pitchFamily="49" charset="-122"/>
                <a:ea typeface="楷体" pitchFamily="49" charset="-122"/>
              </a:rPr>
              <a:t>硬件</a:t>
            </a:r>
            <a:r>
              <a:rPr lang="zh-CN" altLang="zh-CN" sz="2800" dirty="0" smtClean="0">
                <a:latin typeface="楷体" pitchFamily="49" charset="-122"/>
                <a:ea typeface="楷体" pitchFamily="49" charset="-122"/>
              </a:rPr>
              <a:t>资源的随机介入；</a:t>
            </a:r>
          </a:p>
          <a:p>
            <a:pPr>
              <a:lnSpc>
                <a:spcPct val="90000"/>
              </a:lnSpc>
            </a:pPr>
            <a:r>
              <a:rPr lang="zh-CN" altLang="zh-CN" sz="2800" dirty="0" smtClean="0">
                <a:solidFill>
                  <a:srgbClr val="FF0000"/>
                </a:solidFill>
                <a:latin typeface="楷体" pitchFamily="49" charset="-122"/>
                <a:ea typeface="楷体" pitchFamily="49" charset="-122"/>
              </a:rPr>
              <a:t>数据</a:t>
            </a:r>
            <a:r>
              <a:rPr lang="zh-CN" altLang="zh-CN" sz="2800" dirty="0" smtClean="0">
                <a:solidFill>
                  <a:srgbClr val="FF0000"/>
                </a:solidFill>
                <a:latin typeface="楷体" pitchFamily="49" charset="-122"/>
                <a:ea typeface="楷体" pitchFamily="49" charset="-122"/>
              </a:rPr>
              <a:t>单元的等价实现</a:t>
            </a:r>
            <a:r>
              <a:rPr lang="zh-CN" altLang="en-US" sz="2800" dirty="0" smtClean="0">
                <a:latin typeface="楷体" pitchFamily="49" charset="-122"/>
                <a:ea typeface="楷体" pitchFamily="49" charset="-122"/>
              </a:rPr>
              <a:t>，</a:t>
            </a:r>
            <a:r>
              <a:rPr lang="zh-CN" altLang="zh-CN" sz="2800" dirty="0" smtClean="0">
                <a:latin typeface="楷体" pitchFamily="49" charset="-122"/>
                <a:ea typeface="楷体" pitchFamily="49" charset="-122"/>
              </a:rPr>
              <a:t>随机访问；</a:t>
            </a:r>
            <a:endParaRPr lang="en-US" altLang="zh-CN" sz="2800" dirty="0" smtClean="0">
              <a:latin typeface="楷体" pitchFamily="49" charset="-122"/>
              <a:ea typeface="楷体" pitchFamily="49" charset="-122"/>
            </a:endParaRPr>
          </a:p>
          <a:p>
            <a:pPr>
              <a:lnSpc>
                <a:spcPct val="90000"/>
              </a:lnSpc>
            </a:pPr>
            <a:r>
              <a:rPr lang="zh-CN" altLang="zh-CN" sz="2800" dirty="0" smtClean="0">
                <a:latin typeface="楷体" pitchFamily="49" charset="-122"/>
                <a:ea typeface="楷体" pitchFamily="49" charset="-122"/>
              </a:rPr>
              <a:t>选择泄漏信息比较少的操作</a:t>
            </a:r>
            <a:r>
              <a:rPr lang="zh-CN" altLang="en-US" sz="2800" dirty="0" smtClean="0">
                <a:latin typeface="楷体" pitchFamily="49" charset="-122"/>
                <a:ea typeface="楷体" pitchFamily="49" charset="-122"/>
              </a:rPr>
              <a:t>，比如</a:t>
            </a:r>
            <a:r>
              <a:rPr lang="zh-CN" altLang="en-US" sz="2800" dirty="0" smtClean="0">
                <a:solidFill>
                  <a:srgbClr val="FF0000"/>
                </a:solidFill>
                <a:latin typeface="楷体" pitchFamily="49" charset="-122"/>
                <a:ea typeface="楷体" pitchFamily="49" charset="-122"/>
              </a:rPr>
              <a:t>寄存器、</a:t>
            </a:r>
            <a:r>
              <a:rPr lang="en-US" altLang="zh-CN" sz="2800" dirty="0" smtClean="0">
                <a:solidFill>
                  <a:srgbClr val="FF0000"/>
                </a:solidFill>
                <a:latin typeface="楷体" pitchFamily="49" charset="-122"/>
                <a:ea typeface="楷体" pitchFamily="49" charset="-122"/>
              </a:rPr>
              <a:t>cache</a:t>
            </a:r>
            <a:r>
              <a:rPr lang="zh-CN" altLang="en-US" sz="2800" dirty="0" smtClean="0">
                <a:solidFill>
                  <a:srgbClr val="FF0000"/>
                </a:solidFill>
                <a:latin typeface="楷体" pitchFamily="49" charset="-122"/>
                <a:ea typeface="楷体" pitchFamily="49" charset="-122"/>
              </a:rPr>
              <a:t>、</a:t>
            </a:r>
            <a:r>
              <a:rPr lang="en-US" altLang="zh-CN" sz="2800" dirty="0" smtClean="0">
                <a:solidFill>
                  <a:srgbClr val="FF0000"/>
                </a:solidFill>
                <a:latin typeface="楷体" pitchFamily="49" charset="-122"/>
                <a:ea typeface="楷体" pitchFamily="49" charset="-122"/>
              </a:rPr>
              <a:t>DMA</a:t>
            </a:r>
            <a:r>
              <a:rPr lang="zh-CN" altLang="en-US" sz="2800" dirty="0" smtClean="0">
                <a:solidFill>
                  <a:srgbClr val="FF0000"/>
                </a:solidFill>
                <a:latin typeface="楷体" pitchFamily="49" charset="-122"/>
                <a:ea typeface="楷体" pitchFamily="49" charset="-122"/>
              </a:rPr>
              <a:t>，利用嵌入式汇编</a:t>
            </a:r>
            <a:r>
              <a:rPr lang="zh-CN" altLang="zh-CN" sz="2800" dirty="0" smtClean="0">
                <a:solidFill>
                  <a:srgbClr val="FF0000"/>
                </a:solidFill>
                <a:latin typeface="楷体" pitchFamily="49" charset="-122"/>
                <a:ea typeface="楷体" pitchFamily="49" charset="-122"/>
              </a:rPr>
              <a:t>；</a:t>
            </a:r>
            <a:endParaRPr lang="en-US" altLang="zh-CN" sz="2800" dirty="0" smtClean="0">
              <a:solidFill>
                <a:srgbClr val="FF0000"/>
              </a:solidFill>
              <a:latin typeface="楷体" pitchFamily="49" charset="-122"/>
              <a:ea typeface="楷体" pitchFamily="49" charset="-122"/>
            </a:endParaRPr>
          </a:p>
          <a:p>
            <a:pPr>
              <a:lnSpc>
                <a:spcPct val="90000"/>
              </a:lnSpc>
            </a:pPr>
            <a:r>
              <a:rPr lang="zh-CN" altLang="zh-CN" sz="2800" dirty="0" smtClean="0">
                <a:latin typeface="楷体" pitchFamily="49" charset="-122"/>
                <a:ea typeface="楷体" pitchFamily="49" charset="-122"/>
              </a:rPr>
              <a:t>使用固定运行路径的代码；</a:t>
            </a:r>
          </a:p>
          <a:p>
            <a:pPr>
              <a:lnSpc>
                <a:spcPct val="90000"/>
              </a:lnSpc>
            </a:pPr>
            <a:endParaRPr lang="zh-CN" altLang="zh-CN" dirty="0" smtClean="0">
              <a:ea typeface="楷体" pitchFamily="49" charset="-122"/>
            </a:endParaRPr>
          </a:p>
          <a:p>
            <a:pPr>
              <a:lnSpc>
                <a:spcPct val="90000"/>
              </a:lnSpc>
            </a:pPr>
            <a:endParaRPr lang="zh-CN" altLang="zh-CN" dirty="0" smtClean="0">
              <a:latin typeface="楷体" pitchFamily="49" charset="-122"/>
              <a:ea typeface="楷体" pitchFamily="49" charset="-122"/>
            </a:endParaRPr>
          </a:p>
          <a:p>
            <a:endParaRPr lang="zh-CN" altLang="en-US" dirty="0"/>
          </a:p>
        </p:txBody>
      </p:sp>
      <p:sp>
        <p:nvSpPr>
          <p:cNvPr id="3" name="标题 2"/>
          <p:cNvSpPr>
            <a:spLocks noGrp="1"/>
          </p:cNvSpPr>
          <p:nvPr>
            <p:ph type="title"/>
          </p:nvPr>
        </p:nvSpPr>
        <p:spPr/>
        <p:txBody>
          <a:bodyPr>
            <a:normAutofit/>
          </a:bodyPr>
          <a:lstStyle/>
          <a:p>
            <a:r>
              <a:rPr lang="zh-CN" altLang="zh-CN" dirty="0" smtClean="0">
                <a:ea typeface="楷体" pitchFamily="49" charset="-122"/>
              </a:rPr>
              <a:t>执行冗余</a:t>
            </a:r>
            <a:endParaRPr lang="zh-CN" altLang="en-US" dirty="0" smtClean="0">
              <a:ea typeface="楷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2636912"/>
            <a:ext cx="8568951" cy="3489251"/>
          </a:xfrm>
        </p:spPr>
        <p:txBody>
          <a:bodyPr>
            <a:normAutofit/>
          </a:bodyPr>
          <a:lstStyle/>
          <a:p>
            <a:pPr>
              <a:lnSpc>
                <a:spcPct val="90000"/>
              </a:lnSpc>
            </a:pPr>
            <a:r>
              <a:rPr lang="zh-CN" altLang="zh-CN" sz="2800" dirty="0" smtClean="0">
                <a:latin typeface="楷体" pitchFamily="49" charset="-122"/>
                <a:ea typeface="楷体" pitchFamily="49" charset="-122"/>
              </a:rPr>
              <a:t>密</a:t>
            </a:r>
            <a:r>
              <a:rPr lang="zh-CN" altLang="en-US" sz="2800" dirty="0" smtClean="0">
                <a:latin typeface="楷体" pitchFamily="49" charset="-122"/>
                <a:ea typeface="楷体" pitchFamily="49" charset="-122"/>
              </a:rPr>
              <a:t>码</a:t>
            </a:r>
            <a:r>
              <a:rPr lang="zh-CN" altLang="zh-CN" sz="2800" dirty="0" smtClean="0">
                <a:latin typeface="楷体" pitchFamily="49" charset="-122"/>
                <a:ea typeface="楷体" pitchFamily="49" charset="-122"/>
              </a:rPr>
              <a:t>攻击可分为</a:t>
            </a:r>
            <a:r>
              <a:rPr lang="zh-CN" altLang="zh-CN" sz="2800" dirty="0" smtClean="0">
                <a:solidFill>
                  <a:srgbClr val="FF0000"/>
                </a:solidFill>
                <a:latin typeface="楷体" pitchFamily="49" charset="-122"/>
                <a:ea typeface="楷体" pitchFamily="49" charset="-122"/>
              </a:rPr>
              <a:t>数学攻击、实体攻击、实现攻击</a:t>
            </a:r>
            <a:r>
              <a:rPr lang="zh-CN" altLang="zh-CN" sz="2800" dirty="0" smtClean="0">
                <a:latin typeface="楷体" pitchFamily="49" charset="-122"/>
                <a:ea typeface="楷体" pitchFamily="49" charset="-122"/>
              </a:rPr>
              <a:t>等。</a:t>
            </a:r>
          </a:p>
          <a:p>
            <a:pPr>
              <a:lnSpc>
                <a:spcPct val="90000"/>
              </a:lnSpc>
            </a:pPr>
            <a:r>
              <a:rPr lang="zh-CN" altLang="zh-CN" sz="2800" dirty="0" smtClean="0">
                <a:latin typeface="楷体" pitchFamily="49" charset="-122"/>
                <a:ea typeface="楷体" pitchFamily="49" charset="-122"/>
              </a:rPr>
              <a:t>实现攻击是一种相对廉价与相当有效的攻击方式。</a:t>
            </a:r>
            <a:endParaRPr lang="en-US" altLang="zh-CN" sz="2800" dirty="0" smtClean="0">
              <a:latin typeface="楷体" pitchFamily="49" charset="-122"/>
              <a:ea typeface="楷体" pitchFamily="49" charset="-122"/>
            </a:endParaRPr>
          </a:p>
          <a:p>
            <a:pPr>
              <a:lnSpc>
                <a:spcPct val="90000"/>
              </a:lnSpc>
            </a:pPr>
            <a:r>
              <a:rPr lang="zh-CN" altLang="zh-CN" sz="2800" dirty="0" smtClean="0">
                <a:solidFill>
                  <a:srgbClr val="FF0000"/>
                </a:solidFill>
                <a:latin typeface="楷体" pitchFamily="49" charset="-122"/>
                <a:ea typeface="楷体" pitchFamily="49" charset="-122"/>
              </a:rPr>
              <a:t>实现攻击有较小的密钥搜索空间</a:t>
            </a:r>
            <a:r>
              <a:rPr lang="zh-CN" altLang="en-US" sz="2800" dirty="0" smtClean="0">
                <a:solidFill>
                  <a:srgbClr val="FF0000"/>
                </a:solidFill>
                <a:latin typeface="楷体" pitchFamily="49" charset="-122"/>
                <a:ea typeface="楷体" pitchFamily="49" charset="-122"/>
              </a:rPr>
              <a:t>及</a:t>
            </a:r>
            <a:r>
              <a:rPr lang="zh-CN" altLang="zh-CN" sz="2800" dirty="0" smtClean="0">
                <a:solidFill>
                  <a:srgbClr val="FF0000"/>
                </a:solidFill>
                <a:latin typeface="楷体" pitchFamily="49" charset="-122"/>
                <a:ea typeface="楷体" pitchFamily="49" charset="-122"/>
              </a:rPr>
              <a:t>较高分析效率。</a:t>
            </a:r>
          </a:p>
        </p:txBody>
      </p:sp>
      <p:sp>
        <p:nvSpPr>
          <p:cNvPr id="3" name="标题 2"/>
          <p:cNvSpPr>
            <a:spLocks noGrp="1"/>
          </p:cNvSpPr>
          <p:nvPr>
            <p:ph type="title"/>
          </p:nvPr>
        </p:nvSpPr>
        <p:spPr/>
        <p:txBody>
          <a:bodyPr/>
          <a:lstStyle/>
          <a:p>
            <a:r>
              <a:rPr lang="zh-CN" altLang="zh-CN" dirty="0" smtClean="0">
                <a:ea typeface="楷体" pitchFamily="49" charset="-122"/>
              </a:rPr>
              <a:t>密码攻击</a:t>
            </a:r>
            <a:endParaRPr lang="zh-CN" altLang="en-US" dirty="0"/>
          </a:p>
        </p:txBody>
      </p:sp>
    </p:spTree>
    <p:extLst>
      <p:ext uri="{BB962C8B-B14F-4D97-AF65-F5344CB8AC3E}">
        <p14:creationId xmlns:p14="http://schemas.microsoft.com/office/powerpoint/2010/main" xmlns="" val="2646693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2675467"/>
            <a:ext cx="8640959" cy="3450696"/>
          </a:xfrm>
        </p:spPr>
        <p:txBody>
          <a:bodyPr/>
          <a:lstStyle/>
          <a:p>
            <a:r>
              <a:rPr lang="zh-CN" altLang="en-US" sz="2800" dirty="0" smtClean="0">
                <a:latin typeface="楷体" pitchFamily="49" charset="-122"/>
                <a:ea typeface="楷体" pitchFamily="49" charset="-122"/>
              </a:rPr>
              <a:t>无</a:t>
            </a:r>
            <a:r>
              <a:rPr lang="zh-CN" altLang="zh-CN" sz="2800" dirty="0" smtClean="0">
                <a:latin typeface="楷体" pitchFamily="49" charset="-122"/>
                <a:ea typeface="楷体" pitchFamily="49" charset="-122"/>
              </a:rPr>
              <a:t>需打开硬件封装，是相对廉价</a:t>
            </a:r>
            <a:r>
              <a:rPr lang="zh-CN" altLang="en-US" sz="2800" dirty="0" smtClean="0">
                <a:latin typeface="楷体" pitchFamily="49" charset="-122"/>
                <a:ea typeface="楷体" pitchFamily="49" charset="-122"/>
              </a:rPr>
              <a:t>和</a:t>
            </a:r>
            <a:r>
              <a:rPr lang="zh-CN" altLang="zh-CN" sz="2800" dirty="0" smtClean="0">
                <a:latin typeface="楷体" pitchFamily="49" charset="-122"/>
                <a:ea typeface="楷体" pitchFamily="49" charset="-122"/>
              </a:rPr>
              <a:t>有效的攻击方式。</a:t>
            </a:r>
            <a:endParaRPr lang="en-US" altLang="zh-CN" sz="2800" dirty="0" smtClean="0">
              <a:latin typeface="楷体" pitchFamily="49" charset="-122"/>
              <a:ea typeface="楷体" pitchFamily="49" charset="-122"/>
            </a:endParaRPr>
          </a:p>
          <a:p>
            <a:r>
              <a:rPr lang="zh-CN" altLang="zh-CN" sz="2800" dirty="0" smtClean="0">
                <a:ea typeface="楷体" pitchFamily="49" charset="-122"/>
              </a:rPr>
              <a:t>与数学分析方法相比，</a:t>
            </a:r>
            <a:r>
              <a:rPr lang="zh-CN" altLang="zh-CN" sz="2800" dirty="0" smtClean="0">
                <a:solidFill>
                  <a:srgbClr val="FF0000"/>
                </a:solidFill>
                <a:ea typeface="楷体" pitchFamily="49" charset="-122"/>
              </a:rPr>
              <a:t>具有较小的密钥搜索空间和较高的分析效率</a:t>
            </a:r>
            <a:r>
              <a:rPr lang="zh-CN" altLang="zh-CN" sz="2800" dirty="0" smtClean="0">
                <a:solidFill>
                  <a:srgbClr val="FF0000"/>
                </a:solidFill>
                <a:latin typeface="楷体" pitchFamily="49" charset="-122"/>
                <a:ea typeface="楷体" pitchFamily="49" charset="-122"/>
              </a:rPr>
              <a:t>。</a:t>
            </a:r>
            <a:endParaRPr lang="en-US" altLang="zh-CN" sz="2800" dirty="0" smtClean="0">
              <a:solidFill>
                <a:srgbClr val="FF0000"/>
              </a:solidFill>
              <a:latin typeface="楷体" pitchFamily="49" charset="-122"/>
              <a:ea typeface="楷体" pitchFamily="49" charset="-122"/>
            </a:endParaRPr>
          </a:p>
          <a:p>
            <a:r>
              <a:rPr lang="zh-CN" altLang="zh-CN" sz="2800" dirty="0" smtClean="0">
                <a:latin typeface="楷体" pitchFamily="49" charset="-122"/>
                <a:ea typeface="楷体" pitchFamily="49" charset="-122"/>
              </a:rPr>
              <a:t>实现攻击可分为</a:t>
            </a:r>
            <a:r>
              <a:rPr lang="zh-CN" altLang="zh-CN" sz="2800" dirty="0" smtClean="0">
                <a:solidFill>
                  <a:srgbClr val="FF0000"/>
                </a:solidFill>
                <a:latin typeface="楷体" pitchFamily="49" charset="-122"/>
                <a:ea typeface="楷体" pitchFamily="49" charset="-122"/>
              </a:rPr>
              <a:t>主动式攻击</a:t>
            </a:r>
            <a:r>
              <a:rPr lang="zh-CN" altLang="zh-CN" sz="2800" dirty="0" smtClean="0">
                <a:latin typeface="楷体" pitchFamily="49" charset="-122"/>
                <a:ea typeface="楷体" pitchFamily="49" charset="-122"/>
              </a:rPr>
              <a:t>（失效分析攻击）和</a:t>
            </a:r>
            <a:r>
              <a:rPr lang="zh-CN" altLang="zh-CN" sz="2800" dirty="0" smtClean="0">
                <a:solidFill>
                  <a:srgbClr val="FF0000"/>
                </a:solidFill>
                <a:latin typeface="楷体" pitchFamily="49" charset="-122"/>
                <a:ea typeface="楷体" pitchFamily="49" charset="-122"/>
              </a:rPr>
              <a:t>被动式攻击（</a:t>
            </a:r>
            <a:r>
              <a:rPr lang="zh-CN" altLang="en-US" sz="2800" dirty="0" smtClean="0">
                <a:solidFill>
                  <a:srgbClr val="FF0000"/>
                </a:solidFill>
                <a:latin typeface="楷体" pitchFamily="49" charset="-122"/>
                <a:ea typeface="楷体" pitchFamily="49" charset="-122"/>
              </a:rPr>
              <a:t>侧信道</a:t>
            </a:r>
            <a:r>
              <a:rPr lang="zh-CN" altLang="zh-CN" sz="2800" dirty="0" smtClean="0">
                <a:solidFill>
                  <a:srgbClr val="FF0000"/>
                </a:solidFill>
                <a:latin typeface="楷体" pitchFamily="49" charset="-122"/>
                <a:ea typeface="楷体" pitchFamily="49" charset="-122"/>
              </a:rPr>
              <a:t>攻击）</a:t>
            </a:r>
          </a:p>
          <a:p>
            <a:endParaRPr lang="zh-CN" altLang="zh-CN" dirty="0" smtClean="0">
              <a:solidFill>
                <a:srgbClr val="FF0000"/>
              </a:solidFill>
              <a:latin typeface="楷体" pitchFamily="49" charset="-122"/>
              <a:ea typeface="楷体" pitchFamily="49" charset="-122"/>
            </a:endParaRPr>
          </a:p>
          <a:p>
            <a:endParaRPr lang="zh-CN" altLang="en-US" dirty="0"/>
          </a:p>
        </p:txBody>
      </p:sp>
      <p:sp>
        <p:nvSpPr>
          <p:cNvPr id="3" name="标题 2"/>
          <p:cNvSpPr>
            <a:spLocks noGrp="1"/>
          </p:cNvSpPr>
          <p:nvPr>
            <p:ph type="title"/>
          </p:nvPr>
        </p:nvSpPr>
        <p:spPr/>
        <p:txBody>
          <a:bodyPr/>
          <a:lstStyle/>
          <a:p>
            <a:r>
              <a:rPr lang="zh-CN" altLang="zh-CN" dirty="0" smtClean="0">
                <a:latin typeface="楷体" pitchFamily="49" charset="-122"/>
                <a:ea typeface="楷体" pitchFamily="49" charset="-122"/>
              </a:rPr>
              <a:t>密码攻击</a:t>
            </a:r>
            <a:r>
              <a:rPr lang="zh-CN" altLang="zh-CN" i="1" dirty="0" smtClean="0">
                <a:latin typeface="楷体" pitchFamily="49" charset="-122"/>
                <a:ea typeface="楷体" pitchFamily="49" charset="-122"/>
              </a:rPr>
              <a:t>-实现攻击</a:t>
            </a:r>
            <a:endParaRPr lang="zh-CN" alt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2675466"/>
            <a:ext cx="8712967" cy="3849877"/>
          </a:xfrm>
        </p:spPr>
        <p:txBody>
          <a:bodyPr>
            <a:normAutofit/>
          </a:bodyPr>
          <a:lstStyle/>
          <a:p>
            <a:r>
              <a:rPr lang="zh-CN" altLang="en-US" sz="2800" dirty="0" smtClean="0">
                <a:latin typeface="楷体" pitchFamily="49" charset="-122"/>
                <a:ea typeface="楷体" pitchFamily="49" charset="-122"/>
              </a:rPr>
              <a:t>又叫</a:t>
            </a:r>
            <a:r>
              <a:rPr lang="zh-CN" altLang="zh-CN" sz="2800" dirty="0" smtClean="0">
                <a:solidFill>
                  <a:srgbClr val="FF0000"/>
                </a:solidFill>
                <a:latin typeface="楷体" pitchFamily="49" charset="-122"/>
                <a:ea typeface="楷体" pitchFamily="49" charset="-122"/>
              </a:rPr>
              <a:t>失效分析攻击</a:t>
            </a:r>
            <a:r>
              <a:rPr lang="zh-CN" altLang="en-US" sz="2800" dirty="0" smtClean="0">
                <a:latin typeface="楷体" pitchFamily="49" charset="-122"/>
                <a:ea typeface="楷体" pitchFamily="49" charset="-122"/>
              </a:rPr>
              <a:t>、</a:t>
            </a:r>
            <a:r>
              <a:rPr lang="zh-CN" altLang="zh-CN" sz="2800" dirty="0" smtClean="0">
                <a:solidFill>
                  <a:srgbClr val="FF0000"/>
                </a:solidFill>
                <a:latin typeface="楷体" pitchFamily="49" charset="-122"/>
                <a:ea typeface="楷体" pitchFamily="49" charset="-122"/>
              </a:rPr>
              <a:t>干扰式攻击</a:t>
            </a:r>
            <a:r>
              <a:rPr lang="zh-CN" altLang="en-US" sz="2800" dirty="0" smtClean="0">
                <a:solidFill>
                  <a:srgbClr val="FF0000"/>
                </a:solidFill>
                <a:latin typeface="楷体" pitchFamily="49" charset="-122"/>
                <a:ea typeface="楷体" pitchFamily="49" charset="-122"/>
              </a:rPr>
              <a:t>，</a:t>
            </a:r>
            <a:r>
              <a:rPr lang="zh-CN" altLang="zh-CN" sz="2800" dirty="0" smtClean="0">
                <a:latin typeface="楷体" pitchFamily="49" charset="-122"/>
                <a:ea typeface="楷体" pitchFamily="49" charset="-122"/>
              </a:rPr>
              <a:t>是侵入式攻击</a:t>
            </a:r>
            <a:endParaRPr lang="en-US" altLang="zh-CN" sz="2800" dirty="0" smtClean="0">
              <a:solidFill>
                <a:srgbClr val="FF0000"/>
              </a:solidFill>
              <a:latin typeface="楷体" pitchFamily="49" charset="-122"/>
              <a:ea typeface="楷体" pitchFamily="49" charset="-122"/>
            </a:endParaRPr>
          </a:p>
          <a:p>
            <a:r>
              <a:rPr lang="zh-CN" altLang="zh-CN" sz="2800" dirty="0" smtClean="0">
                <a:latin typeface="楷体" pitchFamily="49" charset="-122"/>
                <a:ea typeface="楷体" pitchFamily="49" charset="-122"/>
              </a:rPr>
              <a:t>通过</a:t>
            </a:r>
            <a:r>
              <a:rPr lang="zh-CN" altLang="zh-CN" sz="2800" dirty="0" smtClean="0">
                <a:solidFill>
                  <a:srgbClr val="FF0000"/>
                </a:solidFill>
                <a:latin typeface="楷体" pitchFamily="49" charset="-122"/>
                <a:ea typeface="楷体" pitchFamily="49" charset="-122"/>
              </a:rPr>
              <a:t>引入故意错误</a:t>
            </a:r>
            <a:r>
              <a:rPr lang="zh-CN" altLang="zh-CN" sz="2800" dirty="0" smtClean="0">
                <a:latin typeface="楷体" pitchFamily="49" charset="-122"/>
                <a:ea typeface="楷体" pitchFamily="49" charset="-122"/>
              </a:rPr>
              <a:t>如电源或时钟突变来影响</a:t>
            </a:r>
            <a:r>
              <a:rPr lang="en-US" altLang="zh-CN" sz="2800" dirty="0" smtClean="0">
                <a:latin typeface="楷体" pitchFamily="49" charset="-122"/>
                <a:ea typeface="楷体" pitchFamily="49" charset="-122"/>
              </a:rPr>
              <a:t>CPU</a:t>
            </a:r>
            <a:r>
              <a:rPr lang="zh-CN" altLang="zh-CN" sz="2800" dirty="0" smtClean="0">
                <a:latin typeface="楷体" pitchFamily="49" charset="-122"/>
                <a:ea typeface="楷体" pitchFamily="49" charset="-122"/>
              </a:rPr>
              <a:t>的</a:t>
            </a:r>
            <a:r>
              <a:rPr lang="zh-CN" altLang="en-US" sz="2800" dirty="0" smtClean="0">
                <a:latin typeface="楷体" pitchFamily="49" charset="-122"/>
                <a:ea typeface="楷体" pitchFamily="49" charset="-122"/>
              </a:rPr>
              <a:t>执行</a:t>
            </a:r>
            <a:r>
              <a:rPr lang="zh-CN" altLang="zh-CN" sz="2800" dirty="0" smtClean="0">
                <a:latin typeface="楷体" pitchFamily="49" charset="-122"/>
                <a:ea typeface="楷体" pitchFamily="49" charset="-122"/>
              </a:rPr>
              <a:t>过程，从而分析出密钥。</a:t>
            </a:r>
          </a:p>
          <a:p>
            <a:r>
              <a:rPr lang="zh-CN" altLang="zh-CN" sz="2800" dirty="0" smtClean="0">
                <a:latin typeface="楷体" pitchFamily="49" charset="-122"/>
                <a:ea typeface="楷体" pitchFamily="49" charset="-122"/>
              </a:rPr>
              <a:t>攻击者通过将芯片放于异常物理环境中有意使得芯片执行出现故障或错误。</a:t>
            </a:r>
            <a:endParaRPr lang="en-US" altLang="zh-CN" sz="2800" dirty="0" smtClean="0">
              <a:latin typeface="楷体" pitchFamily="49" charset="-122"/>
              <a:ea typeface="楷体" pitchFamily="49" charset="-122"/>
            </a:endParaRPr>
          </a:p>
          <a:p>
            <a:r>
              <a:rPr lang="zh-CN" altLang="zh-CN" sz="2800" dirty="0" smtClean="0">
                <a:latin typeface="楷体" pitchFamily="49" charset="-122"/>
                <a:ea typeface="楷体" pitchFamily="49" charset="-122"/>
              </a:rPr>
              <a:t>目前已知的干扰方式有</a:t>
            </a:r>
            <a:r>
              <a:rPr lang="zh-CN" altLang="zh-CN" sz="2800" dirty="0" smtClean="0">
                <a:solidFill>
                  <a:srgbClr val="FF0000"/>
                </a:solidFill>
                <a:latin typeface="楷体" pitchFamily="49" charset="-122"/>
                <a:ea typeface="楷体" pitchFamily="49" charset="-122"/>
              </a:rPr>
              <a:t>时钟短暂扰动</a:t>
            </a:r>
            <a:r>
              <a:rPr lang="zh-CN" altLang="zh-CN" sz="2800" dirty="0" smtClean="0">
                <a:latin typeface="楷体" pitchFamily="49" charset="-122"/>
                <a:ea typeface="楷体" pitchFamily="49" charset="-122"/>
              </a:rPr>
              <a:t>，</a:t>
            </a:r>
            <a:r>
              <a:rPr lang="zh-CN" altLang="zh-CN" sz="2800" dirty="0" smtClean="0">
                <a:solidFill>
                  <a:srgbClr val="FF0000"/>
                </a:solidFill>
                <a:latin typeface="楷体" pitchFamily="49" charset="-122"/>
                <a:ea typeface="楷体" pitchFamily="49" charset="-122"/>
              </a:rPr>
              <a:t>电源短暂扰动</a:t>
            </a:r>
            <a:r>
              <a:rPr lang="zh-CN" altLang="zh-CN" sz="2800" dirty="0" smtClean="0">
                <a:latin typeface="楷体" pitchFamily="49" charset="-122"/>
                <a:ea typeface="楷体" pitchFamily="49" charset="-122"/>
              </a:rPr>
              <a:t>，</a:t>
            </a:r>
            <a:r>
              <a:rPr lang="zh-CN" altLang="zh-CN" sz="2800" dirty="0" smtClean="0">
                <a:solidFill>
                  <a:srgbClr val="FF0000"/>
                </a:solidFill>
                <a:latin typeface="楷体" pitchFamily="49" charset="-122"/>
                <a:ea typeface="楷体" pitchFamily="49" charset="-122"/>
              </a:rPr>
              <a:t>电磁场短暂扰动</a:t>
            </a:r>
            <a:r>
              <a:rPr lang="zh-CN" altLang="zh-CN" sz="2800" dirty="0" smtClean="0">
                <a:latin typeface="楷体" pitchFamily="49" charset="-122"/>
                <a:ea typeface="楷体" pitchFamily="49" charset="-122"/>
              </a:rPr>
              <a:t>等；还有光、温度、射线等扰动；</a:t>
            </a:r>
          </a:p>
          <a:p>
            <a:r>
              <a:rPr lang="zh-CN" altLang="zh-CN" sz="2800" dirty="0" smtClean="0">
                <a:solidFill>
                  <a:srgbClr val="FF0000"/>
                </a:solidFill>
                <a:latin typeface="楷体" pitchFamily="49" charset="-122"/>
                <a:ea typeface="楷体" pitchFamily="49" charset="-122"/>
              </a:rPr>
              <a:t>时钟信号扰动</a:t>
            </a:r>
            <a:r>
              <a:rPr lang="zh-CN" altLang="zh-CN" sz="2800" dirty="0" smtClean="0">
                <a:latin typeface="楷体" pitchFamily="49" charset="-122"/>
                <a:ea typeface="楷体" pitchFamily="49" charset="-122"/>
              </a:rPr>
              <a:t>是目前最容易和有效的干扰方式 。</a:t>
            </a:r>
          </a:p>
          <a:p>
            <a:endParaRPr lang="zh-CN" altLang="zh-CN" dirty="0" smtClean="0">
              <a:latin typeface="楷体" pitchFamily="49" charset="-122"/>
              <a:ea typeface="楷体" pitchFamily="49" charset="-122"/>
            </a:endParaRPr>
          </a:p>
          <a:p>
            <a:endParaRPr lang="zh-CN" altLang="en-US" dirty="0" smtClean="0">
              <a:latin typeface="楷体" pitchFamily="49" charset="-122"/>
              <a:ea typeface="楷体" pitchFamily="49" charset="-122"/>
            </a:endParaRPr>
          </a:p>
        </p:txBody>
      </p:sp>
      <p:sp>
        <p:nvSpPr>
          <p:cNvPr id="3" name="标题 2"/>
          <p:cNvSpPr>
            <a:spLocks noGrp="1"/>
          </p:cNvSpPr>
          <p:nvPr>
            <p:ph type="title"/>
          </p:nvPr>
        </p:nvSpPr>
        <p:spPr/>
        <p:txBody>
          <a:bodyPr/>
          <a:lstStyle/>
          <a:p>
            <a:r>
              <a:rPr lang="zh-CN" altLang="zh-CN" dirty="0" smtClean="0">
                <a:latin typeface="楷体" pitchFamily="49" charset="-122"/>
                <a:ea typeface="楷体" pitchFamily="49" charset="-122"/>
              </a:rPr>
              <a:t>实现攻击</a:t>
            </a:r>
            <a:r>
              <a:rPr lang="en-US" altLang="zh-CN" dirty="0" smtClean="0">
                <a:latin typeface="楷体" pitchFamily="49" charset="-122"/>
                <a:ea typeface="楷体" pitchFamily="49" charset="-122"/>
              </a:rPr>
              <a:t>-</a:t>
            </a:r>
            <a:r>
              <a:rPr lang="zh-CN" altLang="zh-CN" i="1" dirty="0" smtClean="0">
                <a:latin typeface="楷体" pitchFamily="49" charset="-122"/>
                <a:ea typeface="楷体" pitchFamily="49" charset="-122"/>
              </a:rPr>
              <a:t>主动式攻击</a:t>
            </a:r>
            <a:endParaRPr lang="zh-CN" altLang="en-US" i="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2564904"/>
            <a:ext cx="8640959" cy="4032447"/>
          </a:xfrm>
        </p:spPr>
        <p:txBody>
          <a:bodyPr>
            <a:normAutofit fontScale="92500" lnSpcReduction="20000"/>
          </a:bodyPr>
          <a:lstStyle/>
          <a:p>
            <a:r>
              <a:rPr lang="zh-CN" altLang="en-US" sz="3000" dirty="0" smtClean="0">
                <a:solidFill>
                  <a:srgbClr val="FF0000"/>
                </a:solidFill>
                <a:latin typeface="楷体" pitchFamily="49" charset="-122"/>
                <a:ea typeface="楷体" pitchFamily="49" charset="-122"/>
              </a:rPr>
              <a:t>前序代码检查</a:t>
            </a:r>
            <a:endParaRPr lang="zh-CN" altLang="zh-CN" sz="3000" dirty="0" smtClean="0">
              <a:solidFill>
                <a:srgbClr val="FF0000"/>
              </a:solidFill>
              <a:latin typeface="楷体" pitchFamily="49" charset="-122"/>
              <a:ea typeface="楷体" pitchFamily="49" charset="-122"/>
            </a:endParaRPr>
          </a:p>
          <a:p>
            <a:r>
              <a:rPr lang="zh-CN" altLang="en-US" sz="3000" dirty="0" smtClean="0">
                <a:latin typeface="楷体" pitchFamily="49" charset="-122"/>
                <a:ea typeface="楷体" pitchFamily="49" charset="-122"/>
              </a:rPr>
              <a:t>使用</a:t>
            </a:r>
            <a:r>
              <a:rPr lang="zh-CN" altLang="en-US" sz="3000" dirty="0" smtClean="0">
                <a:solidFill>
                  <a:srgbClr val="FF0000"/>
                </a:solidFill>
                <a:latin typeface="楷体" pitchFamily="49" charset="-122"/>
                <a:ea typeface="楷体" pitchFamily="49" charset="-122"/>
              </a:rPr>
              <a:t>内部时钟</a:t>
            </a:r>
            <a:r>
              <a:rPr lang="zh-CN" altLang="en-US" sz="3000" dirty="0" smtClean="0">
                <a:latin typeface="楷体" pitchFamily="49" charset="-122"/>
                <a:ea typeface="楷体" pitchFamily="49" charset="-122"/>
              </a:rPr>
              <a:t>源</a:t>
            </a:r>
            <a:endParaRPr lang="en-US" altLang="zh-CN" sz="3000" dirty="0" smtClean="0">
              <a:latin typeface="楷体" pitchFamily="49" charset="-122"/>
              <a:ea typeface="楷体" pitchFamily="49" charset="-122"/>
            </a:endParaRPr>
          </a:p>
          <a:p>
            <a:r>
              <a:rPr lang="zh-CN" altLang="en-US" sz="3000" dirty="0" smtClean="0">
                <a:latin typeface="楷体" pitchFamily="49" charset="-122"/>
                <a:ea typeface="楷体" pitchFamily="49" charset="-122"/>
              </a:rPr>
              <a:t>使用</a:t>
            </a:r>
            <a:r>
              <a:rPr lang="zh-CN" altLang="en-US" sz="3000" dirty="0" smtClean="0">
                <a:solidFill>
                  <a:srgbClr val="FF0000"/>
                </a:solidFill>
                <a:latin typeface="楷体" pitchFamily="49" charset="-122"/>
                <a:ea typeface="楷体" pitchFamily="49" charset="-122"/>
              </a:rPr>
              <a:t>内部复位、低电压复位、</a:t>
            </a:r>
            <a:r>
              <a:rPr lang="en-US" altLang="zh-CN" sz="3000" dirty="0" smtClean="0">
                <a:solidFill>
                  <a:srgbClr val="FF0000"/>
                </a:solidFill>
                <a:latin typeface="楷体" pitchFamily="49" charset="-122"/>
                <a:ea typeface="楷体" pitchFamily="49" charset="-122"/>
              </a:rPr>
              <a:t>WDT</a:t>
            </a:r>
            <a:endParaRPr lang="zh-CN" altLang="zh-CN" sz="3000" dirty="0" smtClean="0">
              <a:latin typeface="楷体" pitchFamily="49" charset="-122"/>
              <a:ea typeface="楷体" pitchFamily="49" charset="-122"/>
            </a:endParaRPr>
          </a:p>
          <a:p>
            <a:r>
              <a:rPr lang="zh-CN" altLang="en-US" sz="3000" dirty="0" smtClean="0">
                <a:solidFill>
                  <a:srgbClr val="FF0000"/>
                </a:solidFill>
                <a:latin typeface="楷体" pitchFamily="49" charset="-122"/>
                <a:ea typeface="楷体" pitchFamily="49" charset="-122"/>
              </a:rPr>
              <a:t>冗余循环次数判断</a:t>
            </a:r>
            <a:endParaRPr lang="en-US" altLang="zh-CN" sz="3000" dirty="0" smtClean="0">
              <a:solidFill>
                <a:srgbClr val="FF0000"/>
              </a:solidFill>
              <a:latin typeface="楷体" pitchFamily="49" charset="-122"/>
              <a:ea typeface="楷体" pitchFamily="49" charset="-122"/>
            </a:endParaRPr>
          </a:p>
          <a:p>
            <a:pPr>
              <a:lnSpc>
                <a:spcPct val="80000"/>
              </a:lnSpc>
            </a:pPr>
            <a:r>
              <a:rPr lang="zh-CN" altLang="en-US" sz="3000" dirty="0" smtClean="0">
                <a:latin typeface="楷体" pitchFamily="49" charset="-122"/>
                <a:ea typeface="楷体" pitchFamily="49" charset="-122"/>
              </a:rPr>
              <a:t>写入</a:t>
            </a:r>
            <a:r>
              <a:rPr lang="zh-CN" altLang="en-US" sz="3000" dirty="0" smtClean="0">
                <a:latin typeface="楷体" pitchFamily="49" charset="-122"/>
                <a:ea typeface="楷体" pitchFamily="49" charset="-122"/>
              </a:rPr>
              <a:t>数据后</a:t>
            </a:r>
            <a:r>
              <a:rPr lang="zh-CN" altLang="en-US" sz="3000" dirty="0" smtClean="0">
                <a:solidFill>
                  <a:srgbClr val="FF0000"/>
                </a:solidFill>
                <a:latin typeface="楷体" pitchFamily="49" charset="-122"/>
                <a:ea typeface="楷体" pitchFamily="49" charset="-122"/>
              </a:rPr>
              <a:t>校验</a:t>
            </a:r>
            <a:r>
              <a:rPr lang="zh-CN" altLang="en-US" sz="3000" dirty="0" smtClean="0">
                <a:latin typeface="楷体" pitchFamily="49" charset="-122"/>
                <a:ea typeface="楷体" pitchFamily="49" charset="-122"/>
              </a:rPr>
              <a:t>；</a:t>
            </a:r>
            <a:endParaRPr lang="zh-CN" altLang="zh-CN" sz="3000" dirty="0" smtClean="0">
              <a:latin typeface="楷体" pitchFamily="49" charset="-122"/>
              <a:ea typeface="楷体" pitchFamily="49" charset="-122"/>
            </a:endParaRPr>
          </a:p>
          <a:p>
            <a:pPr>
              <a:lnSpc>
                <a:spcPct val="80000"/>
              </a:lnSpc>
            </a:pPr>
            <a:r>
              <a:rPr lang="zh-CN" altLang="en-US" sz="3000" dirty="0" smtClean="0">
                <a:latin typeface="楷体" pitchFamily="49" charset="-122"/>
                <a:ea typeface="楷体" pitchFamily="49" charset="-122"/>
              </a:rPr>
              <a:t>使用软硬件</a:t>
            </a:r>
            <a:r>
              <a:rPr lang="zh-CN" altLang="en-US" sz="3000" dirty="0" smtClean="0">
                <a:solidFill>
                  <a:srgbClr val="FF0000"/>
                </a:solidFill>
                <a:latin typeface="楷体" pitchFamily="49" charset="-122"/>
                <a:ea typeface="楷体" pitchFamily="49" charset="-122"/>
              </a:rPr>
              <a:t>复合</a:t>
            </a:r>
            <a:r>
              <a:rPr lang="en-US" altLang="zh-CN" sz="3000" dirty="0" smtClean="0">
                <a:solidFill>
                  <a:srgbClr val="FF0000"/>
                </a:solidFill>
                <a:latin typeface="楷体" pitchFamily="49" charset="-122"/>
                <a:ea typeface="楷体" pitchFamily="49" charset="-122"/>
              </a:rPr>
              <a:t>RNG</a:t>
            </a:r>
            <a:r>
              <a:rPr lang="en-US" altLang="zh-CN" sz="3000" dirty="0" smtClean="0">
                <a:latin typeface="楷体" pitchFamily="49" charset="-122"/>
                <a:ea typeface="楷体" pitchFamily="49" charset="-122"/>
              </a:rPr>
              <a:t>;</a:t>
            </a:r>
          </a:p>
          <a:p>
            <a:pPr>
              <a:lnSpc>
                <a:spcPct val="80000"/>
              </a:lnSpc>
            </a:pPr>
            <a:r>
              <a:rPr lang="zh-CN" altLang="zh-CN" sz="3000" dirty="0" smtClean="0">
                <a:solidFill>
                  <a:srgbClr val="FF0000"/>
                </a:solidFill>
                <a:latin typeface="楷体" pitchFamily="49" charset="-122"/>
                <a:ea typeface="楷体" pitchFamily="49" charset="-122"/>
              </a:rPr>
              <a:t>SLEEP</a:t>
            </a:r>
            <a:r>
              <a:rPr lang="zh-CN" altLang="en-US" sz="3000" dirty="0" smtClean="0">
                <a:latin typeface="楷体" pitchFamily="49" charset="-122"/>
                <a:ea typeface="楷体" pitchFamily="49" charset="-122"/>
              </a:rPr>
              <a:t>躲避干扰和</a:t>
            </a:r>
            <a:r>
              <a:rPr lang="zh-CN" altLang="en-US" sz="3000" dirty="0" smtClean="0">
                <a:latin typeface="楷体" pitchFamily="49" charset="-122"/>
                <a:ea typeface="楷体" pitchFamily="49" charset="-122"/>
              </a:rPr>
              <a:t>攻击；</a:t>
            </a:r>
            <a:endParaRPr lang="en-US" altLang="zh-CN" sz="3000" dirty="0" smtClean="0">
              <a:latin typeface="楷体" pitchFamily="49" charset="-122"/>
              <a:ea typeface="楷体" pitchFamily="49" charset="-122"/>
            </a:endParaRPr>
          </a:p>
          <a:p>
            <a:pPr>
              <a:lnSpc>
                <a:spcPct val="80000"/>
              </a:lnSpc>
            </a:pPr>
            <a:r>
              <a:rPr lang="zh-CN" altLang="en-US" sz="3000" dirty="0" smtClean="0">
                <a:latin typeface="楷体" pitchFamily="49" charset="-122"/>
                <a:ea typeface="楷体" pitchFamily="49" charset="-122"/>
              </a:rPr>
              <a:t>多次计算；</a:t>
            </a:r>
            <a:endParaRPr lang="en-US" altLang="zh-CN" sz="3000" dirty="0" smtClean="0">
              <a:latin typeface="楷体" pitchFamily="49" charset="-122"/>
              <a:ea typeface="楷体" pitchFamily="49" charset="-122"/>
            </a:endParaRPr>
          </a:p>
          <a:p>
            <a:pPr>
              <a:lnSpc>
                <a:spcPct val="80000"/>
              </a:lnSpc>
            </a:pPr>
            <a:endParaRPr lang="en-US" altLang="zh-CN" sz="3000" dirty="0" smtClean="0">
              <a:latin typeface="楷体" pitchFamily="49" charset="-122"/>
              <a:ea typeface="楷体" pitchFamily="49" charset="-122"/>
            </a:endParaRPr>
          </a:p>
          <a:p>
            <a:pPr>
              <a:lnSpc>
                <a:spcPct val="80000"/>
              </a:lnSpc>
            </a:pPr>
            <a:r>
              <a:rPr lang="zh-CN" altLang="en-US" sz="3000" b="1" dirty="0" smtClean="0">
                <a:solidFill>
                  <a:srgbClr val="FF0000"/>
                </a:solidFill>
                <a:latin typeface="楷体" pitchFamily="49" charset="-122"/>
                <a:ea typeface="楷体" pitchFamily="49" charset="-122"/>
              </a:rPr>
              <a:t>提高软件可靠性的方法可抵御主动攻击</a:t>
            </a:r>
            <a:endParaRPr lang="zh-CN" altLang="zh-CN" sz="3000" b="1" dirty="0" smtClean="0">
              <a:solidFill>
                <a:srgbClr val="FF0000"/>
              </a:solidFill>
              <a:latin typeface="楷体" pitchFamily="49" charset="-122"/>
              <a:ea typeface="楷体" pitchFamily="49" charset="-122"/>
            </a:endParaRPr>
          </a:p>
          <a:p>
            <a:endParaRPr lang="zh-CN" altLang="en-US" dirty="0"/>
          </a:p>
        </p:txBody>
      </p:sp>
      <p:sp>
        <p:nvSpPr>
          <p:cNvPr id="3" name="标题 2"/>
          <p:cNvSpPr>
            <a:spLocks noGrp="1"/>
          </p:cNvSpPr>
          <p:nvPr>
            <p:ph type="title"/>
          </p:nvPr>
        </p:nvSpPr>
        <p:spPr/>
        <p:txBody>
          <a:bodyPr/>
          <a:lstStyle/>
          <a:p>
            <a:r>
              <a:rPr lang="zh-CN" altLang="en-US" dirty="0" smtClean="0">
                <a:ea typeface="楷体" pitchFamily="49" charset="-122"/>
              </a:rPr>
              <a:t>抗</a:t>
            </a:r>
            <a:r>
              <a:rPr lang="zh-CN" altLang="zh-CN" dirty="0" smtClean="0">
                <a:ea typeface="楷体" pitchFamily="49" charset="-122"/>
              </a:rPr>
              <a:t>干扰</a:t>
            </a:r>
            <a:r>
              <a:rPr lang="zh-CN" altLang="zh-CN" dirty="0" smtClean="0">
                <a:ea typeface="楷体" pitchFamily="49" charset="-122"/>
              </a:rPr>
              <a:t>攻击</a:t>
            </a:r>
            <a:r>
              <a:rPr lang="zh-CN" altLang="en-US" dirty="0" smtClean="0">
                <a:ea typeface="楷体" pitchFamily="49" charset="-122"/>
              </a:rPr>
              <a:t>的对策</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2675467"/>
            <a:ext cx="8640959" cy="3450696"/>
          </a:xfrm>
        </p:spPr>
        <p:txBody>
          <a:bodyPr>
            <a:normAutofit/>
          </a:bodyPr>
          <a:lstStyle/>
          <a:p>
            <a:pPr>
              <a:lnSpc>
                <a:spcPct val="90000"/>
              </a:lnSpc>
            </a:pPr>
            <a:r>
              <a:rPr lang="zh-CN" altLang="zh-CN" sz="2800" dirty="0" smtClean="0">
                <a:ea typeface="楷体" pitchFamily="49" charset="-122"/>
              </a:rPr>
              <a:t>也</a:t>
            </a:r>
            <a:r>
              <a:rPr lang="zh-CN" altLang="en-US" sz="2800" dirty="0" smtClean="0">
                <a:ea typeface="楷体" pitchFamily="49" charset="-122"/>
              </a:rPr>
              <a:t>叫侧信道</a:t>
            </a:r>
            <a:r>
              <a:rPr lang="zh-CN" altLang="zh-CN" sz="2800" dirty="0" smtClean="0">
                <a:ea typeface="楷体" pitchFamily="49" charset="-122"/>
              </a:rPr>
              <a:t>攻击 </a:t>
            </a:r>
            <a:r>
              <a:rPr lang="zh-CN" altLang="zh-CN" sz="2800" dirty="0" smtClean="0">
                <a:latin typeface="楷体" pitchFamily="49" charset="-122"/>
                <a:ea typeface="楷体" pitchFamily="49" charset="-122"/>
              </a:rPr>
              <a:t>SCA</a:t>
            </a:r>
            <a:r>
              <a:rPr lang="zh-CN" altLang="en-US" sz="2800" dirty="0" smtClean="0">
                <a:latin typeface="楷体" pitchFamily="49" charset="-122"/>
                <a:ea typeface="楷体" pitchFamily="49" charset="-122"/>
              </a:rPr>
              <a:t>，</a:t>
            </a:r>
            <a:r>
              <a:rPr lang="zh-CN" altLang="zh-CN" sz="2800" dirty="0" smtClean="0">
                <a:ea typeface="楷体" pitchFamily="49" charset="-122"/>
              </a:rPr>
              <a:t>指通过分析</a:t>
            </a:r>
            <a:r>
              <a:rPr lang="zh-CN" altLang="en-US" sz="2800" dirty="0" smtClean="0">
                <a:ea typeface="楷体" pitchFamily="49" charset="-122"/>
              </a:rPr>
              <a:t>硬件</a:t>
            </a:r>
            <a:r>
              <a:rPr lang="zh-CN" altLang="zh-CN" sz="2800" dirty="0" smtClean="0">
                <a:ea typeface="楷体" pitchFamily="49" charset="-122"/>
              </a:rPr>
              <a:t>泄漏</a:t>
            </a:r>
            <a:r>
              <a:rPr lang="zh-CN" altLang="en-US" sz="2800" dirty="0" smtClean="0">
                <a:ea typeface="楷体" pitchFamily="49" charset="-122"/>
              </a:rPr>
              <a:t>的</a:t>
            </a:r>
            <a:r>
              <a:rPr lang="zh-CN" altLang="zh-CN" sz="2800" dirty="0" smtClean="0">
                <a:ea typeface="楷体" pitchFamily="49" charset="-122"/>
              </a:rPr>
              <a:t>物理量</a:t>
            </a:r>
            <a:r>
              <a:rPr lang="zh-CN" altLang="zh-CN" sz="2800" dirty="0" smtClean="0">
                <a:ea typeface="楷体" pitchFamily="49" charset="-122"/>
              </a:rPr>
              <a:t>分析密钥</a:t>
            </a:r>
            <a:r>
              <a:rPr lang="zh-CN" altLang="en-US" sz="2800" dirty="0" smtClean="0">
                <a:ea typeface="楷体" pitchFamily="49" charset="-122"/>
              </a:rPr>
              <a:t>；</a:t>
            </a:r>
            <a:r>
              <a:rPr lang="zh-CN" altLang="zh-CN" sz="2800" dirty="0" smtClean="0">
                <a:latin typeface="楷体" pitchFamily="49" charset="-122"/>
                <a:ea typeface="楷体" pitchFamily="49" charset="-122"/>
              </a:rPr>
              <a:t>是针对</a:t>
            </a:r>
            <a:r>
              <a:rPr lang="zh-CN" altLang="zh-CN" sz="2800" dirty="0" smtClean="0">
                <a:latin typeface="楷体" pitchFamily="49" charset="-122"/>
                <a:ea typeface="楷体" pitchFamily="49" charset="-122"/>
              </a:rPr>
              <a:t>密码系统实现上的物理攻击方式</a:t>
            </a:r>
            <a:r>
              <a:rPr lang="zh-CN" altLang="en-US" sz="2800" dirty="0" smtClean="0">
                <a:latin typeface="楷体" pitchFamily="49" charset="-122"/>
                <a:ea typeface="楷体" pitchFamily="49" charset="-122"/>
              </a:rPr>
              <a:t>；</a:t>
            </a:r>
            <a:endParaRPr lang="zh-CN" altLang="zh-CN" sz="2800" dirty="0" smtClean="0">
              <a:solidFill>
                <a:srgbClr val="FF0000"/>
              </a:solidFill>
              <a:latin typeface="楷体" pitchFamily="49" charset="-122"/>
              <a:ea typeface="楷体" pitchFamily="49" charset="-122"/>
            </a:endParaRPr>
          </a:p>
          <a:p>
            <a:r>
              <a:rPr lang="zh-CN" altLang="zh-CN" sz="2800" dirty="0" smtClean="0">
                <a:solidFill>
                  <a:srgbClr val="FF0000"/>
                </a:solidFill>
                <a:latin typeface="楷体" pitchFamily="49" charset="-122"/>
                <a:ea typeface="楷体" pitchFamily="49" charset="-122"/>
              </a:rPr>
              <a:t>电磁攻击</a:t>
            </a:r>
            <a:r>
              <a:rPr lang="zh-CN" altLang="en-US" sz="2800" dirty="0" smtClean="0">
                <a:solidFill>
                  <a:srgbClr val="FF0000"/>
                </a:solidFill>
                <a:latin typeface="楷体" pitchFamily="49" charset="-122"/>
                <a:ea typeface="楷体" pitchFamily="49" charset="-122"/>
              </a:rPr>
              <a:t>、</a:t>
            </a:r>
            <a:r>
              <a:rPr lang="zh-CN" altLang="zh-CN" sz="2800" dirty="0" smtClean="0">
                <a:solidFill>
                  <a:srgbClr val="FF0000"/>
                </a:solidFill>
                <a:latin typeface="楷体" pitchFamily="49" charset="-122"/>
                <a:ea typeface="楷体" pitchFamily="49" charset="-122"/>
              </a:rPr>
              <a:t>能量攻击</a:t>
            </a:r>
            <a:r>
              <a:rPr lang="zh-CN" altLang="en-US" sz="2800" dirty="0" smtClean="0">
                <a:solidFill>
                  <a:srgbClr val="FF0000"/>
                </a:solidFill>
                <a:latin typeface="楷体" pitchFamily="49" charset="-122"/>
                <a:ea typeface="楷体" pitchFamily="49" charset="-122"/>
              </a:rPr>
              <a:t>、时间攻击</a:t>
            </a:r>
            <a:r>
              <a:rPr lang="zh-CN" altLang="zh-CN" sz="2800" dirty="0" smtClean="0">
                <a:latin typeface="楷体" pitchFamily="49" charset="-122"/>
                <a:ea typeface="楷体" pitchFamily="49" charset="-122"/>
              </a:rPr>
              <a:t>是非常有效的方法</a:t>
            </a:r>
            <a:r>
              <a:rPr lang="zh-CN" altLang="en-US" sz="2800" dirty="0" smtClean="0">
                <a:latin typeface="楷体" pitchFamily="49" charset="-122"/>
                <a:ea typeface="楷体" pitchFamily="49" charset="-122"/>
              </a:rPr>
              <a:t>。</a:t>
            </a:r>
            <a:endParaRPr lang="zh-CN" altLang="zh-CN" sz="2800" dirty="0" smtClean="0">
              <a:latin typeface="楷体" pitchFamily="49" charset="-122"/>
              <a:ea typeface="楷体" pitchFamily="49" charset="-122"/>
            </a:endParaRPr>
          </a:p>
          <a:p>
            <a:endParaRPr lang="zh-CN" altLang="en-US" dirty="0"/>
          </a:p>
        </p:txBody>
      </p:sp>
      <p:sp>
        <p:nvSpPr>
          <p:cNvPr id="3" name="标题 2"/>
          <p:cNvSpPr>
            <a:spLocks noGrp="1"/>
          </p:cNvSpPr>
          <p:nvPr>
            <p:ph type="title"/>
          </p:nvPr>
        </p:nvSpPr>
        <p:spPr/>
        <p:txBody>
          <a:bodyPr>
            <a:normAutofit/>
          </a:bodyPr>
          <a:lstStyle/>
          <a:p>
            <a:r>
              <a:rPr lang="zh-CN" altLang="zh-CN" dirty="0" smtClean="0">
                <a:latin typeface="楷体" pitchFamily="49" charset="-122"/>
                <a:ea typeface="楷体" pitchFamily="49" charset="-122"/>
              </a:rPr>
              <a:t>实现攻击</a:t>
            </a:r>
            <a:r>
              <a:rPr lang="en-US" altLang="zh-CN" dirty="0" smtClean="0">
                <a:latin typeface="楷体" pitchFamily="49" charset="-122"/>
                <a:ea typeface="楷体" pitchFamily="49" charset="-122"/>
              </a:rPr>
              <a:t>-</a:t>
            </a:r>
            <a:r>
              <a:rPr lang="zh-CN" altLang="zh-CN" i="1" dirty="0" smtClean="0">
                <a:latin typeface="楷体" pitchFamily="49" charset="-122"/>
                <a:ea typeface="楷体" pitchFamily="49" charset="-122"/>
              </a:rPr>
              <a:t>被动式攻击</a:t>
            </a:r>
            <a:endParaRPr lang="zh-CN" altLang="en-US" i="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2675467"/>
            <a:ext cx="8640959" cy="3450696"/>
          </a:xfrm>
        </p:spPr>
        <p:txBody>
          <a:bodyPr>
            <a:normAutofit/>
          </a:bodyPr>
          <a:lstStyle/>
          <a:p>
            <a:pPr>
              <a:lnSpc>
                <a:spcPct val="90000"/>
              </a:lnSpc>
            </a:pPr>
            <a:r>
              <a:rPr lang="zh-CN" altLang="zh-CN" sz="2800" dirty="0" smtClean="0">
                <a:latin typeface="楷体" pitchFamily="49" charset="-122"/>
                <a:ea typeface="楷体" pitchFamily="49" charset="-122"/>
              </a:rPr>
              <a:t>被动攻击的必要条件：</a:t>
            </a:r>
          </a:p>
          <a:p>
            <a:pPr>
              <a:lnSpc>
                <a:spcPct val="90000"/>
              </a:lnSpc>
              <a:buNone/>
            </a:pPr>
            <a:r>
              <a:rPr lang="zh-CN" altLang="zh-CN" sz="2800" dirty="0" smtClean="0">
                <a:latin typeface="楷体" pitchFamily="49" charset="-122"/>
                <a:ea typeface="楷体" pitchFamily="49" charset="-122"/>
              </a:rPr>
              <a:t>   一、有</a:t>
            </a:r>
            <a:r>
              <a:rPr lang="zh-CN" altLang="zh-CN" sz="2800" dirty="0" smtClean="0">
                <a:solidFill>
                  <a:srgbClr val="FF0000"/>
                </a:solidFill>
                <a:latin typeface="楷体" pitchFamily="49" charset="-122"/>
                <a:ea typeface="楷体" pitchFamily="49" charset="-122"/>
              </a:rPr>
              <a:t>足够多的采样样本</a:t>
            </a:r>
            <a:r>
              <a:rPr lang="zh-CN" altLang="zh-CN" sz="2800" dirty="0" smtClean="0">
                <a:latin typeface="楷体" pitchFamily="49" charset="-122"/>
                <a:ea typeface="楷体" pitchFamily="49" charset="-122"/>
              </a:rPr>
              <a:t>；</a:t>
            </a:r>
          </a:p>
          <a:p>
            <a:pPr>
              <a:lnSpc>
                <a:spcPct val="90000"/>
              </a:lnSpc>
              <a:buNone/>
            </a:pPr>
            <a:r>
              <a:rPr lang="zh-CN" altLang="zh-CN" sz="2800" dirty="0" smtClean="0">
                <a:latin typeface="楷体" pitchFamily="49" charset="-122"/>
                <a:ea typeface="楷体" pitchFamily="49" charset="-122"/>
              </a:rPr>
              <a:t>   二、各密钥相关状态的</a:t>
            </a:r>
            <a:r>
              <a:rPr lang="zh-CN" altLang="zh-CN" sz="2800" dirty="0" smtClean="0">
                <a:solidFill>
                  <a:srgbClr val="FF0000"/>
                </a:solidFill>
                <a:latin typeface="楷体" pitchFamily="49" charset="-122"/>
                <a:ea typeface="楷体" pitchFamily="49" charset="-122"/>
              </a:rPr>
              <a:t>准确采样值</a:t>
            </a:r>
            <a:r>
              <a:rPr lang="zh-CN" altLang="zh-CN" sz="2800" dirty="0" smtClean="0">
                <a:latin typeface="楷体" pitchFamily="49" charset="-122"/>
                <a:ea typeface="楷体" pitchFamily="49" charset="-122"/>
              </a:rPr>
              <a:t>。</a:t>
            </a:r>
            <a:endParaRPr lang="zh-CN" altLang="en-US" sz="2800" dirty="0"/>
          </a:p>
        </p:txBody>
      </p:sp>
      <p:sp>
        <p:nvSpPr>
          <p:cNvPr id="3" name="标题 2"/>
          <p:cNvSpPr>
            <a:spLocks noGrp="1"/>
          </p:cNvSpPr>
          <p:nvPr>
            <p:ph type="title"/>
          </p:nvPr>
        </p:nvSpPr>
        <p:spPr/>
        <p:txBody>
          <a:bodyPr>
            <a:normAutofit/>
          </a:bodyPr>
          <a:lstStyle/>
          <a:p>
            <a:r>
              <a:rPr lang="zh-CN" altLang="zh-CN" dirty="0" smtClean="0">
                <a:latin typeface="楷体" pitchFamily="49" charset="-122"/>
                <a:ea typeface="楷体" pitchFamily="49" charset="-122"/>
              </a:rPr>
              <a:t>实现攻击-</a:t>
            </a:r>
            <a:r>
              <a:rPr lang="zh-CN" altLang="zh-CN" i="1" dirty="0" smtClean="0">
                <a:latin typeface="楷体" pitchFamily="49" charset="-122"/>
                <a:ea typeface="楷体" pitchFamily="49" charset="-122"/>
              </a:rPr>
              <a:t>被动式攻击</a:t>
            </a:r>
            <a:endParaRPr lang="zh-CN" altLang="en-US" i="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zh-CN" sz="2800" dirty="0" smtClean="0">
                <a:solidFill>
                  <a:srgbClr val="FF0000"/>
                </a:solidFill>
                <a:latin typeface="楷体" pitchFamily="49" charset="-122"/>
                <a:ea typeface="楷体" pitchFamily="49" charset="-122"/>
              </a:rPr>
              <a:t>防御立足点就是破坏</a:t>
            </a:r>
            <a:r>
              <a:rPr lang="zh-CN" altLang="zh-CN" sz="2800" dirty="0" smtClean="0">
                <a:latin typeface="楷体" pitchFamily="49" charset="-122"/>
                <a:ea typeface="楷体" pitchFamily="49" charset="-122"/>
              </a:rPr>
              <a:t>被动攻击</a:t>
            </a:r>
            <a:r>
              <a:rPr lang="zh-CN" altLang="zh-CN" sz="2800" dirty="0" smtClean="0">
                <a:solidFill>
                  <a:srgbClr val="FF0000"/>
                </a:solidFill>
                <a:latin typeface="楷体" pitchFamily="49" charset="-122"/>
                <a:ea typeface="楷体" pitchFamily="49" charset="-122"/>
              </a:rPr>
              <a:t>的必要条件</a:t>
            </a:r>
            <a:r>
              <a:rPr lang="zh-CN" altLang="zh-CN" sz="2800" dirty="0" smtClean="0">
                <a:latin typeface="楷体" pitchFamily="49" charset="-122"/>
                <a:ea typeface="楷体" pitchFamily="49" charset="-122"/>
              </a:rPr>
              <a:t>：</a:t>
            </a:r>
          </a:p>
          <a:p>
            <a:pPr>
              <a:lnSpc>
                <a:spcPct val="90000"/>
              </a:lnSpc>
            </a:pPr>
            <a:r>
              <a:rPr lang="zh-CN" altLang="zh-CN" sz="2800" dirty="0" smtClean="0">
                <a:latin typeface="楷体" pitchFamily="49" charset="-122"/>
                <a:ea typeface="楷体" pitchFamily="49" charset="-122"/>
              </a:rPr>
              <a:t>一</a:t>
            </a:r>
            <a:r>
              <a:rPr lang="zh-CN" altLang="en-US" sz="2800" dirty="0" smtClean="0">
                <a:latin typeface="楷体" pitchFamily="49" charset="-122"/>
                <a:ea typeface="楷体" pitchFamily="49" charset="-122"/>
              </a:rPr>
              <a:t>、</a:t>
            </a:r>
            <a:r>
              <a:rPr lang="zh-CN" altLang="zh-CN" sz="2800" dirty="0" smtClean="0">
                <a:solidFill>
                  <a:srgbClr val="FF0000"/>
                </a:solidFill>
                <a:latin typeface="楷体" pitchFamily="49" charset="-122"/>
                <a:ea typeface="楷体" pitchFamily="49" charset="-122"/>
              </a:rPr>
              <a:t>消除</a:t>
            </a:r>
            <a:r>
              <a:rPr lang="zh-CN" altLang="zh-CN" sz="2800" dirty="0" smtClean="0">
                <a:latin typeface="楷体" pitchFamily="49" charset="-122"/>
                <a:ea typeface="楷体" pitchFamily="49" charset="-122"/>
              </a:rPr>
              <a:t>密码算法实现中信息的</a:t>
            </a:r>
            <a:r>
              <a:rPr lang="zh-CN" altLang="zh-CN" sz="2800" dirty="0" smtClean="0">
                <a:solidFill>
                  <a:srgbClr val="FF0000"/>
                </a:solidFill>
                <a:latin typeface="楷体" pitchFamily="49" charset="-122"/>
                <a:ea typeface="楷体" pitchFamily="49" charset="-122"/>
              </a:rPr>
              <a:t>泄漏</a:t>
            </a:r>
            <a:r>
              <a:rPr lang="zh-CN" altLang="zh-CN" sz="2800" dirty="0" smtClean="0">
                <a:latin typeface="楷体" pitchFamily="49" charset="-122"/>
                <a:ea typeface="楷体" pitchFamily="49" charset="-122"/>
              </a:rPr>
              <a:t>；</a:t>
            </a:r>
          </a:p>
          <a:p>
            <a:pPr>
              <a:lnSpc>
                <a:spcPct val="90000"/>
              </a:lnSpc>
            </a:pPr>
            <a:r>
              <a:rPr lang="zh-CN" altLang="zh-CN" sz="2800" dirty="0" smtClean="0">
                <a:latin typeface="楷体" pitchFamily="49" charset="-122"/>
                <a:ea typeface="楷体" pitchFamily="49" charset="-122"/>
              </a:rPr>
              <a:t>二</a:t>
            </a:r>
            <a:r>
              <a:rPr lang="zh-CN" altLang="en-US" sz="2800" dirty="0" smtClean="0">
                <a:latin typeface="楷体" pitchFamily="49" charset="-122"/>
                <a:ea typeface="楷体" pitchFamily="49" charset="-122"/>
              </a:rPr>
              <a:t>、</a:t>
            </a:r>
            <a:r>
              <a:rPr lang="zh-CN" altLang="zh-CN" sz="2800" dirty="0" smtClean="0">
                <a:solidFill>
                  <a:srgbClr val="FF0000"/>
                </a:solidFill>
                <a:latin typeface="楷体" pitchFamily="49" charset="-122"/>
                <a:ea typeface="楷体" pitchFamily="49" charset="-122"/>
              </a:rPr>
              <a:t>增加</a:t>
            </a:r>
            <a:r>
              <a:rPr lang="zh-CN" altLang="zh-CN" sz="2800" dirty="0" smtClean="0">
                <a:latin typeface="楷体" pitchFamily="49" charset="-122"/>
                <a:ea typeface="楷体" pitchFamily="49" charset="-122"/>
              </a:rPr>
              <a:t>攻击的</a:t>
            </a:r>
            <a:r>
              <a:rPr lang="zh-CN" altLang="zh-CN" sz="2800" dirty="0" smtClean="0">
                <a:solidFill>
                  <a:srgbClr val="FF0000"/>
                </a:solidFill>
                <a:latin typeface="楷体" pitchFamily="49" charset="-122"/>
                <a:ea typeface="楷体" pitchFamily="49" charset="-122"/>
              </a:rPr>
              <a:t>难度</a:t>
            </a:r>
            <a:r>
              <a:rPr lang="zh-CN" altLang="zh-CN" sz="2800" dirty="0" smtClean="0">
                <a:latin typeface="楷体" pitchFamily="49" charset="-122"/>
                <a:ea typeface="楷体" pitchFamily="49" charset="-122"/>
              </a:rPr>
              <a:t>：</a:t>
            </a:r>
          </a:p>
          <a:p>
            <a:pPr>
              <a:lnSpc>
                <a:spcPct val="90000"/>
              </a:lnSpc>
              <a:buNone/>
            </a:pPr>
            <a:r>
              <a:rPr lang="en-US" altLang="zh-CN" sz="2800" dirty="0" smtClean="0">
                <a:latin typeface="楷体" pitchFamily="49" charset="-122"/>
                <a:ea typeface="楷体" pitchFamily="49" charset="-122"/>
              </a:rPr>
              <a:t>	</a:t>
            </a:r>
            <a:r>
              <a:rPr lang="zh-CN" altLang="zh-CN" sz="2800" dirty="0" smtClean="0">
                <a:latin typeface="楷体" pitchFamily="49" charset="-122"/>
                <a:ea typeface="楷体" pitchFamily="49" charset="-122"/>
              </a:rPr>
              <a:t>（1）增加噪声；（2）减小有效信息量。</a:t>
            </a:r>
          </a:p>
          <a:p>
            <a:endParaRPr lang="zh-CN" altLang="en-US" dirty="0"/>
          </a:p>
        </p:txBody>
      </p:sp>
      <p:sp>
        <p:nvSpPr>
          <p:cNvPr id="3" name="标题 2"/>
          <p:cNvSpPr>
            <a:spLocks noGrp="1"/>
          </p:cNvSpPr>
          <p:nvPr>
            <p:ph type="title"/>
          </p:nvPr>
        </p:nvSpPr>
        <p:spPr/>
        <p:txBody>
          <a:bodyPr/>
          <a:lstStyle/>
          <a:p>
            <a:r>
              <a:rPr lang="zh-CN" altLang="zh-CN" dirty="0" smtClean="0">
                <a:latin typeface="楷体" pitchFamily="49" charset="-122"/>
                <a:ea typeface="楷体" pitchFamily="49" charset="-122"/>
              </a:rPr>
              <a:t>被动攻击</a:t>
            </a:r>
            <a:r>
              <a:rPr lang="zh-CN" altLang="zh-CN" dirty="0" smtClean="0">
                <a:ea typeface="楷体" pitchFamily="49" charset="-122"/>
              </a:rPr>
              <a:t>的防御</a:t>
            </a:r>
            <a:r>
              <a:rPr lang="zh-CN" altLang="en-US" dirty="0" smtClean="0">
                <a:ea typeface="楷体" pitchFamily="49" charset="-122"/>
              </a:rPr>
              <a:t>立足点</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smtClean="0">
                <a:latin typeface="楷体" pitchFamily="49" charset="-122"/>
                <a:ea typeface="楷体" pitchFamily="49" charset="-122"/>
              </a:rPr>
              <a:t>数据冗余</a:t>
            </a:r>
          </a:p>
          <a:p>
            <a:r>
              <a:rPr lang="zh-CN" altLang="zh-CN" dirty="0" smtClean="0">
                <a:latin typeface="楷体" pitchFamily="49" charset="-122"/>
                <a:ea typeface="楷体" pitchFamily="49" charset="-122"/>
              </a:rPr>
              <a:t>控制冗余</a:t>
            </a:r>
          </a:p>
          <a:p>
            <a:r>
              <a:rPr lang="zh-CN" altLang="zh-CN" dirty="0" smtClean="0">
                <a:latin typeface="楷体" pitchFamily="49" charset="-122"/>
                <a:ea typeface="楷体" pitchFamily="49" charset="-122"/>
              </a:rPr>
              <a:t>执行冗余</a:t>
            </a:r>
            <a:endParaRPr lang="zh-CN" altLang="en-US" dirty="0"/>
          </a:p>
        </p:txBody>
      </p:sp>
      <p:sp>
        <p:nvSpPr>
          <p:cNvPr id="3" name="标题 2"/>
          <p:cNvSpPr>
            <a:spLocks noGrp="1"/>
          </p:cNvSpPr>
          <p:nvPr>
            <p:ph type="title"/>
          </p:nvPr>
        </p:nvSpPr>
        <p:spPr/>
        <p:txBody>
          <a:bodyPr/>
          <a:lstStyle/>
          <a:p>
            <a:r>
              <a:rPr lang="zh-CN" altLang="en-US" dirty="0" smtClean="0">
                <a:ea typeface="楷体" pitchFamily="49" charset="-122"/>
              </a:rPr>
              <a:t>实现攻击</a:t>
            </a:r>
            <a:r>
              <a:rPr lang="zh-CN" altLang="zh-CN" dirty="0" smtClean="0">
                <a:ea typeface="楷体" pitchFamily="49" charset="-122"/>
              </a:rPr>
              <a:t>的软件防御</a:t>
            </a:r>
            <a:r>
              <a:rPr lang="zh-CN" altLang="en-US" dirty="0" smtClean="0">
                <a:ea typeface="楷体" pitchFamily="49" charset="-122"/>
              </a:rPr>
              <a:t>方法</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596</TotalTime>
  <Words>530</Words>
  <Application>Microsoft Office PowerPoint</Application>
  <PresentationFormat>全屏显示(4:3)</PresentationFormat>
  <Paragraphs>60</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波形</vt:lpstr>
      <vt:lpstr>抵御实现攻击的软件方法实验 </vt:lpstr>
      <vt:lpstr>密码攻击</vt:lpstr>
      <vt:lpstr>密码攻击-实现攻击</vt:lpstr>
      <vt:lpstr>实现攻击-主动式攻击</vt:lpstr>
      <vt:lpstr>抗干扰攻击的对策</vt:lpstr>
      <vt:lpstr>实现攻击-被动式攻击</vt:lpstr>
      <vt:lpstr>实现攻击-被动式攻击</vt:lpstr>
      <vt:lpstr>被动攻击的防御立足点</vt:lpstr>
      <vt:lpstr>实现攻击的软件防御方法</vt:lpstr>
      <vt:lpstr>数据冗余</vt:lpstr>
      <vt:lpstr>控制冗余</vt:lpstr>
      <vt:lpstr>执行冗余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嵌入式系统实验 </dc:title>
  <dc:creator>Administrator</dc:creator>
  <cp:lastModifiedBy>think</cp:lastModifiedBy>
  <cp:revision>72</cp:revision>
  <dcterms:created xsi:type="dcterms:W3CDTF">2016-12-27T01:54:45Z</dcterms:created>
  <dcterms:modified xsi:type="dcterms:W3CDTF">2021-05-19T16:06:07Z</dcterms:modified>
</cp:coreProperties>
</file>