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2" r:id="rId3"/>
    <p:sldId id="315" r:id="rId4"/>
    <p:sldId id="318" r:id="rId5"/>
    <p:sldId id="319" r:id="rId6"/>
    <p:sldId id="320" r:id="rId7"/>
    <p:sldId id="321" r:id="rId8"/>
    <p:sldId id="323" r:id="rId9"/>
    <p:sldId id="324" r:id="rId10"/>
    <p:sldId id="325" r:id="rId11"/>
    <p:sldId id="322" r:id="rId12"/>
    <p:sldId id="326" r:id="rId13"/>
    <p:sldId id="327" r:id="rId14"/>
    <p:sldId id="328" r:id="rId15"/>
    <p:sldId id="329" r:id="rId16"/>
    <p:sldId id="330" r:id="rId17"/>
    <p:sldId id="316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0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AE0C-E018-4568-8E55-E05B164AB760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6713-8ADB-458B-A1C8-A291504C25B7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4C38-A3E1-4E82-B1E5-79429B77CA25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0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6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41B8-56DE-4CE3-BE53-8D282B6390EC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E254-8A2D-47A2-B027-A7CDF8E80E7B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5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3186-ABF4-45BD-B487-7872F6823484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978C-754A-48EE-B0B7-C85B3BFCA377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87D7-6A89-46F9-87BF-61FCE4E6103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6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3742-6FC8-4045-9D15-71F623B772CB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0859-9244-4460-99EF-185E9E057BE4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9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FF99-7EFD-468C-A902-4987AE8AF03B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C802-838F-433C-AAF4-C148473B3EF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1" y="0"/>
            <a:ext cx="698500" cy="69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3e/lab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.whu.edu.cn/teacherinfo.aspx?id=195" TargetMode="External"/><Relationship Id="rId2" Type="http://schemas.openxmlformats.org/officeDocument/2006/relationships/hyperlink" Target="mailto:qingan@wh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685800" y="2012950"/>
            <a:ext cx="77724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课</a:t>
            </a:r>
            <a:r>
              <a:rPr lang="zh-CN" altLang="en-US" sz="3600" b="1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程介绍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lang="zh-CN" altLang="en-US" sz="2000" kern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系</a:t>
            </a:r>
            <a:r>
              <a:rPr lang="zh-CN" altLang="en-US" sz="2000" kern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rPr>
              <a:t>统级程序设计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2018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年秋季学期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任课老师；李清安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56C9-8029-477A-8CDA-825C53A9530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强烈建议！实验！恒心！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371600"/>
            <a:ext cx="4937727" cy="435133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5791200"/>
            <a:ext cx="6271260" cy="63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相见恨晚！</a:t>
            </a:r>
          </a:p>
        </p:txBody>
      </p:sp>
    </p:spTree>
    <p:extLst>
      <p:ext uri="{BB962C8B-B14F-4D97-AF65-F5344CB8AC3E}">
        <p14:creationId xmlns:p14="http://schemas.microsoft.com/office/powerpoint/2010/main" val="29189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具体课程内容和实验大纲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</a:t>
            </a:r>
            <a:r>
              <a:rPr lang="zh-CN" altLang="en-US" dirty="0" smtClean="0"/>
              <a:t>么要删减？鼓励学有余力的同学自学其余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4953000" cy="371475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905000" y="2379663"/>
            <a:ext cx="781050" cy="7445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具体课程内容和实验大纲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选择的内容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50" y="2590800"/>
            <a:ext cx="5086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800" b="1" dirty="0" smtClean="0"/>
              <a:t>计算机系统漫游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信</a:t>
            </a:r>
            <a:r>
              <a:rPr lang="zh-CN" altLang="en-US" sz="1800" b="1" dirty="0" smtClean="0"/>
              <a:t>息的表示和处理 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计算机组成、数字逻辑？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程</a:t>
            </a:r>
            <a:r>
              <a:rPr lang="zh-CN" altLang="en-US" sz="1800" b="1" dirty="0" smtClean="0"/>
              <a:t>序的机器级表示（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汇编语言、编译器？）</a:t>
            </a:r>
            <a:endParaRPr lang="en-US" altLang="zh-CN" sz="1800" b="1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dirty="0"/>
              <a:t>处理</a:t>
            </a:r>
            <a:r>
              <a:rPr lang="zh-CN" altLang="en-US" sz="1800" dirty="0" smtClean="0"/>
              <a:t>器体系结构（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计算机组成？）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优</a:t>
            </a:r>
            <a:r>
              <a:rPr lang="zh-CN" altLang="en-US" sz="1800" b="1" dirty="0" smtClean="0"/>
              <a:t>化程序性能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编译器？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存储</a:t>
            </a:r>
            <a:r>
              <a:rPr lang="zh-CN" altLang="en-US" sz="1800" dirty="0" smtClean="0"/>
              <a:t>器层次结构（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计算机组成、体系结构？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 smtClean="0"/>
              <a:t>链接（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？？？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dirty="0" smtClean="0"/>
              <a:t>异常控制流（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虚</a:t>
            </a:r>
            <a:r>
              <a:rPr lang="zh-CN" altLang="en-US" sz="1800" dirty="0" smtClean="0"/>
              <a:t>拟内存（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系统级</a:t>
            </a:r>
            <a:r>
              <a:rPr lang="en-US" altLang="zh-CN" sz="1800" dirty="0" smtClean="0"/>
              <a:t>I/O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网</a:t>
            </a:r>
            <a:r>
              <a:rPr lang="zh-CN" altLang="en-US" sz="1800" dirty="0" smtClean="0"/>
              <a:t>络编程（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计算机网络？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并发编</a:t>
            </a:r>
            <a:r>
              <a:rPr lang="zh-CN" altLang="en-US" sz="1800" dirty="0" smtClean="0"/>
              <a:t>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程序设计高级主题？）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具体课程内容和实验大纲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选择的实验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50" y="2590800"/>
            <a:ext cx="74485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2000" dirty="0" smtClean="0">
                <a:latin typeface="+mn-ea"/>
                <a:ea typeface="+mn-ea"/>
              </a:rPr>
              <a:t>一个额外的基础实验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 algn="l">
              <a:buAutoNum type="arabicPeriod"/>
            </a:pPr>
            <a:r>
              <a:rPr lang="en-US" altLang="zh-CN" sz="2000" dirty="0" smtClean="0">
                <a:latin typeface="+mn-ea"/>
                <a:ea typeface="+mn-ea"/>
              </a:rPr>
              <a:t>Data </a:t>
            </a:r>
            <a:r>
              <a:rPr lang="en-US" altLang="zh-CN" sz="2000" dirty="0">
                <a:latin typeface="+mn-ea"/>
                <a:ea typeface="+mn-ea"/>
              </a:rPr>
              <a:t>Lab:  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/>
            <a:r>
              <a:rPr lang="zh-CN" altLang="en-US" sz="2000" dirty="0" smtClean="0">
                <a:latin typeface="+mn-ea"/>
                <a:ea typeface="+mn-ea"/>
              </a:rPr>
              <a:t>学</a:t>
            </a:r>
            <a:r>
              <a:rPr lang="zh-CN" altLang="en-US" sz="2000" dirty="0">
                <a:latin typeface="+mn-ea"/>
                <a:ea typeface="+mn-ea"/>
              </a:rPr>
              <a:t>生需要用</a:t>
            </a:r>
            <a:r>
              <a:rPr lang="en-US" altLang="zh-CN" sz="2000" dirty="0">
                <a:latin typeface="+mn-ea"/>
                <a:ea typeface="+mn-ea"/>
              </a:rPr>
              <a:t>bit-level</a:t>
            </a:r>
            <a:r>
              <a:rPr lang="zh-CN" altLang="en-US" sz="2000" dirty="0">
                <a:latin typeface="+mn-ea"/>
                <a:ea typeface="+mn-ea"/>
              </a:rPr>
              <a:t>表示和操作，来实现相对复杂的数据类型和操作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latin typeface="+mn-ea"/>
                <a:ea typeface="+mn-ea"/>
              </a:rPr>
              <a:t>Bomb Lab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/>
            <a:r>
              <a:rPr lang="zh-CN" altLang="en-US" sz="2000" dirty="0" smtClean="0">
                <a:latin typeface="+mn-ea"/>
                <a:ea typeface="+mn-ea"/>
              </a:rPr>
              <a:t>通</a:t>
            </a:r>
            <a:r>
              <a:rPr lang="zh-CN" altLang="en-US" sz="2000" dirty="0">
                <a:latin typeface="+mn-ea"/>
                <a:ea typeface="+mn-ea"/>
              </a:rPr>
              <a:t>过反汇编和反向工程，学生需要猜出</a:t>
            </a:r>
            <a:r>
              <a:rPr lang="en-US" altLang="zh-CN" sz="2000" dirty="0">
                <a:latin typeface="+mn-ea"/>
                <a:ea typeface="+mn-ea"/>
              </a:rPr>
              <a:t>6</a:t>
            </a:r>
            <a:r>
              <a:rPr lang="zh-CN" altLang="en-US" sz="2000" dirty="0">
                <a:latin typeface="+mn-ea"/>
                <a:ea typeface="+mn-ea"/>
              </a:rPr>
              <a:t>个字符串，通过输入这</a:t>
            </a:r>
            <a:r>
              <a:rPr lang="en-US" altLang="zh-CN" sz="2000" dirty="0">
                <a:latin typeface="+mn-ea"/>
                <a:ea typeface="+mn-ea"/>
              </a:rPr>
              <a:t>6</a:t>
            </a:r>
            <a:r>
              <a:rPr lang="zh-CN" altLang="en-US" sz="2000" dirty="0">
                <a:latin typeface="+mn-ea"/>
                <a:ea typeface="+mn-ea"/>
              </a:rPr>
              <a:t>个字符串，来拆除炸弹</a:t>
            </a:r>
          </a:p>
          <a:p>
            <a:pPr marL="342900" indent="-342900" algn="l">
              <a:buAutoNum type="arabicPeriod"/>
            </a:pPr>
            <a:r>
              <a:rPr lang="en-US" altLang="zh-CN" sz="2000" dirty="0">
                <a:latin typeface="+mn-ea"/>
                <a:ea typeface="+mn-ea"/>
              </a:rPr>
              <a:t>Attack Lab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/>
            <a:r>
              <a:rPr lang="zh-CN" altLang="en-US" sz="2000" dirty="0" smtClean="0">
                <a:latin typeface="+mn-ea"/>
                <a:ea typeface="+mn-ea"/>
              </a:rPr>
              <a:t>给</a:t>
            </a:r>
            <a:r>
              <a:rPr lang="zh-CN" altLang="en-US" sz="2000" dirty="0">
                <a:latin typeface="+mn-ea"/>
                <a:ea typeface="+mn-ea"/>
              </a:rPr>
              <a:t>定一个二进制文件，学生需要利用代码注入等技巧，实现缓冲区溢出攻</a:t>
            </a:r>
            <a:r>
              <a:rPr lang="zh-CN" altLang="en-US" sz="2000" dirty="0" smtClean="0">
                <a:latin typeface="+mn-ea"/>
                <a:ea typeface="+mn-ea"/>
              </a:rPr>
              <a:t>击</a:t>
            </a:r>
            <a:endParaRPr lang="en-US" altLang="zh-CN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2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考试安排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时间：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17</a:t>
            </a:r>
            <a:r>
              <a:rPr lang="zh-CN" altLang="en-US" sz="2000" dirty="0" smtClean="0"/>
              <a:t>周及以后安排（具体时间等教学办）</a:t>
            </a:r>
            <a:endParaRPr lang="en-US" altLang="zh-CN" sz="2000" dirty="0" smtClean="0"/>
          </a:p>
          <a:p>
            <a:r>
              <a:rPr lang="zh-CN" altLang="en-US" sz="2400" dirty="0"/>
              <a:t>内</a:t>
            </a:r>
            <a:r>
              <a:rPr lang="zh-CN" altLang="en-US" sz="2400" dirty="0" smtClean="0"/>
              <a:t>容：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章的练习题部分的题型、内容（</a:t>
            </a:r>
            <a:r>
              <a:rPr lang="zh-CN" altLang="en-US" sz="2000" b="1" dirty="0" smtClean="0"/>
              <a:t>不会是原题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zh-CN" altLang="en-US" sz="2400" dirty="0"/>
              <a:t>理论</a:t>
            </a:r>
            <a:r>
              <a:rPr lang="zh-CN" altLang="en-US" sz="2400" dirty="0" smtClean="0"/>
              <a:t>课评分（</a:t>
            </a:r>
            <a:r>
              <a:rPr lang="en-US" altLang="zh-CN" sz="2400" dirty="0" smtClean="0"/>
              <a:t>100%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考试</a:t>
            </a:r>
            <a:r>
              <a:rPr lang="en-US" altLang="zh-CN" sz="2000" dirty="0" smtClean="0"/>
              <a:t>70%+</a:t>
            </a:r>
            <a:r>
              <a:rPr lang="zh-CN" altLang="en-US" sz="2000" dirty="0"/>
              <a:t>提</a:t>
            </a:r>
            <a:r>
              <a:rPr lang="zh-CN" altLang="en-US" sz="2000" dirty="0" smtClean="0"/>
              <a:t>问</a:t>
            </a:r>
            <a:r>
              <a:rPr lang="en-US" altLang="zh-CN" sz="2000" dirty="0" smtClean="0"/>
              <a:t>5%+</a:t>
            </a:r>
            <a:r>
              <a:rPr lang="zh-CN" altLang="en-US" sz="2000" dirty="0" smtClean="0"/>
              <a:t>三次作业（</a:t>
            </a:r>
            <a:r>
              <a:rPr lang="en-US" altLang="zh-CN" sz="2000" dirty="0" smtClean="0"/>
              <a:t>8%+8%+9%=25%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课安排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data lab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周课堂验收（第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周周一前发布任务）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20%</a:t>
            </a:r>
          </a:p>
          <a:p>
            <a:r>
              <a:rPr lang="en-US" altLang="zh-CN" dirty="0" smtClean="0"/>
              <a:t>bomb lab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周课堂验收</a:t>
            </a:r>
            <a:r>
              <a:rPr lang="zh-CN" altLang="en-US" dirty="0"/>
              <a:t>（第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周周一前</a:t>
            </a:r>
            <a:r>
              <a:rPr lang="zh-CN" altLang="en-US" dirty="0"/>
              <a:t>发布任务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25%</a:t>
            </a:r>
          </a:p>
          <a:p>
            <a:r>
              <a:rPr lang="en-US" altLang="zh-CN" dirty="0" smtClean="0"/>
              <a:t>attack lab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周课堂验收（第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周周一前前发布任务）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25%</a:t>
            </a:r>
          </a:p>
          <a:p>
            <a:r>
              <a:rPr lang="zh-CN" altLang="en-US" dirty="0"/>
              <a:t>实验报</a:t>
            </a:r>
            <a:r>
              <a:rPr lang="zh-CN" altLang="en-US" dirty="0" smtClean="0"/>
              <a:t>告：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30%</a:t>
            </a:r>
            <a:r>
              <a:rPr lang="zh-CN" altLang="en-US" dirty="0" smtClean="0"/>
              <a:t>（不少于</a:t>
            </a:r>
            <a:r>
              <a:rPr lang="en-US" altLang="zh-CN" dirty="0"/>
              <a:t>8</a:t>
            </a:r>
            <a:r>
              <a:rPr lang="en-US" altLang="zh-CN" dirty="0" smtClean="0"/>
              <a:t>00</a:t>
            </a:r>
            <a:r>
              <a:rPr lang="zh-CN" altLang="en-US" dirty="0" smtClean="0"/>
              <a:t>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对实验任务的分析和思考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对实验课安排的意见与建议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csapp.cs.cmu.edu/3e/labs.html</a:t>
            </a:r>
            <a:r>
              <a:rPr lang="zh-CN" altLang="en-US" dirty="0" smtClean="0"/>
              <a:t>（供自学参考）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实验课平台准备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所有的实验需要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/>
              <a:t>虚拟</a:t>
            </a:r>
            <a:r>
              <a:rPr lang="zh-CN" altLang="en-US" dirty="0" smtClean="0"/>
              <a:t>机安装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（建议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subsystem for 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（建议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建</a:t>
            </a:r>
            <a:r>
              <a:rPr lang="zh-CN" altLang="en-US" dirty="0" smtClean="0"/>
              <a:t>议</a:t>
            </a:r>
            <a:r>
              <a:rPr lang="en-US" altLang="zh-CN" dirty="0" smtClean="0"/>
              <a:t>64bit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Welcome and Enjoy!</a:t>
            </a:r>
            <a:endParaRPr lang="zh-CN" alt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43DC-0A98-4876-ACC1-E3CBA6650A4D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任课老师介绍</a:t>
            </a:r>
            <a:endParaRPr lang="en-US" altLang="zh-CN" dirty="0" smtClean="0"/>
          </a:p>
          <a:p>
            <a:r>
              <a:rPr lang="zh-CN" altLang="en-US" dirty="0"/>
              <a:t>参</a:t>
            </a:r>
            <a:r>
              <a:rPr lang="zh-CN" altLang="en-US" dirty="0" smtClean="0"/>
              <a:t>考教材</a:t>
            </a:r>
            <a:endParaRPr lang="en-US" altLang="zh-CN" dirty="0" smtClean="0"/>
          </a:p>
          <a:p>
            <a:r>
              <a:rPr lang="zh-CN" altLang="en-US" dirty="0" smtClean="0"/>
              <a:t>评分</a:t>
            </a:r>
            <a:endParaRPr lang="en-US" altLang="zh-CN" dirty="0" smtClean="0"/>
          </a:p>
          <a:p>
            <a:r>
              <a:rPr lang="zh-CN" altLang="en-US" dirty="0"/>
              <a:t>为什</a:t>
            </a:r>
            <a:r>
              <a:rPr lang="zh-CN" altLang="en-US" dirty="0" smtClean="0"/>
              <a:t>么选择</a:t>
            </a:r>
            <a:r>
              <a:rPr lang="en-US" altLang="zh-CN" dirty="0" err="1" smtClean="0"/>
              <a:t>csapp</a:t>
            </a:r>
            <a:endParaRPr lang="en-US" altLang="zh-CN" dirty="0" smtClean="0"/>
          </a:p>
          <a:p>
            <a:r>
              <a:rPr lang="zh-CN" altLang="en-US" dirty="0"/>
              <a:t>具</a:t>
            </a:r>
            <a:r>
              <a:rPr lang="zh-CN" altLang="en-US" dirty="0" smtClean="0"/>
              <a:t>体课程和实验大纲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任课老师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姓名</a:t>
            </a:r>
            <a:r>
              <a:rPr lang="en-US" altLang="zh-CN" dirty="0" smtClean="0"/>
              <a:t>: </a:t>
            </a:r>
            <a:r>
              <a:rPr lang="zh-CN" altLang="en-US" dirty="0" smtClean="0"/>
              <a:t>李清安</a:t>
            </a:r>
            <a:endParaRPr lang="en-US" altLang="zh-CN" dirty="0" smtClean="0"/>
          </a:p>
          <a:p>
            <a:r>
              <a:rPr lang="zh-CN" altLang="en-US" dirty="0" smtClean="0"/>
              <a:t>邮箱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qingan@whu.edu.cn</a:t>
            </a:r>
            <a:endParaRPr lang="en-US" altLang="zh-CN" dirty="0" smtClean="0"/>
          </a:p>
          <a:p>
            <a:r>
              <a:rPr lang="en-US" altLang="zh-CN" dirty="0" smtClean="0"/>
              <a:t>QQ: 309296637</a:t>
            </a:r>
          </a:p>
          <a:p>
            <a:r>
              <a:rPr lang="zh-CN" altLang="en-US" dirty="0" smtClean="0"/>
              <a:t>办公室</a:t>
            </a:r>
            <a:r>
              <a:rPr lang="en-US" altLang="zh-CN" dirty="0" smtClean="0"/>
              <a:t>: </a:t>
            </a:r>
            <a:r>
              <a:rPr lang="zh-CN" altLang="en-US" dirty="0"/>
              <a:t>计算</a:t>
            </a:r>
            <a:r>
              <a:rPr lang="zh-CN" altLang="en-US" dirty="0" smtClean="0"/>
              <a:t>机学院大楼</a:t>
            </a:r>
            <a:r>
              <a:rPr lang="en-US" altLang="zh-CN" dirty="0" smtClean="0"/>
              <a:t>E412</a:t>
            </a:r>
          </a:p>
          <a:p>
            <a:r>
              <a:rPr lang="zh-CN" altLang="en-US" dirty="0" smtClean="0"/>
              <a:t>个人网页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http://cs.whu.edu.cn/teacherinfo.aspx?id=195</a:t>
            </a:r>
            <a:endParaRPr lang="en-US" altLang="zh-CN" dirty="0" smtClean="0"/>
          </a:p>
          <a:p>
            <a:r>
              <a:rPr lang="zh-CN" altLang="en-US" dirty="0"/>
              <a:t>研</a:t>
            </a:r>
            <a:r>
              <a:rPr lang="zh-CN" altLang="en-US" dirty="0" smtClean="0"/>
              <a:t>究领域：</a:t>
            </a:r>
            <a:endParaRPr lang="en-US" altLang="zh-CN" dirty="0" smtClean="0"/>
          </a:p>
          <a:p>
            <a:pPr lvl="1"/>
            <a:r>
              <a:rPr lang="zh-CN" altLang="en-US" dirty="0"/>
              <a:t>编</a:t>
            </a:r>
            <a:r>
              <a:rPr lang="zh-CN" altLang="en-US" dirty="0" smtClean="0"/>
              <a:t>译优化、程序分析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4DDC-DD94-4550-8D89-57C93C597E52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深入理解计算机系统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），第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版，</a:t>
            </a:r>
            <a:r>
              <a:rPr lang="en-US" altLang="zh-CN" dirty="0" smtClean="0"/>
              <a:t>2016</a:t>
            </a:r>
          </a:p>
          <a:p>
            <a:pPr lvl="1"/>
            <a:r>
              <a:rPr lang="zh-CN" altLang="en-US" dirty="0" smtClean="0"/>
              <a:t>作者：</a:t>
            </a:r>
            <a:r>
              <a:rPr lang="en-US" altLang="zh-CN" dirty="0" smtClean="0"/>
              <a:t>Randal E. Bryant and David R. </a:t>
            </a:r>
            <a:r>
              <a:rPr lang="en-US" altLang="zh-CN" dirty="0" err="1" smtClean="0"/>
              <a:t>O’Hallaron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http://csapp.cs.cmu.edu</a:t>
            </a:r>
            <a:endParaRPr lang="en-US" altLang="zh-CN" dirty="0"/>
          </a:p>
          <a:p>
            <a:pPr lvl="1"/>
            <a:r>
              <a:rPr lang="zh-CN" altLang="en-US" dirty="0" smtClean="0"/>
              <a:t>如何购买？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文版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英文版？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程序设计语言</a:t>
            </a:r>
            <a:r>
              <a:rPr lang="en-US" altLang="zh-CN" dirty="0" smtClean="0"/>
              <a:t>,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</a:t>
            </a:r>
            <a:r>
              <a:rPr lang="en-US" altLang="zh-CN" dirty="0" smtClean="0"/>
              <a:t>, 1988</a:t>
            </a:r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者：</a:t>
            </a:r>
            <a:r>
              <a:rPr lang="en-US" altLang="zh-CN" dirty="0" smtClean="0"/>
              <a:t> Brian Kernighan and Dennis Ritchie</a:t>
            </a:r>
          </a:p>
          <a:p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提问：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次以上）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主动提问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被动回答？</a:t>
            </a:r>
            <a:endParaRPr lang="en-US" altLang="zh-CN" dirty="0" smtClean="0"/>
          </a:p>
          <a:p>
            <a:r>
              <a:rPr lang="zh-CN" altLang="en-US" dirty="0" smtClean="0"/>
              <a:t>平时作业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期</a:t>
            </a:r>
            <a:r>
              <a:rPr lang="zh-CN" altLang="en-US" dirty="0" smtClean="0"/>
              <a:t>末考试（闭卷）：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试题语言：中文</a:t>
            </a:r>
            <a:r>
              <a:rPr lang="en-US" altLang="zh-CN" dirty="0" smtClean="0"/>
              <a:t>or</a:t>
            </a:r>
            <a:r>
              <a:rPr lang="zh-CN" altLang="en-US" dirty="0" smtClean="0"/>
              <a:t>英文？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C84B-4100-49E3-8E41-1305A9D1AA5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少</a:t>
            </a:r>
            <a:r>
              <a:rPr lang="zh-CN" altLang="en-US" sz="2400" dirty="0" smtClean="0"/>
              <a:t>有的一本从程序员的角度，贯穿整个计算机系统的基础课程</a:t>
            </a:r>
            <a:endParaRPr lang="en-US" altLang="zh-CN" sz="2400" dirty="0" smtClean="0"/>
          </a:p>
          <a:p>
            <a:r>
              <a:rPr lang="zh-CN" altLang="en-US" sz="2400" dirty="0"/>
              <a:t>程</a:t>
            </a:r>
            <a:r>
              <a:rPr lang="zh-CN" altLang="en-US" sz="2400" dirty="0" smtClean="0"/>
              <a:t>序员需要对软硬件底层了解到什么程度？</a:t>
            </a:r>
            <a:endParaRPr lang="en-US" altLang="zh-CN" sz="2400" dirty="0" smtClean="0"/>
          </a:p>
          <a:p>
            <a:r>
              <a:rPr lang="zh-CN" altLang="en-US" sz="2400" dirty="0"/>
              <a:t>这</a:t>
            </a:r>
            <a:r>
              <a:rPr lang="zh-CN" altLang="en-US" sz="2400" dirty="0" smtClean="0"/>
              <a:t>些计算机系统地核心概念如何巧妙地搭在一起？</a:t>
            </a:r>
            <a:endParaRPr lang="zh-CN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31950" y="3107352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 sz="1800" b="1" dirty="0" smtClean="0"/>
              <a:t>计算机系统漫游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信</a:t>
            </a:r>
            <a:r>
              <a:rPr lang="zh-CN" altLang="en-US" sz="1800" b="1" dirty="0" smtClean="0"/>
              <a:t>息的表示和处理 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计算机组成、数字逻辑？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程</a:t>
            </a:r>
            <a:r>
              <a:rPr lang="zh-CN" altLang="en-US" sz="1800" b="1" dirty="0" smtClean="0"/>
              <a:t>序的机器级表示（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汇编语言、编译器？）</a:t>
            </a:r>
            <a:endParaRPr lang="en-US" altLang="zh-CN" sz="1800" b="1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dirty="0"/>
              <a:t>处理</a:t>
            </a:r>
            <a:r>
              <a:rPr lang="zh-CN" altLang="en-US" sz="1800" dirty="0" smtClean="0"/>
              <a:t>器体系结构（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计算机组成？）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800" b="1" dirty="0"/>
              <a:t>优</a:t>
            </a:r>
            <a:r>
              <a:rPr lang="zh-CN" altLang="en-US" sz="1800" b="1" dirty="0" smtClean="0"/>
              <a:t>化程序性能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编译器？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存储</a:t>
            </a:r>
            <a:r>
              <a:rPr lang="zh-CN" altLang="en-US" sz="1800" dirty="0" smtClean="0"/>
              <a:t>器层次结构（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计算机组成、体系结构？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b="1" dirty="0" smtClean="0"/>
              <a:t>链接（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？？？</a:t>
            </a:r>
            <a:r>
              <a:rPr lang="zh-CN" altLang="en-US" sz="1800" b="1" dirty="0" smtClean="0"/>
              <a:t>）</a:t>
            </a:r>
            <a:endParaRPr lang="en-US" altLang="zh-CN" sz="1800" b="1" dirty="0" smtClean="0"/>
          </a:p>
          <a:p>
            <a:pPr marL="342900" indent="-342900" algn="l">
              <a:buAutoNum type="arabicPeriod"/>
            </a:pPr>
            <a:r>
              <a:rPr lang="zh-CN" altLang="en-US" sz="1800" dirty="0" smtClean="0"/>
              <a:t>异常控制流（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虚</a:t>
            </a:r>
            <a:r>
              <a:rPr lang="zh-CN" altLang="en-US" sz="1800" dirty="0" smtClean="0"/>
              <a:t>拟内存（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en-US" altLang="zh-CN" sz="1800" dirty="0" smtClean="0"/>
              <a:t> </a:t>
            </a:r>
            <a:r>
              <a:rPr lang="zh-CN" altLang="en-US" sz="1800" dirty="0" smtClean="0"/>
              <a:t>系统级</a:t>
            </a:r>
            <a:r>
              <a:rPr lang="en-US" altLang="zh-CN" sz="1800" dirty="0" smtClean="0"/>
              <a:t>I/O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B050"/>
                </a:solidFill>
              </a:rPr>
              <a:t>操作系统？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网</a:t>
            </a:r>
            <a:r>
              <a:rPr lang="zh-CN" altLang="en-US" sz="1800" dirty="0" smtClean="0"/>
              <a:t>络编程（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计算机网络？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342900" indent="-342900" algn="l">
              <a:buAutoNum type="arabicPeriod"/>
            </a:pPr>
            <a:r>
              <a:rPr lang="zh-CN" altLang="en-US" sz="1800" dirty="0"/>
              <a:t>并发编</a:t>
            </a:r>
            <a:r>
              <a:rPr lang="zh-CN" altLang="en-US" sz="1800" dirty="0" smtClean="0"/>
              <a:t>程（</a:t>
            </a:r>
            <a:r>
              <a:rPr lang="zh-CN" altLang="en-US" sz="1800" dirty="0" smtClean="0">
                <a:solidFill>
                  <a:srgbClr val="00B050"/>
                </a:solidFill>
              </a:rPr>
              <a:t>程序设计高级主题？）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实验设计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Data Lab:  </a:t>
            </a:r>
            <a:r>
              <a:rPr lang="zh-CN" altLang="en-US" dirty="0" smtClean="0"/>
              <a:t>学生需要用</a:t>
            </a:r>
            <a:r>
              <a:rPr lang="en-US" altLang="zh-CN" dirty="0" smtClean="0"/>
              <a:t>bit-level</a:t>
            </a:r>
            <a:r>
              <a:rPr lang="zh-CN" altLang="en-US" dirty="0"/>
              <a:t>表</a:t>
            </a:r>
            <a:r>
              <a:rPr lang="zh-CN" altLang="en-US" dirty="0" smtClean="0"/>
              <a:t>示和操作，来实现相对复杂的数据类型和操作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Bomb Lab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通过反汇编和反向工程，学生需要猜出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个字符串，通过输入这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个字符串，来拆除炸弹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Attack Lab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给定一个二进制文件，学生需要利用代码注入等技巧，实现缓冲区溢出攻击。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Architecture Lab: </a:t>
            </a:r>
            <a:r>
              <a:rPr lang="zh-CN" altLang="en-US" dirty="0"/>
              <a:t>给</a:t>
            </a:r>
            <a:r>
              <a:rPr lang="zh-CN" altLang="en-US" dirty="0" smtClean="0"/>
              <a:t>定一个数组拷贝函数和一个</a:t>
            </a:r>
            <a:r>
              <a:rPr lang="en-US" altLang="zh-CN" dirty="0" smtClean="0"/>
              <a:t>Y86</a:t>
            </a:r>
            <a:r>
              <a:rPr lang="zh-CN" altLang="en-US" dirty="0" smtClean="0"/>
              <a:t>处理器设计，学生需要修改该函数和处理器设计，来提高该函数的速度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 Lab: </a:t>
            </a:r>
            <a:r>
              <a:rPr lang="zh-CN" altLang="en-US" dirty="0" smtClean="0"/>
              <a:t>学生需要实现一个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模拟器，并优化一个矩阵转置算法，减少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模拟器上的命中失效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实验设计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Lab:  </a:t>
            </a:r>
            <a:r>
              <a:rPr lang="zh-CN" altLang="en-US" dirty="0" smtClean="0"/>
              <a:t>学生需要用</a:t>
            </a:r>
            <a:r>
              <a:rPr lang="en-US" altLang="zh-CN" dirty="0" smtClean="0"/>
              <a:t>bit-level</a:t>
            </a:r>
            <a:r>
              <a:rPr lang="zh-CN" altLang="en-US" dirty="0"/>
              <a:t>表</a:t>
            </a:r>
            <a:r>
              <a:rPr lang="zh-CN" altLang="en-US" dirty="0" smtClean="0"/>
              <a:t>示和操作，来实现相对复杂的数据类型和操作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Bomb Lab</a:t>
            </a:r>
            <a:r>
              <a:rPr lang="zh-CN" altLang="en-US" dirty="0" smtClean="0"/>
              <a:t>：通过反汇编和反向工程，学生需要猜出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个字符串，通过输入这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个字符串，来拆除炸弹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Attack Lab</a:t>
            </a:r>
            <a:r>
              <a:rPr lang="zh-CN" altLang="en-US" dirty="0" smtClean="0"/>
              <a:t>：给定一个二进制文件，学生需要利用代码注入等技巧，实现缓冲区溢出攻击。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Architecture Lab: </a:t>
            </a:r>
            <a:r>
              <a:rPr lang="zh-CN" altLang="en-US" dirty="0"/>
              <a:t>给</a:t>
            </a:r>
            <a:r>
              <a:rPr lang="zh-CN" altLang="en-US" dirty="0" smtClean="0"/>
              <a:t>定一个数组拷贝函数和一个</a:t>
            </a:r>
            <a:r>
              <a:rPr lang="en-US" altLang="zh-CN" dirty="0" smtClean="0"/>
              <a:t>Y86</a:t>
            </a:r>
            <a:r>
              <a:rPr lang="zh-CN" altLang="en-US" dirty="0" smtClean="0"/>
              <a:t>处理器设计，学生需要修改该函数和处理器设计，来提高该函数的速度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Cache Lab: </a:t>
            </a:r>
            <a:r>
              <a:rPr lang="zh-CN" altLang="en-US" dirty="0" smtClean="0"/>
              <a:t>学生需要实现一个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模拟器，并优化一个矩阵转置算法，减少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模拟器上的命中失效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err="1" smtClean="0"/>
              <a:t>csapp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Shell Lab</a:t>
            </a:r>
            <a:r>
              <a:rPr lang="zh-CN" altLang="en-US" dirty="0" smtClean="0"/>
              <a:t>：学生需要实现一个</a:t>
            </a:r>
            <a:r>
              <a:rPr lang="en-US" altLang="zh-CN" dirty="0" smtClean="0"/>
              <a:t>Unix Shell</a:t>
            </a:r>
            <a:r>
              <a:rPr lang="zh-CN" altLang="en-US" dirty="0" smtClean="0"/>
              <a:t>程序，涉及到并发、进程控制、信号处理等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Malloc</a:t>
            </a:r>
            <a:r>
              <a:rPr lang="en-US" altLang="zh-CN" dirty="0" smtClean="0"/>
              <a:t> Lab</a:t>
            </a:r>
            <a:r>
              <a:rPr lang="zh-CN" altLang="en-US" dirty="0" smtClean="0"/>
              <a:t>：学生需要自己实现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realloc</a:t>
            </a:r>
            <a:r>
              <a:rPr lang="zh-CN" altLang="en-US" dirty="0"/>
              <a:t>函</a:t>
            </a:r>
            <a:r>
              <a:rPr lang="zh-CN" altLang="en-US" dirty="0" smtClean="0"/>
              <a:t>数，考虑数据在内存的布局和组织，考虑空间效率和性能。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Proxy Lab</a:t>
            </a:r>
            <a:r>
              <a:rPr lang="zh-CN" altLang="en-US" dirty="0" smtClean="0"/>
              <a:t>：学生需要自己实现一个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代理，设计到网络编程、不同机器间的大小端字节顺序、缓存、进程控制、信号处理、文件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、并发与同步等。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7441-99A6-407D-A198-48FBE2D4712A}" type="datetime1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武汉大学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C802-838F-433C-AAF4-C148473B3E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Pages>0</Pages>
  <Words>1696</Words>
  <Characters>0</Characters>
  <Application>Microsoft Office PowerPoint</Application>
  <PresentationFormat>On-screen Show (4:3)</PresentationFormat>
  <Lines>0</Lines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Gill Sans</vt:lpstr>
      <vt:lpstr>ＭＳ Ｐゴシック</vt:lpstr>
      <vt:lpstr>ヒラギノ角ゴ ProN W3</vt:lpstr>
      <vt:lpstr>宋体</vt:lpstr>
      <vt:lpstr>Arial</vt:lpstr>
      <vt:lpstr>Calibri</vt:lpstr>
      <vt:lpstr>Calibri Light</vt:lpstr>
      <vt:lpstr>Custom Design</vt:lpstr>
      <vt:lpstr>PowerPoint Presentation</vt:lpstr>
      <vt:lpstr>提纲</vt:lpstr>
      <vt:lpstr>任课老师</vt:lpstr>
      <vt:lpstr>参考资料</vt:lpstr>
      <vt:lpstr>评分</vt:lpstr>
      <vt:lpstr>为什么选择csapp？</vt:lpstr>
      <vt:lpstr>为什么选择csapp？</vt:lpstr>
      <vt:lpstr>为什么选择csapp？</vt:lpstr>
      <vt:lpstr>为什么选择csapp？</vt:lpstr>
      <vt:lpstr>强烈建议！实验！恒心！</vt:lpstr>
      <vt:lpstr>具体课程内容和实验大纲</vt:lpstr>
      <vt:lpstr>具体课程内容和实验大纲</vt:lpstr>
      <vt:lpstr>具体课程内容和实验大纲</vt:lpstr>
      <vt:lpstr>考试安排</vt:lpstr>
      <vt:lpstr>实验课安排</vt:lpstr>
      <vt:lpstr>实验课平台准备</vt:lpstr>
      <vt:lpstr>Welcome and Enjoy!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Admin</cp:lastModifiedBy>
  <cp:revision>162</cp:revision>
  <cp:lastPrinted>2011-08-30T03:47:10Z</cp:lastPrinted>
  <dcterms:created xsi:type="dcterms:W3CDTF">2012-08-28T17:04:18Z</dcterms:created>
  <dcterms:modified xsi:type="dcterms:W3CDTF">2018-11-22T11:47:10Z</dcterms:modified>
</cp:coreProperties>
</file>