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328" r:id="rId4"/>
    <p:sldId id="315" r:id="rId5"/>
    <p:sldId id="330" r:id="rId6"/>
    <p:sldId id="332" r:id="rId7"/>
    <p:sldId id="331" r:id="rId8"/>
    <p:sldId id="333" r:id="rId9"/>
    <p:sldId id="334" r:id="rId10"/>
    <p:sldId id="335" r:id="rId11"/>
    <p:sldId id="336" r:id="rId12"/>
    <p:sldId id="341" r:id="rId13"/>
    <p:sldId id="340" r:id="rId14"/>
    <p:sldId id="337" r:id="rId15"/>
    <p:sldId id="338" r:id="rId16"/>
    <p:sldId id="339" r:id="rId17"/>
    <p:sldId id="316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0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95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AE0C-E018-4568-8E55-E05B164AB760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6713-8ADB-458B-A1C8-A291504C25B7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4C38-A3E1-4E82-B1E5-79429B77CA25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7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6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1B8-56DE-4CE3-BE53-8D282B6390EC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E254-8A2D-47A2-B027-A7CDF8E80E7B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5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3186-ABF4-45BD-B487-7872F6823484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978C-754A-48EE-B0B7-C85B3BFCA377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87D7-6A89-46F9-87BF-61FCE4E6103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742-6FC8-4045-9D15-71F623B772CB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859-9244-4460-99EF-185E9E057BE4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9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FF99-7EFD-468C-A902-4987AE8AF03B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0"/>
            <a:ext cx="698500" cy="6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Hello world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zh-CN" altLang="en-US" sz="2000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系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统级程序设计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2018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年秋季学期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任课老师；李清安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56C9-8029-477A-8CDA-825C53A9530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译源程序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汇编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why?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hello.c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&gt;clang –c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objdump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readelf</a:t>
            </a:r>
            <a:endParaRPr lang="en-US" altLang="zh-CN" dirty="0"/>
          </a:p>
          <a:p>
            <a:pPr lvl="1"/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hello.c</a:t>
            </a:r>
            <a:r>
              <a:rPr lang="en-US" altLang="zh-CN" dirty="0" smtClean="0"/>
              <a:t> -&gt; hello.exe</a:t>
            </a:r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&gt;clang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hello.exe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Why do we need more about compilation?</a:t>
            </a:r>
          </a:p>
          <a:p>
            <a:pPr lvl="2"/>
            <a:r>
              <a:rPr lang="en-US" altLang="zh-CN" dirty="0" smtClean="0">
                <a:solidFill>
                  <a:srgbClr val="00B050"/>
                </a:solidFill>
              </a:rPr>
              <a:t>Always believe a </a:t>
            </a:r>
            <a:r>
              <a:rPr lang="en-US" altLang="zh-CN" dirty="0" err="1" smtClean="0">
                <a:solidFill>
                  <a:srgbClr val="00B050"/>
                </a:solidFill>
              </a:rPr>
              <a:t>blackbox</a:t>
            </a:r>
            <a:r>
              <a:rPr lang="en-US" altLang="zh-CN" dirty="0" smtClean="0">
                <a:solidFill>
                  <a:srgbClr val="00B050"/>
                </a:solidFill>
              </a:rPr>
              <a:t> tool?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70000"/>
          <a:stretch/>
        </p:blipFill>
        <p:spPr>
          <a:xfrm>
            <a:off x="1143000" y="1447800"/>
            <a:ext cx="6705600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</a:t>
            </a:r>
            <a:r>
              <a:rPr lang="zh-CN" altLang="en-US" dirty="0" smtClean="0"/>
              <a:t>行程序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提供了一个类似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的操作界面，可以视为一个类操作系统的抽象接口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94" y="2895600"/>
            <a:ext cx="74545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9275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149850" y="1774825"/>
            <a:ext cx="2832100" cy="725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3352800" y="1462088"/>
            <a:ext cx="322263" cy="39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2000" dirty="0">
                <a:latin typeface="微软雅黑" pitchFamily="34" charset="-122"/>
                <a:ea typeface="微软雅黑" pitchFamily="34" charset="-122"/>
                <a:cs typeface="msgothic"/>
              </a:rPr>
              <a:t>0</a:t>
            </a:r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005762" y="1620838"/>
            <a:ext cx="1138238" cy="620712"/>
            <a:chOff x="4950" y="1093"/>
            <a:chExt cx="717" cy="391"/>
          </a:xfrm>
        </p:grpSpPr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5206" y="1093"/>
              <a:ext cx="461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gothic"/>
                </a:rPr>
                <a:t>ESP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gothic"/>
                </a:rPr>
                <a:t>(</a:t>
              </a: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gothic"/>
                </a:rPr>
                <a:t>栈顶</a:t>
              </a: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gothic"/>
                </a:rPr>
                <a:t>)</a:t>
              </a:r>
            </a:p>
          </p:txBody>
        </p:sp>
        <p:sp>
          <p:nvSpPr>
            <p:cNvPr id="96" name="Line 26"/>
            <p:cNvSpPr>
              <a:spLocks noChangeShapeType="1"/>
            </p:cNvSpPr>
            <p:nvPr/>
          </p:nvSpPr>
          <p:spPr bwMode="auto">
            <a:xfrm flipH="1">
              <a:off x="4950" y="1196"/>
              <a:ext cx="242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55" name="Line 28"/>
          <p:cNvSpPr>
            <a:spLocks noChangeShapeType="1"/>
          </p:cNvSpPr>
          <p:nvPr/>
        </p:nvSpPr>
        <p:spPr bwMode="auto">
          <a:xfrm flipV="1">
            <a:off x="8121650" y="715963"/>
            <a:ext cx="1587" cy="460375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8435975" y="3844925"/>
            <a:ext cx="587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900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H="1">
            <a:off x="8051800" y="40116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678237" y="962025"/>
            <a:ext cx="1565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3797300" y="5802313"/>
            <a:ext cx="14287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151437" y="700088"/>
            <a:ext cx="2830513" cy="517525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151437" y="25082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151437" y="3214688"/>
            <a:ext cx="2830513" cy="768350"/>
          </a:xfrm>
          <a:prstGeom prst="rect">
            <a:avLst/>
          </a:prstGeom>
          <a:solidFill>
            <a:srgbClr val="FFFFFF"/>
          </a:solidFill>
          <a:ln w="3302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宋体"/>
              <a:cs typeface="+mn-cs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151437" y="39814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kumimoji="0" lang="en-GB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由</a:t>
            </a:r>
            <a:r>
              <a:rPr kumimoji="0" lang="en-GB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malloc</a:t>
            </a: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kumimoji="0" lang="en-GB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flipV="1">
            <a:off x="6562725" y="3563938"/>
            <a:ext cx="1587" cy="407987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5151437" y="1185863"/>
            <a:ext cx="2830513" cy="598487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用户栈（</a:t>
            </a: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User stack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flipV="1">
            <a:off x="6562725" y="2268538"/>
            <a:ext cx="1587" cy="246062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>
            <a:off x="6562725" y="1784350"/>
            <a:ext cx="1587" cy="242888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151437" y="6065838"/>
            <a:ext cx="2830513" cy="422275"/>
          </a:xfrm>
          <a:prstGeom prst="rect">
            <a:avLst/>
          </a:prstGeom>
          <a:solidFill>
            <a:srgbClr val="FFFFFF">
              <a:lumMod val="75000"/>
            </a:srgbClr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4883150" y="6297613"/>
            <a:ext cx="3159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600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151437" y="4689475"/>
            <a:ext cx="2830513" cy="712788"/>
          </a:xfrm>
          <a:prstGeom prst="rect">
            <a:avLst/>
          </a:prstGeom>
          <a:solidFill>
            <a:srgbClr val="333399">
              <a:lumMod val="20000"/>
              <a:lumOff val="80000"/>
            </a:srgbClr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151437" y="5354638"/>
            <a:ext cx="2830513" cy="71120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(.init, .text</a:t>
            </a:r>
            <a:r>
              <a:rPr kumimoji="0" lang="en-GB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kumimoji="0" lang="en-GB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8015287" y="4765675"/>
            <a:ext cx="1071563" cy="1327150"/>
            <a:chOff x="4956" y="3074"/>
            <a:chExt cx="675" cy="836"/>
          </a:xfrm>
        </p:grpSpPr>
        <p:sp>
          <p:nvSpPr>
            <p:cNvPr id="93" name="AutoShape 36"/>
            <p:cNvSpPr>
              <a:spLocks/>
            </p:cNvSpPr>
            <p:nvPr/>
          </p:nvSpPr>
          <p:spPr bwMode="auto">
            <a:xfrm>
              <a:off x="4956" y="3094"/>
              <a:ext cx="140" cy="816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endParaRPr lang="en-US" altLang="zh-CN" sz="2400">
                <a:latin typeface="Arial Narrow" pitchFamily="34" charset="0"/>
              </a:endParaRPr>
            </a:p>
          </p:txBody>
        </p:sp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5161" y="3074"/>
              <a:ext cx="470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900">
                  <a:solidFill>
                    <a:srgbClr val="FF0000"/>
                  </a:solidFill>
                  <a:latin typeface="Calibri" pitchFamily="34" charset="0"/>
                  <a:ea typeface="微软雅黑" pitchFamily="34" charset="-122"/>
                  <a:cs typeface="msgothic"/>
                </a:rPr>
                <a:t>从可执行文件装入</a:t>
              </a:r>
            </a:p>
          </p:txBody>
        </p:sp>
      </p:grp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439737" y="712788"/>
            <a:ext cx="32686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程序</a:t>
            </a:r>
            <a:r>
              <a:rPr kumimoji="0" lang="en-US" altLang="zh-CN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段</a:t>
            </a:r>
            <a:r>
              <a:rPr kumimoji="0" lang="en-US" altLang="zh-CN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头表描述如何映射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95287" y="1439863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ELF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头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95287" y="1874838"/>
            <a:ext cx="2971800" cy="695325"/>
          </a:xfrm>
          <a:prstGeom prst="rect">
            <a:avLst/>
          </a:prstGeom>
          <a:solidFill>
            <a:srgbClr val="993366">
              <a:alpha val="9000"/>
            </a:srgbClr>
          </a:solidFill>
          <a:ln w="25527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程序（段）头表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95287" y="3005138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.text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95287" y="3875088"/>
            <a:ext cx="2971800" cy="434975"/>
          </a:xfrm>
          <a:prstGeom prst="rect">
            <a:avLst/>
          </a:prstGeom>
          <a:solidFill>
            <a:srgbClr val="333399">
              <a:lumMod val="20000"/>
              <a:lumOff val="80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.data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95287" y="4310063"/>
            <a:ext cx="2971800" cy="433387"/>
          </a:xfrm>
          <a:prstGeom prst="rect">
            <a:avLst/>
          </a:prstGeom>
          <a:solidFill>
            <a:srgbClr val="333399">
              <a:lumMod val="20000"/>
              <a:lumOff val="80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.bss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95287" y="4743450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.symtab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95287" y="5178425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.debug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95287" y="344011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.rodata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287" y="5613400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.line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95287" y="257016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.init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95287" y="6048375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.strtab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470275" y="3876672"/>
            <a:ext cx="1652587" cy="1214437"/>
            <a:chOff x="2039" y="2533"/>
            <a:chExt cx="1114" cy="746"/>
          </a:xfrm>
        </p:grpSpPr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2257" y="2823"/>
              <a:ext cx="896" cy="45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2" name="AutoShape 42"/>
            <p:cNvSpPr>
              <a:spLocks/>
            </p:cNvSpPr>
            <p:nvPr/>
          </p:nvSpPr>
          <p:spPr bwMode="auto">
            <a:xfrm>
              <a:off x="2039" y="2533"/>
              <a:ext cx="192" cy="539"/>
            </a:xfrm>
            <a:prstGeom prst="rightBrace">
              <a:avLst>
                <a:gd name="adj1" fmla="val 23394"/>
                <a:gd name="adj2" fmla="val 50000"/>
              </a:avLst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3549650" y="1604963"/>
            <a:ext cx="1581150" cy="4122737"/>
            <a:chOff x="2157" y="1070"/>
            <a:chExt cx="996" cy="2597"/>
          </a:xfrm>
        </p:grpSpPr>
        <p:sp>
          <p:nvSpPr>
            <p:cNvPr id="89" name="Line 44"/>
            <p:cNvSpPr>
              <a:spLocks noChangeShapeType="1"/>
            </p:cNvSpPr>
            <p:nvPr/>
          </p:nvSpPr>
          <p:spPr bwMode="auto">
            <a:xfrm>
              <a:off x="2351" y="1877"/>
              <a:ext cx="802" cy="17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AutoShape 45"/>
            <p:cNvSpPr>
              <a:spLocks/>
            </p:cNvSpPr>
            <p:nvPr/>
          </p:nvSpPr>
          <p:spPr bwMode="auto">
            <a:xfrm>
              <a:off x="2157" y="1070"/>
              <a:ext cx="129" cy="1417"/>
            </a:xfrm>
            <a:prstGeom prst="rightBrace">
              <a:avLst>
                <a:gd name="adj1" fmla="val 9153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87" name="Text Box 46"/>
          <p:cNvSpPr txBox="1">
            <a:spLocks noChangeArrowheads="1"/>
          </p:cNvSpPr>
          <p:nvPr/>
        </p:nvSpPr>
        <p:spPr bwMode="auto">
          <a:xfrm>
            <a:off x="8174037" y="784225"/>
            <a:ext cx="84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1GB</a:t>
            </a: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4208463" y="1676400"/>
            <a:ext cx="9731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0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高地址向低地址增长！</a:t>
            </a:r>
          </a:p>
        </p:txBody>
      </p:sp>
    </p:spTree>
    <p:extLst>
      <p:ext uri="{BB962C8B-B14F-4D97-AF65-F5344CB8AC3E}">
        <p14:creationId xmlns:p14="http://schemas.microsoft.com/office/powerpoint/2010/main" val="4156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关于抽象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41475"/>
            <a:ext cx="5257800" cy="42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33600" y="2362200"/>
            <a:ext cx="3327316" cy="837605"/>
          </a:xfrm>
          <a:prstGeom prst="rect">
            <a:avLst/>
          </a:prstGeom>
          <a:solidFill>
            <a:srgbClr val="339966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关于抽象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 really important &amp; interesting topic.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克服复杂性的良方 </a:t>
            </a:r>
            <a:endParaRPr lang="en-US" altLang="zh-CN" dirty="0"/>
          </a:p>
          <a:p>
            <a:pPr lvl="1"/>
            <a:r>
              <a:rPr lang="zh-CN" altLang="en-US" dirty="0" smtClean="0"/>
              <a:t>分而治之：类抽象、过程抽象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流水线开发</a:t>
            </a:r>
            <a:endParaRPr lang="en-US" altLang="zh-CN" dirty="0" smtClean="0"/>
          </a:p>
          <a:p>
            <a:pPr lvl="1"/>
            <a:r>
              <a:rPr lang="zh-CN" altLang="en-US" dirty="0"/>
              <a:t>隔</a:t>
            </a:r>
            <a:r>
              <a:rPr lang="zh-CN" altLang="en-US" dirty="0" smtClean="0"/>
              <a:t>离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明确接口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后向兼容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5435545" cy="24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关于抽象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“Any </a:t>
            </a:r>
            <a:r>
              <a:rPr lang="en-US" altLang="zh-CN" dirty="0"/>
              <a:t>problem in computer science can be solved with another level of </a:t>
            </a:r>
            <a:r>
              <a:rPr lang="en-US" altLang="zh-CN" dirty="0" smtClean="0"/>
              <a:t>indirection”.  </a:t>
            </a:r>
          </a:p>
          <a:p>
            <a:pPr marL="2743200" lvl="6" indent="0" algn="r">
              <a:buNone/>
            </a:pPr>
            <a:r>
              <a:rPr lang="en-US" altLang="zh-CN" dirty="0" smtClean="0"/>
              <a:t>by </a:t>
            </a:r>
            <a:r>
              <a:rPr lang="en-US" altLang="zh-CN" dirty="0"/>
              <a:t>David </a:t>
            </a:r>
            <a:r>
              <a:rPr lang="en-US" altLang="zh-CN" dirty="0" smtClean="0"/>
              <a:t>Wheeler (</a:t>
            </a:r>
            <a:r>
              <a:rPr lang="zh-CN" altLang="en-US" dirty="0" smtClean="0"/>
              <a:t>剑桥大学计算机科学家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 descr="https://gss0.baidu.com/9fo3dSag_xI4khGko9WTAnF6hhy/zhidao/wh%3D600%2C800/sign=781c96ca67d0f703e6e79dda38ca7d05/d833c895d143ad4b231c861d87025aafa40f06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276600"/>
            <a:ext cx="3401568" cy="27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关于抽象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“Any </a:t>
            </a:r>
            <a:r>
              <a:rPr lang="en-US" altLang="zh-CN" dirty="0"/>
              <a:t>problem in computer science can be solved with another level of </a:t>
            </a:r>
            <a:r>
              <a:rPr lang="en-US" altLang="zh-CN" dirty="0" smtClean="0"/>
              <a:t>indirection, </a:t>
            </a:r>
            <a:r>
              <a:rPr lang="en-US" altLang="zh-CN" dirty="0"/>
              <a:t>except for the problem of too many levels of indirection</a:t>
            </a:r>
            <a:r>
              <a:rPr lang="en-US" altLang="zh-CN" dirty="0" smtClean="0"/>
              <a:t>”.  </a:t>
            </a:r>
          </a:p>
          <a:p>
            <a:pPr marL="2743200" lvl="6" indent="0" algn="r">
              <a:buNone/>
            </a:pPr>
            <a:r>
              <a:rPr lang="en-US" altLang="zh-CN" dirty="0" smtClean="0"/>
              <a:t>by </a:t>
            </a:r>
            <a:r>
              <a:rPr lang="en-US" altLang="zh-CN" dirty="0" err="1" smtClean="0"/>
              <a:t>WhoKnows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是很多问题的根源</a:t>
            </a:r>
            <a:endParaRPr lang="en-US" altLang="zh-CN" dirty="0" smtClean="0"/>
          </a:p>
          <a:p>
            <a:pPr lvl="1"/>
            <a:r>
              <a:rPr lang="zh-CN" altLang="en-US" dirty="0"/>
              <a:t>黑</a:t>
            </a:r>
            <a:r>
              <a:rPr lang="zh-CN" altLang="en-US" dirty="0" smtClean="0"/>
              <a:t>盒抽象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他人的工具</a:t>
            </a:r>
            <a:r>
              <a:rPr lang="en-US" altLang="zh-CN" dirty="0" smtClean="0"/>
              <a:t>)</a:t>
            </a:r>
            <a:r>
              <a:rPr lang="zh-CN" altLang="en-US" dirty="0" smtClean="0"/>
              <a:t>总是值得相信吗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旦黑盒出了问题，谁知道怎么解决？（</a:t>
            </a:r>
            <a:r>
              <a:rPr lang="en-US" altLang="zh-CN" dirty="0" smtClean="0"/>
              <a:t>why bother 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pPr lvl="1"/>
            <a:r>
              <a:rPr lang="zh-CN" altLang="en-US" dirty="0"/>
              <a:t>层</a:t>
            </a:r>
            <a:r>
              <a:rPr lang="zh-CN" altLang="en-US" dirty="0" smtClean="0"/>
              <a:t>层抽象，限制了垂直整合、全栈优化（坐等补丁？）</a:t>
            </a:r>
            <a:endParaRPr lang="en-US" altLang="zh-CN" dirty="0" smtClean="0"/>
          </a:p>
          <a:p>
            <a:pPr lvl="1"/>
            <a:r>
              <a:rPr lang="zh-CN" altLang="en-US" dirty="0"/>
              <a:t>很</a:t>
            </a:r>
            <a:r>
              <a:rPr lang="zh-CN" altLang="en-US" dirty="0" smtClean="0"/>
              <a:t>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来自对黑盒的过于乐观的假设（千年虫问题？）</a:t>
            </a:r>
            <a:endParaRPr lang="en-US" altLang="zh-CN" dirty="0" smtClean="0"/>
          </a:p>
          <a:p>
            <a:r>
              <a:rPr lang="zh-CN" altLang="en-US" dirty="0"/>
              <a:t>抽</a:t>
            </a:r>
            <a:r>
              <a:rPr lang="zh-CN" altLang="en-US" dirty="0" smtClean="0"/>
              <a:t>象的两面，方法论问题（前人经验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他人成果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抽象？）</a:t>
            </a:r>
            <a:endParaRPr lang="en-US" altLang="zh-CN" dirty="0" smtClean="0"/>
          </a:p>
          <a:p>
            <a:pPr marL="2743200" lvl="6" indent="0" algn="r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Welcome and Enjoy!</a:t>
            </a:r>
            <a:endParaRPr lang="zh-CN" alt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43DC-0A98-4876-ACC1-E3CBA6650A4D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机系统</a:t>
            </a:r>
            <a:endParaRPr lang="en-US" altLang="zh-CN" dirty="0" smtClean="0"/>
          </a:p>
          <a:p>
            <a:r>
              <a:rPr lang="zh-CN" altLang="en-US" dirty="0"/>
              <a:t>信</a:t>
            </a:r>
            <a:r>
              <a:rPr lang="zh-CN" altLang="en-US" dirty="0" smtClean="0"/>
              <a:t>息的表示</a:t>
            </a:r>
            <a:endParaRPr lang="en-US" altLang="zh-CN" dirty="0" smtClean="0"/>
          </a:p>
          <a:p>
            <a:r>
              <a:rPr lang="en-US" altLang="zh-CN" dirty="0" smtClean="0"/>
              <a:t>Hello world</a:t>
            </a:r>
          </a:p>
          <a:p>
            <a:r>
              <a:rPr lang="zh-CN" altLang="en-US"/>
              <a:t>抽象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</a:t>
            </a:r>
            <a:r>
              <a:rPr lang="zh-CN" altLang="en-US" dirty="0"/>
              <a:t>算</a:t>
            </a:r>
            <a:r>
              <a:rPr lang="zh-CN" altLang="en-US" dirty="0" smtClean="0"/>
              <a:t>机系统由软硬件组成，二者一起工作，来运行一个应用程序</a:t>
            </a:r>
            <a:endParaRPr lang="en-US" altLang="zh-CN" dirty="0" smtClean="0"/>
          </a:p>
          <a:p>
            <a:pPr lvl="1"/>
            <a:r>
              <a:rPr lang="zh-CN" altLang="en-US" dirty="0"/>
              <a:t>系</a:t>
            </a:r>
            <a:r>
              <a:rPr lang="zh-CN" altLang="en-US" dirty="0" smtClean="0"/>
              <a:t>统的实现总是随着时代的进步在演化，但是背后的基本概念却基本不变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workstation vs PC vs laptop vs mobile phone?</a:t>
            </a:r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networking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 representation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VM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所有的计算机系统具有相似的软硬件组件，实现相似的功能，这些组件如何一起影响程序的正确性和性能？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信息的表示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计算机系统基于二进制，利用</a:t>
            </a:r>
            <a:r>
              <a:rPr lang="zh-CN" altLang="en-US" dirty="0"/>
              <a:t>半导</a:t>
            </a:r>
            <a:r>
              <a:rPr lang="zh-CN" altLang="en-US" dirty="0" smtClean="0"/>
              <a:t>体的闭合、电压的高低表示</a:t>
            </a:r>
            <a:r>
              <a:rPr lang="en-US" altLang="zh-CN" dirty="0" smtClean="0"/>
              <a:t>0/1</a:t>
            </a:r>
          </a:p>
          <a:p>
            <a:r>
              <a:rPr lang="zh-CN" altLang="en-US" dirty="0"/>
              <a:t>计算</a:t>
            </a:r>
            <a:r>
              <a:rPr lang="zh-CN" altLang="en-US" dirty="0" smtClean="0"/>
              <a:t>机处理和存储的所有信息都用</a:t>
            </a:r>
            <a:r>
              <a:rPr lang="en-US" altLang="zh-CN" dirty="0" smtClean="0"/>
              <a:t>0/1</a:t>
            </a:r>
            <a:r>
              <a:rPr lang="zh-CN" altLang="en-US" dirty="0" smtClean="0"/>
              <a:t>序列表示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？如何用</a:t>
            </a:r>
            <a:r>
              <a:rPr lang="en-US" altLang="zh-CN" dirty="0" smtClean="0"/>
              <a:t>0/1</a:t>
            </a:r>
            <a:r>
              <a:rPr lang="zh-CN" altLang="en-US" dirty="0" smtClean="0"/>
              <a:t>编码不同信息？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指令、数据、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类型、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函数、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、机器学习算法、学生花名册、歌曲、电影？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</a:t>
            </a:r>
            <a:r>
              <a:rPr lang="zh-CN" altLang="en-US" dirty="0" smtClean="0"/>
              <a:t>文件</a:t>
            </a:r>
            <a:r>
              <a:rPr lang="en-US" altLang="zh-CN" dirty="0"/>
              <a:t>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二进制文件？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vs word</a:t>
            </a:r>
            <a:r>
              <a:rPr lang="zh-CN" altLang="en-US" dirty="0" smtClean="0"/>
              <a:t>文件？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信息的表示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0b00000000 -&gt; 0b01111111: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个常用字符</a:t>
            </a:r>
            <a:endParaRPr lang="en-US" altLang="zh-CN" dirty="0" smtClean="0"/>
          </a:p>
          <a:p>
            <a:pPr lvl="2"/>
            <a:r>
              <a:rPr lang="zh-CN" altLang="en-US" dirty="0"/>
              <a:t>可显</a:t>
            </a:r>
            <a:r>
              <a:rPr lang="zh-CN" altLang="en-US" dirty="0" smtClean="0"/>
              <a:t>示字符：</a:t>
            </a:r>
            <a:r>
              <a:rPr lang="en-US" altLang="zh-CN" dirty="0" smtClean="0"/>
              <a:t>a-z, A-Z, 0-9, +-*/(){}&lt;=&gt;, …</a:t>
            </a:r>
          </a:p>
          <a:p>
            <a:pPr lvl="2"/>
            <a:r>
              <a:rPr lang="zh-CN" altLang="en-US" dirty="0"/>
              <a:t>控制字</a:t>
            </a:r>
            <a:r>
              <a:rPr lang="zh-CN" altLang="en-US" dirty="0" smtClean="0"/>
              <a:t>符：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tab</a:t>
            </a:r>
            <a:r>
              <a:rPr lang="zh-CN" altLang="en-US" dirty="0" smtClean="0"/>
              <a:t>、回车、换行</a:t>
            </a:r>
            <a:r>
              <a:rPr lang="en-US" altLang="zh-CN" dirty="0" smtClean="0"/>
              <a:t>, …</a:t>
            </a:r>
          </a:p>
          <a:p>
            <a:pPr lvl="2"/>
            <a:r>
              <a:rPr lang="en-US" altLang="zh-CN" dirty="0" smtClean="0">
                <a:solidFill>
                  <a:srgbClr val="00B050"/>
                </a:solidFill>
              </a:rPr>
              <a:t>?</a:t>
            </a:r>
            <a:r>
              <a:rPr lang="zh-CN" altLang="en-US" dirty="0" smtClean="0">
                <a:solidFill>
                  <a:srgbClr val="00B050"/>
                </a:solidFill>
              </a:rPr>
              <a:t>为什么不用最高位？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2"/>
            <a:r>
              <a:rPr lang="zh-CN" altLang="en-US" dirty="0"/>
              <a:t>文</a:t>
            </a:r>
            <a:r>
              <a:rPr lang="zh-CN" altLang="en-US" dirty="0" smtClean="0"/>
              <a:t>本文件（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编码）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二进制文件（所有其他编码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协议）</a:t>
            </a:r>
            <a:endParaRPr lang="en-US" altLang="zh-CN" dirty="0" smtClean="0"/>
          </a:p>
          <a:p>
            <a:pPr lvl="2"/>
            <a:r>
              <a:rPr lang="zh-CN" altLang="en-US" dirty="0"/>
              <a:t>如</a:t>
            </a:r>
            <a:r>
              <a:rPr lang="zh-CN" altLang="en-US" dirty="0" smtClean="0"/>
              <a:t>何正确解码二进制文件？</a:t>
            </a:r>
            <a:r>
              <a:rPr lang="en-US" altLang="zh-CN" dirty="0" smtClean="0"/>
              <a:t>pdf? exe? </a:t>
            </a:r>
            <a:r>
              <a:rPr lang="en-US" altLang="zh-CN" dirty="0" err="1" smtClean="0"/>
              <a:t>rmvb</a:t>
            </a:r>
            <a:r>
              <a:rPr lang="en-US" altLang="zh-CN" dirty="0" smtClean="0"/>
              <a:t>? mp3?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70075"/>
            <a:ext cx="4114800" cy="21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编写源程序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编译源程序</a:t>
            </a:r>
            <a:endParaRPr lang="en-US" altLang="zh-CN" dirty="0" smtClean="0"/>
          </a:p>
          <a:p>
            <a:pPr lvl="1"/>
            <a:r>
              <a:rPr lang="en-US" altLang="zh-CN" dirty="0" err="1"/>
              <a:t>hello.c</a:t>
            </a:r>
            <a:r>
              <a:rPr lang="en-US" altLang="zh-CN" dirty="0"/>
              <a:t> -&gt; </a:t>
            </a:r>
            <a:r>
              <a:rPr lang="en-US" altLang="zh-CN" dirty="0" smtClean="0"/>
              <a:t>hello.exe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行源程序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linux</a:t>
            </a:r>
            <a:r>
              <a:rPr lang="en-US" altLang="zh-CN" dirty="0" smtClean="0"/>
              <a:t>&gt;./hello.exe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03383"/>
            <a:ext cx="3638550" cy="15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译源程序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7062"/>
            <a:ext cx="78867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/clang –E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宏展开、条件编译、去掉注释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70000"/>
          <a:stretch/>
        </p:blipFill>
        <p:spPr>
          <a:xfrm>
            <a:off x="812062" y="1371600"/>
            <a:ext cx="7703288" cy="1412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114800"/>
            <a:ext cx="3433055" cy="23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译源程序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lvl="2"/>
            <a:r>
              <a:rPr lang="zh-CN" altLang="en-US" dirty="0"/>
              <a:t>宏展开、条件编译、去掉注</a:t>
            </a:r>
            <a:r>
              <a:rPr lang="zh-CN" altLang="en-US" dirty="0" smtClean="0"/>
              <a:t>释 </a:t>
            </a: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</a:rPr>
              <a:t>Why</a:t>
            </a:r>
            <a:r>
              <a:rPr lang="zh-CN" altLang="en-US" dirty="0" smtClean="0">
                <a:solidFill>
                  <a:srgbClr val="00B050"/>
                </a:solidFill>
              </a:rPr>
              <a:t>？）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/clang –E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词法分析（字词识别）</a:t>
            </a:r>
            <a:endParaRPr lang="en-US" altLang="zh-CN" dirty="0" smtClean="0"/>
          </a:p>
          <a:p>
            <a:pPr lvl="2"/>
            <a:r>
              <a:rPr lang="zh-CN" altLang="en-US" dirty="0"/>
              <a:t>识</a:t>
            </a:r>
            <a:r>
              <a:rPr lang="zh-CN" altLang="en-US" dirty="0" smtClean="0"/>
              <a:t>别源代码中的关键词、标识符、常量、分隔符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&lt;clang –cc1 –dump-tokens</a:t>
            </a:r>
          </a:p>
          <a:p>
            <a:pPr lvl="1"/>
            <a:r>
              <a:rPr lang="zh-CN" altLang="en-US" dirty="0"/>
              <a:t>语</a:t>
            </a:r>
            <a:r>
              <a:rPr lang="zh-CN" altLang="en-US" dirty="0" smtClean="0"/>
              <a:t>法分析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识别分词构成的语句结构（篇章结构分析）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&lt;clang –cc1 –dump-</a:t>
            </a:r>
            <a:r>
              <a:rPr lang="en-US" altLang="zh-CN" dirty="0" err="1" smtClean="0"/>
              <a:t>ast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&lt;clang –</a:t>
            </a:r>
            <a:r>
              <a:rPr lang="en-US" altLang="zh-CN" dirty="0" err="1" smtClean="0"/>
              <a:t>Xclang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-dump 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70000"/>
          <a:stretch/>
        </p:blipFill>
        <p:spPr>
          <a:xfrm>
            <a:off x="1143000" y="1447800"/>
            <a:ext cx="6705600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译源程序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间表示：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-&gt; hello.ir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AST</a:t>
            </a:r>
            <a:r>
              <a:rPr lang="zh-CN" altLang="en-US" dirty="0"/>
              <a:t>表示</a:t>
            </a:r>
            <a:r>
              <a:rPr lang="zh-CN" altLang="en-US" dirty="0" smtClean="0"/>
              <a:t>转换成线性表示</a:t>
            </a:r>
            <a:endParaRPr lang="en-US" altLang="zh-CN" dirty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&gt;clang –S –emit-</a:t>
            </a:r>
            <a:r>
              <a:rPr lang="en-US" altLang="zh-CN" dirty="0" err="1" smtClean="0"/>
              <a:t>llvm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llvm</a:t>
            </a:r>
            <a:r>
              <a:rPr lang="en-US" altLang="zh-CN" dirty="0" smtClean="0"/>
              <a:t>-as, </a:t>
            </a:r>
            <a:r>
              <a:rPr lang="en-US" altLang="zh-CN" dirty="0" err="1" smtClean="0"/>
              <a:t>llvm</a:t>
            </a:r>
            <a:r>
              <a:rPr lang="en-US" altLang="zh-CN" dirty="0" smtClean="0"/>
              <a:t>-dis, </a:t>
            </a:r>
            <a:r>
              <a:rPr lang="en-US" altLang="zh-CN" dirty="0" err="1" smtClean="0"/>
              <a:t>lli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llc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间表示优化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opt –O2 –view-</a:t>
            </a:r>
            <a:r>
              <a:rPr lang="en-US" altLang="zh-CN" dirty="0" err="1" smtClean="0"/>
              <a:t>cfg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constprop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dce</a:t>
            </a:r>
            <a:r>
              <a:rPr lang="en-US" altLang="zh-CN" dirty="0" smtClean="0"/>
              <a:t> –print-after-passes</a:t>
            </a:r>
          </a:p>
          <a:p>
            <a:pPr lvl="1"/>
            <a:r>
              <a:rPr lang="zh-CN" altLang="en-US" dirty="0"/>
              <a:t>汇</a:t>
            </a:r>
            <a:r>
              <a:rPr lang="zh-CN" altLang="en-US" dirty="0" smtClean="0"/>
              <a:t>编表示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why? 1, 2, …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en-US" altLang="zh-CN" dirty="0" smtClean="0"/>
              <a:t>clang –S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70000"/>
          <a:stretch/>
        </p:blipFill>
        <p:spPr>
          <a:xfrm>
            <a:off x="1143000" y="1447800"/>
            <a:ext cx="6705600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Pages>0</Pages>
  <Words>1184</Words>
  <Characters>0</Characters>
  <Application>Microsoft Office PowerPoint</Application>
  <PresentationFormat>On-screen Show (4:3)</PresentationFormat>
  <Lines>0</Lines>
  <Paragraphs>209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Gill Sans</vt:lpstr>
      <vt:lpstr>ＭＳ Ｐゴシック</vt:lpstr>
      <vt:lpstr>msgothic</vt:lpstr>
      <vt:lpstr>ヒラギノ角ゴ ProN W3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Custom Design</vt:lpstr>
      <vt:lpstr>PowerPoint Presentation</vt:lpstr>
      <vt:lpstr>提纲</vt:lpstr>
      <vt:lpstr>计算机系统</vt:lpstr>
      <vt:lpstr>信息的表示</vt:lpstr>
      <vt:lpstr>信息的表示</vt:lpstr>
      <vt:lpstr>Hello world</vt:lpstr>
      <vt:lpstr>编译源程序</vt:lpstr>
      <vt:lpstr>编译源程序</vt:lpstr>
      <vt:lpstr>编译源程序</vt:lpstr>
      <vt:lpstr>编译源程序</vt:lpstr>
      <vt:lpstr>运行程序</vt:lpstr>
      <vt:lpstr>PowerPoint Presentation</vt:lpstr>
      <vt:lpstr>关于抽象</vt:lpstr>
      <vt:lpstr>关于抽象</vt:lpstr>
      <vt:lpstr>关于抽象</vt:lpstr>
      <vt:lpstr>关于抽象</vt:lpstr>
      <vt:lpstr>Welcome and Enjoy!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Admin</cp:lastModifiedBy>
  <cp:revision>189</cp:revision>
  <cp:lastPrinted>2011-08-30T03:47:10Z</cp:lastPrinted>
  <dcterms:created xsi:type="dcterms:W3CDTF">2012-08-28T17:04:18Z</dcterms:created>
  <dcterms:modified xsi:type="dcterms:W3CDTF">2018-09-04T08:03:14Z</dcterms:modified>
</cp:coreProperties>
</file>