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3" r:id="rId4"/>
  </p:sldMasterIdLst>
  <p:notesMasterIdLst>
    <p:notesMasterId r:id="rId62"/>
  </p:notesMasterIdLst>
  <p:sldIdLst>
    <p:sldId id="335" r:id="rId5"/>
    <p:sldId id="370" r:id="rId6"/>
    <p:sldId id="397" r:id="rId7"/>
    <p:sldId id="289" r:id="rId8"/>
    <p:sldId id="290" r:id="rId9"/>
    <p:sldId id="256" r:id="rId10"/>
    <p:sldId id="260" r:id="rId11"/>
    <p:sldId id="371" r:id="rId12"/>
    <p:sldId id="292" r:id="rId13"/>
    <p:sldId id="372" r:id="rId14"/>
    <p:sldId id="373" r:id="rId15"/>
    <p:sldId id="374" r:id="rId16"/>
    <p:sldId id="375" r:id="rId17"/>
    <p:sldId id="387" r:id="rId18"/>
    <p:sldId id="376" r:id="rId19"/>
    <p:sldId id="377" r:id="rId20"/>
    <p:sldId id="399" r:id="rId21"/>
    <p:sldId id="388" r:id="rId22"/>
    <p:sldId id="295" r:id="rId23"/>
    <p:sldId id="296" r:id="rId24"/>
    <p:sldId id="297" r:id="rId25"/>
    <p:sldId id="298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09" r:id="rId37"/>
    <p:sldId id="310" r:id="rId38"/>
    <p:sldId id="378" r:id="rId39"/>
    <p:sldId id="379" r:id="rId40"/>
    <p:sldId id="385" r:id="rId41"/>
    <p:sldId id="381" r:id="rId42"/>
    <p:sldId id="382" r:id="rId43"/>
    <p:sldId id="325" r:id="rId44"/>
    <p:sldId id="326" r:id="rId45"/>
    <p:sldId id="327" r:id="rId46"/>
    <p:sldId id="383" r:id="rId47"/>
    <p:sldId id="398" r:id="rId48"/>
    <p:sldId id="400" r:id="rId49"/>
    <p:sldId id="384" r:id="rId50"/>
    <p:sldId id="386" r:id="rId51"/>
    <p:sldId id="389" r:id="rId52"/>
    <p:sldId id="328" r:id="rId53"/>
    <p:sldId id="390" r:id="rId54"/>
    <p:sldId id="391" r:id="rId55"/>
    <p:sldId id="393" r:id="rId56"/>
    <p:sldId id="394" r:id="rId57"/>
    <p:sldId id="395" r:id="rId58"/>
    <p:sldId id="396" r:id="rId59"/>
    <p:sldId id="366" r:id="rId60"/>
    <p:sldId id="334" r:id="rId6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5" autoAdjust="0"/>
    <p:restoredTop sz="97805" autoAdjust="0"/>
  </p:normalViewPr>
  <p:slideViewPr>
    <p:cSldViewPr>
      <p:cViewPr varScale="1">
        <p:scale>
          <a:sx n="85" d="100"/>
          <a:sy n="85" d="100"/>
        </p:scale>
        <p:origin x="135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84245-4571-4C90-8BD5-DFDBDCB8E868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85A2-FA6A-46DD-B3E5-15C95E45F6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2032000"/>
            <a:ext cx="7772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1752600"/>
            <a:ext cx="8356600" cy="2590800"/>
          </a:xfrm>
          <a:ln/>
        </p:spPr>
        <p:txBody>
          <a:bodyPr/>
          <a:lstStyle/>
          <a:p>
            <a:pPr marL="119063" indent="-119063"/>
            <a:r>
              <a:rPr lang="en-US" b="1" dirty="0" smtClean="0"/>
              <a:t>Machine-Level Programming III:</a:t>
            </a:r>
            <a:br>
              <a:rPr lang="en-US" b="1" dirty="0" smtClean="0"/>
            </a:br>
            <a:r>
              <a:rPr lang="en-US" b="1" dirty="0" smtClean="0"/>
              <a:t>Procedures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000" dirty="0" smtClean="0"/>
              <a:t>15-213: Introduction to Computer Systems</a:t>
            </a:r>
            <a:br>
              <a:rPr lang="en-US" sz="2000" dirty="0" smtClean="0"/>
            </a:br>
            <a:r>
              <a:rPr lang="en-US" sz="2000" dirty="0" smtClean="0"/>
              <a:t>7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Lecture</a:t>
            </a:r>
            <a:r>
              <a:rPr lang="en-US" sz="2000" smtClean="0"/>
              <a:t>, Sep. </a:t>
            </a:r>
            <a:r>
              <a:rPr lang="en-US" sz="2000" dirty="0" smtClean="0"/>
              <a:t>22, 2015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#1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69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#2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4304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#3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3137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#4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565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/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Illustrations of Recursion &amp; Pointers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154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</a:t>
            </a:r>
            <a:r>
              <a:rPr lang="en-US" dirty="0" smtClean="0"/>
              <a:t>Data </a:t>
            </a:r>
            <a:r>
              <a:rPr lang="en-US" dirty="0"/>
              <a:t>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First 6 arguments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Return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5025" y="5791199"/>
            <a:ext cx="4041775" cy="334963"/>
          </a:xfrm>
        </p:spPr>
        <p:txBody>
          <a:bodyPr/>
          <a:lstStyle/>
          <a:p>
            <a:r>
              <a:rPr lang="en-US" dirty="0" smtClean="0"/>
              <a:t>Only allocate stack space when needed</a:t>
            </a:r>
            <a:endParaRPr lang="en-US" dirty="0"/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 smtClean="0"/>
                <a:t>• •</a:t>
              </a:r>
              <a:r>
                <a:rPr lang="en-US" sz="2400" dirty="0"/>
                <a:t> </a:t>
              </a:r>
              <a:r>
                <a:rPr lang="en-US" sz="2400" dirty="0" smtClean="0"/>
                <a:t>•</a:t>
              </a:r>
              <a:endParaRPr lang="en-US" sz="2400" dirty="0"/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i="1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n</a:t>
              </a:r>
              <a:endParaRPr lang="en-US" sz="1800" i="1" dirty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 smtClean="0"/>
                <a:t>• •</a:t>
              </a:r>
              <a:r>
                <a:rPr lang="en-US" sz="2400" dirty="0"/>
                <a:t> </a:t>
              </a:r>
              <a:r>
                <a:rPr lang="en-US" sz="2400" dirty="0" smtClean="0"/>
                <a:t>•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8550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br>
              <a:rPr lang="en-US" dirty="0" smtClean="0"/>
            </a:b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mult2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a, long b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 = a * b;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1524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%rdi,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</a:p>
          <a:p>
            <a:pPr algn="l"/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</a:t>
            </a:r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400553:  imul   </a:t>
            </a:r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%rsi,%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* b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	# Return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</a:t>
            </a:r>
            <a:r>
              <a:rPr lang="en-US" sz="1800" b="1" dirty="0" smtClean="0"/>
              <a:t>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</a:t>
            </a:r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	# mult2(x,y)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sk-SK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</a:t>
            </a:r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mov    %rax,(%rbx)	# Save at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</a:t>
            </a:r>
            <a:r>
              <a:rPr lang="en-US" sz="1800" b="1" dirty="0" smtClean="0"/>
              <a:t>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96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Exercise: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What is the function prototype for </a:t>
            </a:r>
            <a:r>
              <a:rPr lang="en-US" altLang="zh-CN" i="1" dirty="0" err="1" smtClean="0">
                <a:solidFill>
                  <a:srgbClr val="00B050"/>
                </a:solidFill>
              </a:rPr>
              <a:t>procprob</a:t>
            </a:r>
            <a:r>
              <a:rPr lang="en-US" altLang="zh-CN" dirty="0" smtClean="0">
                <a:solidFill>
                  <a:srgbClr val="00B050"/>
                </a:solidFill>
              </a:rPr>
              <a:t>?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57401"/>
            <a:ext cx="6529924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3647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>
                <a:solidFill>
                  <a:srgbClr val="7F7F7F"/>
                </a:solidFill>
              </a:rPr>
              <a:t>Passing data</a:t>
            </a:r>
          </a:p>
          <a:p>
            <a:pPr lvl="2"/>
            <a:r>
              <a:rPr lang="en-US" b="1" dirty="0" smtClean="0"/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 of Recursion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130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Stack-Based Languages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Languages that support recursion</a:t>
            </a:r>
          </a:p>
          <a:p>
            <a:pPr marL="552450" lvl="1"/>
            <a:r>
              <a:rPr lang="en-US" dirty="0"/>
              <a:t>e.g., C, Pascal, Java</a:t>
            </a:r>
          </a:p>
          <a:p>
            <a:pPr marL="552450" lvl="1"/>
            <a:r>
              <a:rPr lang="en-US" dirty="0"/>
              <a:t>Code must be “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 dirty="0"/>
              <a:t>”</a:t>
            </a:r>
          </a:p>
          <a:p>
            <a:pPr marL="838200" lvl="2"/>
            <a:r>
              <a:rPr lang="en-US" dirty="0"/>
              <a:t>Multiple simultaneous instantiations of single procedure</a:t>
            </a:r>
          </a:p>
          <a:p>
            <a:pPr marL="552450" lvl="1"/>
            <a:r>
              <a:rPr lang="en-US" dirty="0"/>
              <a:t>Need some place to store state of each instantiation</a:t>
            </a:r>
          </a:p>
          <a:p>
            <a:pPr marL="838200" lvl="2"/>
            <a:r>
              <a:rPr lang="en-US" dirty="0"/>
              <a:t>Arguments</a:t>
            </a:r>
          </a:p>
          <a:p>
            <a:pPr marL="838200" lvl="2"/>
            <a:r>
              <a:rPr lang="en-US" dirty="0"/>
              <a:t>Local variables</a:t>
            </a:r>
          </a:p>
          <a:p>
            <a:pPr marL="838200" lvl="2"/>
            <a:r>
              <a:rPr lang="en-US" dirty="0"/>
              <a:t>Return pointer</a:t>
            </a:r>
          </a:p>
          <a:p>
            <a:r>
              <a:rPr lang="en-US" dirty="0"/>
              <a:t>Stack discipline</a:t>
            </a:r>
          </a:p>
          <a:p>
            <a:pPr marL="552450" lvl="1"/>
            <a:r>
              <a:rPr lang="en-US" dirty="0"/>
              <a:t>State for given procedure needed for limited time</a:t>
            </a:r>
          </a:p>
          <a:p>
            <a:pPr marL="838200" lvl="2"/>
            <a:r>
              <a:rPr lang="en-US" dirty="0"/>
              <a:t>From when called to when return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returns before caller does</a:t>
            </a:r>
          </a:p>
          <a:p>
            <a:r>
              <a:rPr lang="en-US" dirty="0"/>
              <a:t>Stack allocated in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dirty="0"/>
          </a:p>
          <a:p>
            <a:pPr marL="552450" lvl="1"/>
            <a:r>
              <a:rPr lang="en-US" dirty="0"/>
              <a:t>state for single procedure instantiation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Mechanisms in Procedures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 smtClean="0"/>
              <a:t>Passing control</a:t>
            </a:r>
          </a:p>
          <a:p>
            <a:pPr lvl="1"/>
            <a:r>
              <a:rPr lang="en-US" dirty="0" smtClean="0"/>
              <a:t>To beginning of procedure code</a:t>
            </a:r>
          </a:p>
          <a:p>
            <a:pPr lvl="1"/>
            <a:r>
              <a:rPr lang="en-US" dirty="0" smtClean="0"/>
              <a:t>Back to return point</a:t>
            </a:r>
          </a:p>
          <a:p>
            <a:r>
              <a:rPr lang="en-US" dirty="0" smtClean="0"/>
              <a:t>Passing data</a:t>
            </a:r>
          </a:p>
          <a:p>
            <a:pPr lvl="1"/>
            <a:r>
              <a:rPr lang="en-US" dirty="0" smtClean="0"/>
              <a:t>Procedure arguments</a:t>
            </a:r>
          </a:p>
          <a:p>
            <a:pPr lvl="1"/>
            <a:r>
              <a:rPr lang="en-US" dirty="0" smtClean="0"/>
              <a:t>Return value</a:t>
            </a:r>
          </a:p>
          <a:p>
            <a:r>
              <a:rPr lang="en-US" dirty="0" smtClean="0"/>
              <a:t>Memory management</a:t>
            </a:r>
          </a:p>
          <a:p>
            <a:pPr lvl="1"/>
            <a:r>
              <a:rPr lang="en-US" dirty="0" smtClean="0"/>
              <a:t>Allocate during procedure execution</a:t>
            </a:r>
          </a:p>
          <a:p>
            <a:pPr lvl="1"/>
            <a:r>
              <a:rPr lang="en-US" dirty="0" err="1" smtClean="0"/>
              <a:t>Deallocate</a:t>
            </a:r>
            <a:r>
              <a:rPr lang="en-US" dirty="0" smtClean="0"/>
              <a:t> upon return</a:t>
            </a:r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echanisms all implemented with machine instructions</a:t>
            </a:r>
          </a:p>
          <a:p>
            <a:r>
              <a:rPr lang="en-US" dirty="0" smtClean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334000" y="2057400"/>
            <a:ext cx="3352800" cy="3352800"/>
            <a:chOff x="5334000" y="2057400"/>
            <a:chExt cx="3352800" cy="3352800"/>
          </a:xfrm>
        </p:grpSpPr>
        <p:sp>
          <p:nvSpPr>
            <p:cNvPr id="10" name="Arc 9"/>
            <p:cNvSpPr/>
            <p:nvPr/>
          </p:nvSpPr>
          <p:spPr bwMode="auto">
            <a:xfrm>
              <a:off x="6477000" y="2057400"/>
              <a:ext cx="2209800" cy="2286000"/>
            </a:xfrm>
            <a:prstGeom prst="arc">
              <a:avLst>
                <a:gd name="adj1" fmla="val 16200000"/>
                <a:gd name="adj2" fmla="val 476875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 rot="10800000">
              <a:off x="5334000" y="2362200"/>
              <a:ext cx="1371600" cy="3048000"/>
            </a:xfrm>
            <a:prstGeom prst="arc">
              <a:avLst>
                <a:gd name="adj1" fmla="val 16200000"/>
                <a:gd name="adj2" fmla="val 5567493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48400" y="2133600"/>
            <a:ext cx="990600" cy="3200400"/>
            <a:chOff x="6248400" y="2133600"/>
            <a:chExt cx="990600" cy="320040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>
              <a:off x="7010400" y="2133600"/>
              <a:ext cx="228600" cy="1524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6248400" y="2133600"/>
              <a:ext cx="914400" cy="32004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Rectangle 19"/>
          <p:cNvSpPr/>
          <p:nvPr/>
        </p:nvSpPr>
        <p:spPr bwMode="auto">
          <a:xfrm>
            <a:off x="6019800" y="4419600"/>
            <a:ext cx="14478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33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Call Chain Example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26225" y="5562600"/>
            <a:ext cx="227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00B050"/>
                </a:solidFill>
              </a:rPr>
              <a:t>gdb</a:t>
            </a:r>
            <a:r>
              <a:rPr lang="en-US" altLang="zh-CN" sz="2000" dirty="0" smtClean="0">
                <a:solidFill>
                  <a:srgbClr val="00B050"/>
                </a:solidFill>
              </a:rPr>
              <a:t> /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bt</a:t>
            </a:r>
            <a:r>
              <a:rPr lang="en-US" altLang="zh-CN" sz="2000" dirty="0" smtClean="0">
                <a:solidFill>
                  <a:srgbClr val="00B050"/>
                </a:solidFill>
              </a:rPr>
              <a:t>/info frame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535737" y="2271713"/>
            <a:ext cx="7175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4019550" y="2084388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 smtClean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648200" cy="5435600"/>
          </a:xfrm>
          <a:ln/>
        </p:spPr>
        <p:txBody>
          <a:bodyPr/>
          <a:lstStyle/>
          <a:p>
            <a:r>
              <a:rPr lang="en-US" dirty="0" smtClean="0"/>
              <a:t>Contents</a:t>
            </a:r>
          </a:p>
          <a:p>
            <a:pPr marL="552450" lvl="1"/>
            <a:r>
              <a:rPr lang="en-US" dirty="0" smtClean="0"/>
              <a:t>Return information</a:t>
            </a:r>
          </a:p>
          <a:p>
            <a:pPr marL="552450" lvl="1"/>
            <a:r>
              <a:rPr lang="en-US" dirty="0" smtClean="0"/>
              <a:t>Local storage (if needed)</a:t>
            </a:r>
            <a:endParaRPr lang="en-US" dirty="0"/>
          </a:p>
          <a:p>
            <a:pPr marL="552450" lvl="1"/>
            <a:r>
              <a:rPr lang="en-US" dirty="0"/>
              <a:t>Temporary </a:t>
            </a:r>
            <a:r>
              <a:rPr lang="en-US" dirty="0" smtClean="0"/>
              <a:t>space (if needed)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smtClean="0"/>
              <a:t>Management</a:t>
            </a:r>
            <a:endParaRPr lang="en-US" dirty="0"/>
          </a:p>
          <a:p>
            <a:pPr marL="552450" lvl="1"/>
            <a:r>
              <a:rPr lang="en-US" dirty="0"/>
              <a:t>Space allocated when enter </a:t>
            </a:r>
            <a:r>
              <a:rPr lang="en-US" dirty="0" smtClean="0"/>
              <a:t>procedure</a:t>
            </a:r>
            <a:endParaRPr lang="en-US" dirty="0"/>
          </a:p>
          <a:p>
            <a:pPr marL="838200" lvl="2"/>
            <a:r>
              <a:rPr lang="en-US" dirty="0"/>
              <a:t>“Set-up” </a:t>
            </a:r>
            <a:r>
              <a:rPr lang="en-US" dirty="0" smtClean="0"/>
              <a:t>code</a:t>
            </a:r>
          </a:p>
          <a:p>
            <a:pPr marL="838200" lvl="2"/>
            <a:r>
              <a:rPr lang="en-US" dirty="0" smtClean="0"/>
              <a:t>Includes push by </a:t>
            </a:r>
            <a:r>
              <a:rPr lang="en-US" b="1" dirty="0" smtClean="0">
                <a:latin typeface="Courier New"/>
                <a:cs typeface="Courier New"/>
              </a:rPr>
              <a:t>call</a:t>
            </a:r>
            <a:r>
              <a:rPr lang="en-US" dirty="0" smtClean="0"/>
              <a:t> instruction</a:t>
            </a:r>
            <a:endParaRPr lang="en-US" dirty="0"/>
          </a:p>
          <a:p>
            <a:pPr marL="552450" lvl="1"/>
            <a:r>
              <a:rPr lang="en-US" dirty="0" err="1"/>
              <a:t>Deallocated</a:t>
            </a:r>
            <a:r>
              <a:rPr lang="en-US" dirty="0"/>
              <a:t> when return</a:t>
            </a:r>
          </a:p>
          <a:p>
            <a:pPr marL="838200" lvl="2"/>
            <a:r>
              <a:rPr lang="en-US" dirty="0"/>
              <a:t>“Finish” </a:t>
            </a:r>
            <a:r>
              <a:rPr lang="en-US" dirty="0" smtClean="0"/>
              <a:t>code</a:t>
            </a:r>
          </a:p>
          <a:p>
            <a:pPr marL="838200" lvl="2"/>
            <a:r>
              <a:rPr lang="en-US" dirty="0" smtClean="0"/>
              <a:t>Includes pop by </a:t>
            </a:r>
            <a:r>
              <a:rPr lang="en-US" b="1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545262" y="3641725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4068762" y="3452813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7205662" y="427990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 rot="10800000" flipH="1">
            <a:off x="7672387" y="3902075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23245"/>
              </p:ext>
            </p:extLst>
          </p:nvPr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/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4"/>
          <p:cNvSpPr>
            <a:spLocks/>
          </p:cNvSpPr>
          <p:nvPr/>
        </p:nvSpPr>
        <p:spPr bwMode="auto">
          <a:xfrm>
            <a:off x="4021137" y="2365375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	</a:t>
            </a:r>
            <a:r>
              <a:rPr lang="en-US" sz="1800" dirty="0" smtClean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</a:t>
            </a:r>
            <a:endParaRPr lang="en-US" sz="1800" dirty="0" smtClean="0">
              <a:solidFill>
                <a:schemeClr val="bg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15370" y="5334000"/>
            <a:ext cx="3002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B050"/>
                </a:solidFill>
              </a:rPr>
              <a:t>When no need of frame?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12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22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32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52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5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63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3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429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/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 of Recursion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90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04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4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1443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59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24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x86-64/</a:t>
            </a:r>
            <a:r>
              <a:rPr lang="en-US" dirty="0"/>
              <a:t>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372100" cy="5435600"/>
          </a:xfrm>
          <a:ln/>
        </p:spPr>
        <p:txBody>
          <a:bodyPr/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</a:t>
            </a:r>
            <a:r>
              <a:rPr lang="en-US" dirty="0" smtClean="0"/>
              <a:t>pointer (optional)</a:t>
            </a:r>
            <a:endParaRPr lang="en-US" dirty="0"/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 smtClean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/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13716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381000" y="40386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71314"/>
              </p:ext>
            </p:extLst>
          </p:nvPr>
        </p:nvGraphicFramePr>
        <p:xfrm>
          <a:off x="5257800" y="4114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p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, 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330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02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886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419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334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15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422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38014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&amp;v1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713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  <a:endParaRPr lang="en-US" sz="1800" b="1" dirty="0">
              <a:solidFill>
                <a:srgbClr val="FF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26936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&amp;v1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464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  <a:endParaRPr lang="en-US" sz="1800" b="1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20560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477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6983413" y="6096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4648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181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858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17685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553200" y="2895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7059613" y="2667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6019800" y="1219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257800" y="1752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2578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532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59613" y="5715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6019800" y="4648200"/>
            <a:ext cx="22118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52578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7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</a:t>
            </a:r>
            <a:r>
              <a:rPr lang="en-US" dirty="0" smtClean="0"/>
              <a:t>86-64 </a:t>
            </a:r>
            <a:r>
              <a:rPr lang="en-US" dirty="0"/>
              <a:t>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  <a:p>
            <a:r>
              <a:rPr lang="en-US" dirty="0"/>
              <a:t>Grows toward lower addresses</a:t>
            </a:r>
          </a:p>
          <a:p>
            <a:endParaRPr lang="en-US" dirty="0"/>
          </a:p>
          <a:p>
            <a:r>
              <a:rPr lang="en-US" dirty="0"/>
              <a:t>Register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</a:t>
            </a:r>
            <a:r>
              <a:rPr lang="en-US" dirty="0"/>
              <a:t>contains </a:t>
            </a:r>
            <a:br>
              <a:rPr lang="en-US" dirty="0"/>
            </a:br>
            <a:r>
              <a:rPr lang="en-US" dirty="0"/>
              <a:t>lowest  stack address</a:t>
            </a:r>
          </a:p>
          <a:p>
            <a:pPr marL="552450" lvl="1"/>
            <a:r>
              <a:rPr lang="en-US" dirty="0"/>
              <a:t>address of “top” element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463800" y="1066800"/>
            <a:ext cx="6559550" cy="5013325"/>
            <a:chOff x="0" y="0"/>
            <a:chExt cx="4131" cy="3158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6" name="Rectangle 12"/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1994" y="287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1842" y="0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288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001" name="AutoShape 17"/>
            <p:cNvSpPr>
              <a:spLocks/>
            </p:cNvSpPr>
            <p:nvPr/>
          </p:nvSpPr>
          <p:spPr bwMode="auto">
            <a:xfrm rot="10800000" flipH="1">
              <a:off x="2288" y="2640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47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en-US" dirty="0" smtClean="0"/>
              <a:t> register </a:t>
            </a:r>
            <a:r>
              <a:rPr lang="en-US" dirty="0"/>
              <a:t>be used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 smtClean="0"/>
              <a:t> </a:t>
            </a:r>
            <a:r>
              <a:rPr lang="en-US" dirty="0"/>
              <a:t>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</a:t>
            </a:r>
            <a:r>
              <a:rPr lang="en-US" dirty="0" smtClean="0">
                <a:ea typeface="Zapf Dingbats" charset="0"/>
                <a:cs typeface="Zapf Dingbats" charset="0"/>
              </a:rPr>
              <a:t>could be </a:t>
            </a:r>
            <a:r>
              <a:rPr lang="en-US" dirty="0">
                <a:ea typeface="Zapf Dingbats" charset="0"/>
                <a:cs typeface="Zapf Dingbats" charset="0"/>
              </a:rPr>
              <a:t>trouble ➙ something should be done!</a:t>
            </a:r>
            <a:endParaRPr lang="en-US" sz="1800" dirty="0"/>
          </a:p>
          <a:p>
            <a:pPr marL="838200" lvl="2"/>
            <a:r>
              <a:rPr lang="en-US" dirty="0"/>
              <a:t>Need some coordination</a:t>
            </a: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760413" y="3200400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call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4751388" y="3200400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$18213,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57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en-US" dirty="0" smtClean="0"/>
              <a:t> register </a:t>
            </a:r>
            <a:r>
              <a:rPr lang="en-US" dirty="0"/>
              <a:t>be used for temporary storage?</a:t>
            </a:r>
          </a:p>
          <a:p>
            <a:r>
              <a:rPr lang="en-US" dirty="0"/>
              <a:t>Conventions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“Caller 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/>
              <a:t>Caller saves temporary values in its frame before the call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saves temporary values in its frame before </a:t>
            </a:r>
            <a:r>
              <a:rPr lang="en-US" dirty="0" smtClean="0"/>
              <a:t>using</a:t>
            </a:r>
          </a:p>
          <a:p>
            <a:pPr marL="838200" lvl="2"/>
            <a:r>
              <a:rPr lang="en-US" dirty="0" err="1" smtClean="0"/>
              <a:t>Callee</a:t>
            </a:r>
            <a:r>
              <a:rPr lang="en-US" dirty="0" smtClean="0"/>
              <a:t> restores them before returning to caller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68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477000" cy="1143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x86-64 Linux </a:t>
            </a:r>
            <a:r>
              <a:rPr lang="en-US" dirty="0"/>
              <a:t>Register </a:t>
            </a:r>
            <a:r>
              <a:rPr lang="en-US" dirty="0" smtClean="0"/>
              <a:t>Usage #1</a:t>
            </a:r>
            <a:endParaRPr lang="en-US" dirty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Return value</a:t>
            </a:r>
          </a:p>
          <a:p>
            <a:pPr marL="552450" lvl="1"/>
            <a:r>
              <a:rPr lang="en-US" dirty="0" smtClean="0"/>
              <a:t>Also caller-saved</a:t>
            </a:r>
          </a:p>
          <a:p>
            <a:pPr marL="552450" lvl="1"/>
            <a:r>
              <a:rPr lang="en-US" dirty="0" smtClean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b="0" dirty="0" smtClean="0">
                <a:cs typeface="Courier New Bold" charset="0"/>
                <a:sym typeface="Courier New Bold" charset="0"/>
              </a:rPr>
              <a:t>, ...,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Arguments</a:t>
            </a:r>
            <a:endParaRPr lang="en-US" dirty="0"/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</a:t>
            </a:r>
            <a:r>
              <a:rPr lang="en-US" dirty="0" smtClean="0"/>
              <a:t>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r10</a:t>
            </a:r>
            <a:r>
              <a:rPr lang="en-US" b="0" dirty="0" smtClean="0">
                <a:cs typeface="Courier New Bold" charset="0"/>
                <a:sym typeface="Courier New Bold" charset="0"/>
              </a:rPr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r11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Caller</a:t>
            </a:r>
            <a:r>
              <a:rPr lang="en-US" dirty="0"/>
              <a:t>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24600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24600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24600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22513" y="1600200"/>
            <a:ext cx="127359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6324600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6324600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6324600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6324600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4687071" y="3200400"/>
            <a:ext cx="110904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4486772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5867400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68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019800" cy="1143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x86-64 Linux </a:t>
            </a:r>
            <a:r>
              <a:rPr lang="en-US" dirty="0"/>
              <a:t>Register </a:t>
            </a:r>
            <a:r>
              <a:rPr lang="en-US" dirty="0" smtClean="0"/>
              <a:t>Usage #2</a:t>
            </a:r>
            <a:endParaRPr lang="en-US" dirty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876800" cy="4394200"/>
          </a:xfrm>
          <a:ln/>
        </p:spPr>
        <p:txBody>
          <a:bodyPr/>
          <a:lstStyle/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r>
              <a:rPr lang="en-US" dirty="0" smtClean="0"/>
              <a:t>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r14</a:t>
            </a:r>
            <a:r>
              <a:rPr lang="en-US" dirty="0" smtClean="0">
                <a:solidFill>
                  <a:srgbClr val="00B050"/>
                </a:solidFill>
                <a:latin typeface="Courier New Bold" charset="0"/>
                <a:cs typeface="Courier New Bold" charset="0"/>
                <a:sym typeface="Courier New Bold" charset="0"/>
              </a:rPr>
              <a:t>,%15</a:t>
            </a:r>
            <a:endParaRPr lang="en-US" dirty="0">
              <a:solidFill>
                <a:srgbClr val="00B050"/>
              </a:solidFill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 smtClean="0"/>
              <a:t>Callee</a:t>
            </a:r>
            <a:r>
              <a:rPr lang="en-US" dirty="0" smtClean="0"/>
              <a:t>-saved</a:t>
            </a:r>
          </a:p>
          <a:p>
            <a:pPr marL="552450" lvl="1"/>
            <a:r>
              <a:rPr lang="en-US" dirty="0" err="1" smtClean="0"/>
              <a:t>Callee</a:t>
            </a:r>
            <a:r>
              <a:rPr lang="en-US" dirty="0" smtClean="0"/>
              <a:t> must save &amp; restore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dirty="0"/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552450" lvl="1"/>
            <a:r>
              <a:rPr lang="en-US" dirty="0" smtClean="0"/>
              <a:t>May be used as frame pointer</a:t>
            </a:r>
          </a:p>
          <a:p>
            <a:pPr marL="552450" lvl="1"/>
            <a:r>
              <a:rPr lang="en-US" dirty="0" smtClean="0"/>
              <a:t>Can mix &amp; match</a:t>
            </a:r>
            <a:endParaRPr lang="en-US" dirty="0"/>
          </a:p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</a:t>
            </a:r>
            <a:r>
              <a:rPr lang="en-US" dirty="0" smtClean="0"/>
              <a:t>pecial form of </a:t>
            </a:r>
            <a:r>
              <a:rPr lang="en-US" dirty="0" err="1" smtClean="0"/>
              <a:t>callee</a:t>
            </a:r>
            <a:r>
              <a:rPr lang="en-US" dirty="0" smtClean="0"/>
              <a:t> save</a:t>
            </a:r>
          </a:p>
          <a:p>
            <a:pPr marL="552450" lvl="1"/>
            <a:r>
              <a:rPr lang="en-US" dirty="0" smtClean="0"/>
              <a:t>Restored to original value upon exit from procedure</a:t>
            </a:r>
            <a:endParaRPr lang="en-US" dirty="0"/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400800" y="36576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943600" y="1371600"/>
            <a:ext cx="304800" cy="2209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715000" y="32004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572000" y="19812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aved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4933950" y="3429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6400800" y="3200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%r14, </a:t>
            </a:r>
            <a:r>
              <a:rPr lang="en-US" sz="2400" dirty="0" smtClean="0">
                <a:solidFill>
                  <a:srgbClr val="00B050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  <a:endParaRPr lang="en-US" sz="2400" dirty="0">
              <a:solidFill>
                <a:srgbClr val="00B05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6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When paras </a:t>
            </a:r>
            <a:r>
              <a:rPr lang="en-US" altLang="zh-CN" smtClean="0">
                <a:solidFill>
                  <a:srgbClr val="00B050"/>
                </a:solidFill>
              </a:rPr>
              <a:t>&gt;= </a:t>
            </a:r>
            <a:r>
              <a:rPr lang="en-US" altLang="zh-CN" smtClean="0">
                <a:solidFill>
                  <a:srgbClr val="00B050"/>
                </a:solidFill>
              </a:rPr>
              <a:t>6?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use stack frame for parameters storage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data size rounded up to be multiples of eight</a:t>
            </a:r>
          </a:p>
          <a:p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When needs local storage?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not enough registers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&amp;x, needs a address for a local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array </a:t>
            </a:r>
            <a:r>
              <a:rPr lang="en-US" altLang="zh-CN" smtClean="0">
                <a:solidFill>
                  <a:srgbClr val="00B050"/>
                </a:solidFill>
              </a:rPr>
              <a:t>or structures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50132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Exercise: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Assume function P with 8 locals in C version: a0 ~ a7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Explain the storage of these locals: registers or stack frames?</a:t>
            </a:r>
          </a:p>
          <a:p>
            <a:endParaRPr lang="en-US" altLang="zh-CN" dirty="0">
              <a:solidFill>
                <a:srgbClr val="00B050"/>
              </a:solidFill>
            </a:endParaRPr>
          </a:p>
          <a:p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>
              <a:solidFill>
                <a:srgbClr val="00B050"/>
              </a:solidFill>
            </a:endParaRPr>
          </a:p>
          <a:p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 smtClean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464" y="2209800"/>
            <a:ext cx="330748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2889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 smtClean="0"/>
              <a:t>Callee</a:t>
            </a:r>
            <a:r>
              <a:rPr lang="en-US" dirty="0" smtClean="0"/>
              <a:t>-Saved Example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40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785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6019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912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91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 smtClean="0"/>
              <a:t>Callee</a:t>
            </a:r>
            <a:r>
              <a:rPr lang="en-US" dirty="0" smtClean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57848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4267200"/>
            <a:ext cx="28085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Pre-return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4800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92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Illustration of Recursion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357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7620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je  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en-US" dirty="0"/>
              <a:t>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8</a:t>
            </a:r>
            <a:endParaRPr lang="en-US" dirty="0"/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43020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2" name="Rectangle 14"/>
            <p:cNvSpPr>
              <a:spLocks/>
            </p:cNvSpPr>
            <p:nvPr/>
          </p:nvSpPr>
          <p:spPr bwMode="auto">
            <a:xfrm>
              <a:off x="222" y="0"/>
              <a:ext cx="154" cy="203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-8</a:t>
              </a:r>
              <a:endPara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43023" name="AutoShape 15"/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3032" name="AutoShape 24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44763" y="4759325"/>
            <a:ext cx="4641850" cy="1628775"/>
            <a:chOff x="59" y="0"/>
            <a:chExt cx="2924" cy="1026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02" y="746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3036" name="AutoShape 28"/>
            <p:cNvSpPr>
              <a:spLocks/>
            </p:cNvSpPr>
            <p:nvPr/>
          </p:nvSpPr>
          <p:spPr bwMode="auto">
            <a:xfrm rot="10800000" flipH="1">
              <a:off x="2296" y="506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Terminal Case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768989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87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Register Save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91809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55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324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87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Call Setup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11879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&gt;&gt; 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Rec. 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545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05193"/>
              </p:ext>
            </p:extLst>
          </p:nvPr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12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Result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04821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906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Completion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85376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579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5562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5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Observations About Recursion</a:t>
            </a:r>
            <a:endParaRPr lang="en-US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 smtClean="0"/>
              <a:t>Handled Without Special Consideration</a:t>
            </a:r>
          </a:p>
          <a:p>
            <a:pPr lvl="1"/>
            <a:r>
              <a:rPr lang="en-US" dirty="0" smtClean="0"/>
              <a:t>Stack frames mean that each function call has private storage</a:t>
            </a:r>
          </a:p>
          <a:p>
            <a:pPr lvl="2"/>
            <a:r>
              <a:rPr lang="en-US" dirty="0" smtClean="0"/>
              <a:t>Saved registers &amp; local variables</a:t>
            </a:r>
          </a:p>
          <a:p>
            <a:pPr lvl="2"/>
            <a:r>
              <a:rPr lang="en-US" dirty="0" smtClean="0"/>
              <a:t>Saved return pointer</a:t>
            </a:r>
          </a:p>
          <a:p>
            <a:pPr lvl="1"/>
            <a:r>
              <a:rPr lang="en-US" dirty="0" smtClean="0"/>
              <a:t>Register saving conventions prevent one function call from corrupting another’s data</a:t>
            </a:r>
          </a:p>
          <a:p>
            <a:pPr lvl="2"/>
            <a:r>
              <a:rPr lang="en-US" dirty="0" smtClean="0"/>
              <a:t>Unless the C code explicitly does so (e.g., buffer overflow in Lecture 9)</a:t>
            </a:r>
          </a:p>
          <a:p>
            <a:pPr lvl="1"/>
            <a:r>
              <a:rPr lang="en-US" dirty="0" smtClean="0"/>
              <a:t>Stack discipline follows call / return pattern</a:t>
            </a:r>
          </a:p>
          <a:p>
            <a:pPr lvl="2"/>
            <a:r>
              <a:rPr lang="en-US" dirty="0" smtClean="0"/>
              <a:t>If P calls Q, then Q returns before P</a:t>
            </a:r>
          </a:p>
          <a:p>
            <a:pPr lvl="2"/>
            <a:r>
              <a:rPr lang="en-US" dirty="0" smtClean="0"/>
              <a:t>Last-In, First-Out</a:t>
            </a:r>
          </a:p>
          <a:p>
            <a:r>
              <a:rPr lang="en-US" dirty="0" smtClean="0"/>
              <a:t>Also works for mutual recursion</a:t>
            </a:r>
          </a:p>
          <a:p>
            <a:pPr lvl="1"/>
            <a:r>
              <a:rPr lang="en-US" dirty="0" smtClean="0"/>
              <a:t>P calls Q; Q calls 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en-US" dirty="0"/>
              <a:t>Procedure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81000" y="1397000"/>
            <a:ext cx="5867400" cy="5232400"/>
          </a:xfrm>
        </p:spPr>
        <p:txBody>
          <a:bodyPr/>
          <a:lstStyle/>
          <a:p>
            <a:r>
              <a:rPr lang="en-US" dirty="0" smtClean="0"/>
              <a:t>Important Points</a:t>
            </a:r>
          </a:p>
          <a:p>
            <a:pPr lvl="1"/>
            <a:r>
              <a:rPr lang="en-US" dirty="0" smtClean="0"/>
              <a:t>Stack is the right data structure for procedure call / return</a:t>
            </a:r>
          </a:p>
          <a:p>
            <a:pPr lvl="2"/>
            <a:r>
              <a:rPr lang="en-US" dirty="0" smtClean="0"/>
              <a:t>If P calls Q, then Q returns before P</a:t>
            </a:r>
          </a:p>
          <a:p>
            <a:r>
              <a:rPr lang="en-US" dirty="0" smtClean="0"/>
              <a:t>Recursion (&amp; mutual recursion) handled by normal calling conventions</a:t>
            </a:r>
          </a:p>
          <a:p>
            <a:pPr lvl="1"/>
            <a:r>
              <a:rPr lang="en-US" dirty="0" smtClean="0"/>
              <a:t>Can safely store values in local stack frame and in </a:t>
            </a:r>
            <a:r>
              <a:rPr lang="en-US" dirty="0" err="1" smtClean="0"/>
              <a:t>callee</a:t>
            </a:r>
            <a:r>
              <a:rPr lang="en-US" dirty="0" smtClean="0"/>
              <a:t>-saved registers</a:t>
            </a:r>
          </a:p>
          <a:p>
            <a:pPr lvl="1"/>
            <a:r>
              <a:rPr lang="en-US" dirty="0" smtClean="0"/>
              <a:t>Put function arguments at top of stack</a:t>
            </a:r>
          </a:p>
          <a:p>
            <a:pPr lvl="1"/>
            <a:r>
              <a:rPr lang="en-US" dirty="0" smtClean="0"/>
              <a:t>Result return in </a:t>
            </a:r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rax</a:t>
            </a:r>
            <a:endParaRPr lang="en-US" dirty="0" smtClean="0">
              <a:latin typeface="Courier New Bold"/>
            </a:endParaRPr>
          </a:p>
          <a:p>
            <a:r>
              <a:rPr lang="en-US" b="0" dirty="0" smtClean="0"/>
              <a:t>Pointers are addresses of values</a:t>
            </a:r>
          </a:p>
          <a:p>
            <a:pPr lvl="1"/>
            <a:r>
              <a:rPr lang="en-US" dirty="0" smtClean="0">
                <a:latin typeface="+mn-lt"/>
              </a:rPr>
              <a:t>On stack or global</a:t>
            </a:r>
          </a:p>
        </p:txBody>
      </p:sp>
      <p:sp>
        <p:nvSpPr>
          <p:cNvPr id="81924" name="Rectangle 4"/>
          <p:cNvSpPr>
            <a:spLocks/>
          </p:cNvSpPr>
          <p:nvPr/>
        </p:nvSpPr>
        <p:spPr bwMode="auto">
          <a:xfrm>
            <a:off x="7620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81925" name="Rectangle 5"/>
          <p:cNvSpPr>
            <a:spLocks/>
          </p:cNvSpPr>
          <p:nvPr/>
        </p:nvSpPr>
        <p:spPr bwMode="auto">
          <a:xfrm>
            <a:off x="7620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1926" name="Rectangle 6"/>
          <p:cNvSpPr>
            <a:spLocks/>
          </p:cNvSpPr>
          <p:nvPr/>
        </p:nvSpPr>
        <p:spPr bwMode="auto">
          <a:xfrm>
            <a:off x="762000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1927" name="Rectangle 7"/>
          <p:cNvSpPr>
            <a:spLocks/>
          </p:cNvSpPr>
          <p:nvPr/>
        </p:nvSpPr>
        <p:spPr bwMode="auto">
          <a:xfrm>
            <a:off x="7620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8" name="Rectangle 8"/>
          <p:cNvSpPr>
            <a:spLocks/>
          </p:cNvSpPr>
          <p:nvPr/>
        </p:nvSpPr>
        <p:spPr bwMode="auto">
          <a:xfrm>
            <a:off x="7620000" y="3581400"/>
            <a:ext cx="1270000" cy="304800"/>
          </a:xfrm>
          <a:prstGeom prst="rect">
            <a:avLst/>
          </a:prstGeom>
          <a:solidFill>
            <a:srgbClr val="D9D9D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dirty="0" smtClean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%</a:t>
            </a:r>
            <a:r>
              <a:rPr lang="en-US" sz="1800" dirty="0" err="1" smtClean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rbp</a:t>
            </a:r>
            <a:endParaRPr lang="en-US" sz="1800" dirty="0">
              <a:solidFill>
                <a:srgbClr val="7F7F7F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1929" name="Rectangle 9"/>
          <p:cNvSpPr>
            <a:spLocks/>
          </p:cNvSpPr>
          <p:nvPr/>
        </p:nvSpPr>
        <p:spPr bwMode="auto">
          <a:xfrm>
            <a:off x="7620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1930" name="Rectangle 10"/>
          <p:cNvSpPr>
            <a:spLocks/>
          </p:cNvSpPr>
          <p:nvPr/>
        </p:nvSpPr>
        <p:spPr bwMode="auto">
          <a:xfrm>
            <a:off x="6535738" y="2125663"/>
            <a:ext cx="68421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81931" name="AutoShape 11"/>
          <p:cNvSpPr>
            <a:spLocks/>
          </p:cNvSpPr>
          <p:nvPr/>
        </p:nvSpPr>
        <p:spPr bwMode="auto">
          <a:xfrm>
            <a:off x="7283450" y="1295400"/>
            <a:ext cx="228600" cy="2286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7207250" y="3732213"/>
            <a:ext cx="280988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3" name="Rectangle 13"/>
          <p:cNvSpPr>
            <a:spLocks/>
          </p:cNvSpPr>
          <p:nvPr/>
        </p:nvSpPr>
        <p:spPr bwMode="auto">
          <a:xfrm>
            <a:off x="5646738" y="3552825"/>
            <a:ext cx="15621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 smtClean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+mn-lt"/>
              <a:cs typeface="Courier New Bold" charset="0"/>
              <a:sym typeface="Courier New Bold" charset="0"/>
            </a:endParaRP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7207250" y="6365875"/>
            <a:ext cx="2905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5" name="Rectangle 15"/>
          <p:cNvSpPr>
            <a:spLocks/>
          </p:cNvSpPr>
          <p:nvPr/>
        </p:nvSpPr>
        <p:spPr bwMode="auto">
          <a:xfrm>
            <a:off x="5765800" y="6184900"/>
            <a:ext cx="1485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108700" y="52578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797425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30863" y="5635625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3" name="Rectangle 11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44" name="AutoShape 12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5" name="Rectangle 1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46" name="Rectangle 1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en-US" dirty="0"/>
              <a:t>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5040313" y="4706938"/>
            <a:ext cx="635000" cy="323850"/>
            <a:chOff x="0" y="0"/>
            <a:chExt cx="400" cy="204"/>
          </a:xfrm>
        </p:grpSpPr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56" y="10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56" name="Rectangle 24"/>
            <p:cNvSpPr>
              <a:spLocks/>
            </p:cNvSpPr>
            <p:nvPr/>
          </p:nvSpPr>
          <p:spPr bwMode="auto">
            <a:xfrm>
              <a:off x="222" y="0"/>
              <a:ext cx="178" cy="204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+8</a:t>
              </a:r>
              <a:endPara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44057" name="AutoShape 25"/>
            <p:cNvSpPr>
              <a:spLocks/>
            </p:cNvSpPr>
            <p:nvPr/>
          </p:nvSpPr>
          <p:spPr bwMode="auto">
            <a:xfrm rot="10800000" flipH="1"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0" name="Freeform 28"/>
          <p:cNvSpPr>
            <a:spLocks/>
          </p:cNvSpPr>
          <p:nvPr/>
        </p:nvSpPr>
        <p:spPr bwMode="auto">
          <a:xfrm>
            <a:off x="6107113" y="4953000"/>
            <a:ext cx="604837" cy="685800"/>
          </a:xfrm>
          <a:custGeom>
            <a:avLst/>
            <a:gdLst/>
            <a:ahLst/>
            <a:cxnLst>
              <a:cxn ang="0">
                <a:pos x="5263" y="6200"/>
              </a:cxn>
              <a:cxn ang="0">
                <a:pos x="5263" y="21600"/>
              </a:cxn>
              <a:cxn ang="0">
                <a:pos x="16144" y="21600"/>
              </a:cxn>
              <a:cxn ang="0">
                <a:pos x="16144" y="6400"/>
              </a:cxn>
              <a:cxn ang="0">
                <a:pos x="21600" y="6400"/>
              </a:cxn>
              <a:cxn ang="0">
                <a:pos x="10929" y="0"/>
              </a:cxn>
              <a:cxn ang="0">
                <a:pos x="0" y="6043"/>
              </a:cxn>
              <a:cxn ang="0">
                <a:pos x="5263" y="6200"/>
              </a:cxn>
              <a:cxn ang="0">
                <a:pos x="5263" y="6200"/>
              </a:cxn>
            </a:cxnLst>
            <a:rect l="0" t="0" r="r" b="b"/>
            <a:pathLst>
              <a:path w="21600" h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 w="381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 smtClean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Read value at address given by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 smtClean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Increment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by 8</a:t>
            </a:r>
          </a:p>
          <a:p>
            <a:pPr marL="552450" lvl="1"/>
            <a:r>
              <a:rPr lang="en-US" dirty="0" smtClean="0"/>
              <a:t>Store value at </a:t>
            </a:r>
            <a:r>
              <a:rPr lang="en-US" dirty="0" err="1" smtClean="0"/>
              <a:t>Dest</a:t>
            </a:r>
            <a:r>
              <a:rPr lang="en-US" dirty="0" smtClean="0"/>
              <a:t> (must be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624" presetClass="entr" presetSubtype="1395378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7594624" presetClass="entr" presetSubtype="1395379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/>
              <a:t>Passing control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 of Recursion</a:t>
            </a:r>
            <a:endParaRPr lang="en-US" b="1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mult2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a, long b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 = a * b;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3810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y,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400553:  imul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%rsi,%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* b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	# Return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400540: push   %rbx		# Save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	# mult2(x,y)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40054c: pop    %rbx		# Restore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# Return</a:t>
            </a:r>
          </a:p>
        </p:txBody>
      </p:sp>
    </p:spTree>
    <p:extLst>
      <p:ext uri="{BB962C8B-B14F-4D97-AF65-F5344CB8AC3E}">
        <p14:creationId xmlns:p14="http://schemas.microsoft.com/office/powerpoint/2010/main" val="3733884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Use stack to support procedure call and return</a:t>
            </a:r>
          </a:p>
          <a:p>
            <a:r>
              <a:rPr lang="en-US" dirty="0">
                <a:solidFill>
                  <a:srgbClr val="980002"/>
                </a:solidFill>
              </a:rPr>
              <a:t>Procedure call:</a:t>
            </a:r>
            <a:r>
              <a:rPr lang="en-US" dirty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Push return address on stack</a:t>
            </a:r>
          </a:p>
          <a:p>
            <a:pPr marL="552450" lvl="1"/>
            <a:r>
              <a:rPr lang="en-US" dirty="0"/>
              <a:t>Jump to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dirty="0"/>
          </a:p>
          <a:p>
            <a:r>
              <a:rPr lang="en-US" dirty="0"/>
              <a:t>Return address:</a:t>
            </a:r>
          </a:p>
          <a:p>
            <a:pPr marL="552450" lvl="1"/>
            <a:r>
              <a:rPr lang="en-US" dirty="0"/>
              <a:t>Address of the next instruction right after call</a:t>
            </a:r>
          </a:p>
          <a:p>
            <a:pPr marL="552450" lvl="1"/>
            <a:r>
              <a:rPr lang="en-US" dirty="0"/>
              <a:t>Example from disassembly</a:t>
            </a:r>
          </a:p>
          <a:p>
            <a:r>
              <a:rPr lang="en-US" dirty="0" smtClean="0">
                <a:solidFill>
                  <a:srgbClr val="980002"/>
                </a:solidFill>
              </a:rPr>
              <a:t>Procedure </a:t>
            </a:r>
            <a:r>
              <a:rPr lang="en-US" dirty="0">
                <a:solidFill>
                  <a:srgbClr val="980002"/>
                </a:solidFill>
              </a:rPr>
              <a:t>return: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Pop address from stack</a:t>
            </a:r>
          </a:p>
          <a:p>
            <a:pPr marL="552450" lvl="1"/>
            <a:r>
              <a:rPr lang="en-US" dirty="0"/>
              <a:t>Jump to address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13608</TotalTime>
  <Pages>0</Pages>
  <Words>4084</Words>
  <Characters>0</Characters>
  <Application>Microsoft Office PowerPoint</Application>
  <PresentationFormat>On-screen Show (4:3)</PresentationFormat>
  <Lines>0</Lines>
  <Paragraphs>1397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57</vt:i4>
      </vt:variant>
    </vt:vector>
  </HeadingPairs>
  <TitlesOfParts>
    <vt:vector size="79" baseType="lpstr">
      <vt:lpstr>Gill Sans</vt:lpstr>
      <vt:lpstr>Lucida Grande</vt:lpstr>
      <vt:lpstr>Monaco</vt:lpstr>
      <vt:lpstr>ＭＳ Ｐゴシック</vt:lpstr>
      <vt:lpstr>Zapf Dingbats</vt:lpstr>
      <vt:lpstr>ヒラギノ角ゴ ProN W3</vt:lpstr>
      <vt:lpstr>ヒラギノ角ゴ ProN W6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Times New Roman</vt:lpstr>
      <vt:lpstr>Wingdings</vt:lpstr>
      <vt:lpstr>Wingdings 2</vt:lpstr>
      <vt:lpstr>Title Slide</vt:lpstr>
      <vt:lpstr>Title and Content</vt:lpstr>
      <vt:lpstr>Title Only</vt:lpstr>
      <vt:lpstr>Title and Content: Build</vt:lpstr>
      <vt:lpstr>Machine-Level Programming III: Procedures  15-213: Introduction to Computer Systems 7th Lecture, Sep. 22, 2015</vt:lpstr>
      <vt:lpstr>Mechanisms in Procedures</vt:lpstr>
      <vt:lpstr>Today</vt:lpstr>
      <vt:lpstr>x86-64 Stack</vt:lpstr>
      <vt:lpstr>x86-64 Stack: Push</vt:lpstr>
      <vt:lpstr>x86-64 Stack: Pop</vt:lpstr>
      <vt:lpstr>Today</vt:lpstr>
      <vt:lpstr>Code Examples</vt:lpstr>
      <vt:lpstr>Procedure Control Flow</vt:lpstr>
      <vt:lpstr>Control Flow Example #1</vt:lpstr>
      <vt:lpstr>Control Flow Example #2</vt:lpstr>
      <vt:lpstr>Control Flow Example #3</vt:lpstr>
      <vt:lpstr>Control Flow Example #4</vt:lpstr>
      <vt:lpstr>Today</vt:lpstr>
      <vt:lpstr>Procedure Data Flow</vt:lpstr>
      <vt:lpstr>Data Flow Examples</vt:lpstr>
      <vt:lpstr>Exercise:</vt:lpstr>
      <vt:lpstr>Today</vt:lpstr>
      <vt:lpstr>Stack-Based Languages</vt:lpstr>
      <vt:lpstr>Call Chain Example</vt:lpstr>
      <vt:lpstr>Stack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x86-64/Linux Stack Frame</vt:lpstr>
      <vt:lpstr>Example: incr</vt:lpstr>
      <vt:lpstr>Example: Calling incr #1</vt:lpstr>
      <vt:lpstr>Example: Calling incr #2</vt:lpstr>
      <vt:lpstr>Example: Calling incr #3</vt:lpstr>
      <vt:lpstr>Example: Calling incr #4</vt:lpstr>
      <vt:lpstr>Example: Calling incr #5</vt:lpstr>
      <vt:lpstr>Register Saving Conventions</vt:lpstr>
      <vt:lpstr>Register Saving Conventions</vt:lpstr>
      <vt:lpstr>x86-64 Linux Register Usage #1</vt:lpstr>
      <vt:lpstr>x86-64 Linux Register Usage #2</vt:lpstr>
      <vt:lpstr>When paras &gt;= 6?</vt:lpstr>
      <vt:lpstr>Exercise:</vt:lpstr>
      <vt:lpstr>Callee-Saved Example #1</vt:lpstr>
      <vt:lpstr>Callee-Saved Example #2</vt:lpstr>
      <vt:lpstr>Today</vt:lpstr>
      <vt:lpstr>Recursive Function</vt:lpstr>
      <vt:lpstr>Recursive Function Terminal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Observations About Recursion</vt:lpstr>
      <vt:lpstr>x86-64 Procedure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Admin</cp:lastModifiedBy>
  <cp:revision>416</cp:revision>
  <dcterms:created xsi:type="dcterms:W3CDTF">2012-09-18T14:16:22Z</dcterms:created>
  <dcterms:modified xsi:type="dcterms:W3CDTF">2018-10-16T01:07:07Z</dcterms:modified>
</cp:coreProperties>
</file>