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1144" r:id="rId2"/>
    <p:sldId id="1145" r:id="rId3"/>
    <p:sldId id="1088" r:id="rId4"/>
    <p:sldId id="1089" r:id="rId5"/>
    <p:sldId id="1090" r:id="rId6"/>
    <p:sldId id="1091" r:id="rId7"/>
    <p:sldId id="1092" r:id="rId8"/>
    <p:sldId id="1093" r:id="rId9"/>
    <p:sldId id="1094" r:id="rId10"/>
    <p:sldId id="1095" r:id="rId11"/>
    <p:sldId id="1096" r:id="rId12"/>
    <p:sldId id="1097" r:id="rId13"/>
    <p:sldId id="1098" r:id="rId14"/>
    <p:sldId id="1099" r:id="rId15"/>
    <p:sldId id="1100" r:id="rId16"/>
    <p:sldId id="1101" r:id="rId17"/>
    <p:sldId id="1102" r:id="rId18"/>
    <p:sldId id="1103" r:id="rId19"/>
    <p:sldId id="1104" r:id="rId20"/>
    <p:sldId id="1106" r:id="rId21"/>
    <p:sldId id="1146" r:id="rId22"/>
    <p:sldId id="1147" r:id="rId23"/>
    <p:sldId id="1150" r:id="rId24"/>
    <p:sldId id="1053" r:id="rId25"/>
    <p:sldId id="1153" r:id="rId26"/>
    <p:sldId id="1152" r:id="rId27"/>
    <p:sldId id="1154" r:id="rId28"/>
    <p:sldId id="1041" r:id="rId29"/>
    <p:sldId id="1042" r:id="rId30"/>
    <p:sldId id="1160" r:id="rId31"/>
    <p:sldId id="1043" r:id="rId32"/>
    <p:sldId id="1164" r:id="rId33"/>
    <p:sldId id="1054" r:id="rId34"/>
    <p:sldId id="1167" r:id="rId35"/>
    <p:sldId id="1166" r:id="rId36"/>
    <p:sldId id="1055" r:id="rId37"/>
    <p:sldId id="1056" r:id="rId38"/>
    <p:sldId id="1057" r:id="rId39"/>
    <p:sldId id="1058" r:id="rId40"/>
    <p:sldId id="1059" r:id="rId41"/>
    <p:sldId id="1168" r:id="rId42"/>
    <p:sldId id="1169" r:id="rId43"/>
    <p:sldId id="1170" r:id="rId44"/>
    <p:sldId id="1060" r:id="rId45"/>
    <p:sldId id="1061" r:id="rId46"/>
    <p:sldId id="1062" r:id="rId47"/>
    <p:sldId id="1063" r:id="rId48"/>
    <p:sldId id="1171" r:id="rId49"/>
    <p:sldId id="1172" r:id="rId50"/>
    <p:sldId id="1173" r:id="rId51"/>
    <p:sldId id="1064" r:id="rId52"/>
    <p:sldId id="1065" r:id="rId53"/>
    <p:sldId id="1155" r:id="rId54"/>
    <p:sldId id="1158" r:id="rId55"/>
    <p:sldId id="1162" r:id="rId56"/>
    <p:sldId id="1163" r:id="rId57"/>
    <p:sldId id="1159" r:id="rId58"/>
    <p:sldId id="1076" r:id="rId59"/>
    <p:sldId id="1161" r:id="rId60"/>
    <p:sldId id="1077" r:id="rId61"/>
    <p:sldId id="1078" r:id="rId62"/>
    <p:sldId id="1079" r:id="rId63"/>
    <p:sldId id="1080" r:id="rId64"/>
    <p:sldId id="1081" r:id="rId65"/>
    <p:sldId id="1086" r:id="rId66"/>
  </p:sldIdLst>
  <p:sldSz cx="9144000" cy="6858000" type="screen4x3"/>
  <p:notesSz cx="7302500" cy="9586913"/>
  <p:custDataLst>
    <p:tags r:id="rId6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AFF"/>
    <a:srgbClr val="D4EEFF"/>
    <a:srgbClr val="CBDBFF"/>
    <a:srgbClr val="D5F1CF"/>
    <a:srgbClr val="F1C7C7"/>
    <a:srgbClr val="F6F5BD"/>
    <a:srgbClr val="990000"/>
    <a:srgbClr val="EDEA77"/>
    <a:srgbClr val="FF9999"/>
    <a:srgbClr val="CDF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5545" autoAdjust="0"/>
  </p:normalViewPr>
  <p:slideViewPr>
    <p:cSldViewPr snapToObjects="1">
      <p:cViewPr varScale="1">
        <p:scale>
          <a:sx n="67" d="100"/>
          <a:sy n="67" d="100"/>
        </p:scale>
        <p:origin x="1906" y="5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51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OS%20X%20Lion:Users:bryant:ics3:opt:cpe-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6.1138879999999913</c:v>
                </c:pt>
                <c:pt idx="5">
                  <c:v>9.5525529999999996</c:v>
                </c:pt>
                <c:pt idx="6">
                  <c:v>13.75432</c:v>
                </c:pt>
                <c:pt idx="7">
                  <c:v>18.721091999999999</c:v>
                </c:pt>
                <c:pt idx="8">
                  <c:v>24.451184000000001</c:v>
                </c:pt>
                <c:pt idx="9">
                  <c:v>30.945739999999919</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ser>
        <c:dLbls>
          <c:showLegendKey val="0"/>
          <c:showVal val="0"/>
          <c:showCatName val="0"/>
          <c:showSerName val="0"/>
          <c:showPercent val="0"/>
          <c:showBubbleSize val="0"/>
        </c:dLbls>
        <c:axId val="1960492576"/>
        <c:axId val="1960493120"/>
      </c:scatterChart>
      <c:valAx>
        <c:axId val="196049257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960493120"/>
        <c:crosses val="autoZero"/>
        <c:crossBetween val="midCat"/>
      </c:valAx>
      <c:valAx>
        <c:axId val="1960493120"/>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96049257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6.1138879999999887</c:v>
                </c:pt>
                <c:pt idx="5">
                  <c:v>9.5525529999999996</c:v>
                </c:pt>
                <c:pt idx="6">
                  <c:v>13.75432</c:v>
                </c:pt>
                <c:pt idx="7">
                  <c:v>18.721091999999999</c:v>
                </c:pt>
                <c:pt idx="8">
                  <c:v>24.451184000000001</c:v>
                </c:pt>
                <c:pt idx="9">
                  <c:v>30.945739999999901</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ser>
        <c:ser>
          <c:idx val="1"/>
          <c:order val="1"/>
          <c:tx>
            <c:strRef>
              <c:f>lower!$I$24</c:f>
              <c:strCache>
                <c:ptCount val="1"/>
                <c:pt idx="0">
                  <c:v>lower2</c:v>
                </c:pt>
              </c:strCache>
            </c:strRef>
          </c:tx>
          <c:spPr>
            <a:ln w="25400">
              <a:solidFill>
                <a:srgbClr val="333333"/>
              </a:solidFill>
              <a:prstDash val="solid"/>
            </a:ln>
          </c:spPr>
          <c:marker>
            <c:symbol val="square"/>
            <c:size val="7"/>
            <c:spPr>
              <a:solidFill>
                <a:srgbClr val="000000"/>
              </a:solidFill>
              <a:ln>
                <a:solidFill>
                  <a:srgbClr val="000000"/>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lower!$I$25:$I$50</c:f>
              <c:numCache>
                <c:formatCode>General</c:formatCode>
                <c:ptCount val="26"/>
                <c:pt idx="0">
                  <c:v>0</c:v>
                </c:pt>
                <c:pt idx="1">
                  <c:v>3.8000000000000002E-5</c:v>
                </c:pt>
                <c:pt idx="2">
                  <c:v>7.7000000000000001E-5</c:v>
                </c:pt>
                <c:pt idx="3">
                  <c:v>1.15E-4</c:v>
                </c:pt>
                <c:pt idx="4">
                  <c:v>1.5300000000000001E-4</c:v>
                </c:pt>
                <c:pt idx="5">
                  <c:v>1.9100000000000001E-4</c:v>
                </c:pt>
                <c:pt idx="6">
                  <c:v>2.2900000000000001E-4</c:v>
                </c:pt>
                <c:pt idx="7">
                  <c:v>2.6699999999999998E-4</c:v>
                </c:pt>
                <c:pt idx="8">
                  <c:v>3.0600000000000001E-4</c:v>
                </c:pt>
                <c:pt idx="9">
                  <c:v>3.4400000000000001E-4</c:v>
                </c:pt>
                <c:pt idx="10">
                  <c:v>3.8200000000000002E-4</c:v>
                </c:pt>
                <c:pt idx="11">
                  <c:v>4.2000000000000002E-4</c:v>
                </c:pt>
                <c:pt idx="12">
                  <c:v>4.5800000000000002E-4</c:v>
                </c:pt>
                <c:pt idx="13">
                  <c:v>4.9700000000000005E-4</c:v>
                </c:pt>
                <c:pt idx="14">
                  <c:v>5.3499999999999999E-4</c:v>
                </c:pt>
                <c:pt idx="15">
                  <c:v>5.7300000000000005E-4</c:v>
                </c:pt>
                <c:pt idx="16">
                  <c:v>6.11E-4</c:v>
                </c:pt>
                <c:pt idx="17">
                  <c:v>6.4899999999999995E-4</c:v>
                </c:pt>
                <c:pt idx="18">
                  <c:v>6.87E-4</c:v>
                </c:pt>
                <c:pt idx="19">
                  <c:v>7.2599999999999997E-4</c:v>
                </c:pt>
                <c:pt idx="20">
                  <c:v>7.6400000000000003E-4</c:v>
                </c:pt>
                <c:pt idx="21">
                  <c:v>8.0199999999999998E-4</c:v>
                </c:pt>
                <c:pt idx="22">
                  <c:v>8.4000000000000003E-4</c:v>
                </c:pt>
                <c:pt idx="23">
                  <c:v>8.7799999999999998E-4</c:v>
                </c:pt>
                <c:pt idx="24">
                  <c:v>9.1699999999999995E-4</c:v>
                </c:pt>
                <c:pt idx="25">
                  <c:v>9.5500000000000001E-4</c:v>
                </c:pt>
              </c:numCache>
            </c:numRef>
          </c:yVal>
          <c:smooth val="0"/>
        </c:ser>
        <c:dLbls>
          <c:showLegendKey val="0"/>
          <c:showVal val="0"/>
          <c:showCatName val="0"/>
          <c:showSerName val="0"/>
          <c:showPercent val="0"/>
          <c:showBubbleSize val="0"/>
        </c:dLbls>
        <c:axId val="1960497472"/>
        <c:axId val="2018085392"/>
      </c:scatterChart>
      <c:valAx>
        <c:axId val="1960497472"/>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2018085392"/>
        <c:crosses val="autoZero"/>
        <c:crossBetween val="midCat"/>
      </c:valAx>
      <c:valAx>
        <c:axId val="2018085392"/>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96049747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807817589577"/>
          <c:y val="6.3380426983446495E-2"/>
          <c:w val="0.81758957654723097"/>
          <c:h val="0.76995481668779497"/>
        </c:manualLayout>
      </c:layout>
      <c:scatterChart>
        <c:scatterStyle val="lineMarker"/>
        <c:varyColors val="0"/>
        <c:ser>
          <c:idx val="0"/>
          <c:order val="0"/>
          <c:tx>
            <c:strRef>
              <c:f>'cpe2'!$A$3</c:f>
              <c:strCache>
                <c:ptCount val="1"/>
                <c:pt idx="0">
                  <c:v>psum1</c:v>
                </c:pt>
              </c:strCache>
            </c:strRef>
          </c:tx>
          <c:spPr>
            <a:ln w="28575">
              <a:noFill/>
            </a:ln>
          </c:spPr>
          <c:marker>
            <c:symbol val="diamond"/>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'cpe2'!$B$3:$AE$3</c:f>
              <c:numCache>
                <c:formatCode>General</c:formatCode>
                <c:ptCount val="30"/>
                <c:pt idx="1">
                  <c:v>2112.6</c:v>
                </c:pt>
                <c:pt idx="2">
                  <c:v>1451.1</c:v>
                </c:pt>
                <c:pt idx="3">
                  <c:v>1188.5999999999999</c:v>
                </c:pt>
                <c:pt idx="4">
                  <c:v>1218</c:v>
                </c:pt>
                <c:pt idx="5">
                  <c:v>2131.5</c:v>
                </c:pt>
                <c:pt idx="6">
                  <c:v>1247.4000000000001</c:v>
                </c:pt>
                <c:pt idx="7">
                  <c:v>2003.4</c:v>
                </c:pt>
                <c:pt idx="8">
                  <c:v>1190.7</c:v>
                </c:pt>
                <c:pt idx="9">
                  <c:v>1117.2</c:v>
                </c:pt>
                <c:pt idx="10">
                  <c:v>758.1</c:v>
                </c:pt>
                <c:pt idx="11">
                  <c:v>2020.2</c:v>
                </c:pt>
                <c:pt idx="12">
                  <c:v>1629.6</c:v>
                </c:pt>
                <c:pt idx="13">
                  <c:v>1686.3</c:v>
                </c:pt>
                <c:pt idx="14">
                  <c:v>1211.7</c:v>
                </c:pt>
                <c:pt idx="15">
                  <c:v>1568.7</c:v>
                </c:pt>
                <c:pt idx="16">
                  <c:v>1841.7</c:v>
                </c:pt>
                <c:pt idx="17">
                  <c:v>1543.5</c:v>
                </c:pt>
                <c:pt idx="18">
                  <c:v>1358.7</c:v>
                </c:pt>
                <c:pt idx="19">
                  <c:v>2011.8</c:v>
                </c:pt>
                <c:pt idx="20">
                  <c:v>2066.4</c:v>
                </c:pt>
                <c:pt idx="21">
                  <c:v>1373.4</c:v>
                </c:pt>
                <c:pt idx="22">
                  <c:v>1635.9</c:v>
                </c:pt>
                <c:pt idx="23">
                  <c:v>2032.8</c:v>
                </c:pt>
                <c:pt idx="24">
                  <c:v>2058</c:v>
                </c:pt>
                <c:pt idx="25">
                  <c:v>787.5</c:v>
                </c:pt>
                <c:pt idx="26">
                  <c:v>1539.3</c:v>
                </c:pt>
                <c:pt idx="27">
                  <c:v>1285.2</c:v>
                </c:pt>
                <c:pt idx="28">
                  <c:v>905.1</c:v>
                </c:pt>
                <c:pt idx="29">
                  <c:v>1938.3</c:v>
                </c:pt>
              </c:numCache>
            </c:numRef>
          </c:yVal>
          <c:smooth val="0"/>
        </c:ser>
        <c:ser>
          <c:idx val="1"/>
          <c:order val="1"/>
          <c:tx>
            <c:strRef>
              <c:f>'cpe2'!$A$4</c:f>
              <c:strCache>
                <c:ptCount val="1"/>
                <c:pt idx="0">
                  <c:v>psum1i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'cpe2'!$B$4:$AE$4</c:f>
              <c:numCache>
                <c:formatCode>General</c:formatCode>
                <c:ptCount val="30"/>
                <c:pt idx="0">
                  <c:v>367.79</c:v>
                </c:pt>
                <c:pt idx="1">
                  <c:v>2107.4299999999998</c:v>
                </c:pt>
                <c:pt idx="2">
                  <c:v>1449.43</c:v>
                </c:pt>
                <c:pt idx="3">
                  <c:v>1188.03</c:v>
                </c:pt>
                <c:pt idx="4">
                  <c:v>1224.0899999999999</c:v>
                </c:pt>
                <c:pt idx="5">
                  <c:v>2134.4699999999998</c:v>
                </c:pt>
                <c:pt idx="6">
                  <c:v>1242.1199999999999</c:v>
                </c:pt>
                <c:pt idx="7">
                  <c:v>1999.27</c:v>
                </c:pt>
                <c:pt idx="8">
                  <c:v>1188.03</c:v>
                </c:pt>
                <c:pt idx="9">
                  <c:v>1115.92</c:v>
                </c:pt>
                <c:pt idx="10">
                  <c:v>755.38</c:v>
                </c:pt>
                <c:pt idx="11">
                  <c:v>2017.29</c:v>
                </c:pt>
                <c:pt idx="12">
                  <c:v>1629.7</c:v>
                </c:pt>
                <c:pt idx="13">
                  <c:v>1683.79</c:v>
                </c:pt>
                <c:pt idx="14">
                  <c:v>1215.07</c:v>
                </c:pt>
                <c:pt idx="15">
                  <c:v>1575.62</c:v>
                </c:pt>
                <c:pt idx="16">
                  <c:v>1837.02</c:v>
                </c:pt>
                <c:pt idx="17">
                  <c:v>1548.58</c:v>
                </c:pt>
                <c:pt idx="18">
                  <c:v>1359.29</c:v>
                </c:pt>
                <c:pt idx="19">
                  <c:v>2008.28</c:v>
                </c:pt>
                <c:pt idx="20">
                  <c:v>2071.37</c:v>
                </c:pt>
                <c:pt idx="21">
                  <c:v>1377.32</c:v>
                </c:pt>
                <c:pt idx="22">
                  <c:v>1638.72</c:v>
                </c:pt>
                <c:pt idx="23">
                  <c:v>2035.32</c:v>
                </c:pt>
                <c:pt idx="24">
                  <c:v>2062.36</c:v>
                </c:pt>
                <c:pt idx="25">
                  <c:v>791.42999999999938</c:v>
                </c:pt>
                <c:pt idx="26">
                  <c:v>1539.57</c:v>
                </c:pt>
                <c:pt idx="27">
                  <c:v>1287.18</c:v>
                </c:pt>
                <c:pt idx="28">
                  <c:v>899.6</c:v>
                </c:pt>
                <c:pt idx="29">
                  <c:v>1936.17</c:v>
                </c:pt>
              </c:numCache>
            </c:numRef>
          </c:yVal>
          <c:smooth val="0"/>
        </c:ser>
        <c:ser>
          <c:idx val="2"/>
          <c:order val="2"/>
          <c:tx>
            <c:strRef>
              <c:f>'cpe2'!$A$5</c:f>
              <c:strCache>
                <c:ptCount val="1"/>
                <c:pt idx="0">
                  <c:v>psum2</c:v>
                </c:pt>
              </c:strCache>
            </c:strRef>
          </c:tx>
          <c:spPr>
            <a:ln w="28575">
              <a:noFill/>
            </a:ln>
          </c:spPr>
          <c:marker>
            <c:symbol val="triangle"/>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'cpe2'!$B$5:$AE$5</c:f>
              <c:numCache>
                <c:formatCode>General</c:formatCode>
                <c:ptCount val="30"/>
                <c:pt idx="1">
                  <c:v>1535.1</c:v>
                </c:pt>
                <c:pt idx="2">
                  <c:v>1100.4000000000001</c:v>
                </c:pt>
                <c:pt idx="3">
                  <c:v>921.9</c:v>
                </c:pt>
                <c:pt idx="4">
                  <c:v>940.8</c:v>
                </c:pt>
                <c:pt idx="5">
                  <c:v>1545.6</c:v>
                </c:pt>
                <c:pt idx="6">
                  <c:v>949.2</c:v>
                </c:pt>
                <c:pt idx="7">
                  <c:v>1455.3</c:v>
                </c:pt>
                <c:pt idx="8">
                  <c:v>917.7</c:v>
                </c:pt>
                <c:pt idx="9">
                  <c:v>865.2</c:v>
                </c:pt>
                <c:pt idx="10">
                  <c:v>623.70000000000005</c:v>
                </c:pt>
                <c:pt idx="11">
                  <c:v>1467.9</c:v>
                </c:pt>
                <c:pt idx="12">
                  <c:v>1209.5999999999999</c:v>
                </c:pt>
                <c:pt idx="13">
                  <c:v>1253.7</c:v>
                </c:pt>
                <c:pt idx="14">
                  <c:v>936.6</c:v>
                </c:pt>
                <c:pt idx="15">
                  <c:v>1173.9000000000001</c:v>
                </c:pt>
                <c:pt idx="16">
                  <c:v>1352.4</c:v>
                </c:pt>
                <c:pt idx="17">
                  <c:v>1150.8</c:v>
                </c:pt>
                <c:pt idx="18">
                  <c:v>1029</c:v>
                </c:pt>
                <c:pt idx="19">
                  <c:v>1461.6</c:v>
                </c:pt>
                <c:pt idx="20">
                  <c:v>1509.9</c:v>
                </c:pt>
                <c:pt idx="21">
                  <c:v>1039.5</c:v>
                </c:pt>
                <c:pt idx="22">
                  <c:v>1215.9000000000001</c:v>
                </c:pt>
                <c:pt idx="23">
                  <c:v>1478.4</c:v>
                </c:pt>
                <c:pt idx="24">
                  <c:v>1505.7</c:v>
                </c:pt>
                <c:pt idx="25">
                  <c:v>642.6</c:v>
                </c:pt>
                <c:pt idx="26">
                  <c:v>1152.9000000000001</c:v>
                </c:pt>
                <c:pt idx="27">
                  <c:v>987</c:v>
                </c:pt>
                <c:pt idx="28">
                  <c:v>732.9</c:v>
                </c:pt>
                <c:pt idx="29">
                  <c:v>1419.6</c:v>
                </c:pt>
              </c:numCache>
            </c:numRef>
          </c:yVal>
          <c:smooth val="0"/>
        </c:ser>
        <c:ser>
          <c:idx val="3"/>
          <c:order val="3"/>
          <c:tx>
            <c:strRef>
              <c:f>'cpe2'!$A$6</c:f>
              <c:strCache>
                <c:ptCount val="1"/>
                <c:pt idx="0">
                  <c:v>psum2i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'cpe2'!$B$6:$AE$6</c:f>
              <c:numCache>
                <c:formatCode>General</c:formatCode>
                <c:ptCount val="30"/>
                <c:pt idx="0">
                  <c:v>367.66</c:v>
                </c:pt>
                <c:pt idx="1">
                  <c:v>1531.11</c:v>
                </c:pt>
                <c:pt idx="2">
                  <c:v>1091.05</c:v>
                </c:pt>
                <c:pt idx="3">
                  <c:v>916.23</c:v>
                </c:pt>
                <c:pt idx="4">
                  <c:v>940.33999999999912</c:v>
                </c:pt>
                <c:pt idx="5">
                  <c:v>1549.2</c:v>
                </c:pt>
                <c:pt idx="6">
                  <c:v>952.4</c:v>
                </c:pt>
                <c:pt idx="7">
                  <c:v>1458.77</c:v>
                </c:pt>
                <c:pt idx="8">
                  <c:v>916.23</c:v>
                </c:pt>
                <c:pt idx="9">
                  <c:v>868.01</c:v>
                </c:pt>
                <c:pt idx="10">
                  <c:v>626.87</c:v>
                </c:pt>
                <c:pt idx="11">
                  <c:v>1470.83</c:v>
                </c:pt>
                <c:pt idx="12">
                  <c:v>1211.6199999999999</c:v>
                </c:pt>
                <c:pt idx="13">
                  <c:v>1247.79</c:v>
                </c:pt>
                <c:pt idx="14">
                  <c:v>934.31999999999937</c:v>
                </c:pt>
                <c:pt idx="15">
                  <c:v>1175.45</c:v>
                </c:pt>
                <c:pt idx="16">
                  <c:v>1350.27</c:v>
                </c:pt>
                <c:pt idx="17">
                  <c:v>1157.3599999999999</c:v>
                </c:pt>
                <c:pt idx="18">
                  <c:v>1030.77</c:v>
                </c:pt>
                <c:pt idx="19">
                  <c:v>1464.8</c:v>
                </c:pt>
                <c:pt idx="20">
                  <c:v>1507</c:v>
                </c:pt>
                <c:pt idx="21">
                  <c:v>1042.82</c:v>
                </c:pt>
                <c:pt idx="22">
                  <c:v>1217.6400000000001</c:v>
                </c:pt>
                <c:pt idx="23">
                  <c:v>1482.89</c:v>
                </c:pt>
                <c:pt idx="24">
                  <c:v>1500.97</c:v>
                </c:pt>
                <c:pt idx="25">
                  <c:v>650.99</c:v>
                </c:pt>
                <c:pt idx="26">
                  <c:v>1151.33</c:v>
                </c:pt>
                <c:pt idx="27">
                  <c:v>982.54</c:v>
                </c:pt>
                <c:pt idx="28">
                  <c:v>723.32999999999936</c:v>
                </c:pt>
                <c:pt idx="29">
                  <c:v>1416.58</c:v>
                </c:pt>
              </c:numCache>
            </c:numRef>
          </c:yVal>
          <c:smooth val="0"/>
        </c:ser>
        <c:dLbls>
          <c:showLegendKey val="0"/>
          <c:showVal val="0"/>
          <c:showCatName val="0"/>
          <c:showSerName val="0"/>
          <c:showPercent val="0"/>
          <c:showBubbleSize val="0"/>
        </c:dLbls>
        <c:axId val="2018090288"/>
        <c:axId val="2018087568"/>
      </c:scatterChart>
      <c:valAx>
        <c:axId val="2018090288"/>
        <c:scaling>
          <c:orientation val="minMax"/>
          <c:max val="200"/>
        </c:scaling>
        <c:delete val="0"/>
        <c:axPos val="b"/>
        <c:title>
          <c:tx>
            <c:rich>
              <a:bodyPr/>
              <a:lstStyle/>
              <a:p>
                <a:pPr>
                  <a:defRPr sz="1075" b="1" i="0" u="none" strike="noStrike" baseline="0">
                    <a:solidFill>
                      <a:srgbClr val="000000"/>
                    </a:solidFill>
                    <a:latin typeface="Arial"/>
                    <a:ea typeface="Arial"/>
                    <a:cs typeface="Arial"/>
                  </a:defRPr>
                </a:pPr>
                <a:r>
                  <a:rPr lang="en-US"/>
                  <a:t>Elements</a:t>
                </a:r>
              </a:p>
            </c:rich>
          </c:tx>
          <c:layout>
            <c:manualLayout>
              <c:xMode val="edge"/>
              <c:yMode val="edge"/>
              <c:x val="0.49022801302931601"/>
              <c:y val="0.9084526758098899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zh-CN"/>
          </a:p>
        </c:txPr>
        <c:crossAx val="2018087568"/>
        <c:crosses val="autoZero"/>
        <c:crossBetween val="midCat"/>
      </c:valAx>
      <c:valAx>
        <c:axId val="2018087568"/>
        <c:scaling>
          <c:orientation val="minMax"/>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en-US"/>
                  <a:t>Cycles</a:t>
                </a:r>
              </a:p>
            </c:rich>
          </c:tx>
          <c:layout>
            <c:manualLayout>
              <c:xMode val="edge"/>
              <c:yMode val="edge"/>
              <c:x val="2.6058631921824098E-2"/>
              <c:y val="0.3896723472946159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zh-CN"/>
          </a:p>
        </c:txPr>
        <c:crossAx val="201809028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75" b="0" i="0" u="none" strike="noStrike" baseline="0">
          <a:solidFill>
            <a:srgbClr val="000000"/>
          </a:solidFill>
          <a:latin typeface="Arial"/>
          <a:ea typeface="Arial"/>
          <a:cs typeface="Aria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483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009848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54638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9381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18677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0303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5725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02196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215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1584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35721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9654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5655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625412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4752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370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6399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zh-CN" altLang="en-US" dirty="0" smtClean="0"/>
              <a:t>编译优化可以改善</a:t>
            </a:r>
            <a:r>
              <a:rPr lang="en-US" altLang="zh-CN" dirty="0" smtClean="0"/>
              <a:t>2</a:t>
            </a:r>
            <a:r>
              <a:rPr lang="zh-CN" altLang="en-US" dirty="0" smtClean="0"/>
              <a:t>倍左右</a:t>
            </a:r>
            <a:endParaRPr lang="en-US" dirty="0"/>
          </a:p>
        </p:txBody>
      </p:sp>
    </p:spTree>
    <p:extLst>
      <p:ext uri="{BB962C8B-B14F-4D97-AF65-F5344CB8AC3E}">
        <p14:creationId xmlns:p14="http://schemas.microsoft.com/office/powerpoint/2010/main" val="1163832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929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zh-CN" altLang="en-US" dirty="0" smtClean="0"/>
              <a:t>简单的临时变量，可以改善</a:t>
            </a:r>
            <a:r>
              <a:rPr lang="en-US" altLang="zh-CN" dirty="0" smtClean="0"/>
              <a:t>2~8</a:t>
            </a:r>
            <a:r>
              <a:rPr lang="zh-CN" altLang="en-US" dirty="0" smtClean="0"/>
              <a:t>倍性能</a:t>
            </a:r>
            <a:endParaRPr lang="en-US" dirty="0"/>
          </a:p>
        </p:txBody>
      </p:sp>
    </p:spTree>
    <p:extLst>
      <p:ext uri="{BB962C8B-B14F-4D97-AF65-F5344CB8AC3E}">
        <p14:creationId xmlns:p14="http://schemas.microsoft.com/office/powerpoint/2010/main" val="194584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pPr marL="228600" indent="-228600">
              <a:buAutoNum type="arabicPeriod"/>
            </a:pPr>
            <a:r>
              <a:rPr lang="zh-CN" altLang="en-US" dirty="0" smtClean="0"/>
              <a:t>指令执行流：流水执行</a:t>
            </a:r>
            <a:r>
              <a:rPr lang="en-US" altLang="zh-CN" dirty="0" smtClean="0"/>
              <a:t>-</a:t>
            </a:r>
            <a:r>
              <a:rPr lang="zh-CN" altLang="en-US" dirty="0" smtClean="0"/>
              <a:t>取指、译码、微操作执行</a:t>
            </a:r>
            <a:endParaRPr lang="en-US" altLang="zh-CN" dirty="0" smtClean="0"/>
          </a:p>
          <a:p>
            <a:pPr marL="228600" indent="-228600">
              <a:buAutoNum type="arabicPeriod"/>
            </a:pPr>
            <a:r>
              <a:rPr lang="zh-CN" altLang="en-US" dirty="0" smtClean="0"/>
              <a:t>解码器：将一条指令解码成一个或者多个操作</a:t>
            </a:r>
            <a:r>
              <a:rPr lang="en-US" altLang="zh-CN" dirty="0" err="1" smtClean="0"/>
              <a:t>nb</a:t>
            </a:r>
            <a:endParaRPr lang="en-US" altLang="zh-CN" dirty="0" smtClean="0"/>
          </a:p>
          <a:p>
            <a:pPr marL="228600" indent="-228600">
              <a:buAutoNum type="arabicPeriod"/>
            </a:pPr>
            <a:r>
              <a:rPr lang="zh-CN" altLang="en-US" dirty="0" smtClean="0"/>
              <a:t>如何实现分支预测执行</a:t>
            </a:r>
            <a:endParaRPr lang="en-US" altLang="zh-CN" dirty="0" smtClean="0"/>
          </a:p>
          <a:p>
            <a:pPr marL="228600" indent="-228600">
              <a:buAutoNum type="arabicPeriod"/>
            </a:pPr>
            <a:r>
              <a:rPr lang="zh-CN" altLang="en-US" dirty="0" smtClean="0"/>
              <a:t>特点：超标量（每个周期发射多条指令）、乱序执行</a:t>
            </a:r>
            <a:endParaRPr lang="en-US" altLang="zh-CN" dirty="0" smtClean="0"/>
          </a:p>
        </p:txBody>
      </p:sp>
    </p:spTree>
    <p:extLst>
      <p:ext uri="{BB962C8B-B14F-4D97-AF65-F5344CB8AC3E}">
        <p14:creationId xmlns:p14="http://schemas.microsoft.com/office/powerpoint/2010/main" val="3049171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altLang="zh-CN" dirty="0" smtClean="0"/>
              <a:t>Issue time</a:t>
            </a:r>
            <a:r>
              <a:rPr lang="zh-CN" altLang="en-US" dirty="0" smtClean="0"/>
              <a:t>：同一种操作的两次发射所需要的最小间隔时间 （</a:t>
            </a:r>
            <a:r>
              <a:rPr lang="en-US" altLang="zh-CN" dirty="0" smtClean="0"/>
              <a:t>&gt;</a:t>
            </a:r>
            <a:r>
              <a:rPr lang="en-US" altLang="zh-CN" baseline="0" dirty="0" smtClean="0"/>
              <a:t> 1cycle</a:t>
            </a:r>
            <a:r>
              <a:rPr lang="zh-CN" altLang="en-US" baseline="0" dirty="0" smtClean="0"/>
              <a:t>，代表功能单元内部有回边</a:t>
            </a:r>
            <a:r>
              <a:rPr lang="zh-CN" altLang="en-US" dirty="0" smtClean="0"/>
              <a:t>）</a:t>
            </a:r>
            <a:endParaRPr lang="en-US" altLang="zh-CN" dirty="0" smtClean="0"/>
          </a:p>
          <a:p>
            <a:r>
              <a:rPr lang="en-US" altLang="zh-CN" dirty="0" smtClean="0"/>
              <a:t>latency</a:t>
            </a:r>
            <a:r>
              <a:rPr lang="zh-CN" altLang="en-US" dirty="0" smtClean="0"/>
              <a:t>：从一个操作开始执行到这个操作结束，某功能单元所需要的时间</a:t>
            </a:r>
            <a:endParaRPr lang="en-US" altLang="zh-CN" dirty="0" smtClean="0"/>
          </a:p>
          <a:p>
            <a:r>
              <a:rPr lang="en-US" altLang="zh-CN" dirty="0" smtClean="0"/>
              <a:t>load/store</a:t>
            </a:r>
            <a:r>
              <a:rPr lang="zh-CN" altLang="en-US" dirty="0" smtClean="0"/>
              <a:t>：</a:t>
            </a:r>
            <a:r>
              <a:rPr lang="en-US" altLang="zh-CN" dirty="0" smtClean="0"/>
              <a:t>4</a:t>
            </a:r>
            <a:r>
              <a:rPr lang="en-US" altLang="zh-CN" baseline="0" dirty="0" smtClean="0"/>
              <a:t> cycles </a:t>
            </a:r>
            <a:r>
              <a:rPr lang="zh-CN" altLang="en-US" baseline="0" dirty="0" smtClean="0"/>
              <a:t>解释了为什么要寄存器分配</a:t>
            </a:r>
            <a:endParaRPr lang="en-US" altLang="zh-CN" dirty="0" smtClean="0"/>
          </a:p>
          <a:p>
            <a:endParaRPr lang="en-US" dirty="0" smtClean="0"/>
          </a:p>
          <a:p>
            <a:r>
              <a:rPr lang="en-US" altLang="zh-CN" dirty="0" smtClean="0"/>
              <a:t>integer multiply: full pipelined</a:t>
            </a:r>
          </a:p>
          <a:p>
            <a:r>
              <a:rPr lang="en-US" dirty="0" smtClean="0"/>
              <a:t>float divide:</a:t>
            </a:r>
            <a:r>
              <a:rPr lang="en-US" baseline="0" dirty="0" smtClean="0"/>
              <a:t> can’t pipelined</a:t>
            </a:r>
            <a:endParaRPr lang="en-US" dirty="0" smtClean="0"/>
          </a:p>
        </p:txBody>
      </p:sp>
    </p:spTree>
    <p:extLst>
      <p:ext uri="{BB962C8B-B14F-4D97-AF65-F5344CB8AC3E}">
        <p14:creationId xmlns:p14="http://schemas.microsoft.com/office/powerpoint/2010/main" val="2025018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latency bound:  </a:t>
            </a:r>
            <a:r>
              <a:rPr lang="zh-CN" altLang="en-US" dirty="0" smtClean="0"/>
              <a:t>一个功能单元完成一个操作所需的执行时间不能少于该操作在物理逻辑上所需的时间</a:t>
            </a:r>
            <a:endParaRPr lang="en-US" altLang="zh-CN" dirty="0" smtClean="0"/>
          </a:p>
          <a:p>
            <a:r>
              <a:rPr lang="zh-CN" altLang="en-US" dirty="0" smtClean="0"/>
              <a:t>某个功能单元的</a:t>
            </a:r>
            <a:r>
              <a:rPr lang="en-US" altLang="zh-CN" dirty="0" smtClean="0"/>
              <a:t>throughput: </a:t>
            </a:r>
            <a:r>
              <a:rPr lang="zh-CN" altLang="en-US" dirty="0" smtClean="0"/>
              <a:t>该功能单元每时钟周期能够处理的操作数，</a:t>
            </a:r>
            <a:r>
              <a:rPr lang="en-US" altLang="zh-CN" dirty="0" smtClean="0"/>
              <a:t>issue time</a:t>
            </a:r>
            <a:r>
              <a:rPr lang="zh-CN" altLang="en-US" dirty="0" smtClean="0"/>
              <a:t>的倒数（</a:t>
            </a:r>
            <a:r>
              <a:rPr lang="en-US" altLang="zh-CN" dirty="0" smtClean="0"/>
              <a:t>4</a:t>
            </a:r>
            <a:r>
              <a:rPr lang="zh-CN" altLang="en-US" dirty="0" smtClean="0"/>
              <a:t>声），所以最大吞吐量是？（</a:t>
            </a:r>
            <a:r>
              <a:rPr lang="en-US" altLang="zh-CN" dirty="0" smtClean="0"/>
              <a:t>1/cycle</a:t>
            </a:r>
            <a:r>
              <a:rPr lang="zh-CN" altLang="en-US" dirty="0" smtClean="0"/>
              <a:t>）</a:t>
            </a:r>
            <a:endParaRPr lang="en-US" altLang="zh-CN" dirty="0" smtClean="0"/>
          </a:p>
          <a:p>
            <a:r>
              <a:rPr lang="zh-CN" altLang="en-US" baseline="0" dirty="0" smtClean="0"/>
              <a:t>处理器的</a:t>
            </a:r>
            <a:r>
              <a:rPr lang="en-US" altLang="zh-CN" baseline="0" dirty="0" smtClean="0"/>
              <a:t>throughput</a:t>
            </a:r>
            <a:r>
              <a:rPr lang="zh-CN" altLang="en-US" baseline="0" dirty="0" smtClean="0"/>
              <a:t>：</a:t>
            </a:r>
            <a:r>
              <a:rPr lang="en-US" altLang="zh-CN" baseline="0" dirty="0" smtClean="0"/>
              <a:t>C/I</a:t>
            </a:r>
            <a:r>
              <a:rPr lang="zh-CN" altLang="en-US" baseline="0" dirty="0" smtClean="0"/>
              <a:t>，其中</a:t>
            </a:r>
            <a:r>
              <a:rPr lang="en-US" altLang="zh-CN" baseline="0" dirty="0" smtClean="0"/>
              <a:t>C</a:t>
            </a:r>
            <a:r>
              <a:rPr lang="zh-CN" altLang="en-US" baseline="0" dirty="0" smtClean="0"/>
              <a:t>是容量，</a:t>
            </a:r>
            <a:r>
              <a:rPr lang="en-US" altLang="zh-CN" baseline="0" dirty="0" smtClean="0"/>
              <a:t>I</a:t>
            </a:r>
            <a:r>
              <a:rPr lang="zh-CN" altLang="en-US" baseline="0" dirty="0" smtClean="0"/>
              <a:t>是</a:t>
            </a:r>
            <a:r>
              <a:rPr lang="en-US" altLang="zh-CN" baseline="0" dirty="0" smtClean="0"/>
              <a:t>issue time </a:t>
            </a:r>
          </a:p>
          <a:p>
            <a:r>
              <a:rPr lang="en-US" altLang="zh-CN" dirty="0" smtClean="0"/>
              <a:t>Throughput</a:t>
            </a:r>
            <a:r>
              <a:rPr lang="en-US" altLang="zh-CN" baseline="0" dirty="0" smtClean="0"/>
              <a:t> bound: </a:t>
            </a:r>
            <a:r>
              <a:rPr lang="zh-CN" altLang="en-US" baseline="0" dirty="0" smtClean="0"/>
              <a:t>一个处理器完成一个操作所需的执行时间不能小于其</a:t>
            </a:r>
            <a:r>
              <a:rPr lang="en-US" altLang="zh-CN" baseline="0" dirty="0" smtClean="0"/>
              <a:t>throughput</a:t>
            </a:r>
            <a:r>
              <a:rPr lang="zh-CN" altLang="en-US" baseline="0" dirty="0" smtClean="0"/>
              <a:t>的倒数</a:t>
            </a:r>
            <a:endParaRPr lang="en-US" altLang="zh-CN" baseline="0" dirty="0" smtClean="0"/>
          </a:p>
          <a:p>
            <a:r>
              <a:rPr lang="en-US" altLang="zh-CN" baseline="0" dirty="0" smtClean="0"/>
              <a:t>0.5 determined by load throughput bound, at most two data read per clock cycle</a:t>
            </a:r>
          </a:p>
          <a:p>
            <a:r>
              <a:rPr lang="en-US" altLang="zh-CN" baseline="0" dirty="0" smtClean="0"/>
              <a:t>2, 1, 1/16, 1,  2, 16</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154884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r>
              <a:rPr lang="zh-CN" altLang="en-US" dirty="0" smtClean="0"/>
              <a:t>左图是该内层循环的四条指令对应的</a:t>
            </a:r>
            <a:r>
              <a:rPr lang="en-US" altLang="zh-CN" dirty="0" smtClean="0"/>
              <a:t>5</a:t>
            </a:r>
            <a:r>
              <a:rPr lang="zh-CN" altLang="en-US" dirty="0" smtClean="0"/>
              <a:t>个操作，以及操作之间的依赖关系</a:t>
            </a:r>
            <a:endParaRPr lang="en-US" altLang="zh-CN" dirty="0" smtClean="0"/>
          </a:p>
          <a:p>
            <a:r>
              <a:rPr lang="zh-CN" altLang="en-US" dirty="0" smtClean="0"/>
              <a:t>这里我们可以发现，内存循环的都读取</a:t>
            </a:r>
            <a:r>
              <a:rPr lang="en-US" altLang="zh-CN" dirty="0" err="1" smtClean="0"/>
              <a:t>rdx</a:t>
            </a:r>
            <a:r>
              <a:rPr lang="zh-CN" altLang="en-US" dirty="0" smtClean="0"/>
              <a:t>、</a:t>
            </a:r>
            <a:r>
              <a:rPr lang="en-US" altLang="zh-CN" dirty="0" smtClean="0"/>
              <a:t>xmm0</a:t>
            </a:r>
            <a:r>
              <a:rPr lang="zh-CN" altLang="en-US" dirty="0" smtClean="0"/>
              <a:t>；然后更新</a:t>
            </a:r>
            <a:r>
              <a:rPr lang="en-US" altLang="zh-CN" dirty="0" err="1" smtClean="0"/>
              <a:t>rdx</a:t>
            </a:r>
            <a:r>
              <a:rPr lang="zh-CN" altLang="en-US" dirty="0" smtClean="0"/>
              <a:t>，</a:t>
            </a:r>
            <a:r>
              <a:rPr lang="en-US" altLang="zh-CN" dirty="0" smtClean="0"/>
              <a:t>xmm0</a:t>
            </a:r>
            <a:r>
              <a:rPr lang="zh-CN" altLang="en-US" dirty="0" smtClean="0"/>
              <a:t>。这里，这</a:t>
            </a:r>
            <a:r>
              <a:rPr lang="en-US" altLang="zh-CN" dirty="0" smtClean="0"/>
              <a:t>2</a:t>
            </a:r>
            <a:r>
              <a:rPr lang="zh-CN" altLang="en-US" dirty="0" smtClean="0"/>
              <a:t>个寄存器称为</a:t>
            </a:r>
            <a:r>
              <a:rPr lang="en-US" altLang="zh-CN" dirty="0" smtClean="0"/>
              <a:t>loop</a:t>
            </a:r>
            <a:r>
              <a:rPr lang="zh-CN" altLang="en-US" dirty="0" smtClean="0"/>
              <a:t>寄存器。凡是访问</a:t>
            </a:r>
            <a:r>
              <a:rPr lang="en-US" altLang="zh-CN" dirty="0" smtClean="0"/>
              <a:t>loop</a:t>
            </a:r>
            <a:r>
              <a:rPr lang="zh-CN" altLang="en-US" dirty="0" smtClean="0"/>
              <a:t>寄存器的操作，都更难实现两个迭代之间的流水并行执行，所以更可能成为关键路径，即性能瓶颈。相对而言，只访问非</a:t>
            </a:r>
            <a:r>
              <a:rPr lang="en-US" altLang="zh-CN" dirty="0" smtClean="0"/>
              <a:t>loop</a:t>
            </a:r>
            <a:r>
              <a:rPr lang="zh-CN" altLang="en-US" dirty="0" smtClean="0"/>
              <a:t>寄存器的操作，不大可能成为关键路径。</a:t>
            </a:r>
            <a:endParaRPr lang="en-US" altLang="zh-CN" dirty="0" smtClean="0"/>
          </a:p>
          <a:p>
            <a:r>
              <a:rPr lang="zh-CN" altLang="en-US" dirty="0" smtClean="0"/>
              <a:t>右图是将只访问非</a:t>
            </a:r>
            <a:r>
              <a:rPr lang="en-US" altLang="zh-CN" dirty="0" smtClean="0"/>
              <a:t>loop</a:t>
            </a:r>
            <a:r>
              <a:rPr lang="zh-CN" altLang="en-US" dirty="0" smtClean="0"/>
              <a:t>寄存器的操作标志为白色</a:t>
            </a:r>
            <a:endParaRPr lang="en-US" altLang="zh-CN" dirty="0" smtClean="0"/>
          </a:p>
        </p:txBody>
      </p:sp>
    </p:spTree>
    <p:extLst>
      <p:ext uri="{BB962C8B-B14F-4D97-AF65-F5344CB8AC3E}">
        <p14:creationId xmlns:p14="http://schemas.microsoft.com/office/powerpoint/2010/main" val="26720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43755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mul</a:t>
            </a:r>
            <a:r>
              <a:rPr lang="zh-CN" altLang="en-US" dirty="0" smtClean="0"/>
              <a:t>形成了</a:t>
            </a:r>
            <a:r>
              <a:rPr lang="en-US" altLang="zh-CN" dirty="0" smtClean="0"/>
              <a:t>loop</a:t>
            </a:r>
            <a:r>
              <a:rPr lang="zh-CN" altLang="en-US" dirty="0" smtClean="0"/>
              <a:t>寄存器之间的依赖链条</a:t>
            </a:r>
            <a:endParaRPr lang="en-US" altLang="zh-CN" dirty="0" smtClean="0"/>
          </a:p>
          <a:p>
            <a:r>
              <a:rPr lang="en-US" altLang="zh-CN" dirty="0" smtClean="0"/>
              <a:t>load</a:t>
            </a:r>
            <a:r>
              <a:rPr lang="zh-CN" altLang="en-US" dirty="0" smtClean="0"/>
              <a:t>可以跟上一个迭代的</a:t>
            </a:r>
            <a:r>
              <a:rPr lang="en-US" altLang="zh-CN" dirty="0" err="1" smtClean="0"/>
              <a:t>mul</a:t>
            </a:r>
            <a:r>
              <a:rPr lang="zh-CN" altLang="en-US" dirty="0" smtClean="0"/>
              <a:t>并行</a:t>
            </a:r>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385806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p:spPr>
        <p:txBody>
          <a:bodyPr/>
          <a:lstStyle/>
          <a:p>
            <a:r>
              <a:rPr lang="en-US" dirty="0" smtClean="0"/>
              <a:t>no-piped: latency</a:t>
            </a:r>
            <a:r>
              <a:rPr lang="en-US" baseline="0" dirty="0" smtClean="0"/>
              <a:t> per op</a:t>
            </a:r>
            <a:endParaRPr lang="en-US" dirty="0" smtClean="0"/>
          </a:p>
        </p:txBody>
      </p:sp>
    </p:spTree>
    <p:extLst>
      <p:ext uri="{BB962C8B-B14F-4D97-AF65-F5344CB8AC3E}">
        <p14:creationId xmlns:p14="http://schemas.microsoft.com/office/powerpoint/2010/main" val="2564923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73772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r>
              <a:rPr lang="en-US" dirty="0" smtClean="0"/>
              <a:t>loop overhead reduction</a:t>
            </a:r>
            <a:r>
              <a:rPr lang="en-US" baseline="0" dirty="0" smtClean="0"/>
              <a:t> explains the improvement in CPE</a:t>
            </a:r>
          </a:p>
          <a:p>
            <a:r>
              <a:rPr lang="zh-CN" altLang="en-US" baseline="0" dirty="0" smtClean="0"/>
              <a:t>简单的</a:t>
            </a:r>
            <a:r>
              <a:rPr lang="en-US" altLang="zh-CN" baseline="0" dirty="0" smtClean="0"/>
              <a:t>loop </a:t>
            </a:r>
            <a:r>
              <a:rPr lang="en-US" altLang="zh-CN" baseline="0" dirty="0" err="1" smtClean="0"/>
              <a:t>unrooling</a:t>
            </a:r>
            <a:r>
              <a:rPr lang="zh-CN" altLang="en-US" baseline="0" dirty="0" smtClean="0"/>
              <a:t>不能改善性能，需要程序员辅助</a:t>
            </a:r>
            <a:endParaRPr lang="en-US" dirty="0" smtClean="0"/>
          </a:p>
        </p:txBody>
      </p:sp>
    </p:spTree>
    <p:extLst>
      <p:ext uri="{BB962C8B-B14F-4D97-AF65-F5344CB8AC3E}">
        <p14:creationId xmlns:p14="http://schemas.microsoft.com/office/powerpoint/2010/main" val="2866727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936779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075960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只有第二个</a:t>
            </a:r>
            <a:r>
              <a:rPr lang="en-US" altLang="zh-CN" dirty="0" err="1" smtClean="0"/>
              <a:t>mul</a:t>
            </a:r>
            <a:r>
              <a:rPr lang="zh-CN" altLang="en-US" dirty="0" smtClean="0"/>
              <a:t>形成了</a:t>
            </a:r>
            <a:r>
              <a:rPr lang="en-US" altLang="zh-CN" dirty="0" smtClean="0"/>
              <a:t>loop</a:t>
            </a:r>
            <a:r>
              <a:rPr lang="zh-CN" altLang="en-US" dirty="0" smtClean="0"/>
              <a:t>寄存器之间的依赖链条</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615294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805801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704972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2759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53086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891837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两条关键路径可以并行</a:t>
            </a:r>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2272406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26798454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130663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60954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76616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999632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entury Gothic" charset="0"/>
            </a:endParaRPr>
          </a:p>
        </p:txBody>
      </p:sp>
    </p:spTree>
    <p:extLst>
      <p:ext uri="{BB962C8B-B14F-4D97-AF65-F5344CB8AC3E}">
        <p14:creationId xmlns:p14="http://schemas.microsoft.com/office/powerpoint/2010/main" val="2114208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entury Gothic" charset="0"/>
            </a:endParaRPr>
          </a:p>
        </p:txBody>
      </p:sp>
    </p:spTree>
    <p:extLst>
      <p:ext uri="{BB962C8B-B14F-4D97-AF65-F5344CB8AC3E}">
        <p14:creationId xmlns:p14="http://schemas.microsoft.com/office/powerpoint/2010/main" val="1564860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8864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88956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682827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0800928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62361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90256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165081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5193364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74654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77636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0688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9365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23403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52438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Program Optimization</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10</a:t>
            </a:r>
            <a:r>
              <a:rPr lang="en-US" sz="2000" b="0" baseline="30000" dirty="0" smtClean="0"/>
              <a:t>th</a:t>
            </a:r>
            <a:r>
              <a:rPr lang="en-US" sz="2000" b="0" dirty="0" smtClean="0"/>
              <a:t> Lecture, Oct. 1, 2015</a:t>
            </a:r>
          </a:p>
        </p:txBody>
      </p:sp>
      <p:sp>
        <p:nvSpPr>
          <p:cNvPr id="2" name="Subtitle 1"/>
          <p:cNvSpPr>
            <a:spLocks noGrp="1"/>
          </p:cNvSpPr>
          <p:nvPr>
            <p:ph type="subTitle"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type="body" idx="1"/>
          </p:nvPr>
        </p:nvSpPr>
        <p:spPr/>
        <p:txBody>
          <a:bodyPr/>
          <a:lstStyle/>
          <a:p>
            <a:pPr eaLnBrk="1" hangingPunct="1">
              <a:defRPr/>
            </a:pPr>
            <a:r>
              <a:rPr lang="en-US" dirty="0" smtClean="0"/>
              <a:t>Procedure to Convert String to Lower Case</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lvl="1" eaLnBrk="1" hangingPunct="1">
              <a:defRPr/>
            </a:pPr>
            <a:r>
              <a:rPr lang="en-US" dirty="0" smtClean="0"/>
              <a:t>Extracted from 213 lab submissions, Fall, 1998</a:t>
            </a:r>
          </a:p>
        </p:txBody>
      </p:sp>
      <p:sp>
        <p:nvSpPr>
          <p:cNvPr id="13314" name="Rectangle 2"/>
          <p:cNvSpPr>
            <a:spLocks noChangeArrowheads="1"/>
          </p:cNvSpPr>
          <p:nvPr/>
        </p:nvSpPr>
        <p:spPr bwMode="auto">
          <a:xfrm>
            <a:off x="2073275" y="1905000"/>
            <a:ext cx="5007780" cy="2028761"/>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dirty="0">
                <a:latin typeface="Courier New" pitchFamily="49" charset="0"/>
              </a:rPr>
              <a:t>void lower(char *s)</a:t>
            </a:r>
          </a:p>
          <a:p>
            <a:pPr algn="l">
              <a:lnSpc>
                <a:spcPct val="100000"/>
              </a:lnSpc>
              <a:tabLst>
                <a:tab pos="914400" algn="l"/>
                <a:tab pos="2286000" algn="l"/>
              </a:tabLst>
            </a:pP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a:t>
            </a:r>
            <a:r>
              <a:rPr lang="en-US" sz="1800" dirty="0" err="1">
                <a:latin typeface="Courier New" pitchFamily="49" charset="0"/>
              </a:rPr>
              <a:t>strlen</a:t>
            </a:r>
            <a:r>
              <a:rPr lang="en-US" sz="1800" dirty="0">
                <a:latin typeface="Courier New" pitchFamily="49" charset="0"/>
              </a:rPr>
              <a:t>(s);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tabLst>
                <a:tab pos="914400" algn="l"/>
                <a:tab pos="2286000" algn="l"/>
              </a:tabLst>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tabLst>
                <a:tab pos="914400" algn="l"/>
                <a:tab pos="2286000" algn="l"/>
              </a:tabLst>
            </a:pPr>
            <a:r>
              <a:rPr lang="en-US" sz="1800" dirty="0">
                <a:latin typeface="Courier New" pitchFamily="49" charset="0"/>
              </a:rPr>
              <a:t>}</a:t>
            </a:r>
          </a:p>
        </p:txBody>
      </p:sp>
      <p:sp>
        <p:nvSpPr>
          <p:cNvPr id="653315" name="Rectangle 3"/>
          <p:cNvSpPr>
            <a:spLocks noGrp="1" noChangeArrowheads="1"/>
          </p:cNvSpPr>
          <p:nvPr>
            <p:ph type="title"/>
          </p:nvPr>
        </p:nvSpPr>
        <p:spPr>
          <a:xfrm>
            <a:off x="533400" y="341313"/>
            <a:ext cx="8458200" cy="573087"/>
          </a:xfrm>
        </p:spPr>
        <p:txBody>
          <a:bodyPr/>
          <a:lstStyle/>
          <a:p>
            <a:pPr eaLnBrk="1" hangingPunct="1">
              <a:defRPr/>
            </a:pPr>
            <a:r>
              <a:rPr lang="en-US" dirty="0" smtClean="0"/>
              <a:t>Optimization Blocker #1: Procedure Calls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228600" y="334963"/>
            <a:ext cx="8678863" cy="573087"/>
          </a:xfrm>
        </p:spPr>
        <p:txBody>
          <a:bodyPr/>
          <a:lstStyle/>
          <a:p>
            <a:pPr eaLnBrk="1" hangingPunct="1">
              <a:defRPr/>
            </a:pPr>
            <a:r>
              <a:rPr lang="en-US" smtClean="0"/>
              <a:t>Lower Case Conversion Performance</a:t>
            </a:r>
          </a:p>
        </p:txBody>
      </p:sp>
      <p:sp>
        <p:nvSpPr>
          <p:cNvPr id="1028" name="Rectangle 3"/>
          <p:cNvSpPr>
            <a:spLocks noGrp="1" noChangeArrowheads="1"/>
          </p:cNvSpPr>
          <p:nvPr>
            <p:ph type="body" idx="1"/>
          </p:nvPr>
        </p:nvSpPr>
        <p:spPr>
          <a:xfrm>
            <a:off x="290513" y="1522413"/>
            <a:ext cx="8307387" cy="908050"/>
          </a:xfrm>
        </p:spPr>
        <p:txBody>
          <a:bodyPr/>
          <a:lstStyle/>
          <a:p>
            <a:pPr lvl="1" eaLnBrk="1" hangingPunct="1"/>
            <a:r>
              <a:rPr lang="en-US" smtClean="0"/>
              <a:t>Time quadruples when double string length</a:t>
            </a:r>
          </a:p>
          <a:p>
            <a:pPr lvl="1" eaLnBrk="1" hangingPunct="1"/>
            <a:r>
              <a:rPr lang="en-US" smtClean="0"/>
              <a:t>Quadratic performance</a:t>
            </a:r>
          </a:p>
        </p:txBody>
      </p:sp>
      <p:graphicFrame>
        <p:nvGraphicFramePr>
          <p:cNvPr id="6" name="Chart 5"/>
          <p:cNvGraphicFramePr>
            <a:graphicFrameLocks/>
          </p:cNvGraphicFramePr>
          <p:nvPr>
            <p:extLst>
              <p:ext uri="{D42A27DB-BD31-4B8C-83A1-F6EECF244321}">
                <p14:modId xmlns:p14="http://schemas.microsoft.com/office/powerpoint/2010/main" val="676655097"/>
              </p:ext>
            </p:extLst>
          </p:nvPr>
        </p:nvGraphicFramePr>
        <p:xfrm>
          <a:off x="469900" y="2620246"/>
          <a:ext cx="8128000" cy="3441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10"/>
          <p:cNvSpPr txBox="1">
            <a:spLocks noChangeArrowheads="1"/>
          </p:cNvSpPr>
          <p:nvPr/>
        </p:nvSpPr>
        <p:spPr bwMode="auto">
          <a:xfrm>
            <a:off x="5601160" y="3887295"/>
            <a:ext cx="588833" cy="215668"/>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685800" y="334963"/>
            <a:ext cx="7031038" cy="573087"/>
          </a:xfrm>
        </p:spPr>
        <p:txBody>
          <a:bodyPr/>
          <a:lstStyle/>
          <a:p>
            <a:pPr eaLnBrk="1" hangingPunct="1">
              <a:defRPr/>
            </a:pPr>
            <a:r>
              <a:rPr lang="en-US" smtClean="0"/>
              <a:t>Convert Loop To Goto Form</a:t>
            </a:r>
          </a:p>
        </p:txBody>
      </p:sp>
      <p:sp>
        <p:nvSpPr>
          <p:cNvPr id="14339" name="Rectangle 3"/>
          <p:cNvSpPr>
            <a:spLocks noGrp="1" noChangeArrowheads="1"/>
          </p:cNvSpPr>
          <p:nvPr>
            <p:ph type="body" idx="1"/>
          </p:nvPr>
        </p:nvSpPr>
        <p:spPr>
          <a:xfrm>
            <a:off x="303213" y="5000625"/>
            <a:ext cx="8281987" cy="908050"/>
          </a:xfrm>
        </p:spPr>
        <p:txBody>
          <a:bodyPr/>
          <a:lstStyle/>
          <a:p>
            <a:pPr lvl="1" eaLnBrk="1" hangingPunct="1">
              <a:lnSpc>
                <a:spcPct val="90000"/>
              </a:lnSpc>
            </a:pPr>
            <a:r>
              <a:rPr lang="en-US" sz="1800" smtClean="0"/>
              <a:t> </a:t>
            </a:r>
            <a:r>
              <a:rPr lang="en-US" sz="1800" smtClean="0">
                <a:latin typeface="Courier New" pitchFamily="49" charset="0"/>
              </a:rPr>
              <a:t>strlen</a:t>
            </a:r>
            <a:r>
              <a:rPr lang="en-US" sz="1800" smtClean="0"/>
              <a:t> executed every iteration</a:t>
            </a:r>
          </a:p>
        </p:txBody>
      </p:sp>
      <p:sp>
        <p:nvSpPr>
          <p:cNvPr id="14340" name="Rectangle 4"/>
          <p:cNvSpPr>
            <a:spLocks noChangeArrowheads="1"/>
          </p:cNvSpPr>
          <p:nvPr/>
        </p:nvSpPr>
        <p:spPr bwMode="auto">
          <a:xfrm>
            <a:off x="2209800" y="1143000"/>
            <a:ext cx="4962525" cy="3693319"/>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dirty="0">
                <a:latin typeface="Courier New" pitchFamily="49" charset="0"/>
              </a:rPr>
              <a:t>void lower(char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 = 0;</a:t>
            </a:r>
          </a:p>
          <a:p>
            <a:pPr algn="l">
              <a:lnSpc>
                <a:spcPct val="100000"/>
              </a:lnSpc>
            </a:pPr>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 &gt;= </a:t>
            </a:r>
            <a:r>
              <a:rPr lang="en-US" sz="1800" dirty="0" err="1">
                <a:latin typeface="Courier New" pitchFamily="49" charset="0"/>
              </a:rPr>
              <a:t>strlen</a:t>
            </a:r>
            <a:r>
              <a:rPr lang="en-US" sz="1800" dirty="0">
                <a:latin typeface="Courier New" pitchFamily="49" charset="0"/>
              </a:rPr>
              <a:t>(s))</a:t>
            </a:r>
          </a:p>
          <a:p>
            <a:pPr algn="l">
              <a:lnSpc>
                <a:spcPct val="100000"/>
              </a:lnSpc>
            </a:pPr>
            <a:r>
              <a:rPr lang="en-US" sz="1800" dirty="0">
                <a:latin typeface="Courier New" pitchFamily="49" charset="0"/>
              </a:rPr>
              <a:t>     </a:t>
            </a:r>
            <a:r>
              <a:rPr lang="en-US" sz="1800" dirty="0" err="1">
                <a:latin typeface="Courier New" pitchFamily="49" charset="0"/>
              </a:rPr>
              <a:t>goto</a:t>
            </a:r>
            <a:r>
              <a:rPr lang="en-US" sz="1800" dirty="0">
                <a:latin typeface="Courier New" pitchFamily="49" charset="0"/>
              </a:rPr>
              <a:t> done;</a:t>
            </a:r>
          </a:p>
          <a:p>
            <a:pPr algn="l">
              <a:lnSpc>
                <a:spcPct val="100000"/>
              </a:lnSpc>
            </a:pPr>
            <a:r>
              <a:rPr lang="en-US" sz="1800" dirty="0">
                <a:latin typeface="Courier New" pitchFamily="49" charset="0"/>
              </a:rPr>
              <a:t> loop:</a:t>
            </a:r>
          </a:p>
          <a:p>
            <a:pPr algn="l">
              <a:lnSpc>
                <a:spcPct val="100000"/>
              </a:lnSpc>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pP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pPr>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 &lt; </a:t>
            </a:r>
            <a:r>
              <a:rPr lang="en-US" sz="1800" dirty="0" err="1">
                <a:solidFill>
                  <a:srgbClr val="A50021"/>
                </a:solidFill>
                <a:latin typeface="Courier New" pitchFamily="49" charset="0"/>
              </a:rPr>
              <a:t>strlen</a:t>
            </a:r>
            <a:r>
              <a:rPr lang="en-US" sz="1800" dirty="0">
                <a:latin typeface="Courier New" pitchFamily="49" charset="0"/>
              </a:rPr>
              <a:t>(s))</a:t>
            </a:r>
          </a:p>
          <a:p>
            <a:pPr algn="l">
              <a:lnSpc>
                <a:spcPct val="100000"/>
              </a:lnSpc>
            </a:pPr>
            <a:r>
              <a:rPr lang="en-US" sz="1800" dirty="0">
                <a:latin typeface="Courier New" pitchFamily="49" charset="0"/>
              </a:rPr>
              <a:t>     </a:t>
            </a:r>
            <a:r>
              <a:rPr lang="en-US" sz="1800" dirty="0" err="1">
                <a:latin typeface="Courier New" pitchFamily="49" charset="0"/>
              </a:rPr>
              <a:t>goto</a:t>
            </a:r>
            <a:r>
              <a:rPr lang="en-US" sz="1800" dirty="0">
                <a:latin typeface="Courier New" pitchFamily="49" charset="0"/>
              </a:rPr>
              <a:t> loop;</a:t>
            </a:r>
          </a:p>
          <a:p>
            <a:pPr algn="l">
              <a:lnSpc>
                <a:spcPct val="100000"/>
              </a:lnSpc>
            </a:pPr>
            <a:r>
              <a:rPr lang="en-US" sz="1800" dirty="0">
                <a:latin typeface="Courier New" pitchFamily="49" charset="0"/>
              </a:rPr>
              <a:t> done:</a:t>
            </a:r>
          </a:p>
          <a:p>
            <a:pPr algn="l">
              <a:lnSpc>
                <a:spcPct val="100000"/>
              </a:lnSpc>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685800" y="334963"/>
            <a:ext cx="7031038" cy="573087"/>
          </a:xfrm>
        </p:spPr>
        <p:txBody>
          <a:bodyPr/>
          <a:lstStyle/>
          <a:p>
            <a:pPr eaLnBrk="1" hangingPunct="1">
              <a:defRPr/>
            </a:pPr>
            <a:r>
              <a:rPr lang="en-US" smtClean="0"/>
              <a:t>Calling Strlen</a:t>
            </a:r>
          </a:p>
        </p:txBody>
      </p:sp>
      <p:sp>
        <p:nvSpPr>
          <p:cNvPr id="772099" name="Rectangle 3"/>
          <p:cNvSpPr>
            <a:spLocks noGrp="1" noChangeArrowheads="1"/>
          </p:cNvSpPr>
          <p:nvPr>
            <p:ph type="body" idx="1"/>
          </p:nvPr>
        </p:nvSpPr>
        <p:spPr>
          <a:xfrm>
            <a:off x="303213" y="3962400"/>
            <a:ext cx="8281987" cy="1946275"/>
          </a:xfrm>
        </p:spPr>
        <p:txBody>
          <a:bodyPr/>
          <a:lstStyle/>
          <a:p>
            <a:pPr eaLnBrk="1" hangingPunct="1">
              <a:lnSpc>
                <a:spcPct val="90000"/>
              </a:lnSpc>
              <a:defRPr/>
            </a:pPr>
            <a:r>
              <a:rPr lang="en-US" sz="2000" smtClean="0"/>
              <a:t>Strlen performance</a:t>
            </a:r>
          </a:p>
          <a:p>
            <a:pPr lvl="1" eaLnBrk="1" hangingPunct="1">
              <a:lnSpc>
                <a:spcPct val="90000"/>
              </a:lnSpc>
              <a:defRPr/>
            </a:pPr>
            <a:r>
              <a:rPr lang="en-US" sz="1800" smtClean="0"/>
              <a:t>Only way to determine length of string is to scan its entire length, looking for null character.</a:t>
            </a:r>
          </a:p>
          <a:p>
            <a:pPr eaLnBrk="1" hangingPunct="1">
              <a:lnSpc>
                <a:spcPct val="90000"/>
              </a:lnSpc>
              <a:defRPr/>
            </a:pPr>
            <a:r>
              <a:rPr lang="en-US" sz="2000" smtClean="0"/>
              <a:t>Overall performance, string of length N</a:t>
            </a:r>
          </a:p>
          <a:p>
            <a:pPr lvl="1" eaLnBrk="1" hangingPunct="1">
              <a:lnSpc>
                <a:spcPct val="90000"/>
              </a:lnSpc>
              <a:defRPr/>
            </a:pPr>
            <a:r>
              <a:rPr lang="en-US" sz="1800" smtClean="0"/>
              <a:t>N calls to strlen</a:t>
            </a:r>
          </a:p>
          <a:p>
            <a:pPr lvl="1" eaLnBrk="1" hangingPunct="1">
              <a:lnSpc>
                <a:spcPct val="90000"/>
              </a:lnSpc>
              <a:defRPr/>
            </a:pPr>
            <a:r>
              <a:rPr lang="en-US" sz="1800" smtClean="0"/>
              <a:t>Require times N, N-1, N-2, …, 1</a:t>
            </a:r>
          </a:p>
          <a:p>
            <a:pPr lvl="1" eaLnBrk="1" hangingPunct="1">
              <a:lnSpc>
                <a:spcPct val="90000"/>
              </a:lnSpc>
              <a:defRPr/>
            </a:pPr>
            <a:r>
              <a:rPr lang="en-US" sz="1800" smtClean="0"/>
              <a:t>Overall O(N</a:t>
            </a:r>
            <a:r>
              <a:rPr lang="en-US" sz="1800" baseline="30000" smtClean="0"/>
              <a:t>2</a:t>
            </a:r>
            <a:r>
              <a:rPr lang="en-US" sz="1800" smtClean="0"/>
              <a:t>) performance</a:t>
            </a:r>
          </a:p>
        </p:txBody>
      </p:sp>
      <p:sp>
        <p:nvSpPr>
          <p:cNvPr id="15364" name="Rectangle 4"/>
          <p:cNvSpPr>
            <a:spLocks noChangeArrowheads="1"/>
          </p:cNvSpPr>
          <p:nvPr/>
        </p:nvSpPr>
        <p:spPr bwMode="auto">
          <a:xfrm>
            <a:off x="2209800" y="990600"/>
            <a:ext cx="4962525"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a:latin typeface="Courier New" pitchFamily="49" charset="0"/>
              </a:rPr>
              <a:t>/* My version of strlen */</a:t>
            </a:r>
          </a:p>
          <a:p>
            <a:pPr algn="l">
              <a:lnSpc>
                <a:spcPct val="100000"/>
              </a:lnSpc>
            </a:pPr>
            <a:r>
              <a:rPr lang="en-US" sz="1800">
                <a:latin typeface="Courier New" pitchFamily="49" charset="0"/>
              </a:rPr>
              <a:t>size_t strlen(const char *s)</a:t>
            </a:r>
          </a:p>
          <a:p>
            <a:pPr algn="l">
              <a:lnSpc>
                <a:spcPct val="100000"/>
              </a:lnSpc>
            </a:pPr>
            <a:r>
              <a:rPr lang="en-US" sz="1800">
                <a:latin typeface="Courier New" pitchFamily="49" charset="0"/>
              </a:rPr>
              <a:t>{</a:t>
            </a:r>
          </a:p>
          <a:p>
            <a:pPr algn="l">
              <a:lnSpc>
                <a:spcPct val="100000"/>
              </a:lnSpc>
            </a:pPr>
            <a:r>
              <a:rPr lang="en-US" sz="1800">
                <a:latin typeface="Courier New" pitchFamily="49" charset="0"/>
              </a:rPr>
              <a:t>    size_t length = 0;</a:t>
            </a:r>
          </a:p>
          <a:p>
            <a:pPr algn="l">
              <a:lnSpc>
                <a:spcPct val="100000"/>
              </a:lnSpc>
            </a:pPr>
            <a:r>
              <a:rPr lang="en-US" sz="1800">
                <a:latin typeface="Courier New" pitchFamily="49" charset="0"/>
              </a:rPr>
              <a:t>    while (*s != '\0') {</a:t>
            </a:r>
          </a:p>
          <a:p>
            <a:pPr algn="l">
              <a:lnSpc>
                <a:spcPct val="100000"/>
              </a:lnSpc>
            </a:pPr>
            <a:r>
              <a:rPr lang="en-US" sz="1800">
                <a:latin typeface="Courier New" pitchFamily="49" charset="0"/>
              </a:rPr>
              <a:t>	s++; </a:t>
            </a:r>
          </a:p>
          <a:p>
            <a:pPr algn="l">
              <a:lnSpc>
                <a:spcPct val="100000"/>
              </a:lnSpc>
            </a:pPr>
            <a:r>
              <a:rPr lang="en-US" sz="1800">
                <a:latin typeface="Courier New" pitchFamily="49" charset="0"/>
              </a:rPr>
              <a:t>	length++;</a:t>
            </a:r>
          </a:p>
          <a:p>
            <a:pPr algn="l">
              <a:lnSpc>
                <a:spcPct val="100000"/>
              </a:lnSpc>
            </a:pPr>
            <a:r>
              <a:rPr lang="en-US" sz="1800">
                <a:latin typeface="Courier New" pitchFamily="49" charset="0"/>
              </a:rPr>
              <a:t>    }</a:t>
            </a:r>
          </a:p>
          <a:p>
            <a:pPr algn="l">
              <a:lnSpc>
                <a:spcPct val="100000"/>
              </a:lnSpc>
            </a:pPr>
            <a:r>
              <a:rPr lang="en-US" sz="1800">
                <a:latin typeface="Courier New" pitchFamily="49" charset="0"/>
              </a:rPr>
              <a:t>    return length;</a:t>
            </a:r>
          </a:p>
          <a:p>
            <a:pPr algn="l">
              <a:lnSpc>
                <a:spcPct val="100000"/>
              </a:lnSpc>
            </a:pPr>
            <a:r>
              <a:rPr lang="en-US" sz="1800">
                <a:latin typeface="Courier New" pitchFamily="49"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990600" y="334963"/>
            <a:ext cx="6230938" cy="573087"/>
          </a:xfrm>
        </p:spPr>
        <p:txBody>
          <a:bodyPr/>
          <a:lstStyle/>
          <a:p>
            <a:pPr eaLnBrk="1" hangingPunct="1">
              <a:defRPr/>
            </a:pPr>
            <a:r>
              <a:rPr lang="en-US" smtClean="0"/>
              <a:t>Improving Performance</a:t>
            </a:r>
          </a:p>
        </p:txBody>
      </p:sp>
      <p:sp>
        <p:nvSpPr>
          <p:cNvPr id="16387" name="Rectangle 3"/>
          <p:cNvSpPr>
            <a:spLocks noGrp="1" noChangeArrowheads="1"/>
          </p:cNvSpPr>
          <p:nvPr>
            <p:ph type="body" idx="1"/>
          </p:nvPr>
        </p:nvSpPr>
        <p:spPr>
          <a:xfrm>
            <a:off x="290513" y="3867150"/>
            <a:ext cx="8307387" cy="2578100"/>
          </a:xfrm>
        </p:spPr>
        <p:txBody>
          <a:bodyPr/>
          <a:lstStyle/>
          <a:p>
            <a:pPr lvl="1" eaLnBrk="1" hangingPunct="1"/>
            <a:r>
              <a:rPr lang="en-US" dirty="0" smtClean="0"/>
              <a:t>Move call to </a:t>
            </a:r>
            <a:r>
              <a:rPr lang="en-US" dirty="0" err="1" smtClean="0">
                <a:latin typeface="Courier New" pitchFamily="49" charset="0"/>
              </a:rPr>
              <a:t>strlen</a:t>
            </a:r>
            <a:r>
              <a:rPr lang="en-US" dirty="0" smtClean="0"/>
              <a:t> outside of loop</a:t>
            </a:r>
          </a:p>
          <a:p>
            <a:pPr lvl="1" eaLnBrk="1" hangingPunct="1"/>
            <a:r>
              <a:rPr lang="en-US" dirty="0" smtClean="0"/>
              <a:t>Since result does not change from one iteration to another</a:t>
            </a:r>
          </a:p>
          <a:p>
            <a:pPr lvl="1" eaLnBrk="1" hangingPunct="1"/>
            <a:r>
              <a:rPr lang="en-US" dirty="0" smtClean="0"/>
              <a:t>Form of code motion</a:t>
            </a:r>
          </a:p>
        </p:txBody>
      </p:sp>
      <p:sp>
        <p:nvSpPr>
          <p:cNvPr id="16388" name="Rectangle 4"/>
          <p:cNvSpPr>
            <a:spLocks noChangeArrowheads="1"/>
          </p:cNvSpPr>
          <p:nvPr/>
        </p:nvSpPr>
        <p:spPr bwMode="auto">
          <a:xfrm>
            <a:off x="1981200" y="1143000"/>
            <a:ext cx="5007780" cy="2305759"/>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dirty="0">
                <a:latin typeface="Courier New" pitchFamily="49" charset="0"/>
              </a:rPr>
              <a:t>void </a:t>
            </a:r>
            <a:r>
              <a:rPr lang="en-US" sz="1800" dirty="0" smtClean="0">
                <a:latin typeface="Courier New" pitchFamily="49" charset="0"/>
              </a:rPr>
              <a:t>lower(char </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solidFill>
                  <a:srgbClr val="A50021"/>
                </a:solidFill>
                <a:latin typeface="Courier New" pitchFamily="49" charset="0"/>
              </a:rPr>
              <a:t>len</a:t>
            </a:r>
            <a:r>
              <a:rPr lang="en-US" sz="1800" dirty="0">
                <a:solidFill>
                  <a:srgbClr val="A50021"/>
                </a:solidFill>
                <a:latin typeface="Courier New" pitchFamily="49" charset="0"/>
              </a:rPr>
              <a:t> = </a:t>
            </a:r>
            <a:r>
              <a:rPr lang="en-US" sz="1800" dirty="0" err="1">
                <a:solidFill>
                  <a:srgbClr val="A50021"/>
                </a:solidFill>
                <a:latin typeface="Courier New" pitchFamily="49" charset="0"/>
              </a:rPr>
              <a:t>strlen</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a:t>
            </a:r>
            <a:r>
              <a:rPr lang="en-US" sz="1800" dirty="0">
                <a:solidFill>
                  <a:srgbClr val="A50021"/>
                </a:solidFill>
                <a:latin typeface="Courier New" pitchFamily="49" charset="0"/>
              </a:rPr>
              <a:t> </a:t>
            </a:r>
            <a:r>
              <a:rPr lang="en-US" sz="1800" dirty="0" err="1">
                <a:solidFill>
                  <a:srgbClr val="A50021"/>
                </a:solidFill>
                <a:latin typeface="Courier New" pitchFamily="49" charset="0"/>
              </a:rPr>
              <a:t>len</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tabLst>
                <a:tab pos="914400" algn="l"/>
                <a:tab pos="2286000" algn="l"/>
              </a:tabLst>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tabLst>
                <a:tab pos="914400" algn="l"/>
                <a:tab pos="2286000" algn="l"/>
              </a:tabLst>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52400" y="334963"/>
            <a:ext cx="8763000" cy="573087"/>
          </a:xfrm>
        </p:spPr>
        <p:txBody>
          <a:bodyPr/>
          <a:lstStyle/>
          <a:p>
            <a:pPr eaLnBrk="1" hangingPunct="1">
              <a:defRPr/>
            </a:pPr>
            <a:r>
              <a:rPr lang="en-US" smtClean="0"/>
              <a:t>Lower Case Conversion Performance</a:t>
            </a:r>
          </a:p>
        </p:txBody>
      </p:sp>
      <p:sp>
        <p:nvSpPr>
          <p:cNvPr id="2052" name="Rectangle 3"/>
          <p:cNvSpPr>
            <a:spLocks noGrp="1" noChangeArrowheads="1"/>
          </p:cNvSpPr>
          <p:nvPr>
            <p:ph type="body" idx="1"/>
          </p:nvPr>
        </p:nvSpPr>
        <p:spPr>
          <a:xfrm>
            <a:off x="290513" y="1220788"/>
            <a:ext cx="8307387" cy="906462"/>
          </a:xfrm>
        </p:spPr>
        <p:txBody>
          <a:bodyPr/>
          <a:lstStyle/>
          <a:p>
            <a:pPr lvl="1" eaLnBrk="1" hangingPunct="1"/>
            <a:r>
              <a:rPr lang="en-US" smtClean="0"/>
              <a:t>Time doubles when double string length</a:t>
            </a:r>
          </a:p>
          <a:p>
            <a:pPr lvl="1" eaLnBrk="1" hangingPunct="1"/>
            <a:r>
              <a:rPr lang="en-US" smtClean="0"/>
              <a:t>Linear performance of lower2</a:t>
            </a:r>
          </a:p>
        </p:txBody>
      </p:sp>
      <p:grpSp>
        <p:nvGrpSpPr>
          <p:cNvPr id="14" name="Group 13"/>
          <p:cNvGrpSpPr>
            <a:grpSpLocks/>
          </p:cNvGrpSpPr>
          <p:nvPr/>
        </p:nvGrpSpPr>
        <p:grpSpPr bwMode="auto">
          <a:xfrm>
            <a:off x="469900" y="2620246"/>
            <a:ext cx="8128000" cy="3441700"/>
            <a:chOff x="0" y="0"/>
            <a:chExt cx="773" cy="383"/>
          </a:xfrm>
        </p:grpSpPr>
        <p:graphicFrame>
          <p:nvGraphicFramePr>
            <p:cNvPr id="15" name="Chart 14"/>
            <p:cNvGraphicFramePr>
              <a:graphicFrameLocks/>
            </p:cNvGraphicFramePr>
            <p:nvPr/>
          </p:nvGraphicFramePr>
          <p:xfrm>
            <a:off x="0" y="0"/>
            <a:ext cx="773" cy="38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 Box 10"/>
            <p:cNvSpPr txBox="1">
              <a:spLocks noChangeArrowheads="1"/>
            </p:cNvSpPr>
            <p:nvPr/>
          </p:nvSpPr>
          <p:spPr bwMode="auto">
            <a:xfrm>
              <a:off x="488" y="141"/>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lower1</a:t>
              </a:r>
            </a:p>
          </p:txBody>
        </p:sp>
        <p:sp>
          <p:nvSpPr>
            <p:cNvPr id="17" name="Text Box 11"/>
            <p:cNvSpPr txBox="1">
              <a:spLocks noChangeArrowheads="1"/>
            </p:cNvSpPr>
            <p:nvPr/>
          </p:nvSpPr>
          <p:spPr bwMode="auto">
            <a:xfrm>
              <a:off x="467" y="269"/>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lower2</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52400" y="304800"/>
            <a:ext cx="8839200" cy="573088"/>
          </a:xfrm>
        </p:spPr>
        <p:txBody>
          <a:bodyPr/>
          <a:lstStyle/>
          <a:p>
            <a:pPr eaLnBrk="1" hangingPunct="1">
              <a:defRPr/>
            </a:pPr>
            <a:r>
              <a:rPr lang="en-US" smtClean="0"/>
              <a:t>Optimization Blocker: Procedure Calls</a:t>
            </a:r>
          </a:p>
        </p:txBody>
      </p:sp>
      <p:sp>
        <p:nvSpPr>
          <p:cNvPr id="402435" name="Rectangle 3"/>
          <p:cNvSpPr>
            <a:spLocks noGrp="1" noChangeArrowheads="1"/>
          </p:cNvSpPr>
          <p:nvPr>
            <p:ph type="body" idx="1"/>
          </p:nvPr>
        </p:nvSpPr>
        <p:spPr>
          <a:xfrm>
            <a:off x="152400" y="990600"/>
            <a:ext cx="8839200" cy="5410200"/>
          </a:xfrm>
        </p:spPr>
        <p:txBody>
          <a:bodyPr lIns="90487" tIns="44450" rIns="90487" bIns="44450"/>
          <a:lstStyle/>
          <a:p>
            <a:pPr eaLnBrk="1" hangingPunct="1">
              <a:defRPr/>
            </a:pPr>
            <a:r>
              <a:rPr lang="en-US" sz="2000" i="1" dirty="0" smtClean="0"/>
              <a:t>Why couldn’t compiler move </a:t>
            </a:r>
            <a:r>
              <a:rPr lang="en-US" sz="2000" dirty="0" err="1" smtClean="0">
                <a:latin typeface="Courier New" pitchFamily="49" charset="0"/>
              </a:rPr>
              <a:t>strlen</a:t>
            </a:r>
            <a:r>
              <a:rPr lang="en-US" sz="2000" i="1" dirty="0" smtClean="0"/>
              <a:t> out of  inner loop?</a:t>
            </a:r>
          </a:p>
          <a:p>
            <a:pPr lvl="1" eaLnBrk="1" hangingPunct="1">
              <a:defRPr/>
            </a:pPr>
            <a:r>
              <a:rPr lang="en-US" sz="1800" dirty="0" smtClean="0"/>
              <a:t>Procedure may have side effects</a:t>
            </a:r>
          </a:p>
          <a:p>
            <a:pPr lvl="2" eaLnBrk="1" hangingPunct="1">
              <a:defRPr/>
            </a:pPr>
            <a:r>
              <a:rPr lang="en-US" sz="1600" dirty="0" smtClean="0"/>
              <a:t>Alters global state each time called</a:t>
            </a:r>
          </a:p>
          <a:p>
            <a:pPr lvl="1" eaLnBrk="1" hangingPunct="1">
              <a:defRPr/>
            </a:pPr>
            <a:r>
              <a:rPr lang="en-US" sz="1800" dirty="0" smtClean="0"/>
              <a:t>Function may not return same value for given arguments</a:t>
            </a:r>
          </a:p>
          <a:p>
            <a:pPr lvl="2" eaLnBrk="1" hangingPunct="1">
              <a:defRPr/>
            </a:pPr>
            <a:r>
              <a:rPr lang="en-US" sz="1600" dirty="0" smtClean="0"/>
              <a:t>Depends on other parts of global state</a:t>
            </a:r>
          </a:p>
          <a:p>
            <a:pPr lvl="2" eaLnBrk="1" hangingPunct="1">
              <a:defRPr/>
            </a:pPr>
            <a:r>
              <a:rPr lang="en-US" sz="1600" dirty="0" smtClean="0"/>
              <a:t>Procedure </a:t>
            </a:r>
            <a:r>
              <a:rPr lang="en-US" sz="1600" dirty="0" smtClean="0">
                <a:latin typeface="Courier New" pitchFamily="49" charset="0"/>
              </a:rPr>
              <a:t>lower</a:t>
            </a:r>
            <a:r>
              <a:rPr lang="en-US" sz="1600" dirty="0" smtClean="0"/>
              <a:t> could interact with </a:t>
            </a:r>
            <a:r>
              <a:rPr lang="en-US" sz="1600" dirty="0" err="1" smtClean="0">
                <a:latin typeface="Courier New" pitchFamily="49" charset="0"/>
              </a:rPr>
              <a:t>strlen</a:t>
            </a:r>
            <a:endParaRPr lang="en-US" sz="1600" dirty="0" smtClean="0"/>
          </a:p>
          <a:p>
            <a:pPr eaLnBrk="1" hangingPunct="1">
              <a:defRPr/>
            </a:pPr>
            <a:r>
              <a:rPr lang="en-US" sz="2000" dirty="0" smtClean="0">
                <a:solidFill>
                  <a:srgbClr val="FF0000"/>
                </a:solidFill>
              </a:rPr>
              <a:t>Warning:</a:t>
            </a:r>
          </a:p>
          <a:p>
            <a:pPr lvl="1" eaLnBrk="1" hangingPunct="1">
              <a:defRPr/>
            </a:pPr>
            <a:r>
              <a:rPr lang="en-US" sz="1800" dirty="0" smtClean="0"/>
              <a:t>Compiler treats procedure call as a black box</a:t>
            </a:r>
          </a:p>
          <a:p>
            <a:pPr lvl="1" eaLnBrk="1" hangingPunct="1">
              <a:defRPr/>
            </a:pPr>
            <a:r>
              <a:rPr lang="en-US" sz="1800" dirty="0" smtClean="0"/>
              <a:t>Weak optimizations near them</a:t>
            </a:r>
          </a:p>
          <a:p>
            <a:pPr eaLnBrk="1" hangingPunct="1">
              <a:defRPr/>
            </a:pPr>
            <a:r>
              <a:rPr lang="en-US" sz="2000" dirty="0" smtClean="0"/>
              <a:t>Remedies:</a:t>
            </a:r>
          </a:p>
          <a:p>
            <a:pPr lvl="1" eaLnBrk="1" hangingPunct="1">
              <a:defRPr/>
            </a:pPr>
            <a:r>
              <a:rPr lang="en-US" sz="1800" dirty="0" smtClean="0"/>
              <a:t>Use of inline functions</a:t>
            </a:r>
          </a:p>
          <a:p>
            <a:pPr lvl="2">
              <a:defRPr/>
            </a:pPr>
            <a:r>
              <a:rPr lang="en-US" sz="1800" dirty="0" smtClean="0"/>
              <a:t>GCC does this with –O1</a:t>
            </a:r>
          </a:p>
          <a:p>
            <a:pPr lvl="3">
              <a:defRPr/>
            </a:pPr>
            <a:r>
              <a:rPr lang="en-US" sz="1800" dirty="0" smtClean="0"/>
              <a:t>Within single file</a:t>
            </a:r>
          </a:p>
          <a:p>
            <a:pPr lvl="1" eaLnBrk="1" hangingPunct="1">
              <a:defRPr/>
            </a:pPr>
            <a:r>
              <a:rPr lang="en-US" sz="1800" dirty="0" smtClean="0"/>
              <a:t>Do your own code motion</a:t>
            </a:r>
          </a:p>
        </p:txBody>
      </p:sp>
      <p:sp>
        <p:nvSpPr>
          <p:cNvPr id="17412" name="Rectangle 4"/>
          <p:cNvSpPr>
            <a:spLocks noChangeArrowheads="1"/>
          </p:cNvSpPr>
          <p:nvPr/>
        </p:nvSpPr>
        <p:spPr bwMode="auto">
          <a:xfrm>
            <a:off x="4572000" y="3733800"/>
            <a:ext cx="4038600"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lencnt</a:t>
            </a:r>
            <a:r>
              <a:rPr lang="en-US" sz="1800" dirty="0">
                <a:latin typeface="Courier New" pitchFamily="49" charset="0"/>
              </a:rPr>
              <a:t> = 0;</a:t>
            </a:r>
          </a:p>
          <a:p>
            <a:pPr algn="l">
              <a:lnSpc>
                <a:spcPct val="100000"/>
              </a:lnSpc>
            </a:pPr>
            <a:r>
              <a:rPr lang="en-US" sz="1800" dirty="0" err="1">
                <a:latin typeface="Courier New" pitchFamily="49" charset="0"/>
              </a:rPr>
              <a:t>size_t</a:t>
            </a:r>
            <a:r>
              <a:rPr lang="en-US" sz="1800" dirty="0">
                <a:latin typeface="Courier New" pitchFamily="49" charset="0"/>
              </a:rPr>
              <a:t> </a:t>
            </a:r>
            <a:r>
              <a:rPr lang="en-US" sz="1800" dirty="0" err="1">
                <a:latin typeface="Courier New" pitchFamily="49" charset="0"/>
              </a:rPr>
              <a:t>strlen</a:t>
            </a:r>
            <a:r>
              <a:rPr lang="en-US" sz="1800" dirty="0">
                <a:latin typeface="Courier New" pitchFamily="49" charset="0"/>
              </a:rPr>
              <a:t>(</a:t>
            </a:r>
            <a:r>
              <a:rPr lang="en-US" sz="1800" dirty="0" err="1">
                <a:latin typeface="Courier New" pitchFamily="49" charset="0"/>
              </a:rPr>
              <a:t>const</a:t>
            </a:r>
            <a:r>
              <a:rPr lang="en-US" sz="1800" dirty="0">
                <a:latin typeface="Courier New" pitchFamily="49" charset="0"/>
              </a:rPr>
              <a:t> 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a:latin typeface="Courier New" pitchFamily="49" charset="0"/>
              </a:rPr>
              <a:t>size_t</a:t>
            </a:r>
            <a:r>
              <a:rPr lang="en-US" sz="1800" dirty="0">
                <a:latin typeface="Courier New" pitchFamily="49" charset="0"/>
              </a:rPr>
              <a:t> length = 0;</a:t>
            </a:r>
          </a:p>
          <a:p>
            <a:pPr algn="l">
              <a:lnSpc>
                <a:spcPct val="100000"/>
              </a:lnSpc>
            </a:pPr>
            <a:r>
              <a:rPr lang="en-US" sz="1800" dirty="0">
                <a:latin typeface="Courier New" pitchFamily="49" charset="0"/>
              </a:rPr>
              <a:t>    while (*s != '\0') {</a:t>
            </a:r>
          </a:p>
          <a:p>
            <a:pPr algn="l">
              <a:lnSpc>
                <a:spcPct val="100000"/>
              </a:lnSpc>
            </a:pPr>
            <a:r>
              <a:rPr lang="en-US" sz="1800" dirty="0">
                <a:latin typeface="Courier New" pitchFamily="49" charset="0"/>
              </a:rPr>
              <a:t>	s++; length++;</a:t>
            </a:r>
          </a:p>
          <a:p>
            <a:pPr algn="l">
              <a:lnSpc>
                <a:spcPct val="100000"/>
              </a:lnSpc>
            </a:pPr>
            <a:r>
              <a:rPr lang="en-US" sz="1800" dirty="0">
                <a:latin typeface="Courier New" pitchFamily="49" charset="0"/>
              </a:rPr>
              <a:t>    }</a:t>
            </a:r>
          </a:p>
          <a:p>
            <a:pPr algn="l">
              <a:lnSpc>
                <a:spcPct val="100000"/>
              </a:lnSpc>
            </a:pPr>
            <a:r>
              <a:rPr lang="en-US" sz="1800" dirty="0">
                <a:latin typeface="Courier New" pitchFamily="49" charset="0"/>
              </a:rPr>
              <a:t>    </a:t>
            </a:r>
            <a:r>
              <a:rPr lang="en-US" sz="1800" dirty="0" err="1">
                <a:latin typeface="Courier New" pitchFamily="49" charset="0"/>
              </a:rPr>
              <a:t>lencnt</a:t>
            </a:r>
            <a:r>
              <a:rPr lang="en-US" sz="1800" dirty="0">
                <a:latin typeface="Courier New" pitchFamily="49" charset="0"/>
              </a:rPr>
              <a:t> += length;</a:t>
            </a:r>
          </a:p>
          <a:p>
            <a:pPr algn="l">
              <a:lnSpc>
                <a:spcPct val="100000"/>
              </a:lnSpc>
            </a:pPr>
            <a:r>
              <a:rPr lang="en-US" sz="1800" dirty="0">
                <a:latin typeface="Courier New" pitchFamily="49" charset="0"/>
              </a:rPr>
              <a:t>    return length;</a:t>
            </a:r>
          </a:p>
          <a:p>
            <a:pPr algn="l">
              <a:lnSpc>
                <a:spcPct val="100000"/>
              </a:lnSpc>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eaLnBrk="1" hangingPunct="1">
              <a:defRPr/>
            </a:pPr>
            <a:r>
              <a:rPr lang="en-US" smtClean="0"/>
              <a:t>Memory Matters</a:t>
            </a:r>
          </a:p>
        </p:txBody>
      </p:sp>
      <p:sp>
        <p:nvSpPr>
          <p:cNvPr id="18435" name="Rectangle 9"/>
          <p:cNvSpPr>
            <a:spLocks noGrp="1" noChangeArrowheads="1"/>
          </p:cNvSpPr>
          <p:nvPr>
            <p:ph type="body" idx="1"/>
          </p:nvPr>
        </p:nvSpPr>
        <p:spPr>
          <a:xfrm>
            <a:off x="290513" y="5638800"/>
            <a:ext cx="8307387" cy="806450"/>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Why couldn’t compiler optimize this away?</a:t>
            </a:r>
          </a:p>
        </p:txBody>
      </p:sp>
      <p:sp>
        <p:nvSpPr>
          <p:cNvPr id="18436" name="Rectangle 3"/>
          <p:cNvSpPr>
            <a:spLocks noChangeArrowheads="1"/>
          </p:cNvSpPr>
          <p:nvPr/>
        </p:nvSpPr>
        <p:spPr bwMode="auto">
          <a:xfrm>
            <a:off x="1752600" y="3657600"/>
            <a:ext cx="5876783" cy="1813317"/>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sum_rows1 inner loop</a:t>
            </a:r>
          </a:p>
          <a:p>
            <a:r>
              <a:rPr lang="en-US" sz="1400" dirty="0">
                <a:latin typeface="Courier New" pitchFamily="49" charset="0"/>
              </a:rPr>
              <a:t>.L4:</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a:t>
            </a:r>
            <a:r>
              <a:rPr lang="en-US" sz="1400" dirty="0" smtClean="0">
                <a:latin typeface="Courier New" pitchFamily="49" charset="0"/>
              </a:rPr>
              <a:t>xmm0	# FP load</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a:t>
            </a:r>
            <a:r>
              <a:rPr lang="en-US" sz="1400" dirty="0" smtClean="0">
                <a:latin typeface="Courier New" pitchFamily="49" charset="0"/>
              </a:rPr>
              <a:t>xmm0		# FP add</a:t>
            </a:r>
            <a:endParaRPr lang="en-US" sz="1400" dirty="0">
              <a:latin typeface="Courier New" pitchFamily="49" charset="0"/>
            </a:endParaRPr>
          </a:p>
          <a:p>
            <a:r>
              <a:rPr lang="en-US" sz="1400" dirty="0">
                <a:solidFill>
                  <a:srgbClr val="00B050"/>
                </a:solidFill>
                <a:latin typeface="Courier New" pitchFamily="49" charset="0"/>
              </a:rPr>
              <a:t>        </a:t>
            </a:r>
            <a:r>
              <a:rPr lang="en-US" sz="1400" dirty="0" err="1">
                <a:solidFill>
                  <a:srgbClr val="00B050"/>
                </a:solidFill>
                <a:latin typeface="Courier New" pitchFamily="49" charset="0"/>
              </a:rPr>
              <a:t>movsd</a:t>
            </a:r>
            <a:r>
              <a:rPr lang="en-US" sz="1400" dirty="0">
                <a:solidFill>
                  <a:srgbClr val="00B050"/>
                </a:solidFill>
                <a:latin typeface="Courier New" pitchFamily="49" charset="0"/>
              </a:rPr>
              <a:t>   %xmm0, (%rsi,%rax,8</a:t>
            </a:r>
            <a:r>
              <a:rPr lang="en-US" sz="1400" dirty="0" smtClean="0">
                <a:solidFill>
                  <a:srgbClr val="00B050"/>
                </a:solidFill>
                <a:latin typeface="Courier New" pitchFamily="49" charset="0"/>
              </a:rPr>
              <a:t>)</a:t>
            </a:r>
            <a:r>
              <a:rPr lang="en-US" sz="1400" dirty="0" smtClean="0">
                <a:latin typeface="Courier New" pitchFamily="49" charset="0"/>
              </a:rPr>
              <a:t>	# FP store</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a:t>
            </a:r>
            <a:r>
              <a:rPr lang="en-US" sz="1400" dirty="0" smtClean="0">
                <a:latin typeface="Courier New" pitchFamily="49" charset="0"/>
              </a:rPr>
              <a:t>L4</a:t>
            </a:r>
            <a:endParaRPr lang="en-US" sz="1400" dirty="0">
              <a:latin typeface="Courier New" pitchFamily="49" charset="0"/>
            </a:endParaRPr>
          </a:p>
        </p:txBody>
      </p:sp>
      <p:sp>
        <p:nvSpPr>
          <p:cNvPr id="18437" name="Line 4"/>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8438" name="Rectangle 7"/>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eaLnBrk="1" hangingPunct="1">
              <a:defRPr/>
            </a:pPr>
            <a:r>
              <a:rPr lang="en-US" smtClean="0"/>
              <a:t>Memory Aliasing</a:t>
            </a:r>
          </a:p>
        </p:txBody>
      </p:sp>
      <p:sp>
        <p:nvSpPr>
          <p:cNvPr id="19459" name="Rectangle 3"/>
          <p:cNvSpPr>
            <a:spLocks noGrp="1" noChangeArrowheads="1"/>
          </p:cNvSpPr>
          <p:nvPr>
            <p:ph type="body" idx="1"/>
          </p:nvPr>
        </p:nvSpPr>
        <p:spPr>
          <a:xfrm>
            <a:off x="290513" y="5638800"/>
            <a:ext cx="8307387" cy="806450"/>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Must consider possibility that these updates will affect program behavior</a:t>
            </a:r>
          </a:p>
        </p:txBody>
      </p:sp>
      <p:sp>
        <p:nvSpPr>
          <p:cNvPr id="19460"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1" name="Rectangle 6"/>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a:latin typeface="Courier New" pitchFamily="49" charset="0"/>
              </a:rPr>
              <a:t>/* Sum rows is of n X n matrix a</a:t>
            </a:r>
          </a:p>
          <a:p>
            <a:pPr algn="l">
              <a:lnSpc>
                <a:spcPct val="100000"/>
              </a:lnSpc>
            </a:pPr>
            <a:r>
              <a:rPr lang="en-US" sz="1400">
                <a:latin typeface="Courier New" pitchFamily="49" charset="0"/>
              </a:rPr>
              <a:t>   and store in vector b  */</a:t>
            </a:r>
          </a:p>
          <a:p>
            <a:pPr algn="l">
              <a:lnSpc>
                <a:spcPct val="100000"/>
              </a:lnSpc>
            </a:pPr>
            <a:r>
              <a:rPr lang="en-US" sz="1400">
                <a:latin typeface="Courier New" pitchFamily="49" charset="0"/>
              </a:rPr>
              <a:t>void sum_rows1(double *a, double *b, long n) {</a:t>
            </a:r>
          </a:p>
          <a:p>
            <a:pPr algn="l">
              <a:lnSpc>
                <a:spcPct val="100000"/>
              </a:lnSpc>
            </a:pPr>
            <a:r>
              <a:rPr lang="en-US" sz="1400">
                <a:latin typeface="Courier New" pitchFamily="49" charset="0"/>
              </a:rPr>
              <a:t>    long i, j;</a:t>
            </a:r>
          </a:p>
          <a:p>
            <a:pPr algn="l">
              <a:lnSpc>
                <a:spcPct val="100000"/>
              </a:lnSpc>
            </a:pPr>
            <a:r>
              <a:rPr lang="en-US" sz="1400">
                <a:latin typeface="Courier New" pitchFamily="49" charset="0"/>
              </a:rPr>
              <a:t>    for (i = 0; i &lt; n; i++) {</a:t>
            </a:r>
          </a:p>
          <a:p>
            <a:pPr algn="l">
              <a:lnSpc>
                <a:spcPct val="100000"/>
              </a:lnSpc>
            </a:pPr>
            <a:r>
              <a:rPr lang="en-US" sz="1400">
                <a:latin typeface="Courier New" pitchFamily="49" charset="0"/>
              </a:rPr>
              <a:t>	b[i] = 0;</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b[i] += a[i*n + j];</a:t>
            </a:r>
          </a:p>
          <a:p>
            <a:pPr algn="l">
              <a:lnSpc>
                <a:spcPct val="100000"/>
              </a:lnSpc>
            </a:pPr>
            <a:r>
              <a:rPr lang="en-US" sz="1400">
                <a:latin typeface="Courier New" pitchFamily="49" charset="0"/>
              </a:rPr>
              <a:t>    }</a:t>
            </a:r>
          </a:p>
          <a:p>
            <a:pPr algn="l">
              <a:lnSpc>
                <a:spcPct val="100000"/>
              </a:lnSpc>
            </a:pPr>
            <a:r>
              <a:rPr lang="en-US" sz="1400">
                <a:latin typeface="Courier New" pitchFamily="49" charset="0"/>
              </a:rPr>
              <a:t>}</a:t>
            </a:r>
          </a:p>
        </p:txBody>
      </p:sp>
      <p:sp>
        <p:nvSpPr>
          <p:cNvPr id="19462" name="Rectangle 7"/>
          <p:cNvSpPr>
            <a:spLocks noChangeArrowheads="1"/>
          </p:cNvSpPr>
          <p:nvPr/>
        </p:nvSpPr>
        <p:spPr bwMode="auto">
          <a:xfrm>
            <a:off x="533400" y="3733800"/>
            <a:ext cx="2311400" cy="1847850"/>
          </a:xfrm>
          <a:prstGeom prst="rect">
            <a:avLst/>
          </a:prstGeom>
          <a:solidFill>
            <a:srgbClr val="D5F1CF"/>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double A[9] = </a:t>
            </a:r>
          </a:p>
          <a:p>
            <a:pPr algn="l">
              <a:lnSpc>
                <a:spcPct val="100000"/>
              </a:lnSpc>
            </a:pPr>
            <a:r>
              <a:rPr lang="en-US" sz="1400">
                <a:latin typeface="Courier New" pitchFamily="49" charset="0"/>
              </a:rPr>
              <a:t>  { 0,   1,   2,</a:t>
            </a:r>
          </a:p>
          <a:p>
            <a:pPr algn="l">
              <a:lnSpc>
                <a:spcPct val="100000"/>
              </a:lnSpc>
            </a:pPr>
            <a:r>
              <a:rPr lang="en-US" sz="1400">
                <a:latin typeface="Courier New" pitchFamily="49" charset="0"/>
              </a:rPr>
              <a:t>    4,   8,  16},</a:t>
            </a:r>
          </a:p>
          <a:p>
            <a:pPr algn="l">
              <a:lnSpc>
                <a:spcPct val="100000"/>
              </a:lnSpc>
            </a:pPr>
            <a:r>
              <a:rPr lang="en-US" sz="1400">
                <a:latin typeface="Courier New" pitchFamily="49" charset="0"/>
              </a:rPr>
              <a:t>   32,  64, 128};</a:t>
            </a:r>
          </a:p>
          <a:p>
            <a:pPr algn="l">
              <a:lnSpc>
                <a:spcPct val="100000"/>
              </a:lnSpc>
            </a:pPr>
            <a:endParaRPr lang="en-US" sz="1400">
              <a:latin typeface="Courier New" pitchFamily="49" charset="0"/>
            </a:endParaRPr>
          </a:p>
          <a:p>
            <a:pPr algn="l">
              <a:lnSpc>
                <a:spcPct val="100000"/>
              </a:lnSpc>
            </a:pPr>
            <a:r>
              <a:rPr lang="en-US" sz="1400">
                <a:latin typeface="Courier New" pitchFamily="49" charset="0"/>
              </a:rPr>
              <a:t>double B[3] = A+3;</a:t>
            </a:r>
          </a:p>
          <a:p>
            <a:pPr algn="l">
              <a:lnSpc>
                <a:spcPct val="100000"/>
              </a:lnSpc>
            </a:pPr>
            <a:endParaRPr lang="en-US" sz="1400">
              <a:latin typeface="Courier New" pitchFamily="49" charset="0"/>
            </a:endParaRPr>
          </a:p>
          <a:p>
            <a:pPr algn="l">
              <a:lnSpc>
                <a:spcPct val="100000"/>
              </a:lnSpc>
            </a:pPr>
            <a:r>
              <a:rPr lang="en-US" sz="1400">
                <a:latin typeface="Courier New" pitchFamily="49" charset="0"/>
              </a:rPr>
              <a:t>sum_rows1(A, B, 3);</a:t>
            </a:r>
          </a:p>
        </p:txBody>
      </p:sp>
      <p:sp>
        <p:nvSpPr>
          <p:cNvPr id="777224" name="Rectangle 8"/>
          <p:cNvSpPr>
            <a:spLocks noChangeArrowheads="1"/>
          </p:cNvSpPr>
          <p:nvPr/>
        </p:nvSpPr>
        <p:spPr bwMode="auto">
          <a:xfrm>
            <a:off x="5918200" y="42672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0: [3, 8, 16]</a:t>
            </a:r>
          </a:p>
        </p:txBody>
      </p:sp>
      <p:sp>
        <p:nvSpPr>
          <p:cNvPr id="19464" name="Rectangle 9"/>
          <p:cNvSpPr>
            <a:spLocks noChangeArrowheads="1"/>
          </p:cNvSpPr>
          <p:nvPr/>
        </p:nvSpPr>
        <p:spPr bwMode="auto">
          <a:xfrm>
            <a:off x="5918200" y="38100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18200" y="47244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18200" y="5203825"/>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91200" y="3352800"/>
            <a:ext cx="1257300" cy="339725"/>
          </a:xfrm>
          <a:prstGeom prst="rect">
            <a:avLst/>
          </a:prstGeom>
          <a:noFill/>
          <a:ln w="19050">
            <a:noFill/>
            <a:miter lim="800000"/>
            <a:headEnd/>
            <a:tailEnd type="none" w="sm" len="sm"/>
          </a:ln>
        </p:spPr>
        <p:txBody>
          <a:bodyPr wrap="none" lIns="45720" rIns="45720">
            <a:spAutoFit/>
          </a:bodyPr>
          <a:lstStyle/>
          <a:p>
            <a:pPr algn="l"/>
            <a:r>
              <a:rPr lang="en-US"/>
              <a:t>Value of </a:t>
            </a:r>
            <a:r>
              <a:rPr lang="en-US">
                <a:latin typeface="Courier New" pitchFamily="49" charset="0"/>
              </a:rPr>
              <a:t>B</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7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hangingPunct="1">
              <a:defRPr/>
            </a:pPr>
            <a:r>
              <a:rPr lang="en-US" smtClean="0"/>
              <a:t>Removing Aliasing</a:t>
            </a:r>
          </a:p>
        </p:txBody>
      </p:sp>
      <p:sp>
        <p:nvSpPr>
          <p:cNvPr id="20483" name="Rectangle 3"/>
          <p:cNvSpPr>
            <a:spLocks noGrp="1" noChangeArrowheads="1"/>
          </p:cNvSpPr>
          <p:nvPr>
            <p:ph type="body" idx="1"/>
          </p:nvPr>
        </p:nvSpPr>
        <p:spPr>
          <a:xfrm>
            <a:off x="290513" y="5638800"/>
            <a:ext cx="8307387" cy="806450"/>
          </a:xfrm>
        </p:spPr>
        <p:txBody>
          <a:bodyPr/>
          <a:lstStyle/>
          <a:p>
            <a:pPr lvl="1" eaLnBrk="1" hangingPunct="1"/>
            <a:r>
              <a:rPr lang="en-US" smtClean="0"/>
              <a:t>No need to store intermediate results</a:t>
            </a:r>
          </a:p>
        </p:txBody>
      </p:sp>
      <p:sp>
        <p:nvSpPr>
          <p:cNvPr id="20484" name="Rectangle 4"/>
          <p:cNvSpPr>
            <a:spLocks noChangeArrowheads="1"/>
          </p:cNvSpPr>
          <p:nvPr/>
        </p:nvSpPr>
        <p:spPr bwMode="auto">
          <a:xfrm>
            <a:off x="609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sum_rows2 inner loop</a:t>
            </a:r>
          </a:p>
          <a:p>
            <a:r>
              <a:rPr lang="en-US" sz="1400" dirty="0">
                <a:latin typeface="Courier New" pitchFamily="49" charset="0"/>
              </a:rPr>
              <a:t>.L10:</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a:t>
            </a:r>
            <a:r>
              <a:rPr lang="en-US" sz="1400" dirty="0" smtClean="0">
                <a:latin typeface="Courier New" pitchFamily="49" charset="0"/>
              </a:rPr>
              <a:t>xmm0	# FP load + add</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.L10</a:t>
            </a:r>
          </a:p>
        </p:txBody>
      </p:sp>
      <p:sp>
        <p:nvSpPr>
          <p:cNvPr id="20485"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533400" y="1143000"/>
            <a:ext cx="5130800" cy="24860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latin typeface="Courier New" pitchFamily="49" charset="0"/>
              </a:rPr>
              <a:t>val</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b="1" dirty="0" smtClean="0"/>
              <a:t>Overview</a:t>
            </a:r>
          </a:p>
          <a:p>
            <a:r>
              <a:rPr lang="en-US" dirty="0" smtClean="0">
                <a:solidFill>
                  <a:srgbClr val="7F7F7F"/>
                </a:solidFill>
              </a:rPr>
              <a:t>Generally Useful Optimizations</a:t>
            </a:r>
          </a:p>
          <a:p>
            <a:pPr lvl="1"/>
            <a:r>
              <a:rPr lang="en-US" dirty="0" smtClean="0">
                <a:solidFill>
                  <a:srgbClr val="7F7F7F"/>
                </a:solidFill>
              </a:rPr>
              <a:t>Code motion/</a:t>
            </a:r>
            <a:r>
              <a:rPr lang="en-US" dirty="0" err="1" smtClean="0">
                <a:solidFill>
                  <a:srgbClr val="7F7F7F"/>
                </a:solidFill>
              </a:rPr>
              <a:t>precomputation</a:t>
            </a:r>
            <a:endParaRPr lang="en-US" dirty="0" smtClean="0">
              <a:solidFill>
                <a:srgbClr val="7F7F7F"/>
              </a:solidFill>
            </a:endParaRPr>
          </a:p>
          <a:p>
            <a:pPr lvl="1"/>
            <a:r>
              <a:rPr lang="en-US" dirty="0" smtClean="0">
                <a:solidFill>
                  <a:srgbClr val="7F7F7F"/>
                </a:solidFill>
              </a:rPr>
              <a:t>Strength reduction</a:t>
            </a:r>
          </a:p>
          <a:p>
            <a:pPr lvl="1"/>
            <a:r>
              <a:rPr lang="en-US" dirty="0" smtClean="0">
                <a:solidFill>
                  <a:srgbClr val="7F7F7F"/>
                </a:solidFill>
              </a:rPr>
              <a:t>Sharing of common </a:t>
            </a:r>
            <a:r>
              <a:rPr lang="en-US" dirty="0" err="1" smtClean="0">
                <a:solidFill>
                  <a:srgbClr val="7F7F7F"/>
                </a:solidFill>
              </a:rPr>
              <a:t>subexpressions</a:t>
            </a:r>
            <a:endParaRPr lang="en-US" dirty="0" smtClean="0">
              <a:solidFill>
                <a:srgbClr val="7F7F7F"/>
              </a:solidFill>
            </a:endParaRPr>
          </a:p>
          <a:p>
            <a:pPr lvl="1"/>
            <a:r>
              <a:rPr lang="en-US" dirty="0" smtClean="0">
                <a:solidFill>
                  <a:srgbClr val="7F7F7F"/>
                </a:solidFill>
              </a:rPr>
              <a:t>Removing unnecessary procedure calls</a:t>
            </a:r>
          </a:p>
          <a:p>
            <a:r>
              <a:rPr lang="en-US" dirty="0" smtClean="0">
                <a:solidFill>
                  <a:srgbClr val="7F7F7F"/>
                </a:solidFill>
              </a:rPr>
              <a:t>Optimization Blockers</a:t>
            </a:r>
          </a:p>
          <a:p>
            <a:pPr lvl="1"/>
            <a:r>
              <a:rPr lang="en-US" dirty="0" smtClean="0">
                <a:solidFill>
                  <a:srgbClr val="7F7F7F"/>
                </a:solidFill>
              </a:rPr>
              <a:t>Procedure calls</a:t>
            </a:r>
          </a:p>
          <a:p>
            <a:pPr lvl="1"/>
            <a:r>
              <a:rPr lang="en-US" dirty="0" smtClean="0">
                <a:solidFill>
                  <a:srgbClr val="7F7F7F"/>
                </a:solidFill>
              </a:rPr>
              <a:t>Memory aliasing</a:t>
            </a:r>
          </a:p>
          <a:p>
            <a:r>
              <a:rPr lang="en-US" b="1" dirty="0" smtClean="0">
                <a:solidFill>
                  <a:srgbClr val="7F7F7F"/>
                </a:solidFill>
              </a:rPr>
              <a:t>Exploiting Instruction-Level Parallelism</a:t>
            </a:r>
          </a:p>
          <a:p>
            <a:r>
              <a:rPr lang="en-US" dirty="0" smtClean="0">
                <a:solidFill>
                  <a:srgbClr val="7F7F7F"/>
                </a:solidFill>
              </a:rPr>
              <a:t>Dealing with Conditionals</a:t>
            </a:r>
            <a:endParaRPr lang="en-US" b="1" dirty="0" smtClean="0">
              <a:solidFill>
                <a:srgbClr val="7F7F7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200" y="304800"/>
            <a:ext cx="9144000" cy="573088"/>
          </a:xfrm>
        </p:spPr>
        <p:txBody>
          <a:bodyPr/>
          <a:lstStyle/>
          <a:p>
            <a:pPr eaLnBrk="1" hangingPunct="1">
              <a:defRPr/>
            </a:pPr>
            <a:r>
              <a:rPr lang="en-US" smtClean="0"/>
              <a:t>Optimization Blocker: Memory Aliasing</a:t>
            </a:r>
          </a:p>
        </p:txBody>
      </p:sp>
      <p:sp>
        <p:nvSpPr>
          <p:cNvPr id="406531" name="Rectangle 3"/>
          <p:cNvSpPr>
            <a:spLocks noGrp="1" noChangeArrowheads="1"/>
          </p:cNvSpPr>
          <p:nvPr>
            <p:ph type="body" idx="1"/>
          </p:nvPr>
        </p:nvSpPr>
        <p:spPr/>
        <p:txBody>
          <a:bodyPr lIns="90487" tIns="44450" rIns="90487" bIns="44450"/>
          <a:lstStyle/>
          <a:p>
            <a:pPr marL="223838" indent="-223838" defTabSz="895350" eaLnBrk="1" hangingPunct="1">
              <a:tabLst>
                <a:tab pos="5029200" algn="l"/>
                <a:tab pos="5715000" algn="l"/>
              </a:tabLst>
              <a:defRPr/>
            </a:pPr>
            <a:r>
              <a:rPr lang="en-US" smtClean="0"/>
              <a:t>Aliasing</a:t>
            </a:r>
          </a:p>
          <a:p>
            <a:pPr marL="560388" lvl="1" indent="-222250" defTabSz="895350" eaLnBrk="1" hangingPunct="1">
              <a:tabLst>
                <a:tab pos="5029200" algn="l"/>
                <a:tab pos="5715000" algn="l"/>
              </a:tabLst>
              <a:defRPr/>
            </a:pPr>
            <a:r>
              <a:rPr lang="en-US" smtClean="0"/>
              <a:t>Two different memory references specify single location</a:t>
            </a:r>
          </a:p>
          <a:p>
            <a:pPr marL="560388" lvl="1" indent="-222250" defTabSz="895350" eaLnBrk="1" hangingPunct="1">
              <a:tabLst>
                <a:tab pos="5029200" algn="l"/>
                <a:tab pos="5715000" algn="l"/>
              </a:tabLst>
              <a:defRPr/>
            </a:pPr>
            <a:r>
              <a:rPr lang="en-US" smtClean="0"/>
              <a:t>Easy to have happen in C</a:t>
            </a:r>
          </a:p>
          <a:p>
            <a:pPr marL="839788" lvl="2" indent="-165100" defTabSz="895350" eaLnBrk="1" hangingPunct="1">
              <a:tabLst>
                <a:tab pos="5029200" algn="l"/>
                <a:tab pos="5715000" algn="l"/>
              </a:tabLst>
              <a:defRPr/>
            </a:pPr>
            <a:r>
              <a:rPr lang="en-US" smtClean="0"/>
              <a:t> Since allowed to do address arithmetic</a:t>
            </a:r>
          </a:p>
          <a:p>
            <a:pPr marL="839788" lvl="2" indent="-165100" defTabSz="895350" eaLnBrk="1" hangingPunct="1">
              <a:tabLst>
                <a:tab pos="5029200" algn="l"/>
                <a:tab pos="5715000" algn="l"/>
              </a:tabLst>
              <a:defRPr/>
            </a:pPr>
            <a:r>
              <a:rPr lang="en-US" smtClean="0"/>
              <a:t> Direct access to storage structures</a:t>
            </a:r>
          </a:p>
          <a:p>
            <a:pPr marL="560388" lvl="1" indent="-222250" defTabSz="895350" eaLnBrk="1" hangingPunct="1">
              <a:tabLst>
                <a:tab pos="5029200" algn="l"/>
                <a:tab pos="5715000" algn="l"/>
              </a:tabLst>
              <a:defRPr/>
            </a:pPr>
            <a:r>
              <a:rPr lang="en-US" smtClean="0"/>
              <a:t>Get in habit of introducing local variables</a:t>
            </a:r>
          </a:p>
          <a:p>
            <a:pPr marL="839788" lvl="2" indent="-165100" defTabSz="895350" eaLnBrk="1" hangingPunct="1">
              <a:tabLst>
                <a:tab pos="5029200" algn="l"/>
                <a:tab pos="5715000" algn="l"/>
              </a:tabLst>
              <a:defRPr/>
            </a:pPr>
            <a:r>
              <a:rPr lang="en-US" smtClean="0"/>
              <a:t> Accumulating within loops</a:t>
            </a:r>
          </a:p>
          <a:p>
            <a:pPr marL="839788" lvl="2" indent="-165100" defTabSz="895350" eaLnBrk="1" hangingPunct="1">
              <a:tabLst>
                <a:tab pos="5029200" algn="l"/>
                <a:tab pos="5715000" algn="l"/>
              </a:tabLst>
              <a:defRPr/>
            </a:pPr>
            <a:r>
              <a:rPr lang="en-US" smtClean="0"/>
              <a:t> </a:t>
            </a:r>
            <a:r>
              <a:rPr lang="en-US" smtClean="0">
                <a:solidFill>
                  <a:srgbClr val="FF0000"/>
                </a:solidFill>
              </a:rPr>
              <a:t>Your way of telling compiler not to check for aliasing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Instruction-Level Parallelism</a:t>
            </a:r>
            <a:endParaRPr lang="en-US" dirty="0"/>
          </a:p>
        </p:txBody>
      </p:sp>
      <p:sp>
        <p:nvSpPr>
          <p:cNvPr id="3" name="Content Placeholder 2"/>
          <p:cNvSpPr>
            <a:spLocks noGrp="1"/>
          </p:cNvSpPr>
          <p:nvPr>
            <p:ph idx="1"/>
          </p:nvPr>
        </p:nvSpPr>
        <p:spPr/>
        <p:txBody>
          <a:bodyPr/>
          <a:lstStyle/>
          <a:p>
            <a:r>
              <a:rPr lang="en-US" dirty="0" smtClean="0"/>
              <a:t>Need general understanding of modern processor design</a:t>
            </a:r>
          </a:p>
          <a:p>
            <a:pPr lvl="1"/>
            <a:r>
              <a:rPr lang="en-US" dirty="0" smtClean="0"/>
              <a:t>Hardware can execute multiple instructions in parallel</a:t>
            </a:r>
          </a:p>
          <a:p>
            <a:r>
              <a:rPr lang="en-US" dirty="0" smtClean="0"/>
              <a:t>Performance limited by data dependencies</a:t>
            </a:r>
          </a:p>
          <a:p>
            <a:r>
              <a:rPr lang="en-US" dirty="0" smtClean="0"/>
              <a:t>Simple transformations can yield dramatic performance improvement</a:t>
            </a:r>
          </a:p>
          <a:p>
            <a:pPr lvl="1"/>
            <a:r>
              <a:rPr lang="en-US" dirty="0" smtClean="0"/>
              <a:t>Compilers often cannot make these transformations</a:t>
            </a:r>
          </a:p>
          <a:p>
            <a:pPr lvl="1"/>
            <a:r>
              <a:rPr lang="en-US" dirty="0" smtClean="0"/>
              <a:t>Lack of </a:t>
            </a:r>
            <a:r>
              <a:rPr lang="en-US" dirty="0" err="1" smtClean="0"/>
              <a:t>associativity</a:t>
            </a:r>
            <a:r>
              <a:rPr lang="en-US" dirty="0" smtClean="0"/>
              <a:t> and </a:t>
            </a:r>
            <a:r>
              <a:rPr lang="en-US" dirty="0" err="1" smtClean="0"/>
              <a:t>distributivity</a:t>
            </a:r>
            <a:r>
              <a:rPr lang="en-US" dirty="0" smtClean="0"/>
              <a:t> in floating-point arithmetic</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Example: Data Type for Vectors</a:t>
            </a:r>
            <a:endParaRPr lang="en-US" dirty="0"/>
          </a:p>
        </p:txBody>
      </p:sp>
      <p:sp>
        <p:nvSpPr>
          <p:cNvPr id="4" name="Rectangle 7"/>
          <p:cNvSpPr>
            <a:spLocks noChangeArrowheads="1"/>
          </p:cNvSpPr>
          <p:nvPr/>
        </p:nvSpPr>
        <p:spPr bwMode="auto">
          <a:xfrm>
            <a:off x="514821" y="1498526"/>
            <a:ext cx="4132541" cy="132087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smtClean="0">
                <a:latin typeface="Courier New" pitchFamily="49" charset="0"/>
              </a:rPr>
              <a:t>/* data structure for vectors */</a:t>
            </a:r>
          </a:p>
          <a:p>
            <a:pPr algn="l">
              <a:lnSpc>
                <a:spcPct val="100000"/>
              </a:lnSpc>
            </a:pPr>
            <a:r>
              <a:rPr lang="en-US" sz="1600" dirty="0" err="1" smtClean="0">
                <a:latin typeface="Courier New" pitchFamily="49" charset="0"/>
              </a:rPr>
              <a:t>typedef</a:t>
            </a:r>
            <a:r>
              <a:rPr lang="en-US" sz="1600" dirty="0" smtClean="0">
                <a:latin typeface="Courier New" pitchFamily="49" charset="0"/>
              </a:rPr>
              <a:t> </a:t>
            </a:r>
            <a:r>
              <a:rPr lang="en-US" sz="1600" dirty="0" err="1" smtClean="0">
                <a:latin typeface="Courier New" pitchFamily="49" charset="0"/>
              </a:rPr>
              <a:t>struct</a:t>
            </a:r>
            <a:r>
              <a:rPr lang="en-US" sz="1600" dirty="0" smtClean="0">
                <a:latin typeface="Courier New" pitchFamily="49" charset="0"/>
              </a:rPr>
              <a:t>{</a:t>
            </a:r>
          </a:p>
          <a:p>
            <a:pPr algn="l" defTabSz="457200">
              <a:lnSpc>
                <a:spcPct val="100000"/>
              </a:lnSpc>
            </a:pPr>
            <a:r>
              <a:rPr lang="en-US" sz="1600" dirty="0" smtClean="0">
                <a:latin typeface="Courier New" pitchFamily="49" charset="0"/>
              </a:rPr>
              <a:t>	</a:t>
            </a:r>
            <a:r>
              <a:rPr lang="en-US" sz="1600" dirty="0" err="1" smtClean="0">
                <a:latin typeface="Courier New" pitchFamily="49" charset="0"/>
              </a:rPr>
              <a:t>size_t</a:t>
            </a:r>
            <a:r>
              <a:rPr lang="en-US" sz="1600" dirty="0" smtClean="0">
                <a:latin typeface="Courier New" pitchFamily="49" charset="0"/>
              </a:rPr>
              <a:t> </a:t>
            </a:r>
            <a:r>
              <a:rPr lang="en-US" sz="1600" dirty="0" err="1" smtClean="0">
                <a:latin typeface="Courier New" pitchFamily="49" charset="0"/>
              </a:rPr>
              <a:t>len</a:t>
            </a:r>
            <a:r>
              <a:rPr lang="en-US" sz="1600" dirty="0" smtClean="0">
                <a:latin typeface="Courier New" pitchFamily="49" charset="0"/>
              </a:rPr>
              <a:t>;</a:t>
            </a:r>
          </a:p>
          <a:p>
            <a:pPr algn="l" defTabSz="457200">
              <a:lnSpc>
                <a:spcPct val="100000"/>
              </a:lnSpc>
            </a:pPr>
            <a:r>
              <a:rPr lang="en-US" sz="1600" dirty="0" smtClean="0">
                <a:latin typeface="Courier New" pitchFamily="49" charset="0"/>
              </a:rPr>
              <a:t>	</a:t>
            </a:r>
            <a:r>
              <a:rPr lang="en-US" sz="1600" dirty="0" err="1" smtClean="0">
                <a:latin typeface="Courier New" pitchFamily="49" charset="0"/>
              </a:rPr>
              <a:t>data_t</a:t>
            </a:r>
            <a:r>
              <a:rPr lang="en-US" sz="1600" dirty="0" smtClean="0">
                <a:latin typeface="Courier New" pitchFamily="49" charset="0"/>
              </a:rPr>
              <a:t> *data;</a:t>
            </a:r>
          </a:p>
          <a:p>
            <a:pPr algn="l">
              <a:lnSpc>
                <a:spcPct val="100000"/>
              </a:lnSpc>
            </a:pPr>
            <a:r>
              <a:rPr lang="en-US" sz="1600" dirty="0" smtClean="0">
                <a:latin typeface="Courier New" pitchFamily="49" charset="0"/>
              </a:rPr>
              <a:t>} </a:t>
            </a:r>
            <a:r>
              <a:rPr lang="en-US" sz="1600" dirty="0" err="1" smtClean="0">
                <a:latin typeface="Courier New" pitchFamily="49" charset="0"/>
              </a:rPr>
              <a:t>vec</a:t>
            </a:r>
            <a:r>
              <a:rPr lang="en-US" sz="1600" dirty="0" smtClean="0">
                <a:latin typeface="Courier New" pitchFamily="49" charset="0"/>
              </a:rPr>
              <a:t>;</a:t>
            </a:r>
            <a:endParaRPr lang="en-US" sz="1600" dirty="0">
              <a:latin typeface="Courier New" pitchFamily="49" charset="0"/>
            </a:endParaRPr>
          </a:p>
        </p:txBody>
      </p:sp>
      <p:sp>
        <p:nvSpPr>
          <p:cNvPr id="5" name="Rectangle 7"/>
          <p:cNvSpPr>
            <a:spLocks noChangeArrowheads="1"/>
          </p:cNvSpPr>
          <p:nvPr/>
        </p:nvSpPr>
        <p:spPr bwMode="auto">
          <a:xfrm>
            <a:off x="4647362" y="3733800"/>
            <a:ext cx="4492314" cy="2551980"/>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smtClean="0">
                <a:latin typeface="Courier New" pitchFamily="49" charset="0"/>
              </a:rPr>
              <a:t>/* retrieve vector element</a:t>
            </a:r>
          </a:p>
          <a:p>
            <a:pPr algn="l">
              <a:lnSpc>
                <a:spcPct val="100000"/>
              </a:lnSpc>
            </a:pPr>
            <a:r>
              <a:rPr lang="en-US" sz="1600" dirty="0">
                <a:latin typeface="Courier New" pitchFamily="49" charset="0"/>
              </a:rPr>
              <a:t> </a:t>
            </a:r>
            <a:r>
              <a:rPr lang="en-US" sz="1600" dirty="0" smtClean="0">
                <a:latin typeface="Courier New" pitchFamily="49" charset="0"/>
              </a:rPr>
              <a:t>  and store at </a:t>
            </a:r>
            <a:r>
              <a:rPr lang="en-US" sz="1600" dirty="0" err="1" smtClean="0">
                <a:latin typeface="Courier New" pitchFamily="49" charset="0"/>
              </a:rPr>
              <a:t>val</a:t>
            </a:r>
            <a:r>
              <a:rPr lang="en-US" sz="1600" dirty="0" smtClean="0">
                <a:latin typeface="Courier New" pitchFamily="49" charset="0"/>
              </a:rPr>
              <a:t> */</a:t>
            </a:r>
          </a:p>
          <a:p>
            <a:pPr algn="l">
              <a:lnSpc>
                <a:spcPct val="100000"/>
              </a:lnSpc>
            </a:pP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get_vec_element</a:t>
            </a:r>
            <a:endParaRPr lang="en-US" sz="1600" dirty="0" smtClean="0">
              <a:latin typeface="Courier New" pitchFamily="49" charset="0"/>
            </a:endParaRPr>
          </a:p>
          <a:p>
            <a:pPr algn="l">
              <a:lnSpc>
                <a:spcPct val="100000"/>
              </a:lnSpc>
            </a:pPr>
            <a:r>
              <a:rPr lang="en-US" sz="1600" dirty="0">
                <a:latin typeface="Courier New" pitchFamily="49" charset="0"/>
              </a:rPr>
              <a:t> </a:t>
            </a:r>
            <a:r>
              <a:rPr lang="en-US" sz="1600" dirty="0" smtClean="0">
                <a:latin typeface="Courier New" pitchFamily="49" charset="0"/>
              </a:rPr>
              <a:t> (*</a:t>
            </a:r>
            <a:r>
              <a:rPr lang="en-US" sz="1600" dirty="0" err="1" smtClean="0">
                <a:latin typeface="Courier New" pitchFamily="49" charset="0"/>
              </a:rPr>
              <a:t>vec</a:t>
            </a:r>
            <a:r>
              <a:rPr lang="en-US" sz="1600" dirty="0" smtClean="0">
                <a:latin typeface="Courier New" pitchFamily="49" charset="0"/>
              </a:rPr>
              <a:t> v, </a:t>
            </a:r>
            <a:r>
              <a:rPr lang="en-US" sz="1600" dirty="0" err="1" smtClean="0">
                <a:latin typeface="Courier New" pitchFamily="49" charset="0"/>
              </a:rPr>
              <a:t>size_t</a:t>
            </a:r>
            <a:r>
              <a:rPr lang="en-US" sz="1600" dirty="0" smtClean="0">
                <a:latin typeface="Courier New" pitchFamily="49" charset="0"/>
              </a:rPr>
              <a:t> </a:t>
            </a:r>
            <a:r>
              <a:rPr lang="en-US" sz="1600" dirty="0" err="1" smtClean="0">
                <a:latin typeface="Courier New" pitchFamily="49" charset="0"/>
              </a:rPr>
              <a:t>idx</a:t>
            </a:r>
            <a:r>
              <a:rPr lang="en-US" sz="1600" dirty="0" smtClean="0">
                <a:latin typeface="Courier New" pitchFamily="49" charset="0"/>
              </a:rPr>
              <a:t>, </a:t>
            </a:r>
            <a:r>
              <a:rPr lang="en-US" sz="1600" dirty="0" err="1" smtClean="0">
                <a:latin typeface="Courier New" pitchFamily="49" charset="0"/>
              </a:rPr>
              <a:t>data_t</a:t>
            </a:r>
            <a:r>
              <a:rPr lang="en-US" sz="1600" dirty="0" smtClean="0">
                <a:latin typeface="Courier New" pitchFamily="49" charset="0"/>
              </a:rPr>
              <a:t> *</a:t>
            </a:r>
            <a:r>
              <a:rPr lang="en-US" sz="1600" dirty="0" err="1" smtClean="0">
                <a:latin typeface="Courier New" pitchFamily="49" charset="0"/>
              </a:rPr>
              <a:t>val</a:t>
            </a:r>
            <a:r>
              <a:rPr lang="en-US" sz="1600" dirty="0" smtClean="0">
                <a:latin typeface="Courier New" pitchFamily="49" charset="0"/>
              </a:rPr>
              <a:t>)</a:t>
            </a:r>
          </a:p>
          <a:p>
            <a:pPr algn="l">
              <a:lnSpc>
                <a:spcPct val="100000"/>
              </a:lnSpc>
            </a:pPr>
            <a:r>
              <a:rPr lang="en-US" sz="1600" dirty="0" smtClean="0">
                <a:latin typeface="Courier New" pitchFamily="49" charset="0"/>
              </a:rPr>
              <a:t>{</a:t>
            </a:r>
          </a:p>
          <a:p>
            <a:pPr algn="l" defTabSz="515938">
              <a:lnSpc>
                <a:spcPct val="100000"/>
              </a:lnSpc>
            </a:pPr>
            <a:r>
              <a:rPr lang="en-US" sz="1600" dirty="0" smtClean="0">
                <a:latin typeface="Courier New" pitchFamily="49" charset="0"/>
              </a:rPr>
              <a:t>	if (</a:t>
            </a:r>
            <a:r>
              <a:rPr lang="en-US" sz="1600" dirty="0" err="1" smtClean="0">
                <a:latin typeface="Courier New" pitchFamily="49" charset="0"/>
              </a:rPr>
              <a:t>idx</a:t>
            </a:r>
            <a:r>
              <a:rPr lang="en-US" sz="1600" dirty="0" smtClean="0">
                <a:latin typeface="Courier New" pitchFamily="49" charset="0"/>
              </a:rPr>
              <a:t> &gt;= v-&gt;</a:t>
            </a:r>
            <a:r>
              <a:rPr lang="en-US" sz="1600" dirty="0" err="1" smtClean="0">
                <a:latin typeface="Courier New" pitchFamily="49" charset="0"/>
              </a:rPr>
              <a:t>len</a:t>
            </a:r>
            <a:r>
              <a:rPr lang="en-US" sz="1600" dirty="0" smtClean="0">
                <a:latin typeface="Courier New" pitchFamily="49" charset="0"/>
              </a:rPr>
              <a:t>)</a:t>
            </a:r>
          </a:p>
          <a:p>
            <a:pPr algn="l" defTabSz="515938">
              <a:lnSpc>
                <a:spcPct val="100000"/>
              </a:lnSpc>
            </a:pPr>
            <a:r>
              <a:rPr lang="en-US" sz="1600" dirty="0" smtClean="0">
                <a:latin typeface="Courier New" pitchFamily="49" charset="0"/>
              </a:rPr>
              <a:t>		return 0;</a:t>
            </a:r>
          </a:p>
          <a:p>
            <a:pPr algn="l" defTabSz="515938">
              <a:lnSpc>
                <a:spcPct val="100000"/>
              </a:lnSpc>
            </a:pPr>
            <a:r>
              <a:rPr lang="en-US" sz="1600" dirty="0" smtClean="0">
                <a:latin typeface="Courier New" pitchFamily="49" charset="0"/>
              </a:rPr>
              <a:t>	*</a:t>
            </a:r>
            <a:r>
              <a:rPr lang="en-US" sz="1600" dirty="0" err="1" smtClean="0">
                <a:latin typeface="Courier New" pitchFamily="49" charset="0"/>
              </a:rPr>
              <a:t>val</a:t>
            </a:r>
            <a:r>
              <a:rPr lang="en-US" sz="1600" dirty="0" smtClean="0">
                <a:latin typeface="Courier New" pitchFamily="49" charset="0"/>
              </a:rPr>
              <a:t> = v-&gt;data[</a:t>
            </a:r>
            <a:r>
              <a:rPr lang="en-US" sz="1600" dirty="0" err="1" smtClean="0">
                <a:latin typeface="Courier New" pitchFamily="49" charset="0"/>
              </a:rPr>
              <a:t>idx</a:t>
            </a:r>
            <a:r>
              <a:rPr lang="en-US" sz="1600" dirty="0" smtClean="0">
                <a:latin typeface="Courier New" pitchFamily="49" charset="0"/>
              </a:rPr>
              <a:t>];</a:t>
            </a:r>
          </a:p>
          <a:p>
            <a:pPr algn="l" defTabSz="515938">
              <a:lnSpc>
                <a:spcPct val="100000"/>
              </a:lnSpc>
            </a:pPr>
            <a:r>
              <a:rPr lang="en-US" sz="1600" dirty="0" smtClean="0">
                <a:latin typeface="Courier New" pitchFamily="49" charset="0"/>
              </a:rPr>
              <a:t>	return 1;</a:t>
            </a:r>
          </a:p>
          <a:p>
            <a:pPr algn="l">
              <a:lnSpc>
                <a:spcPct val="100000"/>
              </a:lnSpc>
            </a:pPr>
            <a:r>
              <a:rPr lang="en-US" sz="1600" dirty="0" smtClean="0">
                <a:latin typeface="Courier New" pitchFamily="49" charset="0"/>
              </a:rPr>
              <a:t>}</a:t>
            </a:r>
          </a:p>
        </p:txBody>
      </p:sp>
      <p:sp>
        <p:nvSpPr>
          <p:cNvPr id="7" name="Rectangle 10"/>
          <p:cNvSpPr>
            <a:spLocks noChangeArrowheads="1"/>
          </p:cNvSpPr>
          <p:nvPr/>
        </p:nvSpPr>
        <p:spPr bwMode="auto">
          <a:xfrm>
            <a:off x="6503349"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8" name="Rectangle 11"/>
          <p:cNvSpPr>
            <a:spLocks noChangeArrowheads="1"/>
          </p:cNvSpPr>
          <p:nvPr/>
        </p:nvSpPr>
        <p:spPr bwMode="auto">
          <a:xfrm>
            <a:off x="4800600" y="18415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err="1" smtClean="0">
                <a:latin typeface="Courier New" pitchFamily="49" charset="0"/>
              </a:rPr>
              <a:t>len</a:t>
            </a:r>
            <a:endParaRPr lang="en-US" sz="1800" dirty="0">
              <a:latin typeface="Courier New" pitchFamily="49" charset="0"/>
            </a:endParaRPr>
          </a:p>
        </p:txBody>
      </p:sp>
      <p:sp>
        <p:nvSpPr>
          <p:cNvPr id="11" name="Rectangle 11"/>
          <p:cNvSpPr>
            <a:spLocks noChangeArrowheads="1"/>
          </p:cNvSpPr>
          <p:nvPr/>
        </p:nvSpPr>
        <p:spPr bwMode="auto">
          <a:xfrm>
            <a:off x="4800600" y="21336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smtClean="0">
                <a:latin typeface="Courier New" pitchFamily="49" charset="0"/>
              </a:rPr>
              <a:t>data</a:t>
            </a:r>
            <a:endParaRPr lang="en-US" sz="1800" dirty="0">
              <a:latin typeface="Courier New" pitchFamily="49" charset="0"/>
            </a:endParaRPr>
          </a:p>
        </p:txBody>
      </p:sp>
      <p:sp>
        <p:nvSpPr>
          <p:cNvPr id="12" name="Rectangle 10"/>
          <p:cNvSpPr>
            <a:spLocks noChangeArrowheads="1"/>
          </p:cNvSpPr>
          <p:nvPr/>
        </p:nvSpPr>
        <p:spPr bwMode="auto">
          <a:xfrm>
            <a:off x="6858000"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3" name="Rectangle 10"/>
          <p:cNvSpPr>
            <a:spLocks noChangeArrowheads="1"/>
          </p:cNvSpPr>
          <p:nvPr/>
        </p:nvSpPr>
        <p:spPr bwMode="auto">
          <a:xfrm>
            <a:off x="8256901"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cxnSp>
        <p:nvCxnSpPr>
          <p:cNvPr id="15" name="Straight Arrow Connector 14"/>
          <p:cNvCxnSpPr>
            <a:stCxn id="11" idx="3"/>
            <a:endCxn id="7" idx="1"/>
          </p:cNvCxnSpPr>
          <p:nvPr/>
        </p:nvCxnSpPr>
        <p:spPr bwMode="auto">
          <a:xfrm>
            <a:off x="5577136" y="2279650"/>
            <a:ext cx="926213"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0"/>
          <p:cNvSpPr>
            <a:spLocks noChangeArrowheads="1"/>
          </p:cNvSpPr>
          <p:nvPr/>
        </p:nvSpPr>
        <p:spPr bwMode="auto">
          <a:xfrm>
            <a:off x="7215499" y="2133600"/>
            <a:ext cx="1041402"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7" name="Rectangle 16"/>
          <p:cNvSpPr/>
          <p:nvPr/>
        </p:nvSpPr>
        <p:spPr>
          <a:xfrm>
            <a:off x="6516034" y="1837381"/>
            <a:ext cx="308098" cy="338554"/>
          </a:xfrm>
          <a:prstGeom prst="rect">
            <a:avLst/>
          </a:prstGeom>
        </p:spPr>
        <p:txBody>
          <a:bodyPr wrap="none">
            <a:spAutoFit/>
          </a:bodyPr>
          <a:lstStyle/>
          <a:p>
            <a:pPr algn="ctr">
              <a:lnSpc>
                <a:spcPct val="100000"/>
              </a:lnSpc>
            </a:pPr>
            <a:r>
              <a:rPr lang="en-US" sz="1600" dirty="0" smtClean="0">
                <a:latin typeface="Courier New" pitchFamily="49" charset="0"/>
              </a:rPr>
              <a:t>0</a:t>
            </a:r>
            <a:endParaRPr lang="en-US" sz="1600" dirty="0">
              <a:latin typeface="Courier New" pitchFamily="49" charset="0"/>
            </a:endParaRPr>
          </a:p>
        </p:txBody>
      </p:sp>
      <p:sp>
        <p:nvSpPr>
          <p:cNvPr id="18" name="Rectangle 17"/>
          <p:cNvSpPr/>
          <p:nvPr/>
        </p:nvSpPr>
        <p:spPr>
          <a:xfrm>
            <a:off x="6891868" y="1837267"/>
            <a:ext cx="308098" cy="338554"/>
          </a:xfrm>
          <a:prstGeom prst="rect">
            <a:avLst/>
          </a:prstGeom>
        </p:spPr>
        <p:txBody>
          <a:bodyPr wrap="none">
            <a:spAutoFit/>
          </a:bodyPr>
          <a:lstStyle/>
          <a:p>
            <a:pPr algn="ctr">
              <a:lnSpc>
                <a:spcPct val="100000"/>
              </a:lnSpc>
            </a:pPr>
            <a:r>
              <a:rPr lang="en-US" sz="1600" dirty="0" smtClean="0">
                <a:latin typeface="Courier New" pitchFamily="49" charset="0"/>
              </a:rPr>
              <a:t>1</a:t>
            </a:r>
            <a:endParaRPr lang="en-US" sz="1600" dirty="0">
              <a:latin typeface="Courier New" pitchFamily="49" charset="0"/>
            </a:endParaRPr>
          </a:p>
        </p:txBody>
      </p:sp>
      <p:sp>
        <p:nvSpPr>
          <p:cNvPr id="19" name="Rectangle 18"/>
          <p:cNvSpPr/>
          <p:nvPr/>
        </p:nvSpPr>
        <p:spPr>
          <a:xfrm>
            <a:off x="8037377" y="1837267"/>
            <a:ext cx="801823" cy="338554"/>
          </a:xfrm>
          <a:prstGeom prst="rect">
            <a:avLst/>
          </a:prstGeom>
        </p:spPr>
        <p:txBody>
          <a:bodyPr wrap="none">
            <a:spAutoFit/>
          </a:bodyPr>
          <a:lstStyle/>
          <a:p>
            <a:pPr algn="ctr">
              <a:lnSpc>
                <a:spcPct val="100000"/>
              </a:lnSpc>
            </a:pPr>
            <a:r>
              <a:rPr lang="en-US" sz="1600" dirty="0" smtClean="0">
                <a:latin typeface="Courier New" pitchFamily="49" charset="0"/>
              </a:rPr>
              <a:t>len-1</a:t>
            </a:r>
            <a:endParaRPr lang="en-US" sz="1600" dirty="0">
              <a:latin typeface="Courier New" pitchFamily="49" charset="0"/>
            </a:endParaRPr>
          </a:p>
        </p:txBody>
      </p:sp>
      <p:cxnSp>
        <p:nvCxnSpPr>
          <p:cNvPr id="21" name="Straight Connector 20"/>
          <p:cNvCxnSpPr/>
          <p:nvPr/>
        </p:nvCxnSpPr>
        <p:spPr bwMode="auto">
          <a:xfrm>
            <a:off x="7368989" y="2286000"/>
            <a:ext cx="733612" cy="1390"/>
          </a:xfrm>
          <a:prstGeom prst="line">
            <a:avLst/>
          </a:prstGeom>
          <a:noFill/>
          <a:ln w="63500" cap="rnd" cmpd="sng" algn="ctr">
            <a:solidFill>
              <a:schemeClr val="tx1"/>
            </a:solidFill>
            <a:prstDash val="sysDot"/>
            <a:round/>
            <a:headEnd type="none" w="med" len="med"/>
            <a:tailEnd type="none" w="med" len="med"/>
          </a:ln>
          <a:effectLst/>
        </p:spPr>
      </p:cxnSp>
      <p:sp>
        <p:nvSpPr>
          <p:cNvPr id="20" name="Rectangle 3"/>
          <p:cNvSpPr>
            <a:spLocks noGrp="1" noChangeArrowheads="1"/>
          </p:cNvSpPr>
          <p:nvPr>
            <p:ph sz="half" idx="1"/>
          </p:nvPr>
        </p:nvSpPr>
        <p:spPr>
          <a:xfrm>
            <a:off x="638175" y="4191000"/>
            <a:ext cx="3871913" cy="2219325"/>
          </a:xfrm>
        </p:spPr>
        <p:txBody>
          <a:bodyPr/>
          <a:lstStyle/>
          <a:p>
            <a:pPr marL="0" indent="0"/>
            <a:r>
              <a:rPr lang="en-US" sz="2400" dirty="0"/>
              <a:t>Data Types</a:t>
            </a:r>
          </a:p>
          <a:p>
            <a:pPr lvl="1"/>
            <a:r>
              <a:rPr lang="en-US" sz="2000" dirty="0"/>
              <a:t>Use different declarations for </a:t>
            </a:r>
            <a:r>
              <a:rPr lang="en-US" sz="2000" dirty="0" err="1">
                <a:latin typeface="Courier New" pitchFamily="49" charset="0"/>
              </a:rPr>
              <a:t>data_t</a:t>
            </a:r>
            <a:endParaRPr lang="en-US" sz="2000" dirty="0">
              <a:latin typeface="Courier New" pitchFamily="49" charset="0"/>
            </a:endParaRPr>
          </a:p>
          <a:p>
            <a:pPr lvl="1"/>
            <a:r>
              <a:rPr lang="en-US" sz="2000" dirty="0" err="1">
                <a:latin typeface="Courier New" pitchFamily="49" charset="0"/>
              </a:rPr>
              <a:t>i</a:t>
            </a:r>
            <a:r>
              <a:rPr lang="en-US" sz="2000" dirty="0" err="1" smtClean="0">
                <a:latin typeface="Courier New" pitchFamily="49" charset="0"/>
              </a:rPr>
              <a:t>nt</a:t>
            </a:r>
            <a:endParaRPr lang="en-US" sz="2000" dirty="0" smtClean="0">
              <a:latin typeface="Courier New" pitchFamily="49" charset="0"/>
            </a:endParaRPr>
          </a:p>
          <a:p>
            <a:pPr lvl="1"/>
            <a:r>
              <a:rPr lang="en-US" sz="2000" dirty="0" smtClean="0">
                <a:latin typeface="Courier New" pitchFamily="49" charset="0"/>
              </a:rPr>
              <a:t>long</a:t>
            </a:r>
            <a:endParaRPr lang="en-US" sz="2000" dirty="0">
              <a:latin typeface="Courier New" pitchFamily="49" charset="0"/>
            </a:endParaRPr>
          </a:p>
          <a:p>
            <a:pPr lvl="1"/>
            <a:r>
              <a:rPr lang="en-US" sz="2000" dirty="0">
                <a:latin typeface="Courier New" pitchFamily="49" charset="0"/>
              </a:rPr>
              <a:t>float</a:t>
            </a:r>
          </a:p>
          <a:p>
            <a:pPr lvl="1"/>
            <a:r>
              <a:rPr lang="en-US" sz="2000" dirty="0">
                <a:latin typeface="Courier New" pitchFamily="49" charset="0"/>
              </a:rPr>
              <a:t>double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a:t>
            </a:r>
            <a:r>
              <a:rPr lang="en-US" dirty="0"/>
              <a:t>Computation</a:t>
            </a:r>
          </a:p>
        </p:txBody>
      </p:sp>
      <p:sp>
        <p:nvSpPr>
          <p:cNvPr id="775171" name="Rectangle 3"/>
          <p:cNvSpPr>
            <a:spLocks noGrp="1" noChangeArrowheads="1"/>
          </p:cNvSpPr>
          <p:nvPr>
            <p:ph sz="half" idx="1"/>
          </p:nvPr>
        </p:nvSpPr>
        <p:spPr>
          <a:xfrm>
            <a:off x="638175" y="4191000"/>
            <a:ext cx="3871913" cy="2219325"/>
          </a:xfrm>
        </p:spPr>
        <p:txBody>
          <a:bodyPr/>
          <a:lstStyle/>
          <a:p>
            <a:pPr marL="0" indent="0"/>
            <a:r>
              <a:rPr lang="en-US" sz="2400" dirty="0"/>
              <a:t>Data Types</a:t>
            </a:r>
          </a:p>
          <a:p>
            <a:pPr lvl="1"/>
            <a:r>
              <a:rPr lang="en-US" sz="2000" dirty="0"/>
              <a:t>Use different declarations for </a:t>
            </a:r>
            <a:r>
              <a:rPr lang="en-US" sz="2000" dirty="0" err="1">
                <a:latin typeface="Courier New" pitchFamily="49" charset="0"/>
              </a:rPr>
              <a:t>data_t</a:t>
            </a:r>
            <a:endParaRPr lang="en-US" sz="2000" dirty="0">
              <a:latin typeface="Courier New" pitchFamily="49" charset="0"/>
            </a:endParaRPr>
          </a:p>
          <a:p>
            <a:pPr lvl="1"/>
            <a:r>
              <a:rPr lang="en-US" sz="2000" dirty="0" err="1">
                <a:latin typeface="Courier New" pitchFamily="49" charset="0"/>
              </a:rPr>
              <a:t>i</a:t>
            </a:r>
            <a:r>
              <a:rPr lang="en-US" sz="2000" dirty="0" err="1" smtClean="0">
                <a:latin typeface="Courier New" pitchFamily="49" charset="0"/>
              </a:rPr>
              <a:t>nt</a:t>
            </a:r>
            <a:endParaRPr lang="en-US" sz="2000" dirty="0" smtClean="0">
              <a:latin typeface="Courier New" pitchFamily="49" charset="0"/>
            </a:endParaRPr>
          </a:p>
          <a:p>
            <a:pPr lvl="1"/>
            <a:r>
              <a:rPr lang="en-US" sz="2000" dirty="0" smtClean="0">
                <a:latin typeface="Courier New" pitchFamily="49" charset="0"/>
              </a:rPr>
              <a:t>long</a:t>
            </a:r>
            <a:endParaRPr lang="en-US" sz="2000" dirty="0">
              <a:latin typeface="Courier New" pitchFamily="49" charset="0"/>
            </a:endParaRPr>
          </a:p>
          <a:p>
            <a:pPr lvl="1"/>
            <a:r>
              <a:rPr lang="en-US" sz="2000" dirty="0">
                <a:latin typeface="Courier New" pitchFamily="49" charset="0"/>
              </a:rPr>
              <a:t>float</a:t>
            </a:r>
          </a:p>
          <a:p>
            <a:pPr lvl="1"/>
            <a:r>
              <a:rPr lang="en-US" sz="2000" dirty="0">
                <a:latin typeface="Courier New" pitchFamily="49" charset="0"/>
              </a:rPr>
              <a:t>double</a:t>
            </a:r>
          </a:p>
        </p:txBody>
      </p:sp>
      <p:sp>
        <p:nvSpPr>
          <p:cNvPr id="775173" name="Rectangle 5"/>
          <p:cNvSpPr>
            <a:spLocks noGrp="1" noChangeArrowheads="1"/>
          </p:cNvSpPr>
          <p:nvPr>
            <p:ph sz="half" idx="2"/>
          </p:nvPr>
        </p:nvSpPr>
        <p:spPr>
          <a:xfrm>
            <a:off x="4662488" y="4191000"/>
            <a:ext cx="3871912" cy="2219325"/>
          </a:xfrm>
        </p:spPr>
        <p:txBody>
          <a:bodyPr/>
          <a:lstStyle/>
          <a:p>
            <a:pPr marL="0" indent="0"/>
            <a:r>
              <a:rPr lang="en-US" sz="2400" dirty="0"/>
              <a:t>Operations</a:t>
            </a:r>
          </a:p>
          <a:p>
            <a:pPr lvl="1"/>
            <a:r>
              <a:rPr lang="en-US" sz="2000" dirty="0"/>
              <a:t>Use different definitions of </a:t>
            </a:r>
            <a:r>
              <a:rPr lang="en-US" sz="2000" dirty="0">
                <a:latin typeface="Courier New" pitchFamily="49" charset="0"/>
              </a:rPr>
              <a:t>OP</a:t>
            </a:r>
            <a:r>
              <a:rPr lang="en-US" sz="2000" dirty="0"/>
              <a:t> and </a:t>
            </a:r>
            <a:r>
              <a:rPr lang="en-US" sz="2000" dirty="0">
                <a:latin typeface="Courier New" pitchFamily="49" charset="0"/>
              </a:rPr>
              <a:t>IDENT</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0</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1</a:t>
            </a:r>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void combine1(</a:t>
            </a:r>
            <a:r>
              <a:rPr lang="en-US" sz="1800" dirty="0" err="1" smtClean="0">
                <a:latin typeface="Courier New" pitchFamily="49" charset="0"/>
              </a:rPr>
              <a:t>vec_ptr</a:t>
            </a:r>
            <a:r>
              <a:rPr lang="en-US" sz="1800" dirty="0" smtClean="0">
                <a:latin typeface="Courier New" pitchFamily="49" charset="0"/>
              </a:rPr>
              <a:t> v,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long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IDENT;</a:t>
            </a:r>
          </a:p>
          <a:p>
            <a:pPr>
              <a:lnSpc>
                <a:spcPct val="100000"/>
              </a:lnSpc>
              <a:tabLst>
                <a:tab pos="914400" algn="l"/>
                <a:tab pos="2286000" algn="l"/>
              </a:tabLst>
            </a:pPr>
            <a:r>
              <a:rPr lang="en-US" sz="1800" dirty="0" smtClean="0">
                <a:latin typeface="Courier New" pitchFamily="49" charset="0"/>
              </a:rPr>
              <a:t>    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a:t>
            </a:r>
            <a:r>
              <a:rPr lang="en-US" sz="1800" dirty="0" err="1" smtClean="0">
                <a:latin typeface="Courier New" pitchFamily="49" charset="0"/>
              </a:rPr>
              <a:t>vec_length</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get_vec_element</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&amp;</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a:t>
            </a:r>
            <a:r>
              <a:rPr lang="en-US" sz="1800" dirty="0" err="1" smtClean="0">
                <a:latin typeface="Courier New" pitchFamily="49" charset="0"/>
              </a:rPr>
              <a:t>dest</a:t>
            </a:r>
            <a:r>
              <a:rPr lang="en-US" sz="1800" dirty="0" smtClean="0">
                <a:latin typeface="Courier New" pitchFamily="49" charset="0"/>
              </a:rPr>
              <a:t> OP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a:t>
            </a:r>
            <a:endParaRPr lang="en-US" sz="1800" dirty="0">
              <a:latin typeface="Courier New" pitchFamily="49" charset="0"/>
            </a:endParaRP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smtClean="0">
                <a:latin typeface="Calibri" pitchFamily="34" charset="0"/>
              </a:rPr>
              <a:t>Compute sum or product of vector elements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457200" y="381000"/>
            <a:ext cx="8140700" cy="573087"/>
          </a:xfrm>
        </p:spPr>
        <p:txBody>
          <a:bodyPr/>
          <a:lstStyle/>
          <a:p>
            <a:pPr eaLnBrk="1" hangingPunct="1">
              <a:defRPr/>
            </a:pPr>
            <a:r>
              <a:rPr lang="en-US" dirty="0" smtClean="0"/>
              <a:t>Cycles Per Element (CPE)</a:t>
            </a:r>
          </a:p>
        </p:txBody>
      </p:sp>
      <p:sp>
        <p:nvSpPr>
          <p:cNvPr id="1028" name="Rectangle 3"/>
          <p:cNvSpPr>
            <a:spLocks noGrp="1" noChangeArrowheads="1"/>
          </p:cNvSpPr>
          <p:nvPr>
            <p:ph type="body" idx="1"/>
          </p:nvPr>
        </p:nvSpPr>
        <p:spPr>
          <a:xfrm>
            <a:off x="290513" y="990600"/>
            <a:ext cx="8307387" cy="1516063"/>
          </a:xfrm>
        </p:spPr>
        <p:txBody>
          <a:bodyPr/>
          <a:lstStyle/>
          <a:p>
            <a:r>
              <a:rPr lang="en-US" sz="2000" dirty="0" smtClean="0"/>
              <a:t>Convenient way to express performance of program that operates on vectors or lists</a:t>
            </a:r>
          </a:p>
          <a:p>
            <a:r>
              <a:rPr lang="en-US" sz="2000" dirty="0" smtClean="0"/>
              <a:t>Length = n</a:t>
            </a:r>
          </a:p>
          <a:p>
            <a:r>
              <a:rPr lang="en-US" sz="2000" dirty="0" smtClean="0"/>
              <a:t>In our case: </a:t>
            </a:r>
            <a:r>
              <a:rPr lang="en-US" sz="2000" dirty="0" smtClean="0">
                <a:solidFill>
                  <a:srgbClr val="C00000"/>
                </a:solidFill>
              </a:rPr>
              <a:t>CPE = cycles per OP</a:t>
            </a:r>
            <a:endParaRPr lang="en-US" sz="2000" dirty="0" smtClean="0"/>
          </a:p>
          <a:p>
            <a:r>
              <a:rPr lang="en-US" sz="2000" dirty="0" smtClean="0"/>
              <a:t>T = CPE*n + Overhead</a:t>
            </a:r>
          </a:p>
          <a:p>
            <a:pPr lvl="1"/>
            <a:r>
              <a:rPr lang="en-US" sz="1600" dirty="0" smtClean="0"/>
              <a:t>CPE is slope of line</a:t>
            </a:r>
          </a:p>
        </p:txBody>
      </p:sp>
      <p:graphicFrame>
        <p:nvGraphicFramePr>
          <p:cNvPr id="7" name="Chart 6"/>
          <p:cNvGraphicFramePr>
            <a:graphicFrameLocks/>
          </p:cNvGraphicFramePr>
          <p:nvPr>
            <p:extLst>
              <p:ext uri="{D42A27DB-BD31-4B8C-83A1-F6EECF244321}">
                <p14:modId xmlns:p14="http://schemas.microsoft.com/office/powerpoint/2010/main" val="1140881905"/>
              </p:ext>
            </p:extLst>
          </p:nvPr>
        </p:nvGraphicFramePr>
        <p:xfrm>
          <a:off x="1752600" y="3276600"/>
          <a:ext cx="5754977"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2"/>
          <p:cNvSpPr txBox="1">
            <a:spLocks noChangeArrowheads="1"/>
          </p:cNvSpPr>
          <p:nvPr/>
        </p:nvSpPr>
        <p:spPr bwMode="auto">
          <a:xfrm>
            <a:off x="4193646" y="4169220"/>
            <a:ext cx="746306" cy="341448"/>
          </a:xfrm>
          <a:prstGeom prst="rect">
            <a:avLst/>
          </a:prstGeom>
          <a:solidFill>
            <a:srgbClr val="FFFFFF"/>
          </a:solidFill>
          <a:ln w="9525">
            <a:noFill/>
            <a:miter lim="800000"/>
            <a:headEnd/>
            <a:tailEnd/>
          </a:ln>
        </p:spPr>
        <p:txBody>
          <a:bodyPr wrap="none" lIns="27432" tIns="27432"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a:solidFill>
                  <a:srgbClr val="000000"/>
                </a:solidFill>
                <a:latin typeface="Courier New"/>
                <a:cs typeface="Courier New"/>
              </a:rPr>
              <a:t>psum1</a:t>
            </a:r>
            <a:endParaRPr lang="en-US" sz="1200" b="0" i="0" strike="noStrike">
              <a:solidFill>
                <a:srgbClr val="000000"/>
              </a:solidFill>
              <a:latin typeface="Arial"/>
              <a:cs typeface="Arial"/>
            </a:endParaRPr>
          </a:p>
          <a:p>
            <a:pPr algn="ctr" rtl="0">
              <a:defRPr sz="1000"/>
            </a:pPr>
            <a:r>
              <a:rPr lang="en-US" sz="1200" b="0" i="0" strike="noStrike">
                <a:solidFill>
                  <a:srgbClr val="000000"/>
                </a:solidFill>
                <a:latin typeface="Arial"/>
                <a:cs typeface="Arial"/>
              </a:rPr>
              <a:t>Slope = 9.0</a:t>
            </a:r>
          </a:p>
        </p:txBody>
      </p:sp>
      <p:sp>
        <p:nvSpPr>
          <p:cNvPr id="9" name="Text Box 3"/>
          <p:cNvSpPr txBox="1">
            <a:spLocks noChangeArrowheads="1"/>
          </p:cNvSpPr>
          <p:nvPr/>
        </p:nvSpPr>
        <p:spPr bwMode="auto">
          <a:xfrm>
            <a:off x="4572000" y="5225123"/>
            <a:ext cx="746306" cy="337477"/>
          </a:xfrm>
          <a:prstGeom prst="rect">
            <a:avLst/>
          </a:prstGeom>
          <a:solidFill>
            <a:srgbClr val="FFFFFF"/>
          </a:solidFill>
          <a:ln w="9525">
            <a:noFill/>
            <a:miter lim="800000"/>
            <a:headEnd/>
            <a:tailEnd/>
          </a:ln>
        </p:spPr>
        <p:txBody>
          <a:bodyPr wrap="none" lIns="27432" tIns="22860"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dirty="0">
                <a:solidFill>
                  <a:srgbClr val="000000"/>
                </a:solidFill>
                <a:latin typeface="Arial"/>
                <a:cs typeface="Arial"/>
              </a:rPr>
              <a:t> </a:t>
            </a:r>
            <a:r>
              <a:rPr lang="en-US" sz="1200" b="0" i="0" strike="noStrike" dirty="0">
                <a:solidFill>
                  <a:srgbClr val="000000"/>
                </a:solidFill>
                <a:latin typeface="Courier New"/>
                <a:cs typeface="Courier New"/>
              </a:rPr>
              <a:t>psum2</a:t>
            </a:r>
            <a:endParaRPr lang="en-US" sz="1200" b="0" i="0" strike="noStrike" dirty="0">
              <a:solidFill>
                <a:srgbClr val="000000"/>
              </a:solidFill>
              <a:latin typeface="Arial"/>
              <a:cs typeface="Arial"/>
            </a:endParaRPr>
          </a:p>
          <a:p>
            <a:pPr algn="ctr" rtl="0">
              <a:defRPr sz="1000"/>
            </a:pPr>
            <a:r>
              <a:rPr lang="en-US" sz="1200" b="0" i="0" strike="noStrike" dirty="0">
                <a:solidFill>
                  <a:srgbClr val="000000"/>
                </a:solidFill>
                <a:latin typeface="Arial"/>
                <a:cs typeface="Arial"/>
              </a:rPr>
              <a:t>Slope = 6.0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Performance</a:t>
            </a:r>
            <a:endParaRPr lang="en-US" dirty="0"/>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void combine1(</a:t>
            </a:r>
            <a:r>
              <a:rPr lang="en-US" sz="1800" dirty="0" err="1" smtClean="0">
                <a:latin typeface="Courier New" pitchFamily="49" charset="0"/>
              </a:rPr>
              <a:t>vec_ptr</a:t>
            </a:r>
            <a:r>
              <a:rPr lang="en-US" sz="1800" dirty="0" smtClean="0">
                <a:latin typeface="Courier New" pitchFamily="49" charset="0"/>
              </a:rPr>
              <a:t> v,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long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IDENT;</a:t>
            </a:r>
          </a:p>
          <a:p>
            <a:pPr>
              <a:lnSpc>
                <a:spcPct val="100000"/>
              </a:lnSpc>
              <a:tabLst>
                <a:tab pos="914400" algn="l"/>
                <a:tab pos="2286000" algn="l"/>
              </a:tabLst>
            </a:pPr>
            <a:r>
              <a:rPr lang="en-US" sz="1800" dirty="0" smtClean="0">
                <a:latin typeface="Courier New" pitchFamily="49" charset="0"/>
              </a:rPr>
              <a:t>    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a:t>
            </a:r>
            <a:r>
              <a:rPr lang="en-US" sz="1800" dirty="0" err="1" smtClean="0">
                <a:latin typeface="Courier New" pitchFamily="49" charset="0"/>
              </a:rPr>
              <a:t>vec_length</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get_vec_element</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&amp;</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a:t>
            </a:r>
            <a:r>
              <a:rPr lang="en-US" sz="1800" dirty="0" err="1" smtClean="0">
                <a:latin typeface="Courier New" pitchFamily="49" charset="0"/>
              </a:rPr>
              <a:t>dest</a:t>
            </a:r>
            <a:r>
              <a:rPr lang="en-US" sz="1800" dirty="0" smtClean="0">
                <a:latin typeface="Courier New" pitchFamily="49" charset="0"/>
              </a:rPr>
              <a:t> OP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a:t>
            </a:r>
            <a:endParaRPr lang="en-US" sz="1800" dirty="0">
              <a:latin typeface="Courier New" pitchFamily="49" charset="0"/>
            </a:endParaRP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smtClean="0">
                <a:latin typeface="Calibri" pitchFamily="34" charset="0"/>
              </a:rPr>
              <a:t>Compute sum or product of vector elements</a:t>
            </a:r>
          </a:p>
        </p:txBody>
      </p:sp>
      <p:graphicFrame>
        <p:nvGraphicFramePr>
          <p:cNvPr id="10" name="Group 49"/>
          <p:cNvGraphicFramePr>
            <a:graphicFrameLocks noGrp="1"/>
          </p:cNvGraphicFramePr>
          <p:nvPr>
            <p:extLst>
              <p:ext uri="{D42A27DB-BD31-4B8C-83A1-F6EECF244321}">
                <p14:modId xmlns:p14="http://schemas.microsoft.com/office/powerpoint/2010/main" val="1522094008"/>
              </p:ext>
            </p:extLst>
          </p:nvPr>
        </p:nvGraphicFramePr>
        <p:xfrm>
          <a:off x="396875" y="4267200"/>
          <a:ext cx="8229600" cy="1777873"/>
        </p:xfrm>
        <a:graphic>
          <a:graphicData uri="http://schemas.openxmlformats.org/drawingml/2006/table">
            <a:tbl>
              <a:tblPr/>
              <a:tblGrid>
                <a:gridCol w="2362200"/>
                <a:gridCol w="1466850"/>
                <a:gridCol w="1466850"/>
                <a:gridCol w="1466850"/>
                <a:gridCol w="146685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a:t>
                      </a:r>
                      <a:r>
                        <a:rPr kumimoji="0" lang="en-US" sz="1800" b="1" i="0" u="none" strike="noStrike" cap="none" normalizeH="0" baseline="0" dirty="0" err="1" smtClean="0">
                          <a:ln>
                            <a:noFill/>
                          </a:ln>
                          <a:solidFill>
                            <a:schemeClr val="tx1"/>
                          </a:solidFill>
                          <a:effectLst/>
                          <a:latin typeface="Helvetica" pitchFamily="34" charset="0"/>
                        </a:rPr>
                        <a:t>unoptimized</a:t>
                      </a: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Basic Optimizations</a:t>
            </a:r>
            <a:endParaRPr lang="en-US" dirty="0"/>
          </a:p>
        </p:txBody>
      </p:sp>
      <p:sp>
        <p:nvSpPr>
          <p:cNvPr id="6" name="Content Placeholder 5"/>
          <p:cNvSpPr>
            <a:spLocks noGrp="1"/>
          </p:cNvSpPr>
          <p:nvPr>
            <p:ph idx="1"/>
          </p:nvPr>
        </p:nvSpPr>
        <p:spPr>
          <a:xfrm>
            <a:off x="396875" y="4495800"/>
            <a:ext cx="7896225" cy="1838324"/>
          </a:xfrm>
        </p:spPr>
        <p:txBody>
          <a:bodyPr/>
          <a:lstStyle/>
          <a:p>
            <a:r>
              <a:rPr lang="en-US" dirty="0" smtClean="0"/>
              <a:t>Move </a:t>
            </a:r>
            <a:r>
              <a:rPr lang="en-US" dirty="0" err="1" smtClean="0"/>
              <a:t>vec_length</a:t>
            </a:r>
            <a:r>
              <a:rPr lang="en-US" dirty="0" smtClean="0"/>
              <a:t> out of loop</a:t>
            </a:r>
          </a:p>
          <a:p>
            <a:r>
              <a:rPr lang="en-US" dirty="0" smtClean="0"/>
              <a:t>Avoid bounds check on each cycle</a:t>
            </a:r>
          </a:p>
          <a:p>
            <a:r>
              <a:rPr lang="en-US" dirty="0" smtClean="0"/>
              <a:t>Accumulate in temporary</a:t>
            </a:r>
            <a:endParaRPr lang="en-US" dirty="0"/>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a:latin typeface="Courier New" pitchFamily="49" charset="0"/>
              </a:rPr>
              <a:t>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Effect of Basic Optimizations</a:t>
            </a:r>
            <a:endParaRPr lang="en-US" dirty="0"/>
          </a:p>
        </p:txBody>
      </p:sp>
      <p:sp>
        <p:nvSpPr>
          <p:cNvPr id="6" name="Content Placeholder 5"/>
          <p:cNvSpPr>
            <a:spLocks noGrp="1"/>
          </p:cNvSpPr>
          <p:nvPr>
            <p:ph idx="1"/>
          </p:nvPr>
        </p:nvSpPr>
        <p:spPr>
          <a:xfrm>
            <a:off x="396875" y="5934076"/>
            <a:ext cx="7896225" cy="542924"/>
          </a:xfrm>
        </p:spPr>
        <p:txBody>
          <a:bodyPr/>
          <a:lstStyle/>
          <a:p>
            <a:r>
              <a:rPr lang="en-US" dirty="0" smtClean="0"/>
              <a:t>Eliminates sources of overhead in loop</a:t>
            </a:r>
            <a:endParaRPr lang="en-US" dirty="0"/>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a:latin typeface="Courier New" pitchFamily="49" charset="0"/>
              </a:rPr>
              <a:t>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graphicFrame>
        <p:nvGraphicFramePr>
          <p:cNvPr id="5" name="Group 49"/>
          <p:cNvGraphicFramePr>
            <a:graphicFrameLocks noGrp="1"/>
          </p:cNvGraphicFramePr>
          <p:nvPr>
            <p:extLst>
              <p:ext uri="{D42A27DB-BD31-4B8C-83A1-F6EECF244321}">
                <p14:modId xmlns:p14="http://schemas.microsoft.com/office/powerpoint/2010/main" val="468038385"/>
              </p:ext>
            </p:extLst>
          </p:nvPr>
        </p:nvGraphicFramePr>
        <p:xfrm>
          <a:off x="396874" y="4267200"/>
          <a:ext cx="6003925" cy="1552575"/>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smtClean="0"/>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smtClean="0">
                <a:solidFill>
                  <a:schemeClr val="bg1"/>
                </a:solidFill>
                <a:latin typeface="Calibri" pitchFamily="34" charset="0"/>
              </a:rPr>
              <a:t>Branch</a:t>
            </a:r>
            <a:endParaRPr lang="en-US" sz="1400" dirty="0">
              <a:solidFill>
                <a:schemeClr val="bg1"/>
              </a:solidFill>
              <a:latin typeface="Calibri" pitchFamily="34" charset="0"/>
            </a:endParaRP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smtClean="0">
                <a:latin typeface="Calibri" pitchFamily="34" charset="0"/>
              </a:rPr>
              <a:t>Instructions</a:t>
            </a:r>
            <a:endParaRPr lang="en-US" sz="1400" dirty="0">
              <a:latin typeface="Calibri" pitchFamily="34" charset="0"/>
            </a:endParaRP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cxnSp>
        <p:nvCxnSpPr>
          <p:cNvPr id="5" name="Straight Arrow Connector 4"/>
          <p:cNvCxnSpPr/>
          <p:nvPr/>
        </p:nvCxnSpPr>
        <p:spPr bwMode="auto">
          <a:xfrm>
            <a:off x="4763010" y="1030287"/>
            <a:ext cx="0" cy="493713"/>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Superscalar Processor</a:t>
            </a:r>
            <a:endParaRPr lang="en-US" dirty="0"/>
          </a:p>
        </p:txBody>
      </p:sp>
      <p:sp>
        <p:nvSpPr>
          <p:cNvPr id="3" name="Content Placeholder 2"/>
          <p:cNvSpPr>
            <a:spLocks noGrp="1"/>
          </p:cNvSpPr>
          <p:nvPr>
            <p:ph idx="1"/>
          </p:nvPr>
        </p:nvSpPr>
        <p:spPr/>
        <p:txBody>
          <a:bodyPr/>
          <a:lstStyle/>
          <a:p>
            <a:r>
              <a:rPr lang="en-US" dirty="0" smtClean="0">
                <a:solidFill>
                  <a:srgbClr val="990000"/>
                </a:solidFill>
              </a:rPr>
              <a:t>Definition:</a:t>
            </a:r>
            <a:r>
              <a:rPr lang="en-US" dirty="0" smtClean="0"/>
              <a:t> A superscalar processor can issue and execute </a:t>
            </a:r>
            <a:r>
              <a:rPr lang="en-US" i="1" dirty="0" smtClean="0">
                <a:solidFill>
                  <a:srgbClr val="990000"/>
                </a:solidFill>
              </a:rPr>
              <a:t>multiple instructions in one cycle</a:t>
            </a:r>
            <a:r>
              <a:rPr lang="en-US" dirty="0" smtClean="0"/>
              <a:t>. The instructions are retrieved from a sequential instruction stream and are usually scheduled dynamically.</a:t>
            </a:r>
          </a:p>
          <a:p>
            <a:endParaRPr lang="en-US" dirty="0" smtClean="0"/>
          </a:p>
          <a:p>
            <a:r>
              <a:rPr lang="en-US" dirty="0" smtClean="0"/>
              <a:t>Benefit: without programming effort, superscalar processor can take advantage of the </a:t>
            </a:r>
            <a:r>
              <a:rPr lang="en-US" i="1" dirty="0" smtClean="0">
                <a:solidFill>
                  <a:srgbClr val="990000"/>
                </a:solidFill>
              </a:rPr>
              <a:t>instruction level parallelism</a:t>
            </a:r>
            <a:r>
              <a:rPr lang="en-US" dirty="0" smtClean="0">
                <a:solidFill>
                  <a:srgbClr val="990000"/>
                </a:solidFill>
              </a:rPr>
              <a:t> </a:t>
            </a:r>
            <a:r>
              <a:rPr lang="en-US" dirty="0" smtClean="0"/>
              <a:t>that most programs have</a:t>
            </a:r>
          </a:p>
          <a:p>
            <a:endParaRPr lang="en-US" dirty="0" smtClean="0"/>
          </a:p>
          <a:p>
            <a:r>
              <a:rPr lang="en-US" dirty="0" smtClean="0"/>
              <a:t>Most modern CPUs are superscalar.</a:t>
            </a:r>
          </a:p>
          <a:p>
            <a:r>
              <a:rPr lang="en-US" dirty="0" smtClean="0"/>
              <a:t>Intel: since Pentium (1993)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066800" y="368300"/>
            <a:ext cx="5316538" cy="573088"/>
          </a:xfrm>
        </p:spPr>
        <p:txBody>
          <a:bodyPr/>
          <a:lstStyle/>
          <a:p>
            <a:pPr eaLnBrk="1" hangingPunct="1">
              <a:defRPr/>
            </a:pPr>
            <a:r>
              <a:rPr lang="en-US" dirty="0" smtClean="0"/>
              <a:t>Performance Realities</a:t>
            </a:r>
          </a:p>
        </p:txBody>
      </p:sp>
      <p:sp>
        <p:nvSpPr>
          <p:cNvPr id="381955" name="Rectangle 3"/>
          <p:cNvSpPr>
            <a:spLocks noGrp="1" noChangeArrowheads="1"/>
          </p:cNvSpPr>
          <p:nvPr>
            <p:ph type="body" idx="1"/>
          </p:nvPr>
        </p:nvSpPr>
        <p:spPr>
          <a:xfrm>
            <a:off x="290513" y="1220788"/>
            <a:ext cx="8701087" cy="5224462"/>
          </a:xfrm>
        </p:spPr>
        <p:txBody>
          <a:bodyPr/>
          <a:lstStyle/>
          <a:p>
            <a:pPr algn="ctr" eaLnBrk="1" hangingPunct="1">
              <a:defRPr/>
            </a:pPr>
            <a:r>
              <a:rPr lang="en-US" i="1" dirty="0" smtClean="0"/>
              <a:t>There’s more to performance than asymptotic complexity</a:t>
            </a:r>
            <a:endParaRPr lang="en-US" dirty="0" smtClean="0"/>
          </a:p>
          <a:p>
            <a:pPr eaLnBrk="1" hangingPunct="1">
              <a:defRPr/>
            </a:pPr>
            <a:endParaRPr lang="en-US" dirty="0" smtClean="0"/>
          </a:p>
          <a:p>
            <a:pPr eaLnBrk="1" hangingPunct="1">
              <a:defRPr/>
            </a:pPr>
            <a:r>
              <a:rPr lang="en-US" dirty="0" smtClean="0"/>
              <a:t>Constant factors matter too!</a:t>
            </a:r>
          </a:p>
          <a:p>
            <a:pPr lvl="1" eaLnBrk="1" hangingPunct="1">
              <a:defRPr/>
            </a:pPr>
            <a:r>
              <a:rPr lang="en-US" dirty="0" smtClean="0"/>
              <a:t>Easily see 10:1 performance range depending on how code is written</a:t>
            </a:r>
          </a:p>
          <a:p>
            <a:pPr lvl="1" eaLnBrk="1" hangingPunct="1">
              <a:defRPr/>
            </a:pPr>
            <a:r>
              <a:rPr lang="en-US" dirty="0" smtClean="0"/>
              <a:t>Must optimize at multiple levels: </a:t>
            </a:r>
          </a:p>
          <a:p>
            <a:pPr lvl="2" eaLnBrk="1" hangingPunct="1">
              <a:defRPr/>
            </a:pPr>
            <a:r>
              <a:rPr lang="en-US" dirty="0" smtClean="0"/>
              <a:t>algorithm, data representations, procedures, and loops</a:t>
            </a:r>
          </a:p>
          <a:p>
            <a:pPr eaLnBrk="1" hangingPunct="1">
              <a:defRPr/>
            </a:pPr>
            <a:r>
              <a:rPr lang="en-US" dirty="0" smtClean="0"/>
              <a:t>Must understand system to optimize performance</a:t>
            </a:r>
          </a:p>
          <a:p>
            <a:pPr lvl="1" eaLnBrk="1" hangingPunct="1">
              <a:defRPr/>
            </a:pPr>
            <a:r>
              <a:rPr lang="en-US" dirty="0" smtClean="0"/>
              <a:t>How programs are compiled and executed</a:t>
            </a:r>
          </a:p>
          <a:p>
            <a:pPr lvl="1" eaLnBrk="1" hangingPunct="1">
              <a:defRPr/>
            </a:pPr>
            <a:r>
              <a:rPr lang="en-US" dirty="0" smtClean="0"/>
              <a:t>How modern processors + memory systems operate</a:t>
            </a:r>
          </a:p>
          <a:p>
            <a:pPr lvl="1" eaLnBrk="1" hangingPunct="1">
              <a:defRPr/>
            </a:pPr>
            <a:r>
              <a:rPr lang="en-US" dirty="0" smtClean="0"/>
              <a:t>How to measure program performance and identify bottlenecks</a:t>
            </a:r>
          </a:p>
          <a:p>
            <a:pPr lvl="1" eaLnBrk="1" hangingPunct="1">
              <a:defRPr/>
            </a:pPr>
            <a:r>
              <a:rPr lang="en-US" dirty="0" smtClean="0"/>
              <a:t>How to improve performance without destroying code modularity and generality</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592093" cy="762000"/>
          </a:xfrm>
        </p:spPr>
        <p:txBody>
          <a:bodyPr/>
          <a:lstStyle/>
          <a:p>
            <a:r>
              <a:rPr lang="en-US" dirty="0" smtClean="0"/>
              <a:t>Pipelined Functional Units</a:t>
            </a:r>
            <a:endParaRPr lang="en-US" dirty="0"/>
          </a:p>
        </p:txBody>
      </p:sp>
      <p:grpSp>
        <p:nvGrpSpPr>
          <p:cNvPr id="18" name="Group 17"/>
          <p:cNvGrpSpPr/>
          <p:nvPr/>
        </p:nvGrpSpPr>
        <p:grpSpPr>
          <a:xfrm>
            <a:off x="6427570" y="357186"/>
            <a:ext cx="1865530" cy="2057400"/>
            <a:chOff x="4553635" y="1828800"/>
            <a:chExt cx="1865530" cy="2057400"/>
          </a:xfrm>
        </p:grpSpPr>
        <p:sp>
          <p:nvSpPr>
            <p:cNvPr id="4" name="AutoShape 5"/>
            <p:cNvSpPr>
              <a:spLocks noChangeArrowheads="1"/>
            </p:cNvSpPr>
            <p:nvPr/>
          </p:nvSpPr>
          <p:spPr bwMode="auto">
            <a:xfrm>
              <a:off x="4571999" y="20574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1</a:t>
              </a:r>
              <a:endParaRPr lang="en-US" sz="1800" b="0" dirty="0">
                <a:latin typeface="Calibri"/>
                <a:cs typeface="Calibri"/>
              </a:endParaRPr>
            </a:p>
          </p:txBody>
        </p:sp>
        <p:sp>
          <p:nvSpPr>
            <p:cNvPr id="5" name="Line 6"/>
            <p:cNvSpPr>
              <a:spLocks noChangeShapeType="1"/>
            </p:cNvSpPr>
            <p:nvPr/>
          </p:nvSpPr>
          <p:spPr bwMode="auto">
            <a:xfrm>
              <a:off x="50292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 name="Line 7"/>
            <p:cNvSpPr>
              <a:spLocks noChangeShapeType="1"/>
            </p:cNvSpPr>
            <p:nvPr/>
          </p:nvSpPr>
          <p:spPr bwMode="auto">
            <a:xfrm>
              <a:off x="59436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1" name="Line 7"/>
            <p:cNvSpPr>
              <a:spLocks noChangeShapeType="1"/>
            </p:cNvSpPr>
            <p:nvPr/>
          </p:nvSpPr>
          <p:spPr bwMode="auto">
            <a:xfrm>
              <a:off x="5486400" y="2438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2" name="AutoShape 5"/>
            <p:cNvSpPr>
              <a:spLocks noChangeArrowheads="1"/>
            </p:cNvSpPr>
            <p:nvPr/>
          </p:nvSpPr>
          <p:spPr bwMode="auto">
            <a:xfrm>
              <a:off x="4572000" y="26670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2</a:t>
              </a:r>
              <a:endParaRPr lang="en-US" sz="1800" b="0" dirty="0">
                <a:latin typeface="Calibri"/>
                <a:cs typeface="Calibri"/>
              </a:endParaRPr>
            </a:p>
          </p:txBody>
        </p:sp>
        <p:sp>
          <p:nvSpPr>
            <p:cNvPr id="13" name="Line 7"/>
            <p:cNvSpPr>
              <a:spLocks noChangeShapeType="1"/>
            </p:cNvSpPr>
            <p:nvPr/>
          </p:nvSpPr>
          <p:spPr bwMode="auto">
            <a:xfrm>
              <a:off x="5486401" y="3048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4" name="AutoShape 5"/>
            <p:cNvSpPr>
              <a:spLocks noChangeArrowheads="1"/>
            </p:cNvSpPr>
            <p:nvPr/>
          </p:nvSpPr>
          <p:spPr bwMode="auto">
            <a:xfrm>
              <a:off x="4553635" y="32766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3</a:t>
              </a:r>
              <a:endParaRPr lang="en-US" sz="1800" b="0" dirty="0">
                <a:latin typeface="Calibri"/>
                <a:cs typeface="Calibri"/>
              </a:endParaRPr>
            </a:p>
          </p:txBody>
        </p:sp>
        <p:sp>
          <p:nvSpPr>
            <p:cNvPr id="15" name="Line 7"/>
            <p:cNvSpPr>
              <a:spLocks noChangeShapeType="1"/>
            </p:cNvSpPr>
            <p:nvPr/>
          </p:nvSpPr>
          <p:spPr bwMode="auto">
            <a:xfrm>
              <a:off x="5468036" y="3657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grpSp>
      <p:sp>
        <p:nvSpPr>
          <p:cNvPr id="16" name="Rectangle 4"/>
          <p:cNvSpPr>
            <a:spLocks noChangeArrowheads="1"/>
          </p:cNvSpPr>
          <p:nvPr/>
        </p:nvSpPr>
        <p:spPr bwMode="auto">
          <a:xfrm>
            <a:off x="119773" y="1045252"/>
            <a:ext cx="4861706" cy="156709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smtClean="0">
                <a:latin typeface="Courier New" pitchFamily="49" charset="0"/>
              </a:rPr>
              <a:t>long </a:t>
            </a:r>
            <a:r>
              <a:rPr lang="en-US" sz="1600" dirty="0" err="1" smtClean="0">
                <a:latin typeface="Courier New" pitchFamily="49" charset="0"/>
              </a:rPr>
              <a:t>mult_eg</a:t>
            </a:r>
            <a:r>
              <a:rPr lang="en-US" sz="1600" dirty="0" smtClean="0">
                <a:latin typeface="Courier New" pitchFamily="49" charset="0"/>
              </a:rPr>
              <a:t>(long a, long b, long c) {</a:t>
            </a:r>
          </a:p>
          <a:p>
            <a:pPr>
              <a:lnSpc>
                <a:spcPct val="100000"/>
              </a:lnSpc>
              <a:tabLst>
                <a:tab pos="914400" algn="l"/>
                <a:tab pos="2286000" algn="l"/>
              </a:tabLst>
            </a:pPr>
            <a:r>
              <a:rPr lang="en-US" sz="1600" dirty="0" smtClean="0">
                <a:latin typeface="Courier New" pitchFamily="49" charset="0"/>
              </a:rPr>
              <a:t>    long p1 = a*b;
    long p2 = a*c;
    long p3 = p1 * p2;</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   return p3;
}</a:t>
            </a:r>
            <a:endParaRPr lang="en-US" sz="1600" dirty="0">
              <a:latin typeface="Courier New" pitchFamily="49" charset="0"/>
            </a:endParaRPr>
          </a:p>
        </p:txBody>
      </p:sp>
      <p:sp>
        <p:nvSpPr>
          <p:cNvPr id="19" name="Content Placeholder 18"/>
          <p:cNvSpPr>
            <a:spLocks noGrp="1"/>
          </p:cNvSpPr>
          <p:nvPr>
            <p:ph idx="1"/>
          </p:nvPr>
        </p:nvSpPr>
        <p:spPr>
          <a:xfrm>
            <a:off x="396875" y="4800601"/>
            <a:ext cx="7896225" cy="1533524"/>
          </a:xfrm>
        </p:spPr>
        <p:txBody>
          <a:bodyPr/>
          <a:lstStyle/>
          <a:p>
            <a:pPr lvl="1"/>
            <a:r>
              <a:rPr lang="en-US" dirty="0" smtClean="0"/>
              <a:t>Divide computation into stages</a:t>
            </a:r>
          </a:p>
          <a:p>
            <a:pPr lvl="1"/>
            <a:r>
              <a:rPr lang="en-US" dirty="0" smtClean="0"/>
              <a:t>Pass partial computations from stage to stage</a:t>
            </a:r>
          </a:p>
          <a:p>
            <a:pPr lvl="1"/>
            <a:r>
              <a:rPr lang="en-US" dirty="0" smtClean="0"/>
              <a:t>Stage </a:t>
            </a:r>
            <a:r>
              <a:rPr lang="en-US" dirty="0" err="1" smtClean="0"/>
              <a:t>i</a:t>
            </a:r>
            <a:r>
              <a:rPr lang="en-US" dirty="0" smtClean="0"/>
              <a:t> can start on new computation once values passed to i+1</a:t>
            </a:r>
          </a:p>
          <a:p>
            <a:pPr lvl="1"/>
            <a:r>
              <a:rPr lang="en-US" dirty="0" smtClean="0"/>
              <a:t>E.g., complete 3 multiplications in 7 cycles, even though each requires 3 cycles</a:t>
            </a:r>
            <a:endParaRPr lang="en-US" dirty="0"/>
          </a:p>
        </p:txBody>
      </p:sp>
      <p:graphicFrame>
        <p:nvGraphicFramePr>
          <p:cNvPr id="17" name="Content Placeholder 16"/>
          <p:cNvGraphicFramePr>
            <a:graphicFrameLocks/>
          </p:cNvGraphicFramePr>
          <p:nvPr>
            <p:extLst>
              <p:ext uri="{D42A27DB-BD31-4B8C-83A1-F6EECF244321}">
                <p14:modId xmlns:p14="http://schemas.microsoft.com/office/powerpoint/2010/main" val="3819226127"/>
              </p:ext>
            </p:extLst>
          </p:nvPr>
        </p:nvGraphicFramePr>
        <p:xfrm>
          <a:off x="1219200" y="2733040"/>
          <a:ext cx="6934202" cy="1854200"/>
        </p:xfrm>
        <a:graphic>
          <a:graphicData uri="http://schemas.openxmlformats.org/drawingml/2006/table">
            <a:tbl>
              <a:tblPr firstRow="1" bandRow="1">
                <a:tableStyleId>{10A1B5D5-9B99-4C35-A422-299274C87663}</a:tableStyleId>
              </a:tblPr>
              <a:tblGrid>
                <a:gridCol w="1143000"/>
                <a:gridCol w="838200"/>
                <a:gridCol w="838200"/>
                <a:gridCol w="685800"/>
                <a:gridCol w="762000"/>
                <a:gridCol w="838200"/>
                <a:gridCol w="914400"/>
                <a:gridCol w="914402"/>
              </a:tblGrid>
              <a:tr h="370840">
                <a:tc>
                  <a:txBody>
                    <a:bodyPr/>
                    <a:lstStyle/>
                    <a:p>
                      <a:pPr algn="ctr"/>
                      <a:endParaRPr lang="en-US" dirty="0">
                        <a:latin typeface="Calibri"/>
                        <a:cs typeface="Calibri"/>
                      </a:endParaRPr>
                    </a:p>
                  </a:txBody>
                  <a:tcPr marL="124677" marR="124677">
                    <a:lnB w="12700" cap="flat" cmpd="sng" algn="ctr">
                      <a:solidFill>
                        <a:scrgbClr r="0" g="0" b="0"/>
                      </a:solidFill>
                      <a:prstDash val="solid"/>
                      <a:round/>
                      <a:headEnd type="none" w="med" len="med"/>
                      <a:tailEnd type="none" w="med" len="med"/>
                    </a:lnB>
                  </a:tcPr>
                </a:tc>
                <a:tc gridSpan="7">
                  <a:txBody>
                    <a:bodyPr/>
                    <a:lstStyle/>
                    <a:p>
                      <a:pPr algn="ctr"/>
                      <a:r>
                        <a:rPr lang="en-US" dirty="0" smtClean="0">
                          <a:latin typeface="Calibri"/>
                          <a:cs typeface="Calibri"/>
                        </a:rPr>
                        <a:t>Time</a:t>
                      </a:r>
                      <a:endParaRPr lang="en-US" dirty="0">
                        <a:latin typeface="Calibri"/>
                        <a:cs typeface="Calibri"/>
                      </a:endParaRPr>
                    </a:p>
                  </a:txBody>
                  <a:tcPr marL="124677" marR="124677">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b="0" i="0" dirty="0" smtClean="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1</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2</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3</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4</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5</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6</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7</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1</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2</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3</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1018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374020" y="493713"/>
            <a:ext cx="7373938" cy="573087"/>
          </a:xfrm>
        </p:spPr>
        <p:txBody>
          <a:bodyPr/>
          <a:lstStyle/>
          <a:p>
            <a:pPr eaLnBrk="1" hangingPunct="1">
              <a:defRPr/>
            </a:pPr>
            <a:r>
              <a:rPr lang="en-US" dirty="0" err="1" smtClean="0"/>
              <a:t>Haswell</a:t>
            </a:r>
            <a:r>
              <a:rPr lang="en-US" dirty="0" smtClean="0"/>
              <a:t> CPU</a:t>
            </a:r>
          </a:p>
        </p:txBody>
      </p:sp>
      <p:sp>
        <p:nvSpPr>
          <p:cNvPr id="422915" name="Rectangle 3"/>
          <p:cNvSpPr>
            <a:spLocks noGrp="1" noChangeArrowheads="1"/>
          </p:cNvSpPr>
          <p:nvPr>
            <p:ph type="body" idx="1"/>
          </p:nvPr>
        </p:nvSpPr>
        <p:spPr>
          <a:xfrm>
            <a:off x="381000" y="1219200"/>
            <a:ext cx="8307387" cy="5029200"/>
          </a:xfrm>
        </p:spPr>
        <p:txBody>
          <a:bodyPr/>
          <a:lstStyle/>
          <a:p>
            <a:pPr marL="741363" lvl="1" indent="-341313" defTabSz="895350">
              <a:lnSpc>
                <a:spcPct val="85000"/>
              </a:lnSpc>
              <a:tabLst>
                <a:tab pos="114300" algn="l"/>
                <a:tab pos="5314950" algn="r"/>
                <a:tab pos="7258050" algn="r"/>
              </a:tabLst>
              <a:defRPr/>
            </a:pPr>
            <a:r>
              <a:rPr lang="en-US" dirty="0" smtClean="0"/>
              <a:t>8 Total Functional Units</a:t>
            </a:r>
          </a:p>
          <a:p>
            <a:pPr marL="341313" indent="-341313" defTabSz="895350" eaLnBrk="1" hangingPunct="1">
              <a:lnSpc>
                <a:spcPct val="85000"/>
              </a:lnSpc>
              <a:tabLst>
                <a:tab pos="114300" algn="l"/>
                <a:tab pos="5314950" algn="r"/>
                <a:tab pos="7258050" algn="r"/>
              </a:tabLst>
              <a:defRPr/>
            </a:pPr>
            <a:r>
              <a:rPr lang="en-US" dirty="0" smtClean="0"/>
              <a:t>Multiple instructions can execute in parallel</a:t>
            </a:r>
          </a:p>
          <a:p>
            <a:pPr marL="560388" lvl="1" indent="-222250" defTabSz="895350" eaLnBrk="1" hangingPunct="1">
              <a:lnSpc>
                <a:spcPct val="90000"/>
              </a:lnSpc>
              <a:buNone/>
              <a:tabLst>
                <a:tab pos="114300" algn="l"/>
                <a:tab pos="5314950" algn="r"/>
                <a:tab pos="7258050" algn="r"/>
              </a:tabLst>
              <a:defRPr/>
            </a:pPr>
            <a:r>
              <a:rPr lang="en-US" sz="1800" dirty="0" smtClean="0"/>
              <a:t>2 load, with address computation</a:t>
            </a:r>
          </a:p>
          <a:p>
            <a:pPr marL="560388" lvl="1" indent="-222250" defTabSz="895350" eaLnBrk="1" hangingPunct="1">
              <a:lnSpc>
                <a:spcPct val="90000"/>
              </a:lnSpc>
              <a:buNone/>
              <a:tabLst>
                <a:tab pos="114300" algn="l"/>
                <a:tab pos="5314950" algn="r"/>
                <a:tab pos="7258050" algn="r"/>
              </a:tabLst>
              <a:defRPr/>
            </a:pPr>
            <a:r>
              <a:rPr lang="en-US" sz="1800" dirty="0" smtClean="0"/>
              <a:t>1 store, with address computation</a:t>
            </a:r>
          </a:p>
          <a:p>
            <a:pPr marL="560388" lvl="1" indent="-222250" defTabSz="895350" eaLnBrk="1" hangingPunct="1">
              <a:lnSpc>
                <a:spcPct val="90000"/>
              </a:lnSpc>
              <a:buNone/>
              <a:tabLst>
                <a:tab pos="114300" algn="l"/>
                <a:tab pos="5314950" algn="r"/>
                <a:tab pos="7258050" algn="r"/>
              </a:tabLst>
              <a:defRPr/>
            </a:pPr>
            <a:r>
              <a:rPr lang="en-US" sz="1800" dirty="0" smtClean="0"/>
              <a:t>4 integer</a:t>
            </a:r>
          </a:p>
          <a:p>
            <a:pPr marL="560388" lvl="1" indent="-222250" defTabSz="895350" eaLnBrk="1" hangingPunct="1">
              <a:lnSpc>
                <a:spcPct val="90000"/>
              </a:lnSpc>
              <a:buNone/>
              <a:tabLst>
                <a:tab pos="114300" algn="l"/>
                <a:tab pos="5314950" algn="r"/>
                <a:tab pos="7258050" algn="r"/>
              </a:tabLst>
              <a:defRPr/>
            </a:pPr>
            <a:r>
              <a:rPr lang="en-US" sz="1800" dirty="0"/>
              <a:t>2</a:t>
            </a:r>
            <a:r>
              <a:rPr lang="en-US" sz="1800" dirty="0" smtClean="0"/>
              <a:t> FP multiply</a:t>
            </a:r>
          </a:p>
          <a:p>
            <a:pPr marL="560388" lvl="1" indent="-222250" defTabSz="895350" eaLnBrk="1" hangingPunct="1">
              <a:lnSpc>
                <a:spcPct val="90000"/>
              </a:lnSpc>
              <a:buNone/>
              <a:tabLst>
                <a:tab pos="114300" algn="l"/>
                <a:tab pos="5314950" algn="r"/>
                <a:tab pos="7258050" algn="r"/>
              </a:tabLst>
              <a:defRPr/>
            </a:pPr>
            <a:r>
              <a:rPr lang="en-US" sz="1800" dirty="0" smtClean="0"/>
              <a:t>1 FP add</a:t>
            </a:r>
          </a:p>
          <a:p>
            <a:pPr marL="560388" lvl="1" indent="-222250" defTabSz="895350" eaLnBrk="1" hangingPunct="1">
              <a:lnSpc>
                <a:spcPct val="90000"/>
              </a:lnSpc>
              <a:buNone/>
              <a:tabLst>
                <a:tab pos="114300" algn="l"/>
                <a:tab pos="5314950" algn="r"/>
                <a:tab pos="7258050" algn="r"/>
              </a:tabLst>
              <a:defRPr/>
            </a:pPr>
            <a:r>
              <a:rPr lang="en-US" sz="1800" dirty="0" smtClean="0"/>
              <a:t>1 FP divide</a:t>
            </a:r>
            <a:endParaRPr lang="en-US" dirty="0" smtClean="0"/>
          </a:p>
          <a:p>
            <a:pPr marL="341313" indent="-341313" defTabSz="895350" eaLnBrk="1" hangingPunct="1">
              <a:lnSpc>
                <a:spcPct val="85000"/>
              </a:lnSpc>
              <a:tabLst>
                <a:tab pos="114300" algn="l"/>
                <a:tab pos="5314950" algn="r"/>
                <a:tab pos="7258050" algn="r"/>
              </a:tabLst>
              <a:defRPr/>
            </a:pPr>
            <a:r>
              <a:rPr lang="en-US" dirty="0" smtClean="0"/>
              <a:t>Some instructions take &gt; 1 cycle, but can be pipelined</a:t>
            </a:r>
          </a:p>
          <a:p>
            <a:pPr marL="560388" lvl="1" indent="-222250" defTabSz="895350" eaLnBrk="1" hangingPunct="1">
              <a:lnSpc>
                <a:spcPct val="90000"/>
              </a:lnSpc>
              <a:buFont typeface="Wingdings" pitchFamily="2" charset="2"/>
              <a:buNone/>
              <a:tabLst>
                <a:tab pos="114300" algn="l"/>
                <a:tab pos="5314950" algn="r"/>
                <a:tab pos="7258050" algn="r"/>
              </a:tabLst>
              <a:defRPr/>
            </a:pPr>
            <a:r>
              <a:rPr lang="en-US" sz="1800" b="1" i="1" dirty="0" smtClean="0">
                <a:solidFill>
                  <a:srgbClr val="C00000"/>
                </a:solidFill>
              </a:rPr>
              <a:t>Instruction	Latency	Cycles/Issue</a:t>
            </a:r>
          </a:p>
          <a:p>
            <a:pPr marL="560388" lvl="1" indent="-222250" defTabSz="895350" eaLnBrk="1" hangingPunct="1">
              <a:lnSpc>
                <a:spcPct val="90000"/>
              </a:lnSpc>
              <a:buNone/>
              <a:tabLst>
                <a:tab pos="114300" algn="l"/>
                <a:tab pos="5314950" algn="r"/>
                <a:tab pos="7258050" algn="r"/>
              </a:tabLst>
              <a:defRPr/>
            </a:pPr>
            <a:r>
              <a:rPr lang="en-US" sz="1800" dirty="0" smtClean="0"/>
              <a:t>Load / Store	4	1</a:t>
            </a:r>
          </a:p>
          <a:p>
            <a:pPr marL="560388" lvl="1" indent="-222250" defTabSz="895350" eaLnBrk="1" hangingPunct="1">
              <a:lnSpc>
                <a:spcPct val="90000"/>
              </a:lnSpc>
              <a:buNone/>
              <a:tabLst>
                <a:tab pos="114300" algn="l"/>
                <a:tab pos="5314950" algn="r"/>
                <a:tab pos="7258050" algn="r"/>
              </a:tabLst>
              <a:defRPr/>
            </a:pPr>
            <a:r>
              <a:rPr lang="en-US" sz="1800" dirty="0" smtClean="0"/>
              <a:t>Integer Multiply	3	1</a:t>
            </a:r>
          </a:p>
          <a:p>
            <a:pPr marL="560388" lvl="1" indent="-222250" defTabSz="895350" eaLnBrk="1" hangingPunct="1">
              <a:lnSpc>
                <a:spcPct val="90000"/>
              </a:lnSpc>
              <a:buNone/>
              <a:tabLst>
                <a:tab pos="114300" algn="l"/>
                <a:tab pos="5314950" algn="r"/>
                <a:tab pos="7258050" algn="r"/>
              </a:tabLst>
              <a:defRPr/>
            </a:pPr>
            <a:r>
              <a:rPr lang="en-US" sz="1800" b="1" dirty="0" smtClean="0"/>
              <a:t>Integer/Long Divide	3-30	3-30</a:t>
            </a:r>
          </a:p>
          <a:p>
            <a:pPr marL="560388" lvl="1" indent="-222250" defTabSz="895350" eaLnBrk="1" hangingPunct="1">
              <a:lnSpc>
                <a:spcPct val="90000"/>
              </a:lnSpc>
              <a:buNone/>
              <a:tabLst>
                <a:tab pos="114300" algn="l"/>
                <a:tab pos="5314950" algn="r"/>
                <a:tab pos="7258050" algn="r"/>
              </a:tabLst>
              <a:defRPr/>
            </a:pPr>
            <a:r>
              <a:rPr lang="en-US" sz="1800" dirty="0" smtClean="0"/>
              <a:t>Single/Double FP Multiply	5	1</a:t>
            </a:r>
          </a:p>
          <a:p>
            <a:pPr marL="560388" lvl="1" indent="-222250" defTabSz="895350" eaLnBrk="1" hangingPunct="1">
              <a:lnSpc>
                <a:spcPct val="90000"/>
              </a:lnSpc>
              <a:buNone/>
              <a:tabLst>
                <a:tab pos="114300" algn="l"/>
                <a:tab pos="5314950" algn="r"/>
                <a:tab pos="7258050" algn="r"/>
              </a:tabLst>
              <a:defRPr/>
            </a:pPr>
            <a:r>
              <a:rPr lang="en-US" sz="1800" dirty="0" smtClean="0"/>
              <a:t>Single/Double FP Add	3	1</a:t>
            </a:r>
          </a:p>
          <a:p>
            <a:pPr marL="560388" lvl="1" indent="-222250" defTabSz="895350" eaLnBrk="1" hangingPunct="1">
              <a:lnSpc>
                <a:spcPct val="90000"/>
              </a:lnSpc>
              <a:buNone/>
              <a:tabLst>
                <a:tab pos="114300" algn="l"/>
                <a:tab pos="5314950" algn="r"/>
                <a:tab pos="7258050" algn="r"/>
              </a:tabLst>
              <a:defRPr/>
            </a:pPr>
            <a:r>
              <a:rPr lang="en-US" sz="1800" b="1" dirty="0" smtClean="0"/>
              <a:t>Single/Double FP Divide	3-15	3-15</a:t>
            </a:r>
          </a:p>
        </p:txBody>
      </p:sp>
      <p:pic>
        <p:nvPicPr>
          <p:cNvPr id="2" name="Picture 1"/>
          <p:cNvPicPr>
            <a:picLocks noChangeAspect="1"/>
          </p:cNvPicPr>
          <p:nvPr/>
        </p:nvPicPr>
        <p:blipFill>
          <a:blip r:embed="rId3"/>
          <a:stretch>
            <a:fillRect/>
          </a:stretch>
        </p:blipFill>
        <p:spPr>
          <a:xfrm>
            <a:off x="4267200" y="1914513"/>
            <a:ext cx="3539258" cy="18192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91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291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291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291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91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291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91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29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00B050"/>
                </a:solidFill>
              </a:rPr>
              <a:t>Latency bound and throughput bound</a:t>
            </a:r>
            <a:endParaRPr lang="zh-CN" altLang="en-US" dirty="0">
              <a:solidFill>
                <a:srgbClr val="00B05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3067000"/>
              </p:ext>
            </p:extLst>
          </p:nvPr>
        </p:nvGraphicFramePr>
        <p:xfrm>
          <a:off x="1033504" y="2819400"/>
          <a:ext cx="6446609" cy="3538093"/>
        </p:xfrm>
        <a:graphic>
          <a:graphicData uri="http://schemas.openxmlformats.org/drawingml/2006/table">
            <a:tbl>
              <a:tblPr/>
              <a:tblGrid>
                <a:gridCol w="1447800"/>
                <a:gridCol w="763409"/>
                <a:gridCol w="847080"/>
                <a:gridCol w="847080"/>
                <a:gridCol w="847080"/>
                <a:gridCol w="847080"/>
                <a:gridCol w="84708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3">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hMerge="1">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gridSpan="3">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hMerge="1">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Div</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Div</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a:t>
                      </a:r>
                    </a:p>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Helvetica" pitchFamily="34" charset="0"/>
                        </a:rPr>
                        <a:t>（</a:t>
                      </a:r>
                      <a:r>
                        <a:rPr kumimoji="0" lang="en-US" altLang="zh-CN" sz="1800" b="1" i="0" u="none" strike="noStrike" cap="none" normalizeH="0" baseline="0" dirty="0" smtClean="0">
                          <a:ln>
                            <a:noFill/>
                          </a:ln>
                          <a:solidFill>
                            <a:schemeClr val="tx1"/>
                          </a:solidFill>
                          <a:effectLst/>
                          <a:latin typeface="Helvetica" pitchFamily="34" charset="0"/>
                        </a:rPr>
                        <a:t>per cycle</a:t>
                      </a:r>
                      <a:r>
                        <a:rPr kumimoji="0" lang="zh-CN" altLang="en-US" sz="1800" b="1" i="0" u="none" strike="noStrike" cap="none" normalizeH="0" baseline="0" dirty="0" smtClean="0">
                          <a:ln>
                            <a:noFill/>
                          </a:ln>
                          <a:solidFill>
                            <a:schemeClr val="tx1"/>
                          </a:solidFill>
                          <a:effectLst/>
                          <a:latin typeface="Helvetica" pitchFamily="34" charset="0"/>
                        </a:rPr>
                        <a:t>）</a:t>
                      </a: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sngStrike" cap="none" normalizeH="0" baseline="0" dirty="0" smtClean="0">
                          <a:ln>
                            <a:noFill/>
                          </a:ln>
                          <a:solidFill>
                            <a:srgbClr val="00B050"/>
                          </a:solidFill>
                          <a:effectLst/>
                          <a:latin typeface="Helvetica" pitchFamily="34" charset="0"/>
                        </a:rPr>
                        <a:t>4*1</a:t>
                      </a:r>
                    </a:p>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2*1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(per op)</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rgbClr val="00B050"/>
                          </a:solidFill>
                          <a:effectLst/>
                          <a:latin typeface="Helvetica" pitchFamily="34" charset="0"/>
                        </a:rPr>
                        <a:t>0.5</a:t>
                      </a:r>
                      <a:endParaRPr kumimoji="0" lang="en-US" sz="1800" b="1" i="0" u="none" strike="noStrike" cap="none" normalizeH="0" baseline="0" dirty="0" smtClean="0">
                        <a:ln>
                          <a:noFill/>
                        </a:ln>
                        <a:solidFill>
                          <a:srgbClr val="00B05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pic>
        <p:nvPicPr>
          <p:cNvPr id="5" name="Picture 4"/>
          <p:cNvPicPr>
            <a:picLocks noChangeAspect="1"/>
          </p:cNvPicPr>
          <p:nvPr/>
        </p:nvPicPr>
        <p:blipFill>
          <a:blip r:embed="rId3"/>
          <a:stretch>
            <a:fillRect/>
          </a:stretch>
        </p:blipFill>
        <p:spPr>
          <a:xfrm>
            <a:off x="762000" y="1248478"/>
            <a:ext cx="6989618" cy="1321819"/>
          </a:xfrm>
          <a:prstGeom prst="rect">
            <a:avLst/>
          </a:prstGeom>
        </p:spPr>
      </p:pic>
    </p:spTree>
    <p:extLst>
      <p:ext uri="{BB962C8B-B14F-4D97-AF65-F5344CB8AC3E}">
        <p14:creationId xmlns:p14="http://schemas.microsoft.com/office/powerpoint/2010/main" val="2367748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08907" y="381000"/>
            <a:ext cx="7592093" cy="762000"/>
          </a:xfrm>
        </p:spPr>
        <p:txBody>
          <a:bodyPr/>
          <a:lstStyle/>
          <a:p>
            <a:pPr eaLnBrk="1" hangingPunct="1">
              <a:defRPr/>
            </a:pPr>
            <a:r>
              <a:rPr lang="en-US" dirty="0" smtClean="0">
                <a:solidFill>
                  <a:srgbClr val="00B050"/>
                </a:solidFill>
              </a:rPr>
              <a:t>x86-64 Compilation of Combine4</a:t>
            </a:r>
          </a:p>
        </p:txBody>
      </p:sp>
      <p:sp>
        <p:nvSpPr>
          <p:cNvPr id="777219" name="Rectangle 3"/>
          <p:cNvSpPr>
            <a:spLocks noGrp="1" noChangeArrowheads="1"/>
          </p:cNvSpPr>
          <p:nvPr>
            <p:ph type="body" idx="1"/>
          </p:nvPr>
        </p:nvSpPr>
        <p:spPr>
          <a:xfrm>
            <a:off x="349624" y="1371600"/>
            <a:ext cx="8255000" cy="685800"/>
          </a:xfrm>
        </p:spPr>
        <p:txBody>
          <a:bodyPr/>
          <a:lstStyle/>
          <a:p>
            <a:pPr marL="287338" indent="-287338" eaLnBrk="1" hangingPunct="1">
              <a:defRPr/>
            </a:pPr>
            <a:r>
              <a:rPr lang="en-US" dirty="0" smtClean="0">
                <a:solidFill>
                  <a:srgbClr val="00B050"/>
                </a:solidFill>
              </a:rPr>
              <a:t>Inner Loop (Case: </a:t>
            </a:r>
            <a:r>
              <a:rPr lang="en-US" altLang="zh-CN" dirty="0" smtClean="0">
                <a:solidFill>
                  <a:srgbClr val="00B050"/>
                </a:solidFill>
              </a:rPr>
              <a:t>float </a:t>
            </a:r>
            <a:r>
              <a:rPr lang="en-US" dirty="0" smtClean="0">
                <a:solidFill>
                  <a:srgbClr val="00B050"/>
                </a:solidFill>
              </a:rPr>
              <a:t>Multiply)</a:t>
            </a:r>
          </a:p>
        </p:txBody>
      </p:sp>
      <p:sp>
        <p:nvSpPr>
          <p:cNvPr id="19460" name="Rectangle 4"/>
          <p:cNvSpPr>
            <a:spLocks noChangeArrowheads="1"/>
          </p:cNvSpPr>
          <p:nvPr/>
        </p:nvSpPr>
        <p:spPr bwMode="auto">
          <a:xfrm>
            <a:off x="1491875" y="2057400"/>
            <a:ext cx="5715000" cy="1166986"/>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228600" algn="l"/>
                <a:tab pos="914400" algn="l"/>
                <a:tab pos="3149600" algn="l"/>
              </a:tabLst>
            </a:pPr>
            <a:r>
              <a:rPr lang="en-US" sz="1400" dirty="0" smtClean="0">
                <a:solidFill>
                  <a:srgbClr val="00B050"/>
                </a:solidFill>
                <a:latin typeface="Courier New" pitchFamily="49" charset="0"/>
              </a:rPr>
              <a:t>.L519:		# Loop:</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%xmm0, %xmm0	# t = t * d[</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addq</a:t>
            </a:r>
            <a:r>
              <a:rPr lang="en-US" sz="1400" dirty="0" smtClean="0">
                <a:solidFill>
                  <a:srgbClr val="00B050"/>
                </a:solidFill>
                <a:latin typeface="Courier New" pitchFamily="49" charset="0"/>
              </a:rPr>
              <a:t>	$8,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 increment </a:t>
            </a:r>
            <a:r>
              <a:rPr lang="en-US" sz="1400" dirty="0" err="1" smtClean="0">
                <a:solidFill>
                  <a:srgbClr val="00B050"/>
                </a:solidFill>
                <a:latin typeface="Courier New" pitchFamily="49" charset="0"/>
              </a:rPr>
              <a:t>data+i</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cmpq</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rax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 Compare </a:t>
            </a:r>
            <a:r>
              <a:rPr lang="en-US" sz="1400" dirty="0" err="1" smtClean="0">
                <a:solidFill>
                  <a:srgbClr val="00B050"/>
                </a:solidFill>
                <a:latin typeface="Courier New" pitchFamily="49" charset="0"/>
              </a:rPr>
              <a:t>data+length</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jg</a:t>
            </a:r>
            <a:r>
              <a:rPr lang="en-US" sz="1400" dirty="0" smtClean="0">
                <a:solidFill>
                  <a:srgbClr val="00B050"/>
                </a:solidFill>
                <a:latin typeface="Courier New" pitchFamily="49" charset="0"/>
              </a:rPr>
              <a:t>	.L519	# If !=, </a:t>
            </a:r>
            <a:r>
              <a:rPr lang="en-US" sz="1400" dirty="0" err="1" smtClean="0">
                <a:solidFill>
                  <a:srgbClr val="00B050"/>
                </a:solidFill>
                <a:latin typeface="Courier New" pitchFamily="49" charset="0"/>
              </a:rPr>
              <a:t>goto</a:t>
            </a:r>
            <a:r>
              <a:rPr lang="en-US" sz="1400" dirty="0" smtClean="0">
                <a:solidFill>
                  <a:srgbClr val="00B050"/>
                </a:solidFill>
                <a:latin typeface="Courier New" pitchFamily="49" charset="0"/>
              </a:rPr>
              <a:t> Loop</a:t>
            </a:r>
            <a:endParaRPr lang="en-US" sz="1400" dirty="0">
              <a:solidFill>
                <a:srgbClr val="00B050"/>
              </a:solidFill>
              <a:latin typeface="Courier New" pitchFamily="49" charset="0"/>
            </a:endParaRPr>
          </a:p>
        </p:txBody>
      </p:sp>
      <p:pic>
        <p:nvPicPr>
          <p:cNvPr id="3" name="Picture 2"/>
          <p:cNvPicPr>
            <a:picLocks noChangeAspect="1"/>
          </p:cNvPicPr>
          <p:nvPr/>
        </p:nvPicPr>
        <p:blipFill>
          <a:blip r:embed="rId3"/>
          <a:stretch>
            <a:fillRect/>
          </a:stretch>
        </p:blipFill>
        <p:spPr>
          <a:xfrm>
            <a:off x="464464" y="3910186"/>
            <a:ext cx="4107536" cy="2171888"/>
          </a:xfrm>
          <a:prstGeom prst="rect">
            <a:avLst/>
          </a:prstGeom>
        </p:spPr>
      </p:pic>
      <p:pic>
        <p:nvPicPr>
          <p:cNvPr id="4" name="Picture 3"/>
          <p:cNvPicPr>
            <a:picLocks noChangeAspect="1"/>
          </p:cNvPicPr>
          <p:nvPr/>
        </p:nvPicPr>
        <p:blipFill>
          <a:blip r:embed="rId4"/>
          <a:stretch>
            <a:fillRect/>
          </a:stretch>
        </p:blipFill>
        <p:spPr>
          <a:xfrm>
            <a:off x="6205989" y="3955910"/>
            <a:ext cx="1790855" cy="2126164"/>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546806" y="4797262"/>
            <a:ext cx="2270957" cy="1508891"/>
          </a:xfrm>
          <a:prstGeom prst="rect">
            <a:avLst/>
          </a:prstGeom>
        </p:spPr>
      </p:pic>
      <p:pic>
        <p:nvPicPr>
          <p:cNvPr id="5" name="Picture 4"/>
          <p:cNvPicPr>
            <a:picLocks noChangeAspect="1"/>
          </p:cNvPicPr>
          <p:nvPr/>
        </p:nvPicPr>
        <p:blipFill>
          <a:blip r:embed="rId4"/>
          <a:stretch>
            <a:fillRect/>
          </a:stretch>
        </p:blipFill>
        <p:spPr>
          <a:xfrm>
            <a:off x="4800600" y="1815073"/>
            <a:ext cx="2141406" cy="4519052"/>
          </a:xfrm>
          <a:prstGeom prst="rect">
            <a:avLst/>
          </a:prstGeom>
        </p:spPr>
      </p:pic>
      <p:pic>
        <p:nvPicPr>
          <p:cNvPr id="6" name="Picture 5"/>
          <p:cNvPicPr>
            <a:picLocks noChangeAspect="1"/>
          </p:cNvPicPr>
          <p:nvPr/>
        </p:nvPicPr>
        <p:blipFill>
          <a:blip r:embed="rId5"/>
          <a:stretch>
            <a:fillRect/>
          </a:stretch>
        </p:blipFill>
        <p:spPr>
          <a:xfrm>
            <a:off x="773450" y="1891660"/>
            <a:ext cx="1790855" cy="2126164"/>
          </a:xfrm>
          <a:prstGeom prst="rect">
            <a:avLst/>
          </a:prstGeom>
        </p:spPr>
      </p:pic>
      <p:sp>
        <p:nvSpPr>
          <p:cNvPr id="7" name="Down Arrow 6"/>
          <p:cNvSpPr/>
          <p:nvPr/>
        </p:nvSpPr>
        <p:spPr bwMode="auto">
          <a:xfrm>
            <a:off x="1463259" y="4182221"/>
            <a:ext cx="365541" cy="365188"/>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a:off x="3124200" y="5181600"/>
            <a:ext cx="1219200" cy="370107"/>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cxnSp>
        <p:nvCxnSpPr>
          <p:cNvPr id="10" name="Straight Arrow Connector 9"/>
          <p:cNvCxnSpPr/>
          <p:nvPr/>
        </p:nvCxnSpPr>
        <p:spPr bwMode="auto">
          <a:xfrm flipV="1">
            <a:off x="6096000" y="2971800"/>
            <a:ext cx="76200" cy="228600"/>
          </a:xfrm>
          <a:prstGeom prst="straightConnector1">
            <a:avLst/>
          </a:prstGeom>
          <a:noFill/>
          <a:ln w="25400"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V="1">
            <a:off x="6096000" y="5105400"/>
            <a:ext cx="76200" cy="228600"/>
          </a:xfrm>
          <a:prstGeom prst="straightConnector1">
            <a:avLst/>
          </a:prstGeom>
          <a:noFill/>
          <a:ln w="254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576832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451989009"/>
              </p:ext>
            </p:extLst>
          </p:nvPr>
        </p:nvGraphicFramePr>
        <p:xfrm>
          <a:off x="0" y="2561740"/>
          <a:ext cx="9132424" cy="2833220"/>
        </p:xfrm>
        <a:graphic>
          <a:graphicData uri="http://schemas.openxmlformats.org/drawingml/2006/table">
            <a:tbl>
              <a:tblPr firstRow="1" bandRow="1">
                <a:tableStyleId>{10A1B5D5-9B99-4C35-A422-299274C87663}</a:tableStyleId>
              </a:tblPr>
              <a:tblGrid>
                <a:gridCol w="782780"/>
                <a:gridCol w="574038"/>
                <a:gridCol w="574038"/>
                <a:gridCol w="545364"/>
                <a:gridCol w="582639"/>
                <a:gridCol w="582639"/>
                <a:gridCol w="611601"/>
                <a:gridCol w="495757"/>
                <a:gridCol w="626224"/>
                <a:gridCol w="626224"/>
                <a:gridCol w="626224"/>
                <a:gridCol w="626224"/>
                <a:gridCol w="626224"/>
                <a:gridCol w="626224"/>
                <a:gridCol w="626224"/>
              </a:tblGrid>
              <a:tr h="369074">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gridSpan="7">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69074">
                <a:tc>
                  <a:txBody>
                    <a:bodyPr/>
                    <a:lstStyle/>
                    <a:p>
                      <a:pPr algn="ctr"/>
                      <a:endParaRPr lang="en-US" sz="1050" b="0" i="0" dirty="0" smtClean="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 1</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 2</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9152">
                <a:tc>
                  <a:txBody>
                    <a:bodyPr/>
                    <a:lstStyle/>
                    <a:p>
                      <a:pPr algn="ctr"/>
                      <a:r>
                        <a:rPr lang="en-US" sz="1050" dirty="0" smtClean="0">
                          <a:latin typeface="Calibri"/>
                          <a:cs typeface="Calibri"/>
                        </a:rPr>
                        <a:t>Stage 3</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a:t>
                      </a:r>
                      <a:r>
                        <a:rPr lang="en-US" sz="1050" baseline="0" dirty="0" smtClean="0">
                          <a:latin typeface="Calibri"/>
                          <a:cs typeface="Calibri"/>
                        </a:rPr>
                        <a:t> 4</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r>
              <a:tr h="369074">
                <a:tc>
                  <a:txBody>
                    <a:bodyPr/>
                    <a:lstStyle/>
                    <a:p>
                      <a:pPr algn="ctr"/>
                      <a:r>
                        <a:rPr lang="en-US" sz="1050" dirty="0" smtClean="0">
                          <a:latin typeface="Calibri"/>
                          <a:cs typeface="Calibri"/>
                        </a:rPr>
                        <a:t>Stage 5</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i="0" dirty="0" err="1" smtClean="0">
                          <a:latin typeface="Courier New"/>
                          <a:cs typeface="Courier New"/>
                        </a:rPr>
                        <a:t>mul</a:t>
                      </a:r>
                      <a:endParaRPr lang="en-US" altLang="zh-CN" sz="1050" b="1" i="0" dirty="0" smtClean="0">
                        <a:latin typeface="Courier New"/>
                        <a:cs typeface="Courier New"/>
                      </a:endParaRP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341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327025" y="285750"/>
            <a:ext cx="8664575" cy="781050"/>
          </a:xfrm>
        </p:spPr>
        <p:txBody>
          <a:bodyPr/>
          <a:lstStyle/>
          <a:p>
            <a:pPr eaLnBrk="1" hangingPunct="1">
              <a:defRPr/>
            </a:pPr>
            <a:r>
              <a:rPr lang="en-US" dirty="0" smtClean="0"/>
              <a:t>Combine4 = Serial Computation (OP = *)</a:t>
            </a:r>
          </a:p>
        </p:txBody>
      </p:sp>
      <p:sp>
        <p:nvSpPr>
          <p:cNvPr id="783363" name="Rectangle 3"/>
          <p:cNvSpPr>
            <a:spLocks noGrp="1" noChangeArrowheads="1"/>
          </p:cNvSpPr>
          <p:nvPr>
            <p:ph type="body" idx="1"/>
          </p:nvPr>
        </p:nvSpPr>
        <p:spPr>
          <a:xfrm>
            <a:off x="2626036" y="1143000"/>
            <a:ext cx="6365564" cy="1676400"/>
          </a:xfrm>
        </p:spPr>
        <p:txBody>
          <a:bodyPr/>
          <a:lstStyle/>
          <a:p>
            <a:pPr marL="287338" indent="-287338" eaLnBrk="1" hangingPunct="1">
              <a:defRPr/>
            </a:pPr>
            <a:r>
              <a:rPr lang="en-US" dirty="0" smtClean="0"/>
              <a:t>Computation (length=8)</a:t>
            </a:r>
          </a:p>
          <a:p>
            <a:pPr marL="285750" lvl="1" indent="-171450" eaLnBrk="1" hangingPunct="1">
              <a:buFont typeface="Wingdings" pitchFamily="2" charset="2"/>
              <a:buNone/>
              <a:defRPr/>
            </a:pPr>
            <a:r>
              <a:rPr lang="en-US" sz="1400" b="1" dirty="0" smtClean="0"/>
              <a:t> </a:t>
            </a:r>
            <a:r>
              <a:rPr lang="en-US" sz="1600" b="1" dirty="0" smtClean="0">
                <a:latin typeface="Courier New" pitchFamily="49" charset="0"/>
              </a:rPr>
              <a:t>((((((((1 * d[0]) * d[1]) * d[2]) * d[3]) </a:t>
            </a:r>
            <a:br>
              <a:rPr lang="en-US" sz="1600" b="1" dirty="0" smtClean="0">
                <a:latin typeface="Courier New" pitchFamily="49" charset="0"/>
              </a:rPr>
            </a:br>
            <a:r>
              <a:rPr lang="en-US" sz="1600" b="1" dirty="0" smtClean="0">
                <a:latin typeface="Courier New" pitchFamily="49" charset="0"/>
              </a:rPr>
              <a:t>* d[4]) * d[5]) * d[6]) * d[7])</a:t>
            </a:r>
          </a:p>
          <a:p>
            <a:pPr marL="287338" indent="-287338" eaLnBrk="1" hangingPunct="1">
              <a:defRPr/>
            </a:pPr>
            <a:r>
              <a:rPr lang="en-US" dirty="0" smtClean="0"/>
              <a:t>Sequential dependence</a:t>
            </a:r>
          </a:p>
          <a:p>
            <a:pPr marL="687388" lvl="1" indent="-287338">
              <a:defRPr/>
            </a:pPr>
            <a:r>
              <a:rPr lang="en-US" dirty="0" smtClean="0"/>
              <a:t>Performance: determined by latency of OP</a:t>
            </a:r>
          </a:p>
        </p:txBody>
      </p:sp>
      <p:sp>
        <p:nvSpPr>
          <p:cNvPr id="20503" name="AutoShape 5"/>
          <p:cNvSpPr>
            <a:spLocks noChangeArrowheads="1"/>
          </p:cNvSpPr>
          <p:nvPr/>
        </p:nvSpPr>
        <p:spPr bwMode="auto">
          <a:xfrm>
            <a:off x="599701" y="1905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04" name="Line 6"/>
          <p:cNvSpPr>
            <a:spLocks noChangeShapeType="1"/>
          </p:cNvSpPr>
          <p:nvPr/>
        </p:nvSpPr>
        <p:spPr bwMode="auto">
          <a:xfrm>
            <a:off x="752101" y="167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5" name="Line 7"/>
          <p:cNvSpPr>
            <a:spLocks noChangeShapeType="1"/>
          </p:cNvSpPr>
          <p:nvPr/>
        </p:nvSpPr>
        <p:spPr bwMode="auto">
          <a:xfrm>
            <a:off x="980701" y="167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6" name="AutoShape 8"/>
          <p:cNvSpPr>
            <a:spLocks noChangeArrowheads="1"/>
          </p:cNvSpPr>
          <p:nvPr/>
        </p:nvSpPr>
        <p:spPr bwMode="auto">
          <a:xfrm>
            <a:off x="997261" y="2438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07" name="Line 9"/>
          <p:cNvSpPr>
            <a:spLocks noChangeShapeType="1"/>
          </p:cNvSpPr>
          <p:nvPr/>
        </p:nvSpPr>
        <p:spPr bwMode="auto">
          <a:xfrm>
            <a:off x="1149661" y="22860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8" name="Line 10"/>
          <p:cNvSpPr>
            <a:spLocks noChangeShapeType="1"/>
          </p:cNvSpPr>
          <p:nvPr/>
        </p:nvSpPr>
        <p:spPr bwMode="auto">
          <a:xfrm>
            <a:off x="1378261" y="2209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9" name="Freeform 11"/>
          <p:cNvSpPr>
            <a:spLocks/>
          </p:cNvSpPr>
          <p:nvPr/>
        </p:nvSpPr>
        <p:spPr bwMode="auto">
          <a:xfrm>
            <a:off x="904501" y="22098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72" name="Rectangle 12"/>
          <p:cNvSpPr>
            <a:spLocks noChangeArrowheads="1"/>
          </p:cNvSpPr>
          <p:nvPr/>
        </p:nvSpPr>
        <p:spPr bwMode="auto">
          <a:xfrm>
            <a:off x="645739" y="1371600"/>
            <a:ext cx="230191"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783373" name="Rectangle 13"/>
          <p:cNvSpPr>
            <a:spLocks noChangeArrowheads="1"/>
          </p:cNvSpPr>
          <p:nvPr/>
        </p:nvSpPr>
        <p:spPr bwMode="auto">
          <a:xfrm>
            <a:off x="828301" y="13716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783374" name="Rectangle 14"/>
          <p:cNvSpPr>
            <a:spLocks noChangeArrowheads="1"/>
          </p:cNvSpPr>
          <p:nvPr/>
        </p:nvSpPr>
        <p:spPr bwMode="auto">
          <a:xfrm>
            <a:off x="1225861" y="19050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20513" name="AutoShape 15"/>
          <p:cNvSpPr>
            <a:spLocks noChangeArrowheads="1"/>
          </p:cNvSpPr>
          <p:nvPr/>
        </p:nvSpPr>
        <p:spPr bwMode="auto">
          <a:xfrm>
            <a:off x="1385359" y="29718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14" name="Line 16"/>
          <p:cNvSpPr>
            <a:spLocks noChangeShapeType="1"/>
          </p:cNvSpPr>
          <p:nvPr/>
        </p:nvSpPr>
        <p:spPr bwMode="auto">
          <a:xfrm>
            <a:off x="1537759" y="28194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15" name="Line 17"/>
          <p:cNvSpPr>
            <a:spLocks noChangeShapeType="1"/>
          </p:cNvSpPr>
          <p:nvPr/>
        </p:nvSpPr>
        <p:spPr bwMode="auto">
          <a:xfrm>
            <a:off x="1766359" y="27432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16" name="Freeform 18"/>
          <p:cNvSpPr>
            <a:spLocks/>
          </p:cNvSpPr>
          <p:nvPr/>
        </p:nvSpPr>
        <p:spPr bwMode="auto">
          <a:xfrm>
            <a:off x="1286186" y="27432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79" name="Rectangle 19"/>
          <p:cNvSpPr>
            <a:spLocks noChangeArrowheads="1"/>
          </p:cNvSpPr>
          <p:nvPr/>
        </p:nvSpPr>
        <p:spPr bwMode="auto">
          <a:xfrm>
            <a:off x="1613959" y="24384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0518" name="AutoShape 20"/>
          <p:cNvSpPr>
            <a:spLocks noChangeArrowheads="1"/>
          </p:cNvSpPr>
          <p:nvPr/>
        </p:nvSpPr>
        <p:spPr bwMode="auto">
          <a:xfrm>
            <a:off x="1769534" y="3505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19" name="Line 21"/>
          <p:cNvSpPr>
            <a:spLocks noChangeShapeType="1"/>
          </p:cNvSpPr>
          <p:nvPr/>
        </p:nvSpPr>
        <p:spPr bwMode="auto">
          <a:xfrm>
            <a:off x="1921934" y="33528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0" name="Line 22"/>
          <p:cNvSpPr>
            <a:spLocks noChangeShapeType="1"/>
          </p:cNvSpPr>
          <p:nvPr/>
        </p:nvSpPr>
        <p:spPr bwMode="auto">
          <a:xfrm>
            <a:off x="2150534" y="3276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1" name="Freeform 23"/>
          <p:cNvSpPr>
            <a:spLocks/>
          </p:cNvSpPr>
          <p:nvPr/>
        </p:nvSpPr>
        <p:spPr bwMode="auto">
          <a:xfrm>
            <a:off x="1674284" y="32766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84" name="Rectangle 24"/>
          <p:cNvSpPr>
            <a:spLocks noChangeArrowheads="1"/>
          </p:cNvSpPr>
          <p:nvPr/>
        </p:nvSpPr>
        <p:spPr bwMode="auto">
          <a:xfrm>
            <a:off x="1998134" y="29718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0523" name="AutoShape 25"/>
          <p:cNvSpPr>
            <a:spLocks noChangeArrowheads="1"/>
          </p:cNvSpPr>
          <p:nvPr/>
        </p:nvSpPr>
        <p:spPr bwMode="auto">
          <a:xfrm>
            <a:off x="2168836" y="4038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24" name="Line 26"/>
          <p:cNvSpPr>
            <a:spLocks noChangeShapeType="1"/>
          </p:cNvSpPr>
          <p:nvPr/>
        </p:nvSpPr>
        <p:spPr bwMode="auto">
          <a:xfrm>
            <a:off x="2321236" y="38862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5" name="Line 27"/>
          <p:cNvSpPr>
            <a:spLocks noChangeShapeType="1"/>
          </p:cNvSpPr>
          <p:nvPr/>
        </p:nvSpPr>
        <p:spPr bwMode="auto">
          <a:xfrm>
            <a:off x="2549836" y="3810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6" name="Freeform 28"/>
          <p:cNvSpPr>
            <a:spLocks/>
          </p:cNvSpPr>
          <p:nvPr/>
        </p:nvSpPr>
        <p:spPr bwMode="auto">
          <a:xfrm>
            <a:off x="2058459" y="38100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89" name="Rectangle 29"/>
          <p:cNvSpPr>
            <a:spLocks noChangeArrowheads="1"/>
          </p:cNvSpPr>
          <p:nvPr/>
        </p:nvSpPr>
        <p:spPr bwMode="auto">
          <a:xfrm>
            <a:off x="2397436" y="35052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dirty="0">
                <a:solidFill>
                  <a:schemeClr val="tx2"/>
                </a:solidFill>
                <a:latin typeface="Courier New" pitchFamily="49" charset="0"/>
              </a:rPr>
              <a:t>d</a:t>
            </a:r>
            <a:r>
              <a:rPr lang="en-US" sz="1800" baseline="-25000" dirty="0">
                <a:solidFill>
                  <a:schemeClr val="tx2"/>
                </a:solidFill>
                <a:latin typeface="Courier New" pitchFamily="49" charset="0"/>
              </a:rPr>
              <a:t>4</a:t>
            </a:r>
          </a:p>
        </p:txBody>
      </p:sp>
      <p:sp>
        <p:nvSpPr>
          <p:cNvPr id="20528" name="AutoShape 30"/>
          <p:cNvSpPr>
            <a:spLocks noChangeArrowheads="1"/>
          </p:cNvSpPr>
          <p:nvPr/>
        </p:nvSpPr>
        <p:spPr bwMode="auto">
          <a:xfrm>
            <a:off x="2551141" y="4572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29" name="Line 31"/>
          <p:cNvSpPr>
            <a:spLocks noChangeShapeType="1"/>
          </p:cNvSpPr>
          <p:nvPr/>
        </p:nvSpPr>
        <p:spPr bwMode="auto">
          <a:xfrm>
            <a:off x="2703541" y="44196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0" name="Line 32"/>
          <p:cNvSpPr>
            <a:spLocks noChangeShapeType="1"/>
          </p:cNvSpPr>
          <p:nvPr/>
        </p:nvSpPr>
        <p:spPr bwMode="auto">
          <a:xfrm>
            <a:off x="2932141" y="4343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1" name="Freeform 33"/>
          <p:cNvSpPr>
            <a:spLocks/>
          </p:cNvSpPr>
          <p:nvPr/>
        </p:nvSpPr>
        <p:spPr bwMode="auto">
          <a:xfrm>
            <a:off x="2457761" y="43434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94" name="Rectangle 34"/>
          <p:cNvSpPr>
            <a:spLocks noChangeArrowheads="1"/>
          </p:cNvSpPr>
          <p:nvPr/>
        </p:nvSpPr>
        <p:spPr bwMode="auto">
          <a:xfrm>
            <a:off x="2779741" y="40386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0533" name="AutoShape 35"/>
          <p:cNvSpPr>
            <a:spLocks noChangeArrowheads="1"/>
          </p:cNvSpPr>
          <p:nvPr/>
        </p:nvSpPr>
        <p:spPr bwMode="auto">
          <a:xfrm>
            <a:off x="2939987" y="5105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34" name="Line 36"/>
          <p:cNvSpPr>
            <a:spLocks noChangeShapeType="1"/>
          </p:cNvSpPr>
          <p:nvPr/>
        </p:nvSpPr>
        <p:spPr bwMode="auto">
          <a:xfrm>
            <a:off x="3092387" y="49530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5" name="Line 37"/>
          <p:cNvSpPr>
            <a:spLocks noChangeShapeType="1"/>
          </p:cNvSpPr>
          <p:nvPr/>
        </p:nvSpPr>
        <p:spPr bwMode="auto">
          <a:xfrm>
            <a:off x="3320987" y="4876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6" name="Freeform 38"/>
          <p:cNvSpPr>
            <a:spLocks/>
          </p:cNvSpPr>
          <p:nvPr/>
        </p:nvSpPr>
        <p:spPr bwMode="auto">
          <a:xfrm>
            <a:off x="2840066" y="48768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99" name="Rectangle 39"/>
          <p:cNvSpPr>
            <a:spLocks noChangeArrowheads="1"/>
          </p:cNvSpPr>
          <p:nvPr/>
        </p:nvSpPr>
        <p:spPr bwMode="auto">
          <a:xfrm>
            <a:off x="3168587" y="45720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0538" name="AutoShape 40"/>
          <p:cNvSpPr>
            <a:spLocks noChangeArrowheads="1"/>
          </p:cNvSpPr>
          <p:nvPr/>
        </p:nvSpPr>
        <p:spPr bwMode="auto">
          <a:xfrm>
            <a:off x="3334435" y="56388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39" name="Line 41"/>
          <p:cNvSpPr>
            <a:spLocks noChangeShapeType="1"/>
          </p:cNvSpPr>
          <p:nvPr/>
        </p:nvSpPr>
        <p:spPr bwMode="auto">
          <a:xfrm>
            <a:off x="3492811" y="54864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40" name="Line 42"/>
          <p:cNvSpPr>
            <a:spLocks noChangeShapeType="1"/>
          </p:cNvSpPr>
          <p:nvPr/>
        </p:nvSpPr>
        <p:spPr bwMode="auto">
          <a:xfrm>
            <a:off x="3715435" y="54102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41" name="Freeform 43"/>
          <p:cNvSpPr>
            <a:spLocks/>
          </p:cNvSpPr>
          <p:nvPr/>
        </p:nvSpPr>
        <p:spPr bwMode="auto">
          <a:xfrm>
            <a:off x="3228912" y="54102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404" name="Rectangle 44"/>
          <p:cNvSpPr>
            <a:spLocks noChangeArrowheads="1"/>
          </p:cNvSpPr>
          <p:nvPr/>
        </p:nvSpPr>
        <p:spPr bwMode="auto">
          <a:xfrm>
            <a:off x="3563035" y="51054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08907" y="381000"/>
            <a:ext cx="7592093" cy="762000"/>
          </a:xfrm>
        </p:spPr>
        <p:txBody>
          <a:bodyPr/>
          <a:lstStyle/>
          <a:p>
            <a:pPr eaLnBrk="1" hangingPunct="1">
              <a:defRPr/>
            </a:pPr>
            <a:r>
              <a:rPr lang="en-US" dirty="0" smtClean="0"/>
              <a:t>Loop Unrolling (2x1)</a:t>
            </a:r>
          </a:p>
        </p:txBody>
      </p:sp>
      <p:sp>
        <p:nvSpPr>
          <p:cNvPr id="21507" name="Rectangle 3"/>
          <p:cNvSpPr>
            <a:spLocks noGrp="1" noChangeArrowheads="1"/>
          </p:cNvSpPr>
          <p:nvPr>
            <p:ph type="body" idx="1"/>
          </p:nvPr>
        </p:nvSpPr>
        <p:spPr>
          <a:xfrm>
            <a:off x="455613" y="5822950"/>
            <a:ext cx="8307387" cy="577850"/>
          </a:xfrm>
        </p:spPr>
        <p:txBody>
          <a:bodyPr/>
          <a:lstStyle/>
          <a:p>
            <a:r>
              <a:rPr lang="en-US" sz="2800" dirty="0" smtClean="0"/>
              <a:t>Perform 2x more useful work per iteration</a:t>
            </a:r>
          </a:p>
        </p:txBody>
      </p:sp>
      <p:sp>
        <p:nvSpPr>
          <p:cNvPr id="21508" name="Rectangle 4"/>
          <p:cNvSpPr>
            <a:spLocks noChangeArrowheads="1"/>
          </p:cNvSpPr>
          <p:nvPr/>
        </p:nvSpPr>
        <p:spPr bwMode="auto">
          <a:xfrm>
            <a:off x="921222" y="1295400"/>
            <a:ext cx="5860578"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 = </a:t>
            </a:r>
            <a:r>
              <a:rPr lang="en-US" sz="1600" dirty="0">
                <a:solidFill>
                  <a:schemeClr val="folHlink"/>
                </a:solidFill>
                <a:latin typeface="Courier New" pitchFamily="49" charset="0"/>
              </a:rPr>
              <a:t>(</a:t>
            </a:r>
            <a:r>
              <a:rPr lang="en-US" sz="1600" dirty="0">
                <a:solidFill>
                  <a:srgbClr val="A50021"/>
                </a:solidFill>
                <a:latin typeface="Courier New" pitchFamily="49" charset="0"/>
              </a:rPr>
              <a:t>x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r>
              <a:rPr lang="en-US" sz="1600" dirty="0">
                <a:solidFill>
                  <a:schemeClr val="folHlink"/>
                </a:solidFill>
                <a:latin typeface="Courier New" pitchFamily="49" charset="0"/>
              </a:rPr>
              <a:t>)</a:t>
            </a:r>
            <a:r>
              <a:rPr lang="en-US" sz="1600" dirty="0">
                <a:solidFill>
                  <a:srgbClr val="A50021"/>
                </a:solidFill>
                <a:latin typeface="Courier New" pitchFamily="49" charset="0"/>
              </a:rPr>
              <a:t>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 = x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lnSpc>
                <a:spcPct val="100000"/>
              </a:lnSpc>
              <a:tabLst>
                <a:tab pos="914400" algn="l"/>
                <a:tab pos="2286000" algn="l"/>
              </a:tabLst>
            </a:pPr>
            <a:r>
              <a:rPr lang="en-US" sz="1600" dirty="0">
                <a:latin typeface="Courier New" pitchFamily="49"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5" name="Rectangle 45"/>
          <p:cNvSpPr>
            <a:spLocks noGrp="1" noChangeArrowheads="1"/>
          </p:cNvSpPr>
          <p:nvPr>
            <p:ph type="title"/>
          </p:nvPr>
        </p:nvSpPr>
        <p:spPr/>
        <p:txBody>
          <a:bodyPr/>
          <a:lstStyle/>
          <a:p>
            <a:pPr eaLnBrk="1" hangingPunct="1">
              <a:defRPr/>
            </a:pPr>
            <a:r>
              <a:rPr lang="en-US" smtClean="0"/>
              <a:t>Effect of Loop Unrolling</a:t>
            </a:r>
          </a:p>
        </p:txBody>
      </p:sp>
      <p:sp>
        <p:nvSpPr>
          <p:cNvPr id="788526" name="Rectangle 46"/>
          <p:cNvSpPr>
            <a:spLocks noGrp="1" noChangeArrowheads="1"/>
          </p:cNvSpPr>
          <p:nvPr>
            <p:ph type="body" idx="1"/>
          </p:nvPr>
        </p:nvSpPr>
        <p:spPr>
          <a:xfrm>
            <a:off x="379413" y="3886200"/>
            <a:ext cx="8307387" cy="2667000"/>
          </a:xfrm>
        </p:spPr>
        <p:txBody>
          <a:bodyPr/>
          <a:lstStyle/>
          <a:p>
            <a:pPr eaLnBrk="1" hangingPunct="1">
              <a:defRPr/>
            </a:pPr>
            <a:endParaRPr lang="en-US" dirty="0" smtClean="0"/>
          </a:p>
          <a:p>
            <a:pPr eaLnBrk="1" hangingPunct="1">
              <a:defRPr/>
            </a:pPr>
            <a:r>
              <a:rPr lang="en-US" dirty="0" smtClean="0"/>
              <a:t>Helps integer add</a:t>
            </a:r>
          </a:p>
          <a:p>
            <a:pPr lvl="1">
              <a:defRPr/>
            </a:pPr>
            <a:r>
              <a:rPr lang="en-US" dirty="0" smtClean="0"/>
              <a:t>Achieves latency bound</a:t>
            </a:r>
            <a:endParaRPr lang="en-US" dirty="0"/>
          </a:p>
          <a:p>
            <a:pPr eaLnBrk="1" hangingPunct="1">
              <a:defRPr/>
            </a:pPr>
            <a:r>
              <a:rPr lang="en-US" dirty="0" smtClean="0"/>
              <a:t>Others don’t improve. </a:t>
            </a:r>
            <a:r>
              <a:rPr lang="en-US" i="1" dirty="0" smtClean="0">
                <a:solidFill>
                  <a:srgbClr val="990000"/>
                </a:solidFill>
              </a:rPr>
              <a:t>Why?</a:t>
            </a:r>
          </a:p>
          <a:p>
            <a:pPr lvl="1" eaLnBrk="1" hangingPunct="1">
              <a:defRPr/>
            </a:pPr>
            <a:r>
              <a:rPr lang="en-US" dirty="0" smtClean="0"/>
              <a:t>Still sequential dependency</a:t>
            </a:r>
          </a:p>
        </p:txBody>
      </p:sp>
      <p:sp>
        <p:nvSpPr>
          <p:cNvPr id="22556" name="Rectangle 47"/>
          <p:cNvSpPr>
            <a:spLocks noChangeArrowheads="1"/>
          </p:cNvSpPr>
          <p:nvPr/>
        </p:nvSpPr>
        <p:spPr bwMode="auto">
          <a:xfrm>
            <a:off x="4533106" y="437438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graphicFrame>
        <p:nvGraphicFramePr>
          <p:cNvPr id="7" name="Group 49"/>
          <p:cNvGraphicFramePr>
            <a:graphicFrameLocks noGrp="1"/>
          </p:cNvGraphicFramePr>
          <p:nvPr>
            <p:extLst>
              <p:ext uri="{D42A27DB-BD31-4B8C-83A1-F6EECF244321}">
                <p14:modId xmlns:p14="http://schemas.microsoft.com/office/powerpoint/2010/main" val="769335434"/>
              </p:ext>
            </p:extLst>
          </p:nvPr>
        </p:nvGraphicFramePr>
        <p:xfrm>
          <a:off x="1570037" y="1219200"/>
          <a:ext cx="6003925" cy="2165223"/>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143578"/>
              </p:ext>
            </p:extLst>
          </p:nvPr>
        </p:nvGraphicFramePr>
        <p:xfrm>
          <a:off x="1570037" y="3385058"/>
          <a:ext cx="6003925" cy="612648"/>
        </p:xfrm>
        <a:graphic>
          <a:graphicData uri="http://schemas.openxmlformats.org/drawingml/2006/table">
            <a:tbl>
              <a:tblPr/>
              <a:tblGrid>
                <a:gridCol w="1723349"/>
                <a:gridCol w="1070144"/>
                <a:gridCol w="1070144"/>
                <a:gridCol w="1070144"/>
                <a:gridCol w="1070144"/>
              </a:tblGrid>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2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408907" y="435678"/>
            <a:ext cx="8049293" cy="762000"/>
          </a:xfrm>
        </p:spPr>
        <p:txBody>
          <a:bodyPr/>
          <a:lstStyle/>
          <a:p>
            <a:pPr eaLnBrk="1" hangingPunct="1">
              <a:defRPr/>
            </a:pPr>
            <a:r>
              <a:rPr lang="en-US" dirty="0" smtClean="0"/>
              <a:t>Loop Unrolling with </a:t>
            </a:r>
            <a:r>
              <a:rPr lang="en-US" dirty="0" err="1" smtClean="0"/>
              <a:t>Reassociation</a:t>
            </a:r>
            <a:r>
              <a:rPr lang="en-US" dirty="0" smtClean="0"/>
              <a:t> (2x1a)</a:t>
            </a:r>
          </a:p>
        </p:txBody>
      </p:sp>
      <p:sp>
        <p:nvSpPr>
          <p:cNvPr id="23555" name="Rectangle 3"/>
          <p:cNvSpPr>
            <a:spLocks noGrp="1" noChangeArrowheads="1"/>
          </p:cNvSpPr>
          <p:nvPr>
            <p:ph type="body" idx="1"/>
          </p:nvPr>
        </p:nvSpPr>
        <p:spPr>
          <a:xfrm>
            <a:off x="457200" y="5670550"/>
            <a:ext cx="7939087" cy="577850"/>
          </a:xfrm>
        </p:spPr>
        <p:txBody>
          <a:bodyPr/>
          <a:lstStyle/>
          <a:p>
            <a:r>
              <a:rPr lang="en-US" sz="2800" dirty="0" smtClean="0"/>
              <a:t>Can this change the result of the computation?</a:t>
            </a:r>
          </a:p>
          <a:p>
            <a:r>
              <a:rPr lang="en-US" sz="2800" dirty="0" smtClean="0"/>
              <a:t>Yes, for FP. </a:t>
            </a:r>
            <a:r>
              <a:rPr lang="en-US" sz="2800" i="1" dirty="0" smtClean="0">
                <a:solidFill>
                  <a:srgbClr val="C00000"/>
                </a:solidFill>
              </a:rPr>
              <a:t>Why?</a:t>
            </a:r>
          </a:p>
        </p:txBody>
      </p:sp>
      <p:sp>
        <p:nvSpPr>
          <p:cNvPr id="23556" name="Rectangle 4"/>
          <p:cNvSpPr>
            <a:spLocks noChangeArrowheads="1"/>
          </p:cNvSpPr>
          <p:nvPr/>
        </p:nvSpPr>
        <p:spPr bwMode="auto">
          <a:xfrm>
            <a:off x="914400" y="1295400"/>
            <a:ext cx="5984009"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 = x </a:t>
            </a:r>
            <a:r>
              <a:rPr lang="en-US" sz="1600" dirty="0" smtClean="0">
                <a:solidFill>
                  <a:srgbClr val="A50021"/>
                </a:solidFill>
                <a:latin typeface="Courier New" pitchFamily="49" charset="0"/>
              </a:rPr>
              <a:t>OP </a:t>
            </a:r>
            <a:r>
              <a:rPr lang="en-US" sz="1600" dirty="0">
                <a:solidFill>
                  <a:schemeClr val="folHlink"/>
                </a:solidFill>
                <a:latin typeface="Courier New" pitchFamily="49" charset="0"/>
              </a:rPr>
              <a:t>(</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r>
              <a:rPr lang="en-US" sz="1600" dirty="0">
                <a:solidFill>
                  <a:schemeClr val="folHlink"/>
                </a:solidFill>
                <a:latin typeface="Courier New" pitchFamily="49" charset="0"/>
              </a:rPr>
              <a:t>)</a:t>
            </a:r>
            <a:r>
              <a:rPr lang="en-US" sz="1600" dirty="0">
                <a:solidFill>
                  <a:srgbClr val="A50021"/>
                </a:solidFill>
                <a:latin typeface="Courier New" pitchFamily="49" charset="0"/>
              </a:rPr>
              <a:t>;</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 = x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lnSpc>
                <a:spcPct val="100000"/>
              </a:lnSpc>
              <a:tabLst>
                <a:tab pos="914400" algn="l"/>
                <a:tab pos="2286000" algn="l"/>
              </a:tabLst>
            </a:pPr>
            <a:r>
              <a:rPr lang="en-US" sz="1600" dirty="0">
                <a:latin typeface="Courier New" pitchFamily="49" charset="0"/>
              </a:rPr>
              <a:t>}</a:t>
            </a:r>
          </a:p>
        </p:txBody>
      </p:sp>
      <p:sp>
        <p:nvSpPr>
          <p:cNvPr id="5" name="Rectangle 47"/>
          <p:cNvSpPr>
            <a:spLocks noChangeArrowheads="1"/>
          </p:cNvSpPr>
          <p:nvPr/>
        </p:nvSpPr>
        <p:spPr bwMode="auto">
          <a:xfrm>
            <a:off x="5562600" y="3645932"/>
            <a:ext cx="3767056" cy="366767"/>
          </a:xfrm>
          <a:prstGeom prst="rect">
            <a:avLst/>
          </a:prstGeom>
          <a:solidFill>
            <a:srgbClr val="F1C7C7"/>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sp>
        <p:nvSpPr>
          <p:cNvPr id="6" name="TextBox 5"/>
          <p:cNvSpPr txBox="1"/>
          <p:nvPr/>
        </p:nvSpPr>
        <p:spPr>
          <a:xfrm>
            <a:off x="5562600" y="3276600"/>
            <a:ext cx="1981953" cy="369332"/>
          </a:xfrm>
          <a:prstGeom prst="rect">
            <a:avLst/>
          </a:prstGeom>
          <a:solidFill>
            <a:schemeClr val="bg2">
              <a:lumMod val="20000"/>
              <a:lumOff val="80000"/>
            </a:schemeClr>
          </a:solidFill>
        </p:spPr>
        <p:txBody>
          <a:bodyPr wrap="none" rtlCol="0">
            <a:spAutoFit/>
          </a:bodyPr>
          <a:lstStyle/>
          <a:p>
            <a:r>
              <a:rPr lang="en-US" sz="1800" dirty="0" smtClean="0">
                <a:latin typeface="Calibri" pitchFamily="34" charset="0"/>
              </a:rPr>
              <a:t>Compare to before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457200" y="304800"/>
            <a:ext cx="6561138" cy="573088"/>
          </a:xfrm>
        </p:spPr>
        <p:txBody>
          <a:bodyPr/>
          <a:lstStyle/>
          <a:p>
            <a:pPr eaLnBrk="1" hangingPunct="1">
              <a:defRPr/>
            </a:pPr>
            <a:r>
              <a:rPr lang="en-US" smtClean="0"/>
              <a:t>Optimizing Compilers</a:t>
            </a:r>
          </a:p>
        </p:txBody>
      </p:sp>
      <p:sp>
        <p:nvSpPr>
          <p:cNvPr id="651267" name="Rectangle 3"/>
          <p:cNvSpPr>
            <a:spLocks noGrp="1" noChangeArrowheads="1"/>
          </p:cNvSpPr>
          <p:nvPr>
            <p:ph type="body" idx="1"/>
          </p:nvPr>
        </p:nvSpPr>
        <p:spPr>
          <a:xfrm>
            <a:off x="304800" y="914400"/>
            <a:ext cx="8686800" cy="5715000"/>
          </a:xfrm>
        </p:spPr>
        <p:txBody>
          <a:bodyPr lIns="90487" tIns="44450" rIns="90487" bIns="44450"/>
          <a:lstStyle/>
          <a:p>
            <a:pPr eaLnBrk="1" hangingPunct="1">
              <a:defRPr/>
            </a:pPr>
            <a:r>
              <a:rPr lang="en-US" smtClean="0"/>
              <a:t>Provide efficient mapping of program to machine</a:t>
            </a:r>
          </a:p>
          <a:p>
            <a:pPr lvl="1" eaLnBrk="1" hangingPunct="1">
              <a:defRPr/>
            </a:pPr>
            <a:r>
              <a:rPr lang="en-US" smtClean="0"/>
              <a:t>register allocation</a:t>
            </a:r>
          </a:p>
          <a:p>
            <a:pPr lvl="1" eaLnBrk="1" hangingPunct="1">
              <a:defRPr/>
            </a:pPr>
            <a:r>
              <a:rPr lang="en-US" smtClean="0"/>
              <a:t>code selection and ordering (scheduling)</a:t>
            </a:r>
          </a:p>
          <a:p>
            <a:pPr lvl="1" eaLnBrk="1" hangingPunct="1">
              <a:defRPr/>
            </a:pPr>
            <a:r>
              <a:rPr lang="en-US" smtClean="0"/>
              <a:t>dead code elimination</a:t>
            </a:r>
          </a:p>
          <a:p>
            <a:pPr lvl="1" eaLnBrk="1" hangingPunct="1">
              <a:defRPr/>
            </a:pPr>
            <a:r>
              <a:rPr lang="en-US" smtClean="0"/>
              <a:t>eliminating minor inefficiencies</a:t>
            </a:r>
          </a:p>
          <a:p>
            <a:pPr eaLnBrk="1" hangingPunct="1">
              <a:defRPr/>
            </a:pPr>
            <a:r>
              <a:rPr lang="en-US" smtClean="0"/>
              <a:t>Don’t (usually) improve asymptotic efficiency</a:t>
            </a:r>
          </a:p>
          <a:p>
            <a:pPr lvl="1" eaLnBrk="1" hangingPunct="1">
              <a:defRPr/>
            </a:pPr>
            <a:r>
              <a:rPr lang="en-US" smtClean="0"/>
              <a:t>up to programmer to select best overall algorithm</a:t>
            </a:r>
          </a:p>
          <a:p>
            <a:pPr lvl="1" eaLnBrk="1" hangingPunct="1">
              <a:defRPr/>
            </a:pPr>
            <a:r>
              <a:rPr lang="en-US" smtClean="0"/>
              <a:t>big-O savings are (often) more important than constant factors</a:t>
            </a:r>
          </a:p>
          <a:p>
            <a:pPr lvl="2" eaLnBrk="1" hangingPunct="1">
              <a:defRPr/>
            </a:pPr>
            <a:r>
              <a:rPr lang="en-US" smtClean="0"/>
              <a:t>but constant factors also matter</a:t>
            </a:r>
          </a:p>
          <a:p>
            <a:pPr eaLnBrk="1" hangingPunct="1">
              <a:defRPr/>
            </a:pPr>
            <a:r>
              <a:rPr lang="en-US" smtClean="0"/>
              <a:t>Have difficulty overcoming “optimization blockers”</a:t>
            </a:r>
          </a:p>
          <a:p>
            <a:pPr lvl="1" eaLnBrk="1" hangingPunct="1">
              <a:defRPr/>
            </a:pPr>
            <a:r>
              <a:rPr lang="en-US" smtClean="0"/>
              <a:t>potential memory aliasing</a:t>
            </a:r>
          </a:p>
          <a:p>
            <a:pPr lvl="1" eaLnBrk="1" hangingPunct="1">
              <a:defRPr/>
            </a:pPr>
            <a:r>
              <a:rPr lang="en-US" smtClean="0"/>
              <a:t>potential procedure side-effects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6" name="Rectangle 26"/>
          <p:cNvSpPr>
            <a:spLocks noGrp="1" noChangeArrowheads="1"/>
          </p:cNvSpPr>
          <p:nvPr>
            <p:ph type="title"/>
          </p:nvPr>
        </p:nvSpPr>
        <p:spPr/>
        <p:txBody>
          <a:bodyPr/>
          <a:lstStyle/>
          <a:p>
            <a:pPr eaLnBrk="1" hangingPunct="1">
              <a:defRPr/>
            </a:pPr>
            <a:r>
              <a:rPr lang="en-US" smtClean="0"/>
              <a:t>Effect of Reassociation</a:t>
            </a:r>
          </a:p>
        </p:txBody>
      </p:sp>
      <p:sp>
        <p:nvSpPr>
          <p:cNvPr id="793627" name="Rectangle 27"/>
          <p:cNvSpPr>
            <a:spLocks noGrp="1" noChangeArrowheads="1"/>
          </p:cNvSpPr>
          <p:nvPr>
            <p:ph type="body" idx="1"/>
          </p:nvPr>
        </p:nvSpPr>
        <p:spPr>
          <a:xfrm>
            <a:off x="290513" y="4710166"/>
            <a:ext cx="8307387" cy="1735083"/>
          </a:xfrm>
        </p:spPr>
        <p:txBody>
          <a:bodyPr/>
          <a:lstStyle/>
          <a:p>
            <a:pPr eaLnBrk="1" hangingPunct="1">
              <a:defRPr/>
            </a:pPr>
            <a:r>
              <a:rPr lang="en-US" dirty="0" smtClean="0"/>
              <a:t>Nearly 2x speedup for </a:t>
            </a:r>
            <a:r>
              <a:rPr lang="en-US" dirty="0" err="1" smtClean="0"/>
              <a:t>Int</a:t>
            </a:r>
            <a:r>
              <a:rPr lang="en-US" dirty="0" smtClean="0"/>
              <a:t> *, FP +, FP *</a:t>
            </a:r>
          </a:p>
          <a:p>
            <a:pPr lvl="1" eaLnBrk="1" hangingPunct="1">
              <a:defRPr/>
            </a:pPr>
            <a:r>
              <a:rPr lang="en-US" dirty="0" smtClean="0"/>
              <a:t>Reason: Breaks sequential dependency</a:t>
            </a:r>
          </a:p>
          <a:p>
            <a:pPr lvl="1" eaLnBrk="1" hangingPunct="1">
              <a:defRPr/>
            </a:pPr>
            <a:endParaRPr lang="en-US" dirty="0" smtClean="0"/>
          </a:p>
          <a:p>
            <a:pPr lvl="1" eaLnBrk="1" hangingPunct="1">
              <a:defRPr/>
            </a:pPr>
            <a:endParaRPr lang="en-US" dirty="0" smtClean="0"/>
          </a:p>
          <a:p>
            <a:pPr lvl="1" eaLnBrk="1" hangingPunct="1">
              <a:defRPr/>
            </a:pPr>
            <a:r>
              <a:rPr lang="en-US" dirty="0" smtClean="0"/>
              <a:t>Why is that? (next slide)</a:t>
            </a:r>
          </a:p>
        </p:txBody>
      </p:sp>
      <p:sp>
        <p:nvSpPr>
          <p:cNvPr id="24610" name="Rectangle 28"/>
          <p:cNvSpPr>
            <a:spLocks noChangeArrowheads="1"/>
          </p:cNvSpPr>
          <p:nvPr/>
        </p:nvSpPr>
        <p:spPr bwMode="auto">
          <a:xfrm>
            <a:off x="1143000" y="565303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graphicFrame>
        <p:nvGraphicFramePr>
          <p:cNvPr id="8" name="Group 49"/>
          <p:cNvGraphicFramePr>
            <a:graphicFrameLocks noGrp="1"/>
          </p:cNvGraphicFramePr>
          <p:nvPr>
            <p:extLst>
              <p:ext uri="{D42A27DB-BD31-4B8C-83A1-F6EECF244321}">
                <p14:modId xmlns:p14="http://schemas.microsoft.com/office/powerpoint/2010/main" val="359622856"/>
              </p:ext>
            </p:extLst>
          </p:nvPr>
        </p:nvGraphicFramePr>
        <p:xfrm>
          <a:off x="1570037" y="1066800"/>
          <a:ext cx="6003925" cy="3165221"/>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cxnSp>
        <p:nvCxnSpPr>
          <p:cNvPr id="3" name="Straight Arrow Connector 2"/>
          <p:cNvCxnSpPr/>
          <p:nvPr/>
        </p:nvCxnSpPr>
        <p:spPr bwMode="auto">
          <a:xfrm flipH="1" flipV="1">
            <a:off x="7391400" y="4267200"/>
            <a:ext cx="381000" cy="609600"/>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4" name="TextBox 3"/>
          <p:cNvSpPr txBox="1"/>
          <p:nvPr/>
        </p:nvSpPr>
        <p:spPr>
          <a:xfrm>
            <a:off x="6953414" y="4782597"/>
            <a:ext cx="2190586" cy="646331"/>
          </a:xfrm>
          <a:prstGeom prst="rect">
            <a:avLst/>
          </a:prstGeom>
          <a:noFill/>
        </p:spPr>
        <p:txBody>
          <a:bodyPr wrap="none" rtlCol="0">
            <a:spAutoFit/>
          </a:bodyPr>
          <a:lstStyle/>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a:t>
            </a:r>
            <a:r>
              <a:rPr lang="en-US" sz="1800" dirty="0">
                <a:latin typeface="Calibri" pitchFamily="34" charset="0"/>
              </a:rPr>
              <a:t> </a:t>
            </a:r>
            <a:r>
              <a:rPr lang="en-US" sz="1800" dirty="0" smtClean="0">
                <a:latin typeface="Calibri" pitchFamily="34" charset="0"/>
              </a:rPr>
              <a:t>units for FP *</a:t>
            </a:r>
          </a:p>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 units for load</a:t>
            </a:r>
          </a:p>
        </p:txBody>
      </p:sp>
      <p:cxnSp>
        <p:nvCxnSpPr>
          <p:cNvPr id="9" name="Straight Arrow Connector 8"/>
          <p:cNvCxnSpPr/>
          <p:nvPr/>
        </p:nvCxnSpPr>
        <p:spPr bwMode="auto">
          <a:xfrm flipH="1" flipV="1">
            <a:off x="4191000" y="4191000"/>
            <a:ext cx="1771814" cy="1581835"/>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10" name="TextBox 9"/>
          <p:cNvSpPr txBox="1"/>
          <p:nvPr/>
        </p:nvSpPr>
        <p:spPr>
          <a:xfrm>
            <a:off x="5581814" y="5696634"/>
            <a:ext cx="2190586" cy="646331"/>
          </a:xfrm>
          <a:prstGeom prst="rect">
            <a:avLst/>
          </a:prstGeom>
          <a:noFill/>
        </p:spPr>
        <p:txBody>
          <a:bodyPr wrap="none" rtlCol="0">
            <a:spAutoFit/>
          </a:bodyPr>
          <a:lstStyle/>
          <a:p>
            <a:r>
              <a:rPr lang="en-US" sz="1800" dirty="0" smtClean="0">
                <a:latin typeface="Calibri" pitchFamily="34" charset="0"/>
              </a:rPr>
              <a:t>4 </a:t>
            </a:r>
            <a:r>
              <a:rPr lang="en-US" sz="1800" dirty="0" err="1" smtClean="0">
                <a:latin typeface="Calibri" pitchFamily="34" charset="0"/>
              </a:rPr>
              <a:t>func</a:t>
            </a:r>
            <a:r>
              <a:rPr lang="en-US" sz="1800" dirty="0" smtClean="0">
                <a:latin typeface="Calibri" pitchFamily="34" charset="0"/>
              </a:rPr>
              <a:t>.</a:t>
            </a:r>
            <a:r>
              <a:rPr lang="en-US" sz="1800" dirty="0">
                <a:latin typeface="Calibri" pitchFamily="34" charset="0"/>
              </a:rPr>
              <a:t> </a:t>
            </a:r>
            <a:r>
              <a:rPr lang="en-US" sz="1800" dirty="0" smtClean="0">
                <a:latin typeface="Calibri" pitchFamily="34" charset="0"/>
              </a:rPr>
              <a:t>units for </a:t>
            </a:r>
            <a:r>
              <a:rPr lang="en-US" sz="1800" dirty="0" err="1" smtClean="0">
                <a:latin typeface="Calibri" pitchFamily="34" charset="0"/>
              </a:rPr>
              <a:t>int</a:t>
            </a:r>
            <a:r>
              <a:rPr lang="en-US" sz="1800" dirty="0" smtClean="0">
                <a:latin typeface="Calibri" pitchFamily="34" charset="0"/>
              </a:rPr>
              <a:t> +</a:t>
            </a:r>
          </a:p>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 units for load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2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7" grpId="0" build="p"/>
      <p:bldP spid="246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rotWithShape="1">
          <a:blip r:embed="rId2"/>
          <a:srcRect r="44797"/>
          <a:stretch/>
        </p:blipFill>
        <p:spPr>
          <a:xfrm>
            <a:off x="331940" y="1676400"/>
            <a:ext cx="4316260" cy="3772227"/>
          </a:xfrm>
          <a:prstGeom prst="rect">
            <a:avLst/>
          </a:prstGeom>
        </p:spPr>
      </p:pic>
      <p:sp>
        <p:nvSpPr>
          <p:cNvPr id="5" name="Rectangle 4"/>
          <p:cNvSpPr>
            <a:spLocks noChangeArrowheads="1"/>
          </p:cNvSpPr>
          <p:nvPr/>
        </p:nvSpPr>
        <p:spPr bwMode="auto">
          <a:xfrm>
            <a:off x="4374888" y="2072883"/>
            <a:ext cx="4418013" cy="2890535"/>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228600" algn="l"/>
                <a:tab pos="914400" algn="l"/>
                <a:tab pos="3149600" algn="l"/>
              </a:tabLst>
            </a:pPr>
            <a:r>
              <a:rPr lang="en-US" sz="1400" dirty="0" smtClean="0">
                <a:solidFill>
                  <a:srgbClr val="00B050"/>
                </a:solidFill>
                <a:latin typeface="Courier New" pitchFamily="49" charset="0"/>
              </a:rPr>
              <a:t>.L519: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vmovsd</a:t>
            </a:r>
            <a:r>
              <a:rPr lang="en-US" altLang="zh-CN"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rax</a:t>
            </a:r>
            <a:r>
              <a:rPr lang="en-US" altLang="zh-CN"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rdx</a:t>
            </a:r>
            <a:r>
              <a:rPr lang="en-US" altLang="zh-CN" sz="1400" dirty="0" smtClean="0">
                <a:solidFill>
                  <a:srgbClr val="00B050"/>
                </a:solidFill>
                <a:latin typeface="Courier New" pitchFamily="49" charset="0"/>
              </a:rPr>
              <a:t>, 8), %xmm0</a:t>
            </a:r>
          </a:p>
          <a:p>
            <a:pPr>
              <a:lnSpc>
                <a:spcPct val="100000"/>
              </a:lnSpc>
              <a:tabLst>
                <a:tab pos="228600" algn="l"/>
                <a:tab pos="914400" algn="l"/>
                <a:tab pos="3149600" algn="l"/>
              </a:tabLst>
            </a:pPr>
            <a:endParaRPr lang="en-US" altLang="zh-CN" sz="1400" dirty="0">
              <a:solidFill>
                <a:srgbClr val="00B050"/>
              </a:solidFill>
              <a:latin typeface="Courier New" pitchFamily="49" charset="0"/>
            </a:endParaRPr>
          </a:p>
          <a:p>
            <a:pPr>
              <a:lnSpc>
                <a:spcPct val="100000"/>
              </a:lnSpc>
              <a:tabLst>
                <a:tab pos="228600" algn="l"/>
                <a:tab pos="914400" algn="l"/>
                <a:tab pos="3149600" algn="l"/>
              </a:tabLst>
            </a:pPr>
            <a:endParaRPr lang="en-US" altLang="zh-CN"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8(%</a:t>
            </a:r>
            <a:r>
              <a:rPr lang="en-US" sz="1400" dirty="0" err="1" smtClean="0">
                <a:solidFill>
                  <a:srgbClr val="00B050"/>
                </a:solidFill>
                <a:latin typeface="Courier New" pitchFamily="49" charset="0"/>
              </a:rPr>
              <a:t>rax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8), %xmm0, %xmm0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%xmm0, %xmm1, %xmm1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addq</a:t>
            </a:r>
            <a:r>
              <a:rPr lang="en-US" sz="1400" dirty="0" smtClean="0">
                <a:solidFill>
                  <a:srgbClr val="00B050"/>
                </a:solidFill>
                <a:latin typeface="Courier New" pitchFamily="49" charset="0"/>
              </a:rPr>
              <a:t>	$2, %</a:t>
            </a:r>
            <a:r>
              <a:rPr lang="en-US" sz="1400" dirty="0" err="1" smtClean="0">
                <a:solidFill>
                  <a:srgbClr val="00B050"/>
                </a:solidFill>
                <a:latin typeface="Courier New" pitchFamily="49" charset="0"/>
              </a:rPr>
              <a:t>rdx</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cmpq</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rbp</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jg</a:t>
            </a:r>
            <a:r>
              <a:rPr lang="en-US" sz="1400" dirty="0" smtClean="0">
                <a:solidFill>
                  <a:srgbClr val="00B050"/>
                </a:solidFill>
                <a:latin typeface="Courier New" pitchFamily="49" charset="0"/>
              </a:rPr>
              <a:t>	.L519	</a:t>
            </a:r>
            <a:endParaRPr lang="en-US" sz="1400" dirty="0">
              <a:solidFill>
                <a:srgbClr val="00B050"/>
              </a:solidFill>
              <a:latin typeface="Courier New" pitchFamily="49" charset="0"/>
            </a:endParaRPr>
          </a:p>
        </p:txBody>
      </p:sp>
    </p:spTree>
    <p:extLst>
      <p:ext uri="{BB962C8B-B14F-4D97-AF65-F5344CB8AC3E}">
        <p14:creationId xmlns:p14="http://schemas.microsoft.com/office/powerpoint/2010/main" val="1453222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6" name="Content Placeholder 5"/>
          <p:cNvPicPr>
            <a:picLocks noGrp="1" noChangeAspect="1"/>
          </p:cNvPicPr>
          <p:nvPr>
            <p:ph idx="1"/>
          </p:nvPr>
        </p:nvPicPr>
        <p:blipFill>
          <a:blip r:embed="rId3"/>
          <a:stretch>
            <a:fillRect/>
          </a:stretch>
        </p:blipFill>
        <p:spPr>
          <a:xfrm>
            <a:off x="5334000" y="990600"/>
            <a:ext cx="2200150" cy="4972050"/>
          </a:xfrm>
          <a:prstGeom prst="rect">
            <a:avLst/>
          </a:prstGeom>
        </p:spPr>
      </p:pic>
      <p:pic>
        <p:nvPicPr>
          <p:cNvPr id="4" name="Picture 3"/>
          <p:cNvPicPr>
            <a:picLocks noChangeAspect="1"/>
          </p:cNvPicPr>
          <p:nvPr/>
        </p:nvPicPr>
        <p:blipFill>
          <a:blip r:embed="rId4"/>
          <a:stretch>
            <a:fillRect/>
          </a:stretch>
        </p:blipFill>
        <p:spPr>
          <a:xfrm>
            <a:off x="357018" y="435678"/>
            <a:ext cx="2590800" cy="2905704"/>
          </a:xfrm>
          <a:prstGeom prst="rect">
            <a:avLst/>
          </a:prstGeom>
        </p:spPr>
      </p:pic>
      <p:pic>
        <p:nvPicPr>
          <p:cNvPr id="5" name="Picture 4"/>
          <p:cNvPicPr>
            <a:picLocks noChangeAspect="1"/>
          </p:cNvPicPr>
          <p:nvPr/>
        </p:nvPicPr>
        <p:blipFill>
          <a:blip r:embed="rId5"/>
          <a:stretch>
            <a:fillRect/>
          </a:stretch>
        </p:blipFill>
        <p:spPr>
          <a:xfrm>
            <a:off x="419060" y="3856781"/>
            <a:ext cx="2779954" cy="2691159"/>
          </a:xfrm>
          <a:prstGeom prst="rect">
            <a:avLst/>
          </a:prstGeom>
        </p:spPr>
      </p:pic>
      <p:sp>
        <p:nvSpPr>
          <p:cNvPr id="7" name="Right Arrow 6"/>
          <p:cNvSpPr/>
          <p:nvPr/>
        </p:nvSpPr>
        <p:spPr bwMode="auto">
          <a:xfrm>
            <a:off x="3807669" y="3124200"/>
            <a:ext cx="690789" cy="304800"/>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rot="5400000">
            <a:off x="1284234" y="3427763"/>
            <a:ext cx="690789" cy="304800"/>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Tree>
    <p:extLst>
      <p:ext uri="{BB962C8B-B14F-4D97-AF65-F5344CB8AC3E}">
        <p14:creationId xmlns:p14="http://schemas.microsoft.com/office/powerpoint/2010/main" val="863955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2684574294"/>
              </p:ext>
            </p:extLst>
          </p:nvPr>
        </p:nvGraphicFramePr>
        <p:xfrm>
          <a:off x="357018" y="2362200"/>
          <a:ext cx="8349633" cy="2922202"/>
        </p:xfrm>
        <a:graphic>
          <a:graphicData uri="http://schemas.openxmlformats.org/drawingml/2006/table">
            <a:tbl>
              <a:tblPr firstRow="1" bandRow="1">
                <a:tableStyleId>{10A1B5D5-9B99-4C35-A422-299274C87663}</a:tableStyleId>
              </a:tblPr>
              <a:tblGrid>
                <a:gridCol w="470607"/>
                <a:gridCol w="470607"/>
                <a:gridCol w="447100"/>
                <a:gridCol w="477658"/>
                <a:gridCol w="477658"/>
                <a:gridCol w="477658"/>
                <a:gridCol w="501403"/>
                <a:gridCol w="406432"/>
                <a:gridCol w="513390"/>
                <a:gridCol w="513390"/>
                <a:gridCol w="513390"/>
                <a:gridCol w="513390"/>
                <a:gridCol w="513390"/>
                <a:gridCol w="513390"/>
                <a:gridCol w="513390"/>
                <a:gridCol w="513390"/>
                <a:gridCol w="513390"/>
              </a:tblGrid>
              <a:tr h="369074">
                <a:tc gridSpan="8">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zh-CN" alt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92926">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p>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40952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p>
                    <a:p>
                      <a:pPr algn="ctr"/>
                      <a:r>
                        <a:rPr lang="en-US" sz="1050" b="1" i="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9624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56688">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9074">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1070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Line 7"/>
          <p:cNvSpPr>
            <a:spLocks noChangeShapeType="1"/>
          </p:cNvSpPr>
          <p:nvPr/>
        </p:nvSpPr>
        <p:spPr bwMode="auto">
          <a:xfrm>
            <a:off x="3124200" y="548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30" name="Rectangle 2"/>
          <p:cNvSpPr>
            <a:spLocks noGrp="1" noChangeArrowheads="1"/>
          </p:cNvSpPr>
          <p:nvPr>
            <p:ph type="title"/>
          </p:nvPr>
        </p:nvSpPr>
        <p:spPr/>
        <p:txBody>
          <a:bodyPr/>
          <a:lstStyle/>
          <a:p>
            <a:pPr eaLnBrk="1" hangingPunct="1">
              <a:defRPr/>
            </a:pPr>
            <a:r>
              <a:rPr lang="en-US" smtClean="0"/>
              <a:t>Reassociated Computation</a:t>
            </a:r>
          </a:p>
        </p:txBody>
      </p:sp>
      <p:sp>
        <p:nvSpPr>
          <p:cNvPr id="662531" name="Rectangle 3"/>
          <p:cNvSpPr>
            <a:spLocks noGrp="1" noChangeArrowheads="1"/>
          </p:cNvSpPr>
          <p:nvPr>
            <p:ph type="body" idx="1"/>
          </p:nvPr>
        </p:nvSpPr>
        <p:spPr>
          <a:xfrm>
            <a:off x="4889500" y="1481138"/>
            <a:ext cx="3949700" cy="5224462"/>
          </a:xfrm>
        </p:spPr>
        <p:txBody>
          <a:bodyPr/>
          <a:lstStyle/>
          <a:p>
            <a:pPr marL="287338" indent="-287338" eaLnBrk="1" hangingPunct="1">
              <a:lnSpc>
                <a:spcPct val="85000"/>
              </a:lnSpc>
              <a:defRPr/>
            </a:pPr>
            <a:r>
              <a:rPr lang="en-US" dirty="0" smtClean="0"/>
              <a:t>What changed:</a:t>
            </a:r>
          </a:p>
          <a:p>
            <a:pPr marL="628650" lvl="1" indent="-230188">
              <a:lnSpc>
                <a:spcPct val="85000"/>
              </a:lnSpc>
              <a:defRPr/>
            </a:pPr>
            <a:r>
              <a:rPr lang="en-US" sz="1800" dirty="0" smtClean="0"/>
              <a:t>Ops in the next iteration can be started early (no dependency)</a:t>
            </a:r>
          </a:p>
          <a:p>
            <a:pPr marL="287338" indent="-287338" eaLnBrk="1" hangingPunct="1">
              <a:lnSpc>
                <a:spcPct val="85000"/>
              </a:lnSpc>
              <a:defRPr/>
            </a:pPr>
            <a:endParaRPr lang="en-US" dirty="0" smtClean="0"/>
          </a:p>
          <a:p>
            <a:pPr marL="287338" indent="-287338" eaLnBrk="1" hangingPunct="1">
              <a:lnSpc>
                <a:spcPct val="85000"/>
              </a:lnSpc>
              <a:defRPr/>
            </a:pPr>
            <a:r>
              <a:rPr lang="en-US" dirty="0" smtClean="0"/>
              <a:t>Overall Performance</a:t>
            </a:r>
          </a:p>
          <a:p>
            <a:pPr marL="627063" lvl="1" indent="-228600" eaLnBrk="1" hangingPunct="1">
              <a:lnSpc>
                <a:spcPct val="90000"/>
              </a:lnSpc>
              <a:defRPr/>
            </a:pPr>
            <a:r>
              <a:rPr lang="en-US" sz="1800" dirty="0" smtClean="0"/>
              <a:t>N elements, D cycles latency/op</a:t>
            </a:r>
          </a:p>
          <a:p>
            <a:pPr marL="627063" lvl="1" indent="-228600" eaLnBrk="1" hangingPunct="1">
              <a:lnSpc>
                <a:spcPct val="90000"/>
              </a:lnSpc>
              <a:defRPr/>
            </a:pPr>
            <a:r>
              <a:rPr lang="en-US" sz="1800" dirty="0" smtClean="0"/>
              <a:t>(N/2+1)*D cycles:</a:t>
            </a:r>
            <a:br>
              <a:rPr lang="en-US" sz="1800" dirty="0" smtClean="0"/>
            </a:br>
            <a:r>
              <a:rPr lang="en-US" sz="1800" b="1" dirty="0" smtClean="0">
                <a:solidFill>
                  <a:srgbClr val="C00000"/>
                </a:solidFill>
              </a:rPr>
              <a:t>CPE = D/2</a:t>
            </a:r>
          </a:p>
        </p:txBody>
      </p:sp>
      <p:sp>
        <p:nvSpPr>
          <p:cNvPr id="25607" name="AutoShape 6"/>
          <p:cNvSpPr>
            <a:spLocks noChangeArrowheads="1"/>
          </p:cNvSpPr>
          <p:nvPr/>
        </p:nvSpPr>
        <p:spPr bwMode="auto">
          <a:xfrm>
            <a:off x="1066800" y="36163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08" name="Line 7"/>
          <p:cNvSpPr>
            <a:spLocks noChangeShapeType="1"/>
          </p:cNvSpPr>
          <p:nvPr/>
        </p:nvSpPr>
        <p:spPr bwMode="auto">
          <a:xfrm>
            <a:off x="1219200" y="3387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09" name="AutoShape 8"/>
          <p:cNvSpPr>
            <a:spLocks noChangeArrowheads="1"/>
          </p:cNvSpPr>
          <p:nvPr/>
        </p:nvSpPr>
        <p:spPr bwMode="auto">
          <a:xfrm>
            <a:off x="1676400" y="41497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1" name="Freeform 10"/>
          <p:cNvSpPr>
            <a:spLocks/>
          </p:cNvSpPr>
          <p:nvPr/>
        </p:nvSpPr>
        <p:spPr bwMode="auto">
          <a:xfrm>
            <a:off x="1371600" y="39211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662539" name="Rectangle 11"/>
          <p:cNvSpPr>
            <a:spLocks noChangeArrowheads="1"/>
          </p:cNvSpPr>
          <p:nvPr/>
        </p:nvSpPr>
        <p:spPr bwMode="auto">
          <a:xfrm>
            <a:off x="1112838" y="3082925"/>
            <a:ext cx="230188"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25613" name="AutoShape 12"/>
          <p:cNvSpPr>
            <a:spLocks noChangeArrowheads="1"/>
          </p:cNvSpPr>
          <p:nvPr/>
        </p:nvSpPr>
        <p:spPr bwMode="auto">
          <a:xfrm>
            <a:off x="2270125" y="46831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5" name="Freeform 14"/>
          <p:cNvSpPr>
            <a:spLocks/>
          </p:cNvSpPr>
          <p:nvPr/>
        </p:nvSpPr>
        <p:spPr bwMode="auto">
          <a:xfrm>
            <a:off x="1965325" y="44545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25616" name="AutoShape 15"/>
          <p:cNvSpPr>
            <a:spLocks noChangeArrowheads="1"/>
          </p:cNvSpPr>
          <p:nvPr/>
        </p:nvSpPr>
        <p:spPr bwMode="auto">
          <a:xfrm>
            <a:off x="2863850" y="52165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8" name="Freeform 17"/>
          <p:cNvSpPr>
            <a:spLocks/>
          </p:cNvSpPr>
          <p:nvPr/>
        </p:nvSpPr>
        <p:spPr bwMode="auto">
          <a:xfrm>
            <a:off x="2559050" y="49879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25661" name="AutoShape 25"/>
          <p:cNvSpPr>
            <a:spLocks noChangeArrowheads="1"/>
          </p:cNvSpPr>
          <p:nvPr/>
        </p:nvSpPr>
        <p:spPr bwMode="auto">
          <a:xfrm>
            <a:off x="1371600" y="29305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dirty="0">
                <a:latin typeface="Courier New" pitchFamily="49" charset="0"/>
              </a:rPr>
              <a:t>*</a:t>
            </a:r>
          </a:p>
        </p:txBody>
      </p:sp>
      <p:sp>
        <p:nvSpPr>
          <p:cNvPr id="662554" name="Rectangle 26"/>
          <p:cNvSpPr>
            <a:spLocks noChangeArrowheads="1"/>
          </p:cNvSpPr>
          <p:nvPr/>
        </p:nvSpPr>
        <p:spPr bwMode="auto">
          <a:xfrm>
            <a:off x="1676400" y="24384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25663" name="Line 27"/>
          <p:cNvSpPr>
            <a:spLocks noChangeShapeType="1"/>
          </p:cNvSpPr>
          <p:nvPr/>
        </p:nvSpPr>
        <p:spPr bwMode="auto">
          <a:xfrm>
            <a:off x="1447800" y="27019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56" name="Rectangle 28"/>
          <p:cNvSpPr>
            <a:spLocks noChangeArrowheads="1"/>
          </p:cNvSpPr>
          <p:nvPr/>
        </p:nvSpPr>
        <p:spPr bwMode="auto">
          <a:xfrm>
            <a:off x="1295400" y="24384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25665" name="Freeform 29"/>
          <p:cNvSpPr>
            <a:spLocks/>
          </p:cNvSpPr>
          <p:nvPr/>
        </p:nvSpPr>
        <p:spPr bwMode="auto">
          <a:xfrm>
            <a:off x="1447800" y="32353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66" name="Line 30"/>
          <p:cNvSpPr>
            <a:spLocks noChangeShapeType="1"/>
          </p:cNvSpPr>
          <p:nvPr/>
        </p:nvSpPr>
        <p:spPr bwMode="auto">
          <a:xfrm>
            <a:off x="1828800" y="27019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55" name="AutoShape 32"/>
          <p:cNvSpPr>
            <a:spLocks noChangeArrowheads="1"/>
          </p:cNvSpPr>
          <p:nvPr/>
        </p:nvSpPr>
        <p:spPr bwMode="auto">
          <a:xfrm>
            <a:off x="1981200" y="34639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61" name="Rectangle 33"/>
          <p:cNvSpPr>
            <a:spLocks noChangeArrowheads="1"/>
          </p:cNvSpPr>
          <p:nvPr/>
        </p:nvSpPr>
        <p:spPr bwMode="auto">
          <a:xfrm>
            <a:off x="2286000" y="29718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5657" name="Line 34"/>
          <p:cNvSpPr>
            <a:spLocks noChangeShapeType="1"/>
          </p:cNvSpPr>
          <p:nvPr/>
        </p:nvSpPr>
        <p:spPr bwMode="auto">
          <a:xfrm>
            <a:off x="2057400" y="32353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63" name="Rectangle 35"/>
          <p:cNvSpPr>
            <a:spLocks noChangeArrowheads="1"/>
          </p:cNvSpPr>
          <p:nvPr/>
        </p:nvSpPr>
        <p:spPr bwMode="auto">
          <a:xfrm>
            <a:off x="1905000" y="29718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5659" name="Freeform 36"/>
          <p:cNvSpPr>
            <a:spLocks/>
          </p:cNvSpPr>
          <p:nvPr/>
        </p:nvSpPr>
        <p:spPr bwMode="auto">
          <a:xfrm>
            <a:off x="2057400" y="37687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60" name="Line 37"/>
          <p:cNvSpPr>
            <a:spLocks noChangeShapeType="1"/>
          </p:cNvSpPr>
          <p:nvPr/>
        </p:nvSpPr>
        <p:spPr bwMode="auto">
          <a:xfrm>
            <a:off x="2438400" y="32353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49" name="AutoShape 39"/>
          <p:cNvSpPr>
            <a:spLocks noChangeArrowheads="1"/>
          </p:cNvSpPr>
          <p:nvPr/>
        </p:nvSpPr>
        <p:spPr bwMode="auto">
          <a:xfrm>
            <a:off x="2590800" y="39973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68" name="Rectangle 40"/>
          <p:cNvSpPr>
            <a:spLocks noChangeArrowheads="1"/>
          </p:cNvSpPr>
          <p:nvPr/>
        </p:nvSpPr>
        <p:spPr bwMode="auto">
          <a:xfrm>
            <a:off x="2895600" y="35052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5651" name="Line 41"/>
          <p:cNvSpPr>
            <a:spLocks noChangeShapeType="1"/>
          </p:cNvSpPr>
          <p:nvPr/>
        </p:nvSpPr>
        <p:spPr bwMode="auto">
          <a:xfrm>
            <a:off x="2667000" y="3768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70" name="Rectangle 42"/>
          <p:cNvSpPr>
            <a:spLocks noChangeArrowheads="1"/>
          </p:cNvSpPr>
          <p:nvPr/>
        </p:nvSpPr>
        <p:spPr bwMode="auto">
          <a:xfrm>
            <a:off x="2514600" y="35052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4</a:t>
            </a:r>
          </a:p>
        </p:txBody>
      </p:sp>
      <p:sp>
        <p:nvSpPr>
          <p:cNvPr id="25653" name="Freeform 43"/>
          <p:cNvSpPr>
            <a:spLocks/>
          </p:cNvSpPr>
          <p:nvPr/>
        </p:nvSpPr>
        <p:spPr bwMode="auto">
          <a:xfrm>
            <a:off x="2667000" y="43021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54" name="Line 44"/>
          <p:cNvSpPr>
            <a:spLocks noChangeShapeType="1"/>
          </p:cNvSpPr>
          <p:nvPr/>
        </p:nvSpPr>
        <p:spPr bwMode="auto">
          <a:xfrm>
            <a:off x="3048000" y="3768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43" name="AutoShape 46"/>
          <p:cNvSpPr>
            <a:spLocks noChangeArrowheads="1"/>
          </p:cNvSpPr>
          <p:nvPr/>
        </p:nvSpPr>
        <p:spPr bwMode="auto">
          <a:xfrm>
            <a:off x="3200400" y="45307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75" name="Rectangle 47"/>
          <p:cNvSpPr>
            <a:spLocks noChangeArrowheads="1"/>
          </p:cNvSpPr>
          <p:nvPr/>
        </p:nvSpPr>
        <p:spPr bwMode="auto">
          <a:xfrm>
            <a:off x="3505200" y="40386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
        <p:nvSpPr>
          <p:cNvPr id="25645" name="Line 48"/>
          <p:cNvSpPr>
            <a:spLocks noChangeShapeType="1"/>
          </p:cNvSpPr>
          <p:nvPr/>
        </p:nvSpPr>
        <p:spPr bwMode="auto">
          <a:xfrm>
            <a:off x="3276600" y="43021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77" name="Rectangle 49"/>
          <p:cNvSpPr>
            <a:spLocks noChangeArrowheads="1"/>
          </p:cNvSpPr>
          <p:nvPr/>
        </p:nvSpPr>
        <p:spPr bwMode="auto">
          <a:xfrm>
            <a:off x="3124200" y="40386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5647" name="Freeform 50"/>
          <p:cNvSpPr>
            <a:spLocks/>
          </p:cNvSpPr>
          <p:nvPr/>
        </p:nvSpPr>
        <p:spPr bwMode="auto">
          <a:xfrm>
            <a:off x="3276600" y="48355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48" name="Line 51"/>
          <p:cNvSpPr>
            <a:spLocks noChangeShapeType="1"/>
          </p:cNvSpPr>
          <p:nvPr/>
        </p:nvSpPr>
        <p:spPr bwMode="auto">
          <a:xfrm>
            <a:off x="3657600" y="43021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7" name="Rectangle 28"/>
          <p:cNvSpPr>
            <a:spLocks noChangeArrowheads="1"/>
          </p:cNvSpPr>
          <p:nvPr/>
        </p:nvSpPr>
        <p:spPr bwMode="auto">
          <a:xfrm>
            <a:off x="457200" y="161443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357018" y="381000"/>
            <a:ext cx="8558382" cy="762000"/>
          </a:xfrm>
        </p:spPr>
        <p:txBody>
          <a:bodyPr/>
          <a:lstStyle/>
          <a:p>
            <a:pPr eaLnBrk="1" hangingPunct="1">
              <a:defRPr/>
            </a:pPr>
            <a:r>
              <a:rPr lang="en-US" dirty="0" smtClean="0"/>
              <a:t>Loop Unrolling with Separate Accumulators (2x2)</a:t>
            </a:r>
          </a:p>
        </p:txBody>
      </p:sp>
      <p:sp>
        <p:nvSpPr>
          <p:cNvPr id="26627" name="Rectangle 3"/>
          <p:cNvSpPr>
            <a:spLocks noGrp="1" noChangeArrowheads="1"/>
          </p:cNvSpPr>
          <p:nvPr>
            <p:ph type="body" idx="1"/>
          </p:nvPr>
        </p:nvSpPr>
        <p:spPr>
          <a:xfrm>
            <a:off x="379413" y="6019800"/>
            <a:ext cx="8307387" cy="577850"/>
          </a:xfrm>
        </p:spPr>
        <p:txBody>
          <a:bodyPr/>
          <a:lstStyle/>
          <a:p>
            <a:r>
              <a:rPr lang="en-US" sz="2800" dirty="0" smtClean="0"/>
              <a:t>Different form of </a:t>
            </a:r>
            <a:r>
              <a:rPr lang="en-US" sz="2800" dirty="0" err="1" smtClean="0"/>
              <a:t>reassociation</a:t>
            </a:r>
            <a:endParaRPr lang="en-US" sz="2800" dirty="0" smtClean="0"/>
          </a:p>
        </p:txBody>
      </p:sp>
      <p:sp>
        <p:nvSpPr>
          <p:cNvPr id="26628" name="Rectangle 4"/>
          <p:cNvSpPr>
            <a:spLocks noChangeArrowheads="1"/>
          </p:cNvSpPr>
          <p:nvPr/>
        </p:nvSpPr>
        <p:spPr bwMode="auto">
          <a:xfrm>
            <a:off x="2133600" y="990600"/>
            <a:ext cx="5842000" cy="4772025"/>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x0 = IDENT;</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x1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x0 = x0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p>
          <a:p>
            <a:pPr>
              <a:lnSpc>
                <a:spcPct val="100000"/>
              </a:lnSpc>
              <a:tabLst>
                <a:tab pos="914400" algn="l"/>
                <a:tab pos="2286000" algn="l"/>
              </a:tabLst>
            </a:pPr>
            <a:r>
              <a:rPr lang="en-US" sz="1600" dirty="0">
                <a:solidFill>
                  <a:srgbClr val="A50021"/>
                </a:solidFill>
                <a:latin typeface="Courier New" pitchFamily="49" charset="0"/>
              </a:rPr>
              <a:t>       x1 = x1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x0 = x0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x0 </a:t>
            </a:r>
            <a:r>
              <a:rPr lang="en-US" sz="1600" dirty="0" smtClean="0">
                <a:latin typeface="Courier New" pitchFamily="49" charset="0"/>
              </a:rPr>
              <a:t>OP </a:t>
            </a:r>
            <a:r>
              <a:rPr lang="en-US" sz="1600" dirty="0">
                <a:latin typeface="Courier New" pitchFamily="49" charset="0"/>
              </a:rPr>
              <a:t>x1;</a:t>
            </a:r>
          </a:p>
          <a:p>
            <a:pPr>
              <a:lnSpc>
                <a:spcPct val="100000"/>
              </a:lnSpc>
              <a:tabLst>
                <a:tab pos="914400" algn="l"/>
                <a:tab pos="2286000" algn="l"/>
              </a:tabLst>
            </a:pPr>
            <a:r>
              <a:rPr lang="en-US" sz="1600" dirty="0">
                <a:latin typeface="Courier New" pitchFamily="49" charset="0"/>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Effect of Separate Accumulators</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err="1" smtClean="0"/>
              <a:t>Int</a:t>
            </a:r>
            <a:r>
              <a:rPr lang="en-US" dirty="0" smtClean="0"/>
              <a:t> + makes use of two load units</a:t>
            </a:r>
          </a:p>
          <a:p>
            <a:pPr eaLnBrk="1" hangingPunct="1">
              <a:defRPr/>
            </a:pPr>
            <a:endParaRPr lang="en-US" dirty="0" smtClean="0"/>
          </a:p>
          <a:p>
            <a:pPr eaLnBrk="1" hangingPunct="1">
              <a:defRPr/>
            </a:pPr>
            <a:endParaRPr lang="en-US" dirty="0"/>
          </a:p>
          <a:p>
            <a:pPr eaLnBrk="1" hangingPunct="1">
              <a:defRPr/>
            </a:pPr>
            <a:r>
              <a:rPr lang="en-US" dirty="0" smtClean="0"/>
              <a:t>2x speedup (over unroll2) for </a:t>
            </a:r>
            <a:r>
              <a:rPr lang="en-US" dirty="0" err="1" smtClean="0"/>
              <a:t>Int</a:t>
            </a:r>
            <a:r>
              <a:rPr lang="en-US" dirty="0" smtClean="0"/>
              <a:t> *, FP +, FP *</a:t>
            </a:r>
          </a:p>
          <a:p>
            <a:pPr lvl="1" eaLnBrk="1" hangingPunct="1">
              <a:defRPr/>
            </a:pPr>
            <a:endParaRPr lang="en-US" dirty="0" smtClean="0"/>
          </a:p>
        </p:txBody>
      </p:sp>
      <p:sp>
        <p:nvSpPr>
          <p:cNvPr id="27688" name="Rectangle 34"/>
          <p:cNvSpPr>
            <a:spLocks noChangeArrowheads="1"/>
          </p:cNvSpPr>
          <p:nvPr/>
        </p:nvSpPr>
        <p:spPr bwMode="auto">
          <a:xfrm>
            <a:off x="1116830" y="5196267"/>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x0 </a:t>
            </a:r>
            <a:r>
              <a:rPr lang="en-US" sz="1800" dirty="0">
                <a:latin typeface="Courier New" pitchFamily="49" charset="0"/>
              </a:rPr>
              <a:t>= x0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x1 </a:t>
            </a:r>
            <a:r>
              <a:rPr lang="en-US" sz="1800" dirty="0">
                <a:latin typeface="Courier New" pitchFamily="49" charset="0"/>
              </a:rPr>
              <a:t>= x1 </a:t>
            </a:r>
            <a:r>
              <a:rPr lang="en-US" sz="1800" dirty="0" smtClean="0">
                <a:latin typeface="Courier New" pitchFamily="49" charset="0"/>
              </a:rPr>
              <a:t>OP </a:t>
            </a:r>
            <a:r>
              <a:rPr lang="en-US" sz="1800" dirty="0">
                <a:latin typeface="Courier New" pitchFamily="49" charset="0"/>
              </a:rPr>
              <a:t>d[i+1];</a:t>
            </a:r>
          </a:p>
        </p:txBody>
      </p:sp>
      <p:graphicFrame>
        <p:nvGraphicFramePr>
          <p:cNvPr id="7" name="Group 49"/>
          <p:cNvGraphicFramePr>
            <a:graphicFrameLocks noGrp="1"/>
          </p:cNvGraphicFramePr>
          <p:nvPr>
            <p:extLst>
              <p:ext uri="{D42A27DB-BD31-4B8C-83A1-F6EECF244321}">
                <p14:modId xmlns:p14="http://schemas.microsoft.com/office/powerpoint/2010/main" val="654288528"/>
              </p:ext>
            </p:extLst>
          </p:nvPr>
        </p:nvGraphicFramePr>
        <p:xfrm>
          <a:off x="357016" y="1168527"/>
          <a:ext cx="7796385" cy="3101975"/>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2x2</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0.81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P spid="2768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138"/>
          <p:cNvSpPr>
            <a:spLocks noChangeShapeType="1"/>
          </p:cNvSpPr>
          <p:nvPr/>
        </p:nvSpPr>
        <p:spPr bwMode="auto">
          <a:xfrm>
            <a:off x="3505200" y="548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800770" name="Rectangle 2"/>
          <p:cNvSpPr>
            <a:spLocks noGrp="1" noChangeArrowheads="1"/>
          </p:cNvSpPr>
          <p:nvPr>
            <p:ph type="title"/>
          </p:nvPr>
        </p:nvSpPr>
        <p:spPr>
          <a:xfrm>
            <a:off x="485107" y="457200"/>
            <a:ext cx="7592093" cy="762000"/>
          </a:xfrm>
        </p:spPr>
        <p:txBody>
          <a:bodyPr/>
          <a:lstStyle/>
          <a:p>
            <a:pPr eaLnBrk="1" hangingPunct="1">
              <a:defRPr/>
            </a:pPr>
            <a:r>
              <a:rPr lang="en-US" dirty="0" smtClean="0"/>
              <a:t>Separate Accumulators</a:t>
            </a:r>
          </a:p>
        </p:txBody>
      </p:sp>
      <p:sp>
        <p:nvSpPr>
          <p:cNvPr id="28717" name="AutoShape 101"/>
          <p:cNvSpPr>
            <a:spLocks noChangeArrowheads="1"/>
          </p:cNvSpPr>
          <p:nvPr/>
        </p:nvSpPr>
        <p:spPr bwMode="auto">
          <a:xfrm>
            <a:off x="20574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18" name="Line 102"/>
          <p:cNvSpPr>
            <a:spLocks noChangeShapeType="1"/>
          </p:cNvSpPr>
          <p:nvPr/>
        </p:nvSpPr>
        <p:spPr bwMode="auto">
          <a:xfrm>
            <a:off x="22098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19" name="Line 103"/>
          <p:cNvSpPr>
            <a:spLocks noChangeShapeType="1"/>
          </p:cNvSpPr>
          <p:nvPr/>
        </p:nvSpPr>
        <p:spPr bwMode="auto">
          <a:xfrm>
            <a:off x="24384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20" name="AutoShape 104"/>
          <p:cNvSpPr>
            <a:spLocks noChangeArrowheads="1"/>
          </p:cNvSpPr>
          <p:nvPr/>
        </p:nvSpPr>
        <p:spPr bwMode="auto">
          <a:xfrm>
            <a:off x="26670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22" name="Line 106"/>
          <p:cNvSpPr>
            <a:spLocks noChangeShapeType="1"/>
          </p:cNvSpPr>
          <p:nvPr/>
        </p:nvSpPr>
        <p:spPr bwMode="auto">
          <a:xfrm>
            <a:off x="3048000" y="3429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23" name="Freeform 107"/>
          <p:cNvSpPr>
            <a:spLocks/>
          </p:cNvSpPr>
          <p:nvPr/>
        </p:nvSpPr>
        <p:spPr bwMode="auto">
          <a:xfrm>
            <a:off x="23622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76" name="Rectangle 108"/>
          <p:cNvSpPr>
            <a:spLocks noChangeArrowheads="1"/>
          </p:cNvSpPr>
          <p:nvPr/>
        </p:nvSpPr>
        <p:spPr bwMode="auto">
          <a:xfrm>
            <a:off x="2103438"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800877" name="Rectangle 109"/>
          <p:cNvSpPr>
            <a:spLocks noChangeArrowheads="1"/>
          </p:cNvSpPr>
          <p:nvPr/>
        </p:nvSpPr>
        <p:spPr bwMode="auto">
          <a:xfrm>
            <a:off x="2286000"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800878" name="Rectangle 110"/>
          <p:cNvSpPr>
            <a:spLocks noChangeArrowheads="1"/>
          </p:cNvSpPr>
          <p:nvPr/>
        </p:nvSpPr>
        <p:spPr bwMode="auto">
          <a:xfrm>
            <a:off x="2895600"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8727" name="AutoShape 111"/>
          <p:cNvSpPr>
            <a:spLocks noChangeArrowheads="1"/>
          </p:cNvSpPr>
          <p:nvPr/>
        </p:nvSpPr>
        <p:spPr bwMode="auto">
          <a:xfrm>
            <a:off x="32607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29" name="Line 113"/>
          <p:cNvSpPr>
            <a:spLocks noChangeShapeType="1"/>
          </p:cNvSpPr>
          <p:nvPr/>
        </p:nvSpPr>
        <p:spPr bwMode="auto">
          <a:xfrm>
            <a:off x="3641725" y="3962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30" name="Freeform 114"/>
          <p:cNvSpPr>
            <a:spLocks/>
          </p:cNvSpPr>
          <p:nvPr/>
        </p:nvSpPr>
        <p:spPr bwMode="auto">
          <a:xfrm>
            <a:off x="29559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83" name="Rectangle 115"/>
          <p:cNvSpPr>
            <a:spLocks noChangeArrowheads="1"/>
          </p:cNvSpPr>
          <p:nvPr/>
        </p:nvSpPr>
        <p:spPr bwMode="auto">
          <a:xfrm>
            <a:off x="3489325"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8732" name="AutoShape 116"/>
          <p:cNvSpPr>
            <a:spLocks noChangeArrowheads="1"/>
          </p:cNvSpPr>
          <p:nvPr/>
        </p:nvSpPr>
        <p:spPr bwMode="auto">
          <a:xfrm>
            <a:off x="38544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34" name="Line 118"/>
          <p:cNvSpPr>
            <a:spLocks noChangeShapeType="1"/>
          </p:cNvSpPr>
          <p:nvPr/>
        </p:nvSpPr>
        <p:spPr bwMode="auto">
          <a:xfrm>
            <a:off x="4235450" y="4495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35" name="Freeform 119"/>
          <p:cNvSpPr>
            <a:spLocks/>
          </p:cNvSpPr>
          <p:nvPr/>
        </p:nvSpPr>
        <p:spPr bwMode="auto">
          <a:xfrm>
            <a:off x="35496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88" name="Rectangle 120"/>
          <p:cNvSpPr>
            <a:spLocks noChangeArrowheads="1"/>
          </p:cNvSpPr>
          <p:nvPr/>
        </p:nvSpPr>
        <p:spPr bwMode="auto">
          <a:xfrm>
            <a:off x="4083050"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
        <p:nvSpPr>
          <p:cNvPr id="28740" name="Freeform 124"/>
          <p:cNvSpPr>
            <a:spLocks/>
          </p:cNvSpPr>
          <p:nvPr/>
        </p:nvSpPr>
        <p:spPr bwMode="auto">
          <a:xfrm flipH="1">
            <a:off x="3733800" y="5029200"/>
            <a:ext cx="40957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28680" name="AutoShape 134"/>
          <p:cNvSpPr>
            <a:spLocks noChangeArrowheads="1"/>
          </p:cNvSpPr>
          <p:nvPr/>
        </p:nvSpPr>
        <p:spPr bwMode="auto">
          <a:xfrm>
            <a:off x="3200400" y="5246132"/>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3" name="AutoShape 137"/>
          <p:cNvSpPr>
            <a:spLocks noChangeArrowheads="1"/>
          </p:cNvSpPr>
          <p:nvPr/>
        </p:nvSpPr>
        <p:spPr bwMode="auto">
          <a:xfrm>
            <a:off x="6096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4" name="Line 138"/>
          <p:cNvSpPr>
            <a:spLocks noChangeShapeType="1"/>
          </p:cNvSpPr>
          <p:nvPr/>
        </p:nvSpPr>
        <p:spPr bwMode="auto">
          <a:xfrm>
            <a:off x="7620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5" name="Line 139"/>
          <p:cNvSpPr>
            <a:spLocks noChangeShapeType="1"/>
          </p:cNvSpPr>
          <p:nvPr/>
        </p:nvSpPr>
        <p:spPr bwMode="auto">
          <a:xfrm>
            <a:off x="9906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6" name="AutoShape 140"/>
          <p:cNvSpPr>
            <a:spLocks noChangeArrowheads="1"/>
          </p:cNvSpPr>
          <p:nvPr/>
        </p:nvSpPr>
        <p:spPr bwMode="auto">
          <a:xfrm>
            <a:off x="12192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8" name="Line 142"/>
          <p:cNvSpPr>
            <a:spLocks noChangeShapeType="1"/>
          </p:cNvSpPr>
          <p:nvPr/>
        </p:nvSpPr>
        <p:spPr bwMode="auto">
          <a:xfrm>
            <a:off x="1600200" y="3429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9" name="Freeform 143"/>
          <p:cNvSpPr>
            <a:spLocks/>
          </p:cNvSpPr>
          <p:nvPr/>
        </p:nvSpPr>
        <p:spPr bwMode="auto">
          <a:xfrm>
            <a:off x="9144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12" name="Rectangle 144"/>
          <p:cNvSpPr>
            <a:spLocks noChangeArrowheads="1"/>
          </p:cNvSpPr>
          <p:nvPr/>
        </p:nvSpPr>
        <p:spPr bwMode="auto">
          <a:xfrm>
            <a:off x="655638"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800913" name="Rectangle 145"/>
          <p:cNvSpPr>
            <a:spLocks noChangeArrowheads="1"/>
          </p:cNvSpPr>
          <p:nvPr/>
        </p:nvSpPr>
        <p:spPr bwMode="auto">
          <a:xfrm>
            <a:off x="838200"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800914" name="Rectangle 146"/>
          <p:cNvSpPr>
            <a:spLocks noChangeArrowheads="1"/>
          </p:cNvSpPr>
          <p:nvPr/>
        </p:nvSpPr>
        <p:spPr bwMode="auto">
          <a:xfrm>
            <a:off x="1447800"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8693" name="AutoShape 147"/>
          <p:cNvSpPr>
            <a:spLocks noChangeArrowheads="1"/>
          </p:cNvSpPr>
          <p:nvPr/>
        </p:nvSpPr>
        <p:spPr bwMode="auto">
          <a:xfrm>
            <a:off x="18129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95" name="Line 149"/>
          <p:cNvSpPr>
            <a:spLocks noChangeShapeType="1"/>
          </p:cNvSpPr>
          <p:nvPr/>
        </p:nvSpPr>
        <p:spPr bwMode="auto">
          <a:xfrm>
            <a:off x="2193925" y="3962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96" name="Freeform 150"/>
          <p:cNvSpPr>
            <a:spLocks/>
          </p:cNvSpPr>
          <p:nvPr/>
        </p:nvSpPr>
        <p:spPr bwMode="auto">
          <a:xfrm>
            <a:off x="15081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19" name="Rectangle 151"/>
          <p:cNvSpPr>
            <a:spLocks noChangeArrowheads="1"/>
          </p:cNvSpPr>
          <p:nvPr/>
        </p:nvSpPr>
        <p:spPr bwMode="auto">
          <a:xfrm>
            <a:off x="2041525"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4</a:t>
            </a:r>
          </a:p>
        </p:txBody>
      </p:sp>
      <p:sp>
        <p:nvSpPr>
          <p:cNvPr id="28698" name="AutoShape 152"/>
          <p:cNvSpPr>
            <a:spLocks noChangeArrowheads="1"/>
          </p:cNvSpPr>
          <p:nvPr/>
        </p:nvSpPr>
        <p:spPr bwMode="auto">
          <a:xfrm>
            <a:off x="24066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00" name="Line 154"/>
          <p:cNvSpPr>
            <a:spLocks noChangeShapeType="1"/>
          </p:cNvSpPr>
          <p:nvPr/>
        </p:nvSpPr>
        <p:spPr bwMode="auto">
          <a:xfrm>
            <a:off x="2787650" y="4495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01" name="Freeform 155"/>
          <p:cNvSpPr>
            <a:spLocks/>
          </p:cNvSpPr>
          <p:nvPr/>
        </p:nvSpPr>
        <p:spPr bwMode="auto">
          <a:xfrm>
            <a:off x="21018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24" name="Rectangle 156"/>
          <p:cNvSpPr>
            <a:spLocks noChangeArrowheads="1"/>
          </p:cNvSpPr>
          <p:nvPr/>
        </p:nvSpPr>
        <p:spPr bwMode="auto">
          <a:xfrm>
            <a:off x="2635250"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8706" name="Freeform 160"/>
          <p:cNvSpPr>
            <a:spLocks/>
          </p:cNvSpPr>
          <p:nvPr/>
        </p:nvSpPr>
        <p:spPr bwMode="auto">
          <a:xfrm>
            <a:off x="2695574" y="5029200"/>
            <a:ext cx="50482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75" name="Rectangle 34"/>
          <p:cNvSpPr>
            <a:spLocks noChangeArrowheads="1"/>
          </p:cNvSpPr>
          <p:nvPr/>
        </p:nvSpPr>
        <p:spPr bwMode="auto">
          <a:xfrm>
            <a:off x="609600" y="1642234"/>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x0 </a:t>
            </a:r>
            <a:r>
              <a:rPr lang="en-US" sz="1800" dirty="0">
                <a:latin typeface="Courier New" pitchFamily="49" charset="0"/>
              </a:rPr>
              <a:t>= x0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x1 </a:t>
            </a:r>
            <a:r>
              <a:rPr lang="en-US" sz="1800" dirty="0">
                <a:latin typeface="Courier New" pitchFamily="49" charset="0"/>
              </a:rPr>
              <a:t>= x1 </a:t>
            </a:r>
            <a:r>
              <a:rPr lang="en-US" sz="1800" dirty="0" smtClean="0">
                <a:latin typeface="Courier New" pitchFamily="49" charset="0"/>
              </a:rPr>
              <a:t>OP </a:t>
            </a:r>
            <a:r>
              <a:rPr lang="en-US" sz="1800" dirty="0">
                <a:latin typeface="Courier New" pitchFamily="49" charset="0"/>
              </a:rPr>
              <a:t>d[i+1];</a:t>
            </a:r>
          </a:p>
        </p:txBody>
      </p:sp>
      <p:sp>
        <p:nvSpPr>
          <p:cNvPr id="76" name="Rectangle 3"/>
          <p:cNvSpPr txBox="1">
            <a:spLocks noChangeArrowheads="1"/>
          </p:cNvSpPr>
          <p:nvPr/>
        </p:nvSpPr>
        <p:spPr bwMode="auto">
          <a:xfrm>
            <a:off x="4965700" y="1600200"/>
            <a:ext cx="39497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What changed:</a:t>
            </a:r>
          </a:p>
          <a:p>
            <a:pPr marL="628650" marR="0" lvl="1" indent="-230188" algn="l" defTabSz="914400" rtl="0" eaLnBrk="1" fontAlgn="base" latinLnBrk="0" hangingPunct="1">
              <a:lnSpc>
                <a:spcPct val="85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Two independent “streams” of operations</a:t>
            </a:r>
          </a:p>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Overall Performance</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N elements, D cycles latency/op</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Should be (N/2+1)*D cycles:</a:t>
            </a:r>
            <a:br>
              <a:rPr kumimoji="0" lang="en-US" sz="1800" b="0" i="0" u="none" strike="noStrike" kern="0" cap="none" spc="0" normalizeH="0" baseline="0" noProof="0" dirty="0" smtClean="0">
                <a:ln>
                  <a:noFill/>
                </a:ln>
                <a:solidFill>
                  <a:schemeClr val="tx1"/>
                </a:solidFill>
                <a:effectLst/>
                <a:uLnTx/>
                <a:uFillTx/>
                <a:latin typeface="Calibri" pitchFamily="34" charset="0"/>
              </a:rPr>
            </a:br>
            <a:r>
              <a:rPr kumimoji="0" lang="en-US" sz="1800" b="1" i="0" u="none" strike="noStrike" kern="0" cap="none" spc="0" normalizeH="0" baseline="0" noProof="0" dirty="0" smtClean="0">
                <a:ln>
                  <a:noFill/>
                </a:ln>
                <a:solidFill>
                  <a:srgbClr val="C00000"/>
                </a:solidFill>
                <a:effectLst/>
                <a:uLnTx/>
                <a:uFillTx/>
                <a:latin typeface="Calibri" pitchFamily="34" charset="0"/>
              </a:rPr>
              <a:t>CPE = D/2</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CPE</a:t>
            </a:r>
            <a:r>
              <a:rPr kumimoji="0" lang="en-US" sz="1800" b="0" i="0" u="none" strike="noStrike" kern="0" cap="none" spc="0" normalizeH="0" noProof="0" dirty="0" smtClean="0">
                <a:ln>
                  <a:noFill/>
                </a:ln>
                <a:solidFill>
                  <a:schemeClr val="tx1"/>
                </a:solidFill>
                <a:effectLst/>
                <a:uLnTx/>
                <a:uFillTx/>
                <a:latin typeface="Calibri" pitchFamily="34" charset="0"/>
              </a:rPr>
              <a:t> matches prediction!</a:t>
            </a:r>
            <a:endParaRPr kumimoji="0" lang="en-US" sz="1800" b="0" i="0" u="none" strike="noStrike" kern="0" cap="none" spc="0" normalizeH="0" baseline="0" noProof="0" dirty="0" smtClean="0">
              <a:ln>
                <a:noFill/>
              </a:ln>
              <a:solidFill>
                <a:schemeClr val="tx1"/>
              </a:solidFill>
              <a:effectLst/>
              <a:uLnTx/>
              <a:uFillTx/>
              <a:latin typeface="Calibri" pitchFamily="34" charset="0"/>
            </a:endParaRPr>
          </a:p>
        </p:txBody>
      </p:sp>
      <p:sp>
        <p:nvSpPr>
          <p:cNvPr id="78" name="TextBox 77"/>
          <p:cNvSpPr txBox="1"/>
          <p:nvPr/>
        </p:nvSpPr>
        <p:spPr>
          <a:xfrm>
            <a:off x="5410200" y="4953000"/>
            <a:ext cx="1698157" cy="461665"/>
          </a:xfrm>
          <a:prstGeom prst="rect">
            <a:avLst/>
          </a:prstGeom>
          <a:noFill/>
        </p:spPr>
        <p:txBody>
          <a:bodyPr wrap="none" rtlCol="0">
            <a:spAutoFit/>
          </a:bodyPr>
          <a:lstStyle/>
          <a:p>
            <a:r>
              <a:rPr lang="en-US" i="1" dirty="0" smtClean="0">
                <a:solidFill>
                  <a:srgbClr val="C00000"/>
                </a:solidFill>
                <a:latin typeface="Calibri" pitchFamily="34" charset="0"/>
              </a:rPr>
              <a:t>What Now?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651752" y="2190606"/>
            <a:ext cx="7780694" cy="3314987"/>
          </a:xfrm>
          <a:prstGeom prst="rect">
            <a:avLst/>
          </a:prstGeom>
        </p:spPr>
      </p:pic>
    </p:spTree>
    <p:extLst>
      <p:ext uri="{BB962C8B-B14F-4D97-AF65-F5344CB8AC3E}">
        <p14:creationId xmlns:p14="http://schemas.microsoft.com/office/powerpoint/2010/main" val="1399197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3"/>
          <a:stretch>
            <a:fillRect/>
          </a:stretch>
        </p:blipFill>
        <p:spPr>
          <a:xfrm>
            <a:off x="357018" y="1197678"/>
            <a:ext cx="2855921" cy="2555634"/>
          </a:xfrm>
          <a:prstGeom prst="rect">
            <a:avLst/>
          </a:prstGeom>
        </p:spPr>
      </p:pic>
      <p:pic>
        <p:nvPicPr>
          <p:cNvPr id="5" name="Picture 4"/>
          <p:cNvPicPr>
            <a:picLocks noChangeAspect="1"/>
          </p:cNvPicPr>
          <p:nvPr/>
        </p:nvPicPr>
        <p:blipFill>
          <a:blip r:embed="rId4"/>
          <a:stretch>
            <a:fillRect/>
          </a:stretch>
        </p:blipFill>
        <p:spPr>
          <a:xfrm>
            <a:off x="388848" y="4267200"/>
            <a:ext cx="2936944" cy="2443234"/>
          </a:xfrm>
          <a:prstGeom prst="rect">
            <a:avLst/>
          </a:prstGeom>
        </p:spPr>
      </p:pic>
      <p:pic>
        <p:nvPicPr>
          <p:cNvPr id="6" name="Picture 5"/>
          <p:cNvPicPr>
            <a:picLocks noChangeAspect="1"/>
          </p:cNvPicPr>
          <p:nvPr/>
        </p:nvPicPr>
        <p:blipFill>
          <a:blip r:embed="rId5"/>
          <a:stretch>
            <a:fillRect/>
          </a:stretch>
        </p:blipFill>
        <p:spPr>
          <a:xfrm>
            <a:off x="5105400" y="1197678"/>
            <a:ext cx="2476715" cy="4991533"/>
          </a:xfrm>
          <a:prstGeom prst="rect">
            <a:avLst/>
          </a:prstGeom>
        </p:spPr>
      </p:pic>
      <p:sp>
        <p:nvSpPr>
          <p:cNvPr id="7" name="Down Arrow 6"/>
          <p:cNvSpPr/>
          <p:nvPr/>
        </p:nvSpPr>
        <p:spPr bwMode="auto">
          <a:xfrm>
            <a:off x="2133600" y="3753312"/>
            <a:ext cx="304800" cy="437688"/>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a:off x="3657600" y="5029200"/>
            <a:ext cx="762000" cy="459617"/>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Tree>
    <p:extLst>
      <p:ext uri="{BB962C8B-B14F-4D97-AF65-F5344CB8AC3E}">
        <p14:creationId xmlns:p14="http://schemas.microsoft.com/office/powerpoint/2010/main" val="216605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304800"/>
            <a:ext cx="8534400" cy="573088"/>
          </a:xfrm>
        </p:spPr>
        <p:txBody>
          <a:bodyPr/>
          <a:lstStyle/>
          <a:p>
            <a:pPr eaLnBrk="1" hangingPunct="1">
              <a:defRPr/>
            </a:pPr>
            <a:r>
              <a:rPr lang="en-US" smtClean="0"/>
              <a:t>Limitations of Optimizing Compilers</a:t>
            </a:r>
          </a:p>
        </p:txBody>
      </p:sp>
      <p:sp>
        <p:nvSpPr>
          <p:cNvPr id="384003" name="Rectangle 3"/>
          <p:cNvSpPr>
            <a:spLocks noGrp="1" noChangeArrowheads="1"/>
          </p:cNvSpPr>
          <p:nvPr>
            <p:ph type="body" idx="1"/>
          </p:nvPr>
        </p:nvSpPr>
        <p:spPr>
          <a:xfrm>
            <a:off x="290513" y="1066800"/>
            <a:ext cx="8307387" cy="5219700"/>
          </a:xfrm>
        </p:spPr>
        <p:txBody>
          <a:bodyPr lIns="90487" tIns="44450" rIns="90487" bIns="44450"/>
          <a:lstStyle/>
          <a:p>
            <a:pPr eaLnBrk="1" hangingPunct="1">
              <a:defRPr/>
            </a:pPr>
            <a:r>
              <a:rPr lang="en-US" sz="2000" dirty="0" smtClean="0"/>
              <a:t>Operate under fundamental constraint</a:t>
            </a:r>
          </a:p>
          <a:p>
            <a:pPr lvl="1" eaLnBrk="1" hangingPunct="1">
              <a:defRPr/>
            </a:pPr>
            <a:r>
              <a:rPr lang="en-US" sz="1800" dirty="0" smtClean="0"/>
              <a:t>Must not cause any change in program behavior</a:t>
            </a:r>
          </a:p>
          <a:p>
            <a:pPr lvl="2">
              <a:defRPr/>
            </a:pPr>
            <a:r>
              <a:rPr lang="en-US" sz="1800" dirty="0" smtClean="0"/>
              <a:t>Except, possibly when program making use of nonstandard language features</a:t>
            </a:r>
          </a:p>
          <a:p>
            <a:pPr lvl="1" eaLnBrk="1" hangingPunct="1">
              <a:defRPr/>
            </a:pPr>
            <a:r>
              <a:rPr lang="en-US" sz="1800" dirty="0" smtClean="0"/>
              <a:t>Often prevents it from making optimizations that would only affect behavior under pathological conditions.</a:t>
            </a:r>
          </a:p>
          <a:p>
            <a:pPr eaLnBrk="1" hangingPunct="1">
              <a:defRPr/>
            </a:pPr>
            <a:r>
              <a:rPr lang="en-US" sz="2000" dirty="0" smtClean="0"/>
              <a:t>Behavior that may be obvious to the programmer can  be obfuscated by languages and coding styles</a:t>
            </a:r>
          </a:p>
          <a:p>
            <a:pPr lvl="1" eaLnBrk="1" hangingPunct="1">
              <a:defRPr/>
            </a:pPr>
            <a:r>
              <a:rPr lang="en-US" sz="1800" dirty="0" smtClean="0"/>
              <a:t>e.g., Data ranges may be more limited than variable types suggest</a:t>
            </a:r>
          </a:p>
          <a:p>
            <a:pPr eaLnBrk="1" hangingPunct="1">
              <a:defRPr/>
            </a:pPr>
            <a:r>
              <a:rPr lang="en-US" sz="2000" dirty="0" smtClean="0"/>
              <a:t>Most analysis is performed only within procedures</a:t>
            </a:r>
          </a:p>
          <a:p>
            <a:pPr lvl="1" eaLnBrk="1" hangingPunct="1">
              <a:defRPr/>
            </a:pPr>
            <a:r>
              <a:rPr lang="en-US" sz="1800" dirty="0" smtClean="0"/>
              <a:t>Whole-program analysis is too expensive in most cases</a:t>
            </a:r>
          </a:p>
          <a:p>
            <a:pPr lvl="1" eaLnBrk="1" hangingPunct="1">
              <a:defRPr/>
            </a:pPr>
            <a:r>
              <a:rPr lang="en-US" sz="1800" dirty="0" smtClean="0"/>
              <a:t>Newer versions of GCC do </a:t>
            </a:r>
            <a:r>
              <a:rPr lang="en-US" sz="1800" dirty="0" err="1" smtClean="0"/>
              <a:t>interprocedural</a:t>
            </a:r>
            <a:r>
              <a:rPr lang="en-US" sz="1800" dirty="0" smtClean="0"/>
              <a:t> analysis within individual files</a:t>
            </a:r>
          </a:p>
          <a:p>
            <a:pPr lvl="2">
              <a:defRPr/>
            </a:pPr>
            <a:r>
              <a:rPr lang="en-US" sz="1800" dirty="0" smtClean="0"/>
              <a:t>But, not between code in different files</a:t>
            </a:r>
          </a:p>
          <a:p>
            <a:pPr eaLnBrk="1" hangingPunct="1">
              <a:defRPr/>
            </a:pPr>
            <a:r>
              <a:rPr lang="en-US" sz="2000" dirty="0" smtClean="0"/>
              <a:t>Most analysis is based only on </a:t>
            </a:r>
            <a:r>
              <a:rPr lang="en-US" sz="2000" i="1" dirty="0" smtClean="0"/>
              <a:t>static</a:t>
            </a:r>
            <a:r>
              <a:rPr lang="en-US" sz="2000" dirty="0" smtClean="0"/>
              <a:t> information</a:t>
            </a:r>
          </a:p>
          <a:p>
            <a:pPr lvl="1" eaLnBrk="1" hangingPunct="1">
              <a:defRPr/>
            </a:pPr>
            <a:r>
              <a:rPr lang="en-US" sz="1800" dirty="0" smtClean="0"/>
              <a:t>Compiler has difficulty anticipating run-time inputs</a:t>
            </a:r>
            <a:endParaRPr lang="en-US" sz="2000" dirty="0" smtClean="0"/>
          </a:p>
          <a:p>
            <a:pPr eaLnBrk="1" hangingPunct="1">
              <a:defRPr/>
            </a:pPr>
            <a:r>
              <a:rPr lang="en-US" sz="2000" dirty="0" smtClean="0">
                <a:solidFill>
                  <a:srgbClr val="FF0000"/>
                </a:solidFill>
              </a:rPr>
              <a:t>When in doubt, the compiler must be conservative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3261209759"/>
              </p:ext>
            </p:extLst>
          </p:nvPr>
        </p:nvGraphicFramePr>
        <p:xfrm>
          <a:off x="357018" y="2362200"/>
          <a:ext cx="7786893" cy="2849880"/>
        </p:xfrm>
        <a:graphic>
          <a:graphicData uri="http://schemas.openxmlformats.org/drawingml/2006/table">
            <a:tbl>
              <a:tblPr firstRow="1" bandRow="1">
                <a:tableStyleId>{10A1B5D5-9B99-4C35-A422-299274C87663}</a:tableStyleId>
              </a:tblPr>
              <a:tblGrid>
                <a:gridCol w="441794"/>
                <a:gridCol w="441794"/>
                <a:gridCol w="419727"/>
                <a:gridCol w="448414"/>
                <a:gridCol w="448414"/>
                <a:gridCol w="470705"/>
                <a:gridCol w="401134"/>
                <a:gridCol w="462372"/>
                <a:gridCol w="481958"/>
                <a:gridCol w="481958"/>
                <a:gridCol w="481958"/>
                <a:gridCol w="481958"/>
                <a:gridCol w="481958"/>
                <a:gridCol w="396875"/>
                <a:gridCol w="481958"/>
                <a:gridCol w="481958"/>
                <a:gridCol w="481958"/>
              </a:tblGrid>
              <a:tr h="369074">
                <a:tc gridSpan="7">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b="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92926">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endParaRPr lang="zh-CN" altLang="en-US"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CN" sz="1050" b="0" i="0" dirty="0" smtClean="0">
                          <a:latin typeface="Courier New"/>
                          <a:cs typeface="Courier New"/>
                        </a:rPr>
                        <a:t>mul1</a:t>
                      </a:r>
                      <a:endParaRPr lang="en-US" altLang="zh-CN" sz="1050" b="0" i="0" dirty="0" smtClean="0">
                        <a:latin typeface="Courier New"/>
                        <a:cs typeface="Courier New"/>
                      </a:endParaRPr>
                    </a:p>
                    <a:p>
                      <a:pPr algn="ctr"/>
                      <a:r>
                        <a:rPr lang="en-US" altLang="zh-CN" sz="1050" b="0" i="0" dirty="0" smtClean="0">
                          <a:latin typeface="Courier New"/>
                          <a:cs typeface="Courier New"/>
                        </a:rPr>
                        <a:t>mul2</a:t>
                      </a:r>
                      <a:endParaRPr lang="en-US" altLang="zh-CN" sz="1050" b="0"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load1</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0952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endParaRPr lang="zh-CN" altLang="en-US" dirty="0">
                        <a:solidFill>
                          <a:schemeClr val="bg1"/>
                        </a:solidFill>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9624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196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load2</a:t>
                      </a:r>
                      <a:endParaRPr lang="en-US" altLang="zh-CN"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9074">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050" b="1" i="0" kern="1200" dirty="0" smtClean="0">
                          <a:solidFill>
                            <a:schemeClr val="dk1"/>
                          </a:solidFill>
                          <a:latin typeface="Courier New"/>
                          <a:ea typeface="+mn-ea"/>
                          <a:cs typeface="Courier New"/>
                        </a:rPr>
                        <a:t>load2</a:t>
                      </a:r>
                      <a:endParaRPr lang="zh-CN" altLang="en-US" sz="1050" b="1" i="0" kern="1200" dirty="0">
                        <a:solidFill>
                          <a:schemeClr val="dk1"/>
                        </a:solidFill>
                        <a:latin typeface="Courier New"/>
                        <a:ea typeface="+mn-ea"/>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79704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457200" y="457200"/>
            <a:ext cx="7592093" cy="762000"/>
          </a:xfrm>
        </p:spPr>
        <p:txBody>
          <a:bodyPr/>
          <a:lstStyle/>
          <a:p>
            <a:pPr eaLnBrk="1" hangingPunct="1">
              <a:defRPr/>
            </a:pPr>
            <a:r>
              <a:rPr lang="en-US" smtClean="0"/>
              <a:t>Unrolling &amp; Accumulating</a:t>
            </a:r>
          </a:p>
        </p:txBody>
      </p:sp>
      <p:sp>
        <p:nvSpPr>
          <p:cNvPr id="802819" name="Rectangle 3"/>
          <p:cNvSpPr>
            <a:spLocks noGrp="1" noChangeArrowheads="1"/>
          </p:cNvSpPr>
          <p:nvPr>
            <p:ph type="body" idx="1"/>
          </p:nvPr>
        </p:nvSpPr>
        <p:spPr>
          <a:xfrm>
            <a:off x="457200" y="1371600"/>
            <a:ext cx="8307388" cy="4648200"/>
          </a:xfrm>
        </p:spPr>
        <p:txBody>
          <a:bodyPr/>
          <a:lstStyle/>
          <a:p>
            <a:pPr eaLnBrk="1" hangingPunct="1">
              <a:defRPr/>
            </a:pPr>
            <a:r>
              <a:rPr lang="en-US" dirty="0" smtClean="0"/>
              <a:t>Idea</a:t>
            </a:r>
          </a:p>
          <a:p>
            <a:pPr lvl="1" eaLnBrk="1" hangingPunct="1">
              <a:defRPr/>
            </a:pPr>
            <a:r>
              <a:rPr lang="en-US" dirty="0" smtClean="0"/>
              <a:t>Can unroll to any degree L</a:t>
            </a:r>
          </a:p>
          <a:p>
            <a:pPr lvl="1" eaLnBrk="1" hangingPunct="1">
              <a:defRPr/>
            </a:pPr>
            <a:r>
              <a:rPr lang="en-US" dirty="0" smtClean="0"/>
              <a:t>Can accumulate K results in parallel</a:t>
            </a:r>
          </a:p>
          <a:p>
            <a:pPr lvl="1" eaLnBrk="1" hangingPunct="1">
              <a:defRPr/>
            </a:pPr>
            <a:r>
              <a:rPr lang="en-US" dirty="0" smtClean="0"/>
              <a:t>L must be multiple of K</a:t>
            </a:r>
          </a:p>
          <a:p>
            <a:pPr eaLnBrk="1" hangingPunct="1">
              <a:defRPr/>
            </a:pPr>
            <a:endParaRPr lang="en-US" dirty="0" smtClean="0"/>
          </a:p>
          <a:p>
            <a:pPr eaLnBrk="1" hangingPunct="1">
              <a:defRPr/>
            </a:pPr>
            <a:r>
              <a:rPr lang="en-US" dirty="0" smtClean="0"/>
              <a:t>Limitations</a:t>
            </a:r>
          </a:p>
          <a:p>
            <a:pPr lvl="1" eaLnBrk="1" hangingPunct="1">
              <a:defRPr/>
            </a:pPr>
            <a:r>
              <a:rPr lang="en-US" dirty="0" smtClean="0"/>
              <a:t>Diminishing returns</a:t>
            </a:r>
          </a:p>
          <a:p>
            <a:pPr lvl="2" eaLnBrk="1" hangingPunct="1">
              <a:defRPr/>
            </a:pPr>
            <a:r>
              <a:rPr lang="en-US" dirty="0" smtClean="0"/>
              <a:t>Cannot go beyond throughput limitations of execution units</a:t>
            </a:r>
          </a:p>
          <a:p>
            <a:pPr lvl="1" eaLnBrk="1" hangingPunct="1">
              <a:defRPr/>
            </a:pPr>
            <a:r>
              <a:rPr lang="en-US" dirty="0" smtClean="0"/>
              <a:t>Large overhead for short lengths</a:t>
            </a:r>
          </a:p>
          <a:p>
            <a:pPr lvl="2" eaLnBrk="1" hangingPunct="1">
              <a:defRPr/>
            </a:pPr>
            <a:r>
              <a:rPr lang="en-US" dirty="0" smtClean="0"/>
              <a:t>Finish off iterations sequentially</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457200"/>
            <a:ext cx="7592093" cy="762000"/>
          </a:xfrm>
        </p:spPr>
        <p:txBody>
          <a:bodyPr/>
          <a:lstStyle/>
          <a:p>
            <a:pPr eaLnBrk="1" hangingPunct="1">
              <a:defRPr/>
            </a:pPr>
            <a:r>
              <a:rPr lang="en-US" dirty="0" smtClean="0"/>
              <a:t>Unrolling &amp; Accumulating: Double *</a:t>
            </a:r>
          </a:p>
        </p:txBody>
      </p:sp>
      <p:sp>
        <p:nvSpPr>
          <p:cNvPr id="803843" name="Rectangle 3"/>
          <p:cNvSpPr>
            <a:spLocks noGrp="1" noChangeArrowheads="1"/>
          </p:cNvSpPr>
          <p:nvPr>
            <p:ph type="body" idx="1"/>
          </p:nvPr>
        </p:nvSpPr>
        <p:spPr>
          <a:xfrm>
            <a:off x="457200" y="1174750"/>
            <a:ext cx="8307388" cy="1416050"/>
          </a:xfrm>
        </p:spPr>
        <p:txBody>
          <a:bodyPr/>
          <a:lstStyle/>
          <a:p>
            <a:pPr eaLnBrk="1" hangingPunct="1">
              <a:defRPr/>
            </a:pPr>
            <a:r>
              <a:rPr lang="en-US" dirty="0" smtClean="0"/>
              <a:t>Case</a:t>
            </a:r>
          </a:p>
          <a:p>
            <a:pPr lvl="1" eaLnBrk="1" hangingPunct="1">
              <a:defRPr/>
            </a:pPr>
            <a:r>
              <a:rPr lang="en-US" dirty="0" smtClean="0"/>
              <a:t>Intel </a:t>
            </a:r>
            <a:r>
              <a:rPr lang="en-US" dirty="0" err="1" smtClean="0"/>
              <a:t>Haswell</a:t>
            </a:r>
            <a:r>
              <a:rPr lang="en-US" dirty="0" smtClean="0"/>
              <a:t> </a:t>
            </a:r>
          </a:p>
          <a:p>
            <a:pPr lvl="1" eaLnBrk="1" hangingPunct="1">
              <a:defRPr/>
            </a:pPr>
            <a:r>
              <a:rPr lang="en-US" dirty="0" smtClean="0"/>
              <a:t>Double FP Multiplication</a:t>
            </a:r>
          </a:p>
          <a:p>
            <a:pPr lvl="1" eaLnBrk="1" hangingPunct="1">
              <a:defRPr/>
            </a:pPr>
            <a:r>
              <a:rPr lang="en-US" dirty="0" smtClean="0"/>
              <a:t>Latency bound: 5.00.  Throughput bound: 0.50 </a:t>
            </a:r>
          </a:p>
        </p:txBody>
      </p:sp>
      <p:graphicFrame>
        <p:nvGraphicFramePr>
          <p:cNvPr id="803965" name="Group 125"/>
          <p:cNvGraphicFramePr>
            <a:graphicFrameLocks noGrp="1"/>
          </p:cNvGraphicFramePr>
          <p:nvPr>
            <p:extLst>
              <p:ext uri="{D42A27DB-BD31-4B8C-83A1-F6EECF244321}">
                <p14:modId xmlns:p14="http://schemas.microsoft.com/office/powerpoint/2010/main" val="854899044"/>
              </p:ext>
            </p:extLst>
          </p:nvPr>
        </p:nvGraphicFramePr>
        <p:xfrm>
          <a:off x="1066800" y="2819400"/>
          <a:ext cx="6705600" cy="3520440"/>
        </p:xfrm>
        <a:graphic>
          <a:graphicData uri="http://schemas.openxmlformats.org/drawingml/2006/table">
            <a:tbl>
              <a:tblPr firstRow="1">
                <a:tableStyleId>{00A15C55-8517-42AA-B614-E9B94910E393}</a:tableStyleId>
              </a:tblPr>
              <a:tblGrid>
                <a:gridCol w="746125"/>
                <a:gridCol w="742950"/>
                <a:gridCol w="746125"/>
                <a:gridCol w="746125"/>
                <a:gridCol w="742950"/>
                <a:gridCol w="746125"/>
                <a:gridCol w="746125"/>
                <a:gridCol w="742950"/>
                <a:gridCol w="746125"/>
              </a:tblGrid>
              <a:tr h="30480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FP *</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gridSpan="8">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Unrolling Factor L</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u="none" strike="noStrike" cap="none" normalizeH="0" baseline="0" dirty="0" smtClean="0">
                          <a:ln>
                            <a:noFill/>
                          </a:ln>
                          <a:effectLst/>
                          <a:latin typeface="Calibri" pitchFamily="34" charset="0"/>
                        </a:rPr>
                        <a:t>K</a:t>
                      </a:r>
                      <a:endParaRPr kumimoji="0" lang="en-US" sz="1800" b="1"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1.67</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1.25</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rgbClr val="F1C7C7"/>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bl>
          </a:graphicData>
        </a:graphic>
      </p:graphicFrame>
      <p:sp>
        <p:nvSpPr>
          <p:cNvPr id="5" name="TextBox 4"/>
          <p:cNvSpPr txBox="1"/>
          <p:nvPr/>
        </p:nvSpPr>
        <p:spPr>
          <a:xfrm rot="16200000">
            <a:off x="-205369" y="4544304"/>
            <a:ext cx="1930272" cy="461665"/>
          </a:xfrm>
          <a:prstGeom prst="rect">
            <a:avLst/>
          </a:prstGeom>
          <a:noFill/>
        </p:spPr>
        <p:txBody>
          <a:bodyPr wrap="none" rtlCol="0">
            <a:spAutoFit/>
          </a:bodyPr>
          <a:lstStyle/>
          <a:p>
            <a:r>
              <a:rPr lang="en-US" i="1" dirty="0" smtClean="0">
                <a:solidFill>
                  <a:schemeClr val="bg1">
                    <a:lumMod val="50000"/>
                  </a:schemeClr>
                </a:solidFill>
                <a:latin typeface="Calibri" pitchFamily="34" charset="0"/>
              </a:rPr>
              <a:t>Accumulators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457200"/>
            <a:ext cx="7592093" cy="762000"/>
          </a:xfrm>
        </p:spPr>
        <p:txBody>
          <a:bodyPr/>
          <a:lstStyle/>
          <a:p>
            <a:pPr eaLnBrk="1" hangingPunct="1">
              <a:defRPr/>
            </a:pPr>
            <a:r>
              <a:rPr lang="en-US" dirty="0" smtClean="0"/>
              <a:t>Unrolling &amp; Accumulating: </a:t>
            </a:r>
            <a:r>
              <a:rPr lang="en-US" dirty="0" err="1" smtClean="0"/>
              <a:t>Int</a:t>
            </a:r>
            <a:r>
              <a:rPr lang="en-US" dirty="0" smtClean="0"/>
              <a:t> +</a:t>
            </a:r>
          </a:p>
        </p:txBody>
      </p:sp>
      <p:sp>
        <p:nvSpPr>
          <p:cNvPr id="803843" name="Rectangle 3"/>
          <p:cNvSpPr>
            <a:spLocks noGrp="1" noChangeArrowheads="1"/>
          </p:cNvSpPr>
          <p:nvPr>
            <p:ph type="body" idx="1"/>
          </p:nvPr>
        </p:nvSpPr>
        <p:spPr>
          <a:xfrm>
            <a:off x="457200" y="1174750"/>
            <a:ext cx="8307388" cy="1416050"/>
          </a:xfrm>
        </p:spPr>
        <p:txBody>
          <a:bodyPr/>
          <a:lstStyle/>
          <a:p>
            <a:pPr eaLnBrk="1" hangingPunct="1">
              <a:defRPr/>
            </a:pPr>
            <a:r>
              <a:rPr lang="en-US" dirty="0" smtClean="0"/>
              <a:t>Case</a:t>
            </a:r>
          </a:p>
          <a:p>
            <a:pPr lvl="1" eaLnBrk="1" hangingPunct="1">
              <a:defRPr/>
            </a:pPr>
            <a:r>
              <a:rPr lang="en-US" dirty="0" smtClean="0"/>
              <a:t>Intel </a:t>
            </a:r>
            <a:r>
              <a:rPr lang="en-US" dirty="0" err="1" smtClean="0"/>
              <a:t>Haswell</a:t>
            </a:r>
            <a:endParaRPr lang="en-US" dirty="0" smtClean="0"/>
          </a:p>
          <a:p>
            <a:pPr lvl="1" eaLnBrk="1" hangingPunct="1">
              <a:defRPr/>
            </a:pPr>
            <a:r>
              <a:rPr lang="en-US" dirty="0" smtClean="0"/>
              <a:t>Integer addition</a:t>
            </a:r>
          </a:p>
          <a:p>
            <a:pPr lvl="1" eaLnBrk="1" hangingPunct="1">
              <a:defRPr/>
            </a:pPr>
            <a:r>
              <a:rPr lang="en-US" dirty="0" smtClean="0"/>
              <a:t>Latency bound: 1.00.  Throughput bound: 1.00 </a:t>
            </a:r>
          </a:p>
        </p:txBody>
      </p:sp>
      <p:graphicFrame>
        <p:nvGraphicFramePr>
          <p:cNvPr id="803965" name="Group 125"/>
          <p:cNvGraphicFramePr>
            <a:graphicFrameLocks noGrp="1"/>
          </p:cNvGraphicFramePr>
          <p:nvPr>
            <p:extLst>
              <p:ext uri="{D42A27DB-BD31-4B8C-83A1-F6EECF244321}">
                <p14:modId xmlns:p14="http://schemas.microsoft.com/office/powerpoint/2010/main" val="4140548720"/>
              </p:ext>
            </p:extLst>
          </p:nvPr>
        </p:nvGraphicFramePr>
        <p:xfrm>
          <a:off x="1066800" y="2819400"/>
          <a:ext cx="6705600" cy="3520440"/>
        </p:xfrm>
        <a:graphic>
          <a:graphicData uri="http://schemas.openxmlformats.org/drawingml/2006/table">
            <a:tbl>
              <a:tblPr firstRow="1">
                <a:tableStyleId>{00A15C55-8517-42AA-B614-E9B94910E393}</a:tableStyleId>
              </a:tblPr>
              <a:tblGrid>
                <a:gridCol w="746125"/>
                <a:gridCol w="742950"/>
                <a:gridCol w="746125"/>
                <a:gridCol w="746125"/>
                <a:gridCol w="742950"/>
                <a:gridCol w="746125"/>
                <a:gridCol w="746125"/>
                <a:gridCol w="742950"/>
                <a:gridCol w="746125"/>
              </a:tblGrid>
              <a:tr h="30480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FP *</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gridSpan="8">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Unrolling Factor L</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u="none" strike="noStrike" cap="none" normalizeH="0" baseline="0" dirty="0" smtClean="0">
                          <a:ln>
                            <a:noFill/>
                          </a:ln>
                          <a:effectLst/>
                          <a:latin typeface="Calibri" pitchFamily="34" charset="0"/>
                        </a:rPr>
                        <a:t>K</a:t>
                      </a:r>
                      <a:endParaRPr kumimoji="0" lang="en-US" sz="1800" b="1"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1.27</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dk1"/>
                          </a:solidFill>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0.69</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0.74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0.69</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rgbClr val="F1C7C7"/>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dk1"/>
                          </a:solidFill>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bl>
          </a:graphicData>
        </a:graphic>
      </p:graphicFrame>
      <p:sp>
        <p:nvSpPr>
          <p:cNvPr id="5" name="TextBox 4"/>
          <p:cNvSpPr txBox="1"/>
          <p:nvPr/>
        </p:nvSpPr>
        <p:spPr>
          <a:xfrm rot="16200000">
            <a:off x="-205369" y="4544304"/>
            <a:ext cx="1930272" cy="461665"/>
          </a:xfrm>
          <a:prstGeom prst="rect">
            <a:avLst/>
          </a:prstGeom>
          <a:noFill/>
        </p:spPr>
        <p:txBody>
          <a:bodyPr wrap="none" rtlCol="0">
            <a:spAutoFit/>
          </a:bodyPr>
          <a:lstStyle/>
          <a:p>
            <a:r>
              <a:rPr lang="en-US" i="1" dirty="0" smtClean="0">
                <a:solidFill>
                  <a:schemeClr val="bg1">
                    <a:lumMod val="50000"/>
                  </a:schemeClr>
                </a:solidFill>
                <a:latin typeface="Calibri" pitchFamily="34" charset="0"/>
              </a:rPr>
              <a:t>Accumulators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Achievable Performance</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smtClean="0"/>
              <a:t>Limited only by throughput of functional units</a:t>
            </a:r>
          </a:p>
          <a:p>
            <a:pPr eaLnBrk="1" hangingPunct="1">
              <a:defRPr/>
            </a:pPr>
            <a:r>
              <a:rPr lang="en-US" dirty="0" smtClean="0"/>
              <a:t>Up to 42X improvement over original, </a:t>
            </a:r>
            <a:r>
              <a:rPr lang="en-US" dirty="0" err="1" smtClean="0"/>
              <a:t>unoptimized</a:t>
            </a:r>
            <a:r>
              <a:rPr lang="en-US" dirty="0" smtClean="0"/>
              <a:t> code</a:t>
            </a:r>
          </a:p>
          <a:p>
            <a:pPr lvl="1" eaLnBrk="1" hangingPunct="1">
              <a:defRPr/>
            </a:pPr>
            <a:endParaRPr lang="en-US" dirty="0" smtClean="0"/>
          </a:p>
          <a:p>
            <a:pPr lvl="1" eaLnBrk="1" hangingPunct="1">
              <a:defRPr/>
            </a:pPr>
            <a:endParaRPr lang="en-US" dirty="0" smtClean="0"/>
          </a:p>
        </p:txBody>
      </p:sp>
      <p:graphicFrame>
        <p:nvGraphicFramePr>
          <p:cNvPr id="7" name="Group 49"/>
          <p:cNvGraphicFramePr>
            <a:graphicFrameLocks noGrp="1"/>
          </p:cNvGraphicFramePr>
          <p:nvPr>
            <p:extLst>
              <p:ext uri="{D42A27DB-BD31-4B8C-83A1-F6EECF244321}">
                <p14:modId xmlns:p14="http://schemas.microsoft.com/office/powerpoint/2010/main" val="3324858130"/>
              </p:ext>
            </p:extLst>
          </p:nvPr>
        </p:nvGraphicFramePr>
        <p:xfrm>
          <a:off x="357016" y="1168527"/>
          <a:ext cx="7796385" cy="1939925"/>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404813" y="-25400"/>
            <a:ext cx="8716962" cy="781050"/>
          </a:xfrm>
        </p:spPr>
        <p:txBody>
          <a:bodyPr/>
          <a:lstStyle/>
          <a:p>
            <a:pPr eaLnBrk="1" hangingPunct="1">
              <a:defRPr/>
            </a:pPr>
            <a:r>
              <a:rPr lang="en-US" dirty="0" smtClean="0">
                <a:ea typeface="+mj-ea"/>
              </a:rPr>
              <a:t>Programming with AVX2</a:t>
            </a:r>
          </a:p>
        </p:txBody>
      </p:sp>
      <p:sp>
        <p:nvSpPr>
          <p:cNvPr id="824323" name="Rectangle 3"/>
          <p:cNvSpPr>
            <a:spLocks noGrp="1" noChangeArrowheads="1"/>
          </p:cNvSpPr>
          <p:nvPr>
            <p:ph type="body" idx="1"/>
          </p:nvPr>
        </p:nvSpPr>
        <p:spPr>
          <a:xfrm>
            <a:off x="290513" y="565150"/>
            <a:ext cx="8307387" cy="6140450"/>
          </a:xfrm>
        </p:spPr>
        <p:txBody>
          <a:bodyPr/>
          <a:lstStyle/>
          <a:p>
            <a:pPr eaLnBrk="1" hangingPunct="1">
              <a:lnSpc>
                <a:spcPct val="105000"/>
              </a:lnSpc>
              <a:buFont typeface="Wingdings" pitchFamily="2" charset="2"/>
              <a:buNone/>
              <a:defRPr/>
            </a:pPr>
            <a:r>
              <a:rPr lang="en-US" dirty="0"/>
              <a:t>Y</a:t>
            </a:r>
            <a:r>
              <a:rPr lang="en-US" dirty="0" smtClean="0">
                <a:ea typeface="+mn-ea"/>
              </a:rPr>
              <a:t>MM Registers</a:t>
            </a:r>
          </a:p>
          <a:p>
            <a:pPr lvl="1" eaLnBrk="1" hangingPunct="1">
              <a:lnSpc>
                <a:spcPct val="105000"/>
              </a:lnSpc>
              <a:buFont typeface="Wingdings" pitchFamily="2" charset="2"/>
              <a:buChar char="n"/>
              <a:defRPr/>
            </a:pPr>
            <a:r>
              <a:rPr lang="en-US" dirty="0" smtClean="0"/>
              <a:t>16 total, each 32 bytes</a:t>
            </a:r>
          </a:p>
          <a:p>
            <a:pPr lvl="1" eaLnBrk="1" hangingPunct="1">
              <a:lnSpc>
                <a:spcPct val="105000"/>
              </a:lnSpc>
              <a:buFont typeface="Wingdings" pitchFamily="2" charset="2"/>
              <a:buChar char="n"/>
              <a:defRPr/>
            </a:pPr>
            <a:r>
              <a:rPr lang="en-US" dirty="0" smtClean="0"/>
              <a:t>32 single-byte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16 16-bit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8 32-bit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8 single-precision floats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4 double-precision floats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 single-precision float</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 double-precision float</a:t>
            </a:r>
          </a:p>
        </p:txBody>
      </p:sp>
      <p:grpSp>
        <p:nvGrpSpPr>
          <p:cNvPr id="39941" name="Group 21"/>
          <p:cNvGrpSpPr>
            <a:grpSpLocks/>
          </p:cNvGrpSpPr>
          <p:nvPr/>
        </p:nvGrpSpPr>
        <p:grpSpPr bwMode="auto">
          <a:xfrm>
            <a:off x="609600" y="2546350"/>
            <a:ext cx="7315200" cy="304800"/>
            <a:chOff x="768" y="864"/>
            <a:chExt cx="4608" cy="192"/>
          </a:xfrm>
        </p:grpSpPr>
        <p:sp>
          <p:nvSpPr>
            <p:cNvPr id="40047" name="Rectangle 22"/>
            <p:cNvSpPr>
              <a:spLocks noChangeArrowheads="1"/>
            </p:cNvSpPr>
            <p:nvPr/>
          </p:nvSpPr>
          <p:spPr bwMode="auto">
            <a:xfrm>
              <a:off x="76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48" name="Rectangle 23"/>
            <p:cNvSpPr>
              <a:spLocks noChangeArrowheads="1"/>
            </p:cNvSpPr>
            <p:nvPr/>
          </p:nvSpPr>
          <p:spPr bwMode="auto">
            <a:xfrm>
              <a:off x="105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49" name="Rectangle 24"/>
            <p:cNvSpPr>
              <a:spLocks noChangeArrowheads="1"/>
            </p:cNvSpPr>
            <p:nvPr/>
          </p:nvSpPr>
          <p:spPr bwMode="auto">
            <a:xfrm>
              <a:off x="134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0" name="Rectangle 25"/>
            <p:cNvSpPr>
              <a:spLocks noChangeArrowheads="1"/>
            </p:cNvSpPr>
            <p:nvPr/>
          </p:nvSpPr>
          <p:spPr bwMode="auto">
            <a:xfrm>
              <a:off x="163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1" name="Rectangle 26"/>
            <p:cNvSpPr>
              <a:spLocks noChangeArrowheads="1"/>
            </p:cNvSpPr>
            <p:nvPr/>
          </p:nvSpPr>
          <p:spPr bwMode="auto">
            <a:xfrm>
              <a:off x="192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2" name="Rectangle 27"/>
            <p:cNvSpPr>
              <a:spLocks noChangeArrowheads="1"/>
            </p:cNvSpPr>
            <p:nvPr/>
          </p:nvSpPr>
          <p:spPr bwMode="auto">
            <a:xfrm>
              <a:off x="220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3" name="Rectangle 28"/>
            <p:cNvSpPr>
              <a:spLocks noChangeArrowheads="1"/>
            </p:cNvSpPr>
            <p:nvPr/>
          </p:nvSpPr>
          <p:spPr bwMode="auto">
            <a:xfrm>
              <a:off x="249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4" name="Rectangle 29"/>
            <p:cNvSpPr>
              <a:spLocks noChangeArrowheads="1"/>
            </p:cNvSpPr>
            <p:nvPr/>
          </p:nvSpPr>
          <p:spPr bwMode="auto">
            <a:xfrm>
              <a:off x="278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5" name="Rectangle 30"/>
            <p:cNvSpPr>
              <a:spLocks noChangeArrowheads="1"/>
            </p:cNvSpPr>
            <p:nvPr/>
          </p:nvSpPr>
          <p:spPr bwMode="auto">
            <a:xfrm>
              <a:off x="307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6" name="Rectangle 31"/>
            <p:cNvSpPr>
              <a:spLocks noChangeArrowheads="1"/>
            </p:cNvSpPr>
            <p:nvPr/>
          </p:nvSpPr>
          <p:spPr bwMode="auto">
            <a:xfrm>
              <a:off x="336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7" name="Rectangle 32"/>
            <p:cNvSpPr>
              <a:spLocks noChangeArrowheads="1"/>
            </p:cNvSpPr>
            <p:nvPr/>
          </p:nvSpPr>
          <p:spPr bwMode="auto">
            <a:xfrm>
              <a:off x="364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8" name="Rectangle 33"/>
            <p:cNvSpPr>
              <a:spLocks noChangeArrowheads="1"/>
            </p:cNvSpPr>
            <p:nvPr/>
          </p:nvSpPr>
          <p:spPr bwMode="auto">
            <a:xfrm>
              <a:off x="393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9" name="Rectangle 34"/>
            <p:cNvSpPr>
              <a:spLocks noChangeArrowheads="1"/>
            </p:cNvSpPr>
            <p:nvPr/>
          </p:nvSpPr>
          <p:spPr bwMode="auto">
            <a:xfrm>
              <a:off x="422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0" name="Rectangle 35"/>
            <p:cNvSpPr>
              <a:spLocks noChangeArrowheads="1"/>
            </p:cNvSpPr>
            <p:nvPr/>
          </p:nvSpPr>
          <p:spPr bwMode="auto">
            <a:xfrm>
              <a:off x="451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1" name="Rectangle 36"/>
            <p:cNvSpPr>
              <a:spLocks noChangeArrowheads="1"/>
            </p:cNvSpPr>
            <p:nvPr/>
          </p:nvSpPr>
          <p:spPr bwMode="auto">
            <a:xfrm>
              <a:off x="480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2" name="Rectangle 37"/>
            <p:cNvSpPr>
              <a:spLocks noChangeArrowheads="1"/>
            </p:cNvSpPr>
            <p:nvPr/>
          </p:nvSpPr>
          <p:spPr bwMode="auto">
            <a:xfrm>
              <a:off x="508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grpSp>
      <p:sp>
        <p:nvSpPr>
          <p:cNvPr id="39945" name="Rectangle 89"/>
          <p:cNvSpPr>
            <a:spLocks noChangeArrowheads="1"/>
          </p:cNvSpPr>
          <p:nvPr/>
        </p:nvSpPr>
        <p:spPr bwMode="auto">
          <a:xfrm>
            <a:off x="6096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46" name="Rectangle 90"/>
          <p:cNvSpPr>
            <a:spLocks noChangeArrowheads="1"/>
          </p:cNvSpPr>
          <p:nvPr/>
        </p:nvSpPr>
        <p:spPr bwMode="auto">
          <a:xfrm>
            <a:off x="15240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47" name="Rectangle 91"/>
          <p:cNvSpPr>
            <a:spLocks noChangeArrowheads="1"/>
          </p:cNvSpPr>
          <p:nvPr/>
        </p:nvSpPr>
        <p:spPr bwMode="auto">
          <a:xfrm>
            <a:off x="24384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48" name="Rectangle 92"/>
          <p:cNvSpPr>
            <a:spLocks noChangeArrowheads="1"/>
          </p:cNvSpPr>
          <p:nvPr/>
        </p:nvSpPr>
        <p:spPr bwMode="auto">
          <a:xfrm>
            <a:off x="33528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49" name="Rectangle 93"/>
          <p:cNvSpPr>
            <a:spLocks noChangeArrowheads="1"/>
          </p:cNvSpPr>
          <p:nvPr/>
        </p:nvSpPr>
        <p:spPr bwMode="auto">
          <a:xfrm>
            <a:off x="42672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50" name="Rectangle 94"/>
          <p:cNvSpPr>
            <a:spLocks noChangeArrowheads="1"/>
          </p:cNvSpPr>
          <p:nvPr/>
        </p:nvSpPr>
        <p:spPr bwMode="auto">
          <a:xfrm>
            <a:off x="51816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51" name="Rectangle 95"/>
          <p:cNvSpPr>
            <a:spLocks noChangeArrowheads="1"/>
          </p:cNvSpPr>
          <p:nvPr/>
        </p:nvSpPr>
        <p:spPr bwMode="auto">
          <a:xfrm>
            <a:off x="60960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52" name="Rectangle 96"/>
          <p:cNvSpPr>
            <a:spLocks noChangeArrowheads="1"/>
          </p:cNvSpPr>
          <p:nvPr/>
        </p:nvSpPr>
        <p:spPr bwMode="auto">
          <a:xfrm>
            <a:off x="7010400" y="2546350"/>
            <a:ext cx="9144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wrap="none" lIns="45720" rIns="45720" anchor="ctr">
            <a:spAutoFit/>
          </a:bodyPr>
          <a:lstStyle/>
          <a:p>
            <a:endParaRPr lang="en-US"/>
          </a:p>
        </p:txBody>
      </p:sp>
      <p:sp>
        <p:nvSpPr>
          <p:cNvPr id="39953" name="Rectangle 97"/>
          <p:cNvSpPr>
            <a:spLocks noChangeArrowheads="1"/>
          </p:cNvSpPr>
          <p:nvPr/>
        </p:nvSpPr>
        <p:spPr bwMode="auto">
          <a:xfrm>
            <a:off x="609600" y="3308350"/>
            <a:ext cx="1828800" cy="304800"/>
          </a:xfrm>
          <a:prstGeom prst="rect">
            <a:avLst/>
          </a:prstGeom>
          <a:noFill/>
          <a:ln w="28575">
            <a:solidFill>
              <a:schemeClr val="tx2"/>
            </a:solidFill>
            <a:miter lim="800000"/>
            <a:headEnd/>
            <a:tailEnd type="none" w="sm" len="sm"/>
          </a:ln>
          <a:extLst>
            <a:ext uri="{909E8E84-426E-40dd-AFC4-6F175D3DCCD1}">
              <a14:hiddenFill xmlns="" xmlns:a14="http://schemas.microsoft.com/office/drawing/2010/main">
                <a:solidFill>
                  <a:srgbClr val="FFFFFF"/>
                </a:solidFill>
              </a14:hiddenFill>
            </a:ext>
          </a:extLst>
        </p:spPr>
        <p:txBody>
          <a:bodyPr lIns="45720" rIns="45720" anchor="ctr">
            <a:spAutoFit/>
          </a:bodyPr>
          <a:lstStyle/>
          <a:p>
            <a:endParaRPr lang="en-US"/>
          </a:p>
        </p:txBody>
      </p:sp>
      <p:sp>
        <p:nvSpPr>
          <p:cNvPr id="143" name="Rectangle 4"/>
          <p:cNvSpPr>
            <a:spLocks noChangeArrowheads="1"/>
          </p:cNvSpPr>
          <p:nvPr/>
        </p:nvSpPr>
        <p:spPr bwMode="auto">
          <a:xfrm>
            <a:off x="609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44" name="Rectangle 4"/>
          <p:cNvSpPr>
            <a:spLocks noChangeArrowheads="1"/>
          </p:cNvSpPr>
          <p:nvPr/>
        </p:nvSpPr>
        <p:spPr bwMode="auto">
          <a:xfrm>
            <a:off x="609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5" name="Rectangle 4"/>
          <p:cNvSpPr>
            <a:spLocks noChangeArrowheads="1"/>
          </p:cNvSpPr>
          <p:nvPr/>
        </p:nvSpPr>
        <p:spPr bwMode="auto">
          <a:xfrm>
            <a:off x="838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6" name="Rectangle 4"/>
          <p:cNvSpPr>
            <a:spLocks noChangeArrowheads="1"/>
          </p:cNvSpPr>
          <p:nvPr/>
        </p:nvSpPr>
        <p:spPr bwMode="auto">
          <a:xfrm>
            <a:off x="1066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7" name="Rectangle 4"/>
          <p:cNvSpPr>
            <a:spLocks noChangeArrowheads="1"/>
          </p:cNvSpPr>
          <p:nvPr/>
        </p:nvSpPr>
        <p:spPr bwMode="auto">
          <a:xfrm>
            <a:off x="1295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8" name="Rectangle 4"/>
          <p:cNvSpPr>
            <a:spLocks noChangeArrowheads="1"/>
          </p:cNvSpPr>
          <p:nvPr/>
        </p:nvSpPr>
        <p:spPr bwMode="auto">
          <a:xfrm>
            <a:off x="1524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9" name="Rectangle 4"/>
          <p:cNvSpPr>
            <a:spLocks noChangeArrowheads="1"/>
          </p:cNvSpPr>
          <p:nvPr/>
        </p:nvSpPr>
        <p:spPr bwMode="auto">
          <a:xfrm>
            <a:off x="1524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0" name="Rectangle 4"/>
          <p:cNvSpPr>
            <a:spLocks noChangeArrowheads="1"/>
          </p:cNvSpPr>
          <p:nvPr/>
        </p:nvSpPr>
        <p:spPr bwMode="auto">
          <a:xfrm>
            <a:off x="1752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1" name="Rectangle 4"/>
          <p:cNvSpPr>
            <a:spLocks noChangeArrowheads="1"/>
          </p:cNvSpPr>
          <p:nvPr/>
        </p:nvSpPr>
        <p:spPr bwMode="auto">
          <a:xfrm>
            <a:off x="1981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2" name="Rectangle 4"/>
          <p:cNvSpPr>
            <a:spLocks noChangeArrowheads="1"/>
          </p:cNvSpPr>
          <p:nvPr/>
        </p:nvSpPr>
        <p:spPr bwMode="auto">
          <a:xfrm>
            <a:off x="2209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3" name="Rectangle 4"/>
          <p:cNvSpPr>
            <a:spLocks noChangeArrowheads="1"/>
          </p:cNvSpPr>
          <p:nvPr/>
        </p:nvSpPr>
        <p:spPr bwMode="auto">
          <a:xfrm>
            <a:off x="2438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4" name="Rectangle 4"/>
          <p:cNvSpPr>
            <a:spLocks noChangeArrowheads="1"/>
          </p:cNvSpPr>
          <p:nvPr/>
        </p:nvSpPr>
        <p:spPr bwMode="auto">
          <a:xfrm>
            <a:off x="2438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5" name="Rectangle 4"/>
          <p:cNvSpPr>
            <a:spLocks noChangeArrowheads="1"/>
          </p:cNvSpPr>
          <p:nvPr/>
        </p:nvSpPr>
        <p:spPr bwMode="auto">
          <a:xfrm>
            <a:off x="2667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6" name="Rectangle 4"/>
          <p:cNvSpPr>
            <a:spLocks noChangeArrowheads="1"/>
          </p:cNvSpPr>
          <p:nvPr/>
        </p:nvSpPr>
        <p:spPr bwMode="auto">
          <a:xfrm>
            <a:off x="2895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7" name="Rectangle 4"/>
          <p:cNvSpPr>
            <a:spLocks noChangeArrowheads="1"/>
          </p:cNvSpPr>
          <p:nvPr/>
        </p:nvSpPr>
        <p:spPr bwMode="auto">
          <a:xfrm>
            <a:off x="3124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8" name="Rectangle 4"/>
          <p:cNvSpPr>
            <a:spLocks noChangeArrowheads="1"/>
          </p:cNvSpPr>
          <p:nvPr/>
        </p:nvSpPr>
        <p:spPr bwMode="auto">
          <a:xfrm>
            <a:off x="3352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9" name="Rectangle 4"/>
          <p:cNvSpPr>
            <a:spLocks noChangeArrowheads="1"/>
          </p:cNvSpPr>
          <p:nvPr/>
        </p:nvSpPr>
        <p:spPr bwMode="auto">
          <a:xfrm>
            <a:off x="3352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0" name="Rectangle 4"/>
          <p:cNvSpPr>
            <a:spLocks noChangeArrowheads="1"/>
          </p:cNvSpPr>
          <p:nvPr/>
        </p:nvSpPr>
        <p:spPr bwMode="auto">
          <a:xfrm>
            <a:off x="3581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1" name="Rectangle 4"/>
          <p:cNvSpPr>
            <a:spLocks noChangeArrowheads="1"/>
          </p:cNvSpPr>
          <p:nvPr/>
        </p:nvSpPr>
        <p:spPr bwMode="auto">
          <a:xfrm>
            <a:off x="3810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2" name="Rectangle 4"/>
          <p:cNvSpPr>
            <a:spLocks noChangeArrowheads="1"/>
          </p:cNvSpPr>
          <p:nvPr/>
        </p:nvSpPr>
        <p:spPr bwMode="auto">
          <a:xfrm>
            <a:off x="4038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3" name="Rectangle 4"/>
          <p:cNvSpPr>
            <a:spLocks noChangeArrowheads="1"/>
          </p:cNvSpPr>
          <p:nvPr/>
        </p:nvSpPr>
        <p:spPr bwMode="auto">
          <a:xfrm>
            <a:off x="4267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4" name="Rectangle 4"/>
          <p:cNvSpPr>
            <a:spLocks noChangeArrowheads="1"/>
          </p:cNvSpPr>
          <p:nvPr/>
        </p:nvSpPr>
        <p:spPr bwMode="auto">
          <a:xfrm>
            <a:off x="4267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5" name="Rectangle 4"/>
          <p:cNvSpPr>
            <a:spLocks noChangeArrowheads="1"/>
          </p:cNvSpPr>
          <p:nvPr/>
        </p:nvSpPr>
        <p:spPr bwMode="auto">
          <a:xfrm>
            <a:off x="4495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6" name="Rectangle 4"/>
          <p:cNvSpPr>
            <a:spLocks noChangeArrowheads="1"/>
          </p:cNvSpPr>
          <p:nvPr/>
        </p:nvSpPr>
        <p:spPr bwMode="auto">
          <a:xfrm>
            <a:off x="4724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7" name="Rectangle 4"/>
          <p:cNvSpPr>
            <a:spLocks noChangeArrowheads="1"/>
          </p:cNvSpPr>
          <p:nvPr/>
        </p:nvSpPr>
        <p:spPr bwMode="auto">
          <a:xfrm>
            <a:off x="4953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8" name="Rectangle 4"/>
          <p:cNvSpPr>
            <a:spLocks noChangeArrowheads="1"/>
          </p:cNvSpPr>
          <p:nvPr/>
        </p:nvSpPr>
        <p:spPr bwMode="auto">
          <a:xfrm>
            <a:off x="5181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9" name="Rectangle 4"/>
          <p:cNvSpPr>
            <a:spLocks noChangeArrowheads="1"/>
          </p:cNvSpPr>
          <p:nvPr/>
        </p:nvSpPr>
        <p:spPr bwMode="auto">
          <a:xfrm>
            <a:off x="5181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0" name="Rectangle 4"/>
          <p:cNvSpPr>
            <a:spLocks noChangeArrowheads="1"/>
          </p:cNvSpPr>
          <p:nvPr/>
        </p:nvSpPr>
        <p:spPr bwMode="auto">
          <a:xfrm>
            <a:off x="5410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1" name="Rectangle 4"/>
          <p:cNvSpPr>
            <a:spLocks noChangeArrowheads="1"/>
          </p:cNvSpPr>
          <p:nvPr/>
        </p:nvSpPr>
        <p:spPr bwMode="auto">
          <a:xfrm>
            <a:off x="5638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2" name="Rectangle 4"/>
          <p:cNvSpPr>
            <a:spLocks noChangeArrowheads="1"/>
          </p:cNvSpPr>
          <p:nvPr/>
        </p:nvSpPr>
        <p:spPr bwMode="auto">
          <a:xfrm>
            <a:off x="5867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3" name="Rectangle 4"/>
          <p:cNvSpPr>
            <a:spLocks noChangeArrowheads="1"/>
          </p:cNvSpPr>
          <p:nvPr/>
        </p:nvSpPr>
        <p:spPr bwMode="auto">
          <a:xfrm>
            <a:off x="6096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4" name="Rectangle 4"/>
          <p:cNvSpPr>
            <a:spLocks noChangeArrowheads="1"/>
          </p:cNvSpPr>
          <p:nvPr/>
        </p:nvSpPr>
        <p:spPr bwMode="auto">
          <a:xfrm>
            <a:off x="6096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5" name="Rectangle 4"/>
          <p:cNvSpPr>
            <a:spLocks noChangeArrowheads="1"/>
          </p:cNvSpPr>
          <p:nvPr/>
        </p:nvSpPr>
        <p:spPr bwMode="auto">
          <a:xfrm>
            <a:off x="6324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6" name="Rectangle 4"/>
          <p:cNvSpPr>
            <a:spLocks noChangeArrowheads="1"/>
          </p:cNvSpPr>
          <p:nvPr/>
        </p:nvSpPr>
        <p:spPr bwMode="auto">
          <a:xfrm>
            <a:off x="6553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7" name="Rectangle 4"/>
          <p:cNvSpPr>
            <a:spLocks noChangeArrowheads="1"/>
          </p:cNvSpPr>
          <p:nvPr/>
        </p:nvSpPr>
        <p:spPr bwMode="auto">
          <a:xfrm>
            <a:off x="6781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8" name="Rectangle 4"/>
          <p:cNvSpPr>
            <a:spLocks noChangeArrowheads="1"/>
          </p:cNvSpPr>
          <p:nvPr/>
        </p:nvSpPr>
        <p:spPr bwMode="auto">
          <a:xfrm>
            <a:off x="7010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9" name="Rectangle 4"/>
          <p:cNvSpPr>
            <a:spLocks noChangeArrowheads="1"/>
          </p:cNvSpPr>
          <p:nvPr/>
        </p:nvSpPr>
        <p:spPr bwMode="auto">
          <a:xfrm>
            <a:off x="7010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0" name="Rectangle 4"/>
          <p:cNvSpPr>
            <a:spLocks noChangeArrowheads="1"/>
          </p:cNvSpPr>
          <p:nvPr/>
        </p:nvSpPr>
        <p:spPr bwMode="auto">
          <a:xfrm>
            <a:off x="7239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1" name="Rectangle 4"/>
          <p:cNvSpPr>
            <a:spLocks noChangeArrowheads="1"/>
          </p:cNvSpPr>
          <p:nvPr/>
        </p:nvSpPr>
        <p:spPr bwMode="auto">
          <a:xfrm>
            <a:off x="7467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2" name="Rectangle 4"/>
          <p:cNvSpPr>
            <a:spLocks noChangeArrowheads="1"/>
          </p:cNvSpPr>
          <p:nvPr/>
        </p:nvSpPr>
        <p:spPr bwMode="auto">
          <a:xfrm>
            <a:off x="7696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3" name="Rectangle 4"/>
          <p:cNvSpPr>
            <a:spLocks noChangeArrowheads="1"/>
          </p:cNvSpPr>
          <p:nvPr/>
        </p:nvSpPr>
        <p:spPr bwMode="auto">
          <a:xfrm>
            <a:off x="6096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4" name="Rectangle 4"/>
          <p:cNvSpPr>
            <a:spLocks noChangeArrowheads="1"/>
          </p:cNvSpPr>
          <p:nvPr/>
        </p:nvSpPr>
        <p:spPr bwMode="auto">
          <a:xfrm>
            <a:off x="15240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5" name="Rectangle 4"/>
          <p:cNvSpPr>
            <a:spLocks noChangeArrowheads="1"/>
          </p:cNvSpPr>
          <p:nvPr/>
        </p:nvSpPr>
        <p:spPr bwMode="auto">
          <a:xfrm>
            <a:off x="24384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6" name="Rectangle 4"/>
          <p:cNvSpPr>
            <a:spLocks noChangeArrowheads="1"/>
          </p:cNvSpPr>
          <p:nvPr/>
        </p:nvSpPr>
        <p:spPr bwMode="auto">
          <a:xfrm>
            <a:off x="33528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7" name="Rectangle 4"/>
          <p:cNvSpPr>
            <a:spLocks noChangeArrowheads="1"/>
          </p:cNvSpPr>
          <p:nvPr/>
        </p:nvSpPr>
        <p:spPr bwMode="auto">
          <a:xfrm>
            <a:off x="42672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8" name="Rectangle 4"/>
          <p:cNvSpPr>
            <a:spLocks noChangeArrowheads="1"/>
          </p:cNvSpPr>
          <p:nvPr/>
        </p:nvSpPr>
        <p:spPr bwMode="auto">
          <a:xfrm>
            <a:off x="51816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9" name="Rectangle 4"/>
          <p:cNvSpPr>
            <a:spLocks noChangeArrowheads="1"/>
          </p:cNvSpPr>
          <p:nvPr/>
        </p:nvSpPr>
        <p:spPr bwMode="auto">
          <a:xfrm>
            <a:off x="60960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0" name="Rectangle 4"/>
          <p:cNvSpPr>
            <a:spLocks noChangeArrowheads="1"/>
          </p:cNvSpPr>
          <p:nvPr/>
        </p:nvSpPr>
        <p:spPr bwMode="auto">
          <a:xfrm>
            <a:off x="70104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1" name="Rectangle 97"/>
          <p:cNvSpPr>
            <a:spLocks noChangeArrowheads="1"/>
          </p:cNvSpPr>
          <p:nvPr/>
        </p:nvSpPr>
        <p:spPr bwMode="auto">
          <a:xfrm>
            <a:off x="609600" y="4114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lIns="45720" rIns="45720" anchor="ctr">
            <a:spAutoFit/>
          </a:bodyPr>
          <a:lstStyle/>
          <a:p>
            <a:endParaRPr lang="en-US"/>
          </a:p>
        </p:txBody>
      </p:sp>
      <p:sp>
        <p:nvSpPr>
          <p:cNvPr id="212" name="Rectangle 4"/>
          <p:cNvSpPr>
            <a:spLocks noChangeArrowheads="1"/>
          </p:cNvSpPr>
          <p:nvPr/>
        </p:nvSpPr>
        <p:spPr bwMode="auto">
          <a:xfrm>
            <a:off x="6096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3" name="Rectangle 4"/>
          <p:cNvSpPr>
            <a:spLocks noChangeArrowheads="1"/>
          </p:cNvSpPr>
          <p:nvPr/>
        </p:nvSpPr>
        <p:spPr bwMode="auto">
          <a:xfrm>
            <a:off x="15240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4" name="Rectangle 4"/>
          <p:cNvSpPr>
            <a:spLocks noChangeArrowheads="1"/>
          </p:cNvSpPr>
          <p:nvPr/>
        </p:nvSpPr>
        <p:spPr bwMode="auto">
          <a:xfrm>
            <a:off x="24384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5" name="Rectangle 4"/>
          <p:cNvSpPr>
            <a:spLocks noChangeArrowheads="1"/>
          </p:cNvSpPr>
          <p:nvPr/>
        </p:nvSpPr>
        <p:spPr bwMode="auto">
          <a:xfrm>
            <a:off x="33528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6" name="Rectangle 4"/>
          <p:cNvSpPr>
            <a:spLocks noChangeArrowheads="1"/>
          </p:cNvSpPr>
          <p:nvPr/>
        </p:nvSpPr>
        <p:spPr bwMode="auto">
          <a:xfrm>
            <a:off x="42672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7" name="Rectangle 4"/>
          <p:cNvSpPr>
            <a:spLocks noChangeArrowheads="1"/>
          </p:cNvSpPr>
          <p:nvPr/>
        </p:nvSpPr>
        <p:spPr bwMode="auto">
          <a:xfrm>
            <a:off x="51816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8" name="Rectangle 4"/>
          <p:cNvSpPr>
            <a:spLocks noChangeArrowheads="1"/>
          </p:cNvSpPr>
          <p:nvPr/>
        </p:nvSpPr>
        <p:spPr bwMode="auto">
          <a:xfrm>
            <a:off x="60960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9" name="Rectangle 4"/>
          <p:cNvSpPr>
            <a:spLocks noChangeArrowheads="1"/>
          </p:cNvSpPr>
          <p:nvPr/>
        </p:nvSpPr>
        <p:spPr bwMode="auto">
          <a:xfrm>
            <a:off x="70104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21" name="Rectangle 4"/>
          <p:cNvSpPr>
            <a:spLocks noChangeArrowheads="1"/>
          </p:cNvSpPr>
          <p:nvPr/>
        </p:nvSpPr>
        <p:spPr bwMode="auto">
          <a:xfrm>
            <a:off x="609600"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29" name="Rectangle 4"/>
          <p:cNvSpPr>
            <a:spLocks noChangeArrowheads="1"/>
          </p:cNvSpPr>
          <p:nvPr/>
        </p:nvSpPr>
        <p:spPr bwMode="auto">
          <a:xfrm>
            <a:off x="2420257"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0" name="Rectangle 4"/>
          <p:cNvSpPr>
            <a:spLocks noChangeArrowheads="1"/>
          </p:cNvSpPr>
          <p:nvPr/>
        </p:nvSpPr>
        <p:spPr bwMode="auto">
          <a:xfrm>
            <a:off x="4230914"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1" name="Rectangle 4"/>
          <p:cNvSpPr>
            <a:spLocks noChangeArrowheads="1"/>
          </p:cNvSpPr>
          <p:nvPr/>
        </p:nvSpPr>
        <p:spPr bwMode="auto">
          <a:xfrm>
            <a:off x="6041571"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2" name="Rectangle 97"/>
          <p:cNvSpPr>
            <a:spLocks noChangeArrowheads="1"/>
          </p:cNvSpPr>
          <p:nvPr/>
        </p:nvSpPr>
        <p:spPr bwMode="auto">
          <a:xfrm>
            <a:off x="609600" y="5638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lIns="45720" rIns="45720" anchor="ctr">
            <a:spAutoFit/>
          </a:bodyPr>
          <a:lstStyle/>
          <a:p>
            <a:endParaRPr lang="en-US"/>
          </a:p>
        </p:txBody>
      </p:sp>
      <p:sp>
        <p:nvSpPr>
          <p:cNvPr id="233" name="Rectangle 4"/>
          <p:cNvSpPr>
            <a:spLocks noChangeArrowheads="1"/>
          </p:cNvSpPr>
          <p:nvPr/>
        </p:nvSpPr>
        <p:spPr bwMode="auto">
          <a:xfrm>
            <a:off x="609600" y="5638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4" name="Rectangle 4"/>
          <p:cNvSpPr>
            <a:spLocks noChangeArrowheads="1"/>
          </p:cNvSpPr>
          <p:nvPr/>
        </p:nvSpPr>
        <p:spPr bwMode="auto">
          <a:xfrm>
            <a:off x="15240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5" name="Rectangle 4"/>
          <p:cNvSpPr>
            <a:spLocks noChangeArrowheads="1"/>
          </p:cNvSpPr>
          <p:nvPr/>
        </p:nvSpPr>
        <p:spPr bwMode="auto">
          <a:xfrm>
            <a:off x="24384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6" name="Rectangle 4"/>
          <p:cNvSpPr>
            <a:spLocks noChangeArrowheads="1"/>
          </p:cNvSpPr>
          <p:nvPr/>
        </p:nvSpPr>
        <p:spPr bwMode="auto">
          <a:xfrm>
            <a:off x="33528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7" name="Rectangle 4"/>
          <p:cNvSpPr>
            <a:spLocks noChangeArrowheads="1"/>
          </p:cNvSpPr>
          <p:nvPr/>
        </p:nvSpPr>
        <p:spPr bwMode="auto">
          <a:xfrm>
            <a:off x="42672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8" name="Rectangle 4"/>
          <p:cNvSpPr>
            <a:spLocks noChangeArrowheads="1"/>
          </p:cNvSpPr>
          <p:nvPr/>
        </p:nvSpPr>
        <p:spPr bwMode="auto">
          <a:xfrm>
            <a:off x="51816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9" name="Rectangle 4"/>
          <p:cNvSpPr>
            <a:spLocks noChangeArrowheads="1"/>
          </p:cNvSpPr>
          <p:nvPr/>
        </p:nvSpPr>
        <p:spPr bwMode="auto">
          <a:xfrm>
            <a:off x="60960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0" name="Rectangle 4"/>
          <p:cNvSpPr>
            <a:spLocks noChangeArrowheads="1"/>
          </p:cNvSpPr>
          <p:nvPr/>
        </p:nvSpPr>
        <p:spPr bwMode="auto">
          <a:xfrm>
            <a:off x="70104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1" name="Rectangle 4"/>
          <p:cNvSpPr>
            <a:spLocks noChangeArrowheads="1"/>
          </p:cNvSpPr>
          <p:nvPr/>
        </p:nvSpPr>
        <p:spPr bwMode="auto">
          <a:xfrm>
            <a:off x="609600" y="6400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2" name="Rectangle 4"/>
          <p:cNvSpPr>
            <a:spLocks noChangeArrowheads="1"/>
          </p:cNvSpPr>
          <p:nvPr/>
        </p:nvSpPr>
        <p:spPr bwMode="auto">
          <a:xfrm>
            <a:off x="2420257"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3" name="Rectangle 4"/>
          <p:cNvSpPr>
            <a:spLocks noChangeArrowheads="1"/>
          </p:cNvSpPr>
          <p:nvPr/>
        </p:nvSpPr>
        <p:spPr bwMode="auto">
          <a:xfrm>
            <a:off x="4230914"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4" name="Rectangle 4"/>
          <p:cNvSpPr>
            <a:spLocks noChangeArrowheads="1"/>
          </p:cNvSpPr>
          <p:nvPr/>
        </p:nvSpPr>
        <p:spPr bwMode="auto">
          <a:xfrm>
            <a:off x="6041571"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Tree>
    <p:extLst>
      <p:ext uri="{BB962C8B-B14F-4D97-AF65-F5344CB8AC3E}">
        <p14:creationId xmlns:p14="http://schemas.microsoft.com/office/powerpoint/2010/main" val="34949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404813" y="127000"/>
            <a:ext cx="8716962" cy="781050"/>
          </a:xfrm>
        </p:spPr>
        <p:txBody>
          <a:bodyPr/>
          <a:lstStyle/>
          <a:p>
            <a:pPr eaLnBrk="1" hangingPunct="1">
              <a:defRPr/>
            </a:pPr>
            <a:r>
              <a:rPr lang="en-US" dirty="0" smtClean="0">
                <a:ea typeface="+mj-ea"/>
              </a:rPr>
              <a:t>SIMD Operations</a:t>
            </a:r>
          </a:p>
        </p:txBody>
      </p:sp>
      <p:sp>
        <p:nvSpPr>
          <p:cNvPr id="825347" name="Rectangle 3"/>
          <p:cNvSpPr>
            <a:spLocks noGrp="1" noChangeArrowheads="1"/>
          </p:cNvSpPr>
          <p:nvPr>
            <p:ph type="body" idx="1"/>
          </p:nvPr>
        </p:nvSpPr>
        <p:spPr>
          <a:xfrm>
            <a:off x="290513" y="869950"/>
            <a:ext cx="8307387" cy="5378450"/>
          </a:xfrm>
        </p:spPr>
        <p:txBody>
          <a:bodyPr/>
          <a:lstStyle/>
          <a:p>
            <a:pPr lvl="1" eaLnBrk="1" hangingPunct="1">
              <a:buFont typeface="Wingdings" pitchFamily="2" charset="2"/>
              <a:buChar char="n"/>
              <a:defRPr/>
            </a:pPr>
            <a:r>
              <a:rPr lang="en-US" dirty="0" smtClean="0"/>
              <a:t>SIMD Operations: Single Precision</a:t>
            </a:r>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smtClean="0"/>
          </a:p>
          <a:p>
            <a:pPr eaLnBrk="1" hangingPunct="1">
              <a:buFont typeface="Wingdings" pitchFamily="2" charset="2"/>
              <a:buNone/>
              <a:defRPr/>
            </a:pPr>
            <a:endParaRPr lang="en-US" dirty="0" smtClean="0">
              <a:ea typeface="+mn-ea"/>
            </a:endParaRPr>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smtClean="0"/>
          </a:p>
          <a:p>
            <a:pPr lvl="1" eaLnBrk="1" hangingPunct="1">
              <a:buFont typeface="Wingdings" pitchFamily="2" charset="2"/>
              <a:buChar char="n"/>
              <a:defRPr/>
            </a:pPr>
            <a:r>
              <a:rPr lang="en-US" dirty="0" smtClean="0"/>
              <a:t>SIMD Operations: Double Precision</a:t>
            </a:r>
          </a:p>
        </p:txBody>
      </p:sp>
      <p:grpSp>
        <p:nvGrpSpPr>
          <p:cNvPr id="170" name="Group 169"/>
          <p:cNvGrpSpPr/>
          <p:nvPr/>
        </p:nvGrpSpPr>
        <p:grpSpPr>
          <a:xfrm>
            <a:off x="246821" y="4218583"/>
            <a:ext cx="8470713" cy="2029817"/>
            <a:chOff x="220672" y="1409321"/>
            <a:chExt cx="8470713" cy="2029817"/>
          </a:xfrm>
        </p:grpSpPr>
        <p:grpSp>
          <p:nvGrpSpPr>
            <p:cNvPr id="171" name="Group 170"/>
            <p:cNvGrpSpPr/>
            <p:nvPr/>
          </p:nvGrpSpPr>
          <p:grpSpPr>
            <a:xfrm>
              <a:off x="220672" y="1905000"/>
              <a:ext cx="7315200" cy="304800"/>
              <a:chOff x="220672" y="1869398"/>
              <a:chExt cx="7315200" cy="304800"/>
            </a:xfrm>
          </p:grpSpPr>
          <p:sp>
            <p:nvSpPr>
              <p:cNvPr id="200" name="Rectangle 213"/>
              <p:cNvSpPr>
                <a:spLocks noChangeArrowheads="1"/>
              </p:cNvSpPr>
              <p:nvPr/>
            </p:nvSpPr>
            <p:spPr bwMode="auto">
              <a:xfrm>
                <a:off x="2206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1" name="Rectangle 214"/>
              <p:cNvSpPr>
                <a:spLocks noChangeArrowheads="1"/>
              </p:cNvSpPr>
              <p:nvPr/>
            </p:nvSpPr>
            <p:spPr bwMode="auto">
              <a:xfrm>
                <a:off x="20494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2" name="Rectangle 215"/>
              <p:cNvSpPr>
                <a:spLocks noChangeArrowheads="1"/>
              </p:cNvSpPr>
              <p:nvPr/>
            </p:nvSpPr>
            <p:spPr bwMode="auto">
              <a:xfrm>
                <a:off x="38782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3" name="Rectangle 216"/>
              <p:cNvSpPr>
                <a:spLocks noChangeArrowheads="1"/>
              </p:cNvSpPr>
              <p:nvPr/>
            </p:nvSpPr>
            <p:spPr bwMode="auto">
              <a:xfrm>
                <a:off x="57070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172" name="Group 239"/>
            <p:cNvGrpSpPr>
              <a:grpSpLocks/>
            </p:cNvGrpSpPr>
            <p:nvPr/>
          </p:nvGrpSpPr>
          <p:grpSpPr bwMode="auto">
            <a:xfrm>
              <a:off x="830272" y="2209800"/>
              <a:ext cx="685800" cy="838200"/>
              <a:chOff x="720" y="864"/>
              <a:chExt cx="432" cy="528"/>
            </a:xfrm>
          </p:grpSpPr>
          <p:sp>
            <p:nvSpPr>
              <p:cNvPr id="196"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97"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8"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9"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173" name="Group 244"/>
            <p:cNvGrpSpPr>
              <a:grpSpLocks/>
            </p:cNvGrpSpPr>
            <p:nvPr/>
          </p:nvGrpSpPr>
          <p:grpSpPr bwMode="auto">
            <a:xfrm>
              <a:off x="2659072" y="2209800"/>
              <a:ext cx="685800" cy="838200"/>
              <a:chOff x="720" y="864"/>
              <a:chExt cx="432" cy="528"/>
            </a:xfrm>
          </p:grpSpPr>
          <p:sp>
            <p:nvSpPr>
              <p:cNvPr id="192" name="Oval 245"/>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93" name="Line 246"/>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4" name="Line 247"/>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5" name="Line 248"/>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174" name="Group 249"/>
            <p:cNvGrpSpPr>
              <a:grpSpLocks/>
            </p:cNvGrpSpPr>
            <p:nvPr/>
          </p:nvGrpSpPr>
          <p:grpSpPr bwMode="auto">
            <a:xfrm>
              <a:off x="4487872" y="2209800"/>
              <a:ext cx="685800" cy="838200"/>
              <a:chOff x="720" y="864"/>
              <a:chExt cx="432" cy="528"/>
            </a:xfrm>
          </p:grpSpPr>
          <p:sp>
            <p:nvSpPr>
              <p:cNvPr id="188" name="Oval 25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89" name="Line 25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0" name="Line 25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91" name="Line 25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175" name="Group 254"/>
            <p:cNvGrpSpPr>
              <a:grpSpLocks/>
            </p:cNvGrpSpPr>
            <p:nvPr/>
          </p:nvGrpSpPr>
          <p:grpSpPr bwMode="auto">
            <a:xfrm>
              <a:off x="6316672" y="2209800"/>
              <a:ext cx="685800" cy="838200"/>
              <a:chOff x="720" y="864"/>
              <a:chExt cx="432" cy="528"/>
            </a:xfrm>
          </p:grpSpPr>
          <p:sp>
            <p:nvSpPr>
              <p:cNvPr id="184" name="Oval 255"/>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85" name="Line 256"/>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86" name="Line 257"/>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187" name="Line 258"/>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sp>
          <p:nvSpPr>
            <p:cNvPr id="176" name="Text Box 259"/>
            <p:cNvSpPr txBox="1">
              <a:spLocks noChangeArrowheads="1"/>
            </p:cNvSpPr>
            <p:nvPr/>
          </p:nvSpPr>
          <p:spPr bwMode="auto">
            <a:xfrm>
              <a:off x="7642235" y="1870986"/>
              <a:ext cx="101581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%ymm0</a:t>
              </a:r>
              <a:endParaRPr lang="en-US" dirty="0">
                <a:latin typeface="Courier New" charset="0"/>
              </a:endParaRPr>
            </a:p>
          </p:txBody>
        </p:sp>
        <p:sp>
          <p:nvSpPr>
            <p:cNvPr id="177" name="Text Box 260"/>
            <p:cNvSpPr txBox="1">
              <a:spLocks noChangeArrowheads="1"/>
            </p:cNvSpPr>
            <p:nvPr/>
          </p:nvSpPr>
          <p:spPr bwMode="auto">
            <a:xfrm>
              <a:off x="7675572" y="2977473"/>
              <a:ext cx="101581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%ymm1</a:t>
              </a:r>
              <a:endParaRPr lang="en-US" dirty="0">
                <a:latin typeface="Courier New" charset="0"/>
              </a:endParaRPr>
            </a:p>
          </p:txBody>
        </p:sp>
        <p:sp>
          <p:nvSpPr>
            <p:cNvPr id="178" name="Text Box 261"/>
            <p:cNvSpPr txBox="1">
              <a:spLocks noChangeArrowheads="1"/>
            </p:cNvSpPr>
            <p:nvPr/>
          </p:nvSpPr>
          <p:spPr bwMode="auto">
            <a:xfrm>
              <a:off x="2659072" y="1409321"/>
              <a:ext cx="4894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err="1" smtClean="0">
                  <a:latin typeface="Courier New" charset="0"/>
                </a:rPr>
                <a:t>vaddpd</a:t>
              </a:r>
              <a:r>
                <a:rPr lang="en-US" dirty="0" smtClean="0">
                  <a:latin typeface="Courier New" charset="0"/>
                </a:rPr>
                <a:t> %ymm0, %ymm1, %ymm1</a:t>
              </a:r>
              <a:endParaRPr lang="en-US" dirty="0">
                <a:latin typeface="Courier New" charset="0"/>
              </a:endParaRPr>
            </a:p>
          </p:txBody>
        </p:sp>
        <p:grpSp>
          <p:nvGrpSpPr>
            <p:cNvPr id="179" name="Group 178"/>
            <p:cNvGrpSpPr/>
            <p:nvPr/>
          </p:nvGrpSpPr>
          <p:grpSpPr>
            <a:xfrm>
              <a:off x="220672" y="3048000"/>
              <a:ext cx="7315200" cy="304800"/>
              <a:chOff x="220672" y="1869398"/>
              <a:chExt cx="7315200" cy="304800"/>
            </a:xfrm>
          </p:grpSpPr>
          <p:sp>
            <p:nvSpPr>
              <p:cNvPr id="180" name="Rectangle 213"/>
              <p:cNvSpPr>
                <a:spLocks noChangeArrowheads="1"/>
              </p:cNvSpPr>
              <p:nvPr/>
            </p:nvSpPr>
            <p:spPr bwMode="auto">
              <a:xfrm>
                <a:off x="2206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1" name="Rectangle 214"/>
              <p:cNvSpPr>
                <a:spLocks noChangeArrowheads="1"/>
              </p:cNvSpPr>
              <p:nvPr/>
            </p:nvSpPr>
            <p:spPr bwMode="auto">
              <a:xfrm>
                <a:off x="20494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2" name="Rectangle 215"/>
              <p:cNvSpPr>
                <a:spLocks noChangeArrowheads="1"/>
              </p:cNvSpPr>
              <p:nvPr/>
            </p:nvSpPr>
            <p:spPr bwMode="auto">
              <a:xfrm>
                <a:off x="38782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3" name="Rectangle 216"/>
              <p:cNvSpPr>
                <a:spLocks noChangeArrowheads="1"/>
              </p:cNvSpPr>
              <p:nvPr/>
            </p:nvSpPr>
            <p:spPr bwMode="auto">
              <a:xfrm>
                <a:off x="57070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04" name="Group 203"/>
          <p:cNvGrpSpPr/>
          <p:nvPr/>
        </p:nvGrpSpPr>
        <p:grpSpPr>
          <a:xfrm>
            <a:off x="246821" y="1295400"/>
            <a:ext cx="8471268" cy="2029817"/>
            <a:chOff x="251960" y="3810000"/>
            <a:chExt cx="8471268" cy="2029817"/>
          </a:xfrm>
        </p:grpSpPr>
        <p:sp>
          <p:nvSpPr>
            <p:cNvPr id="205" name="Text Box 259"/>
            <p:cNvSpPr txBox="1">
              <a:spLocks noChangeArrowheads="1"/>
            </p:cNvSpPr>
            <p:nvPr/>
          </p:nvSpPr>
          <p:spPr bwMode="auto">
            <a:xfrm>
              <a:off x="7674078" y="4271665"/>
              <a:ext cx="101581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%ymm0</a:t>
              </a:r>
              <a:endParaRPr lang="en-US" dirty="0">
                <a:latin typeface="Courier New" charset="0"/>
              </a:endParaRPr>
            </a:p>
          </p:txBody>
        </p:sp>
        <p:sp>
          <p:nvSpPr>
            <p:cNvPr id="206" name="Text Box 260"/>
            <p:cNvSpPr txBox="1">
              <a:spLocks noChangeArrowheads="1"/>
            </p:cNvSpPr>
            <p:nvPr/>
          </p:nvSpPr>
          <p:spPr bwMode="auto">
            <a:xfrm>
              <a:off x="7707415" y="5378152"/>
              <a:ext cx="101581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%ymm1</a:t>
              </a:r>
              <a:endParaRPr lang="en-US" dirty="0">
                <a:latin typeface="Courier New" charset="0"/>
              </a:endParaRPr>
            </a:p>
          </p:txBody>
        </p:sp>
        <p:sp>
          <p:nvSpPr>
            <p:cNvPr id="207" name="Text Box 261"/>
            <p:cNvSpPr txBox="1">
              <a:spLocks noChangeArrowheads="1"/>
            </p:cNvSpPr>
            <p:nvPr/>
          </p:nvSpPr>
          <p:spPr bwMode="auto">
            <a:xfrm>
              <a:off x="2690915" y="3810000"/>
              <a:ext cx="4894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err="1" smtClean="0">
                  <a:latin typeface="Courier New" charset="0"/>
                </a:rPr>
                <a:t>vaddsd</a:t>
              </a:r>
              <a:r>
                <a:rPr lang="en-US" dirty="0" smtClean="0">
                  <a:latin typeface="Courier New" charset="0"/>
                </a:rPr>
                <a:t> %ymm0, %ymm1, %ymm1</a:t>
              </a:r>
              <a:endParaRPr lang="en-US" dirty="0">
                <a:latin typeface="Courier New" charset="0"/>
              </a:endParaRPr>
            </a:p>
          </p:txBody>
        </p:sp>
        <p:grpSp>
          <p:nvGrpSpPr>
            <p:cNvPr id="208" name="Group 207"/>
            <p:cNvGrpSpPr/>
            <p:nvPr/>
          </p:nvGrpSpPr>
          <p:grpSpPr>
            <a:xfrm>
              <a:off x="251960" y="4343400"/>
              <a:ext cx="7312428" cy="1447800"/>
              <a:chOff x="251960" y="4267200"/>
              <a:chExt cx="7312428" cy="1447800"/>
            </a:xfrm>
          </p:grpSpPr>
          <p:grpSp>
            <p:nvGrpSpPr>
              <p:cNvPr id="209" name="Group 208"/>
              <p:cNvGrpSpPr/>
              <p:nvPr/>
            </p:nvGrpSpPr>
            <p:grpSpPr>
              <a:xfrm>
                <a:off x="252515" y="4267200"/>
                <a:ext cx="7311873" cy="304800"/>
                <a:chOff x="252515" y="4369406"/>
                <a:chExt cx="7311873" cy="304800"/>
              </a:xfrm>
            </p:grpSpPr>
            <p:grpSp>
              <p:nvGrpSpPr>
                <p:cNvPr id="263" name="Group 262"/>
                <p:cNvGrpSpPr/>
                <p:nvPr/>
              </p:nvGrpSpPr>
              <p:grpSpPr>
                <a:xfrm>
                  <a:off x="252515" y="4369406"/>
                  <a:ext cx="1828800" cy="304800"/>
                  <a:chOff x="252515" y="4305679"/>
                  <a:chExt cx="3657600" cy="304800"/>
                </a:xfrm>
              </p:grpSpPr>
              <p:sp>
                <p:nvSpPr>
                  <p:cNvPr id="273"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4"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4" name="Group 263"/>
                <p:cNvGrpSpPr/>
                <p:nvPr/>
              </p:nvGrpSpPr>
              <p:grpSpPr>
                <a:xfrm>
                  <a:off x="2080206" y="4369406"/>
                  <a:ext cx="1828800" cy="304800"/>
                  <a:chOff x="252515" y="4305679"/>
                  <a:chExt cx="3657600" cy="304800"/>
                </a:xfrm>
              </p:grpSpPr>
              <p:sp>
                <p:nvSpPr>
                  <p:cNvPr id="271"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2"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5" name="Group 264"/>
                <p:cNvGrpSpPr/>
                <p:nvPr/>
              </p:nvGrpSpPr>
              <p:grpSpPr>
                <a:xfrm>
                  <a:off x="3907897" y="4369406"/>
                  <a:ext cx="1828800" cy="304800"/>
                  <a:chOff x="252515" y="4305679"/>
                  <a:chExt cx="3657600" cy="304800"/>
                </a:xfrm>
              </p:grpSpPr>
              <p:sp>
                <p:nvSpPr>
                  <p:cNvPr id="269"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0"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6" name="Group 265"/>
                <p:cNvGrpSpPr/>
                <p:nvPr/>
              </p:nvGrpSpPr>
              <p:grpSpPr>
                <a:xfrm>
                  <a:off x="5735588" y="4369406"/>
                  <a:ext cx="1828800" cy="304800"/>
                  <a:chOff x="252515" y="4305679"/>
                  <a:chExt cx="3657600" cy="304800"/>
                </a:xfrm>
              </p:grpSpPr>
              <p:sp>
                <p:nvSpPr>
                  <p:cNvPr id="267"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8"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10" name="Group 209"/>
              <p:cNvGrpSpPr/>
              <p:nvPr/>
            </p:nvGrpSpPr>
            <p:grpSpPr>
              <a:xfrm>
                <a:off x="251960" y="5410200"/>
                <a:ext cx="7311873" cy="304800"/>
                <a:chOff x="252515" y="4369406"/>
                <a:chExt cx="7311873" cy="304800"/>
              </a:xfrm>
            </p:grpSpPr>
            <p:grpSp>
              <p:nvGrpSpPr>
                <p:cNvPr id="251" name="Group 250"/>
                <p:cNvGrpSpPr/>
                <p:nvPr/>
              </p:nvGrpSpPr>
              <p:grpSpPr>
                <a:xfrm>
                  <a:off x="252515" y="4369406"/>
                  <a:ext cx="1828800" cy="304800"/>
                  <a:chOff x="252515" y="4305679"/>
                  <a:chExt cx="3657600" cy="304800"/>
                </a:xfrm>
              </p:grpSpPr>
              <p:sp>
                <p:nvSpPr>
                  <p:cNvPr id="261"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2"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2" name="Group 251"/>
                <p:cNvGrpSpPr/>
                <p:nvPr/>
              </p:nvGrpSpPr>
              <p:grpSpPr>
                <a:xfrm>
                  <a:off x="2080206" y="4369406"/>
                  <a:ext cx="1828800" cy="304800"/>
                  <a:chOff x="252515" y="4305679"/>
                  <a:chExt cx="3657600" cy="304800"/>
                </a:xfrm>
              </p:grpSpPr>
              <p:sp>
                <p:nvSpPr>
                  <p:cNvPr id="259"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0"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3" name="Group 252"/>
                <p:cNvGrpSpPr/>
                <p:nvPr/>
              </p:nvGrpSpPr>
              <p:grpSpPr>
                <a:xfrm>
                  <a:off x="3907897" y="4369406"/>
                  <a:ext cx="1828800" cy="304800"/>
                  <a:chOff x="252515" y="4305679"/>
                  <a:chExt cx="3657600" cy="304800"/>
                </a:xfrm>
              </p:grpSpPr>
              <p:sp>
                <p:nvSpPr>
                  <p:cNvPr id="257"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58"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4" name="Group 253"/>
                <p:cNvGrpSpPr/>
                <p:nvPr/>
              </p:nvGrpSpPr>
              <p:grpSpPr>
                <a:xfrm>
                  <a:off x="5735588" y="4369406"/>
                  <a:ext cx="1828800" cy="304800"/>
                  <a:chOff x="252515" y="4305679"/>
                  <a:chExt cx="3657600" cy="304800"/>
                </a:xfrm>
              </p:grpSpPr>
              <p:sp>
                <p:nvSpPr>
                  <p:cNvPr id="255"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56"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11" name="Group 239"/>
              <p:cNvGrpSpPr>
                <a:grpSpLocks/>
              </p:cNvGrpSpPr>
              <p:nvPr/>
            </p:nvGrpSpPr>
            <p:grpSpPr bwMode="auto">
              <a:xfrm>
                <a:off x="380999" y="4572000"/>
                <a:ext cx="685801" cy="838200"/>
                <a:chOff x="720" y="864"/>
                <a:chExt cx="432" cy="528"/>
              </a:xfrm>
            </p:grpSpPr>
            <p:sp>
              <p:nvSpPr>
                <p:cNvPr id="247"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8"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49"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50"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2" name="Group 239"/>
              <p:cNvGrpSpPr>
                <a:grpSpLocks/>
              </p:cNvGrpSpPr>
              <p:nvPr/>
            </p:nvGrpSpPr>
            <p:grpSpPr bwMode="auto">
              <a:xfrm>
                <a:off x="1295399" y="4572000"/>
                <a:ext cx="685801" cy="838200"/>
                <a:chOff x="720" y="864"/>
                <a:chExt cx="432" cy="528"/>
              </a:xfrm>
            </p:grpSpPr>
            <p:sp>
              <p:nvSpPr>
                <p:cNvPr id="243"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4"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45"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46"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3" name="Group 239"/>
              <p:cNvGrpSpPr>
                <a:grpSpLocks/>
              </p:cNvGrpSpPr>
              <p:nvPr/>
            </p:nvGrpSpPr>
            <p:grpSpPr bwMode="auto">
              <a:xfrm>
                <a:off x="2209799" y="4572000"/>
                <a:ext cx="685801" cy="838200"/>
                <a:chOff x="720" y="864"/>
                <a:chExt cx="432" cy="528"/>
              </a:xfrm>
            </p:grpSpPr>
            <p:sp>
              <p:nvSpPr>
                <p:cNvPr id="239"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0"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41"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42"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4" name="Group 239"/>
              <p:cNvGrpSpPr>
                <a:grpSpLocks/>
              </p:cNvGrpSpPr>
              <p:nvPr/>
            </p:nvGrpSpPr>
            <p:grpSpPr bwMode="auto">
              <a:xfrm>
                <a:off x="3124199" y="4572000"/>
                <a:ext cx="685801" cy="838200"/>
                <a:chOff x="720" y="864"/>
                <a:chExt cx="432" cy="528"/>
              </a:xfrm>
            </p:grpSpPr>
            <p:sp>
              <p:nvSpPr>
                <p:cNvPr id="235"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36"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37"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38"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5" name="Group 239"/>
              <p:cNvGrpSpPr>
                <a:grpSpLocks/>
              </p:cNvGrpSpPr>
              <p:nvPr/>
            </p:nvGrpSpPr>
            <p:grpSpPr bwMode="auto">
              <a:xfrm>
                <a:off x="4038599" y="4572000"/>
                <a:ext cx="685801" cy="838200"/>
                <a:chOff x="720" y="864"/>
                <a:chExt cx="432" cy="528"/>
              </a:xfrm>
            </p:grpSpPr>
            <p:sp>
              <p:nvSpPr>
                <p:cNvPr id="231"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32"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33"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34"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6" name="Group 239"/>
              <p:cNvGrpSpPr>
                <a:grpSpLocks/>
              </p:cNvGrpSpPr>
              <p:nvPr/>
            </p:nvGrpSpPr>
            <p:grpSpPr bwMode="auto">
              <a:xfrm>
                <a:off x="4952999" y="4572000"/>
                <a:ext cx="685801" cy="838200"/>
                <a:chOff x="720" y="864"/>
                <a:chExt cx="432" cy="528"/>
              </a:xfrm>
            </p:grpSpPr>
            <p:sp>
              <p:nvSpPr>
                <p:cNvPr id="227"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8"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29"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30"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7" name="Group 239"/>
              <p:cNvGrpSpPr>
                <a:grpSpLocks/>
              </p:cNvGrpSpPr>
              <p:nvPr/>
            </p:nvGrpSpPr>
            <p:grpSpPr bwMode="auto">
              <a:xfrm>
                <a:off x="5867399" y="4572000"/>
                <a:ext cx="685801" cy="838200"/>
                <a:chOff x="720" y="864"/>
                <a:chExt cx="432" cy="528"/>
              </a:xfrm>
            </p:grpSpPr>
            <p:sp>
              <p:nvSpPr>
                <p:cNvPr id="223"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4"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25"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26"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nvGrpSpPr>
              <p:cNvPr id="218" name="Group 239"/>
              <p:cNvGrpSpPr>
                <a:grpSpLocks/>
              </p:cNvGrpSpPr>
              <p:nvPr/>
            </p:nvGrpSpPr>
            <p:grpSpPr bwMode="auto">
              <a:xfrm>
                <a:off x="6781799" y="4572000"/>
                <a:ext cx="685801" cy="838200"/>
                <a:chOff x="720" y="864"/>
                <a:chExt cx="432" cy="528"/>
              </a:xfrm>
            </p:grpSpPr>
            <p:sp>
              <p:nvSpPr>
                <p:cNvPr id="219"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0"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21"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sp>
              <p:nvSpPr>
                <p:cNvPr id="222"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a:noFill/>
                    </a14:hiddenFill>
                  </a:ext>
                </a:extLst>
              </p:spPr>
              <p:txBody>
                <a:bodyPr lIns="45720" rIns="45720" anchor="ctr">
                  <a:spAutoFit/>
                </a:bodyPr>
                <a:lstStyle/>
                <a:p>
                  <a:endParaRPr lang="en-US"/>
                </a:p>
              </p:txBody>
            </p:sp>
          </p:grpSp>
        </p:grpSp>
      </p:grpSp>
    </p:spTree>
    <p:extLst>
      <p:ext uri="{BB962C8B-B14F-4D97-AF65-F5344CB8AC3E}">
        <p14:creationId xmlns:p14="http://schemas.microsoft.com/office/powerpoint/2010/main" val="388205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Using Vector Instructions</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smtClean="0"/>
              <a:t>Make use of AVX Instructions</a:t>
            </a:r>
          </a:p>
          <a:p>
            <a:pPr lvl="1" eaLnBrk="1" hangingPunct="1">
              <a:defRPr/>
            </a:pPr>
            <a:r>
              <a:rPr lang="en-US" dirty="0" smtClean="0"/>
              <a:t>Parallel operations on multiple data elements</a:t>
            </a:r>
          </a:p>
          <a:p>
            <a:pPr lvl="1" eaLnBrk="1" hangingPunct="1">
              <a:defRPr/>
            </a:pPr>
            <a:r>
              <a:rPr lang="en-US" dirty="0" smtClean="0"/>
              <a:t>See Web Aside OPT:SIMD on CS:APP web page</a:t>
            </a:r>
          </a:p>
          <a:p>
            <a:pPr lvl="1" eaLnBrk="1" hangingPunct="1">
              <a:defRPr/>
            </a:pPr>
            <a:endParaRPr lang="en-US" dirty="0" smtClean="0"/>
          </a:p>
          <a:p>
            <a:pPr lvl="1" eaLnBrk="1" hangingPunct="1">
              <a:defRPr/>
            </a:pPr>
            <a:endParaRPr lang="en-US" dirty="0" smtClean="0"/>
          </a:p>
        </p:txBody>
      </p:sp>
      <p:graphicFrame>
        <p:nvGraphicFramePr>
          <p:cNvPr id="7" name="Group 49"/>
          <p:cNvGraphicFramePr>
            <a:graphicFrameLocks noGrp="1"/>
          </p:cNvGraphicFramePr>
          <p:nvPr>
            <p:extLst>
              <p:ext uri="{D42A27DB-BD31-4B8C-83A1-F6EECF244321}">
                <p14:modId xmlns:p14="http://schemas.microsoft.com/office/powerpoint/2010/main" val="1140276137"/>
              </p:ext>
            </p:extLst>
          </p:nvPr>
        </p:nvGraphicFramePr>
        <p:xfrm>
          <a:off x="357016" y="1168527"/>
          <a:ext cx="7796385" cy="2939923"/>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Scalar 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Vector 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0.06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0.16</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chemeClr val="tx1"/>
                          </a:solidFill>
                          <a:effectLst/>
                          <a:latin typeface="Helvetica" pitchFamily="34" charset="0"/>
                        </a:rPr>
                        <a:t>Vec</a:t>
                      </a:r>
                      <a:r>
                        <a:rPr kumimoji="0" lang="en-US" sz="1800" b="1" i="0" u="none" strike="noStrike" cap="none" normalizeH="0" baseline="0" dirty="0" smtClean="0">
                          <a:ln>
                            <a:noFill/>
                          </a:ln>
                          <a:solidFill>
                            <a:schemeClr val="tx1"/>
                          </a:solidFill>
                          <a:effectLst/>
                          <a:latin typeface="Helvetica" pitchFamily="34" charset="0"/>
                        </a:rPr>
                        <a:t> 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0.06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442913" y="1220788"/>
            <a:ext cx="8624887" cy="5140325"/>
          </a:xfrm>
        </p:spPr>
        <p:txBody>
          <a:bodyPr/>
          <a:lstStyle/>
          <a:p>
            <a:pPr marL="284163" indent="-284163" eaLnBrk="1" hangingPunct="1">
              <a:defRPr/>
            </a:pPr>
            <a:r>
              <a:rPr lang="en-US" dirty="0" smtClean="0"/>
              <a:t>Challenge</a:t>
            </a:r>
          </a:p>
          <a:p>
            <a:pPr marL="457200" lvl="1" indent="-173038" eaLnBrk="1" hangingPunct="1">
              <a:defRPr/>
            </a:pPr>
            <a:r>
              <a:rPr lang="en-US" dirty="0" smtClean="0">
                <a:solidFill>
                  <a:srgbClr val="990000"/>
                </a:solidFill>
              </a:rPr>
              <a:t>Instruction Control Unit </a:t>
            </a:r>
            <a:r>
              <a:rPr lang="en-US" dirty="0" smtClean="0"/>
              <a:t>must work well ahead of </a:t>
            </a:r>
            <a:r>
              <a:rPr lang="en-US" dirty="0" smtClean="0">
                <a:solidFill>
                  <a:srgbClr val="990000"/>
                </a:solidFill>
              </a:rPr>
              <a:t>Execution Unit</a:t>
            </a:r>
            <a:r>
              <a:rPr lang="en-US" dirty="0" smtClean="0"/>
              <a:t/>
            </a:r>
            <a:br>
              <a:rPr lang="en-US" dirty="0" smtClean="0"/>
            </a:br>
            <a:r>
              <a:rPr lang="en-US" dirty="0" smtClean="0"/>
              <a:t>to generate enough operations to keep EU busy</a:t>
            </a:r>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457200" lvl="1" indent="-173038">
              <a:defRPr/>
            </a:pPr>
            <a:r>
              <a:rPr lang="en-US" dirty="0" smtClean="0"/>
              <a:t>When encounters conditional branch, cannot reliably determine where to continue fetching</a:t>
            </a:r>
          </a:p>
        </p:txBody>
      </p:sp>
      <p:sp>
        <p:nvSpPr>
          <p:cNvPr id="9" name="Rectangle 4"/>
          <p:cNvSpPr>
            <a:spLocks noChangeArrowheads="1"/>
          </p:cNvSpPr>
          <p:nvPr/>
        </p:nvSpPr>
        <p:spPr bwMode="auto">
          <a:xfrm>
            <a:off x="1143000"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664578" name="Rectangle 2"/>
          <p:cNvSpPr>
            <a:spLocks noGrp="1" noChangeArrowheads="1"/>
          </p:cNvSpPr>
          <p:nvPr>
            <p:ph type="title"/>
          </p:nvPr>
        </p:nvSpPr>
        <p:spPr>
          <a:xfrm>
            <a:off x="457200" y="533400"/>
            <a:ext cx="6421438" cy="573087"/>
          </a:xfrm>
        </p:spPr>
        <p:txBody>
          <a:bodyPr/>
          <a:lstStyle/>
          <a:p>
            <a:pPr eaLnBrk="1" hangingPunct="1">
              <a:defRPr/>
            </a:pPr>
            <a:r>
              <a:rPr lang="en-US" smtClean="0"/>
              <a:t>What About Branches?</a:t>
            </a:r>
          </a:p>
        </p:txBody>
      </p:sp>
      <p:sp>
        <p:nvSpPr>
          <p:cNvPr id="48133" name="AutoShape 5"/>
          <p:cNvSpPr>
            <a:spLocks/>
          </p:cNvSpPr>
          <p:nvPr/>
        </p:nvSpPr>
        <p:spPr bwMode="auto">
          <a:xfrm>
            <a:off x="5792916" y="2514600"/>
            <a:ext cx="304800" cy="509814"/>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48135" name="Text Box 7"/>
          <p:cNvSpPr txBox="1">
            <a:spLocks noChangeArrowheads="1"/>
          </p:cNvSpPr>
          <p:nvPr/>
        </p:nvSpPr>
        <p:spPr bwMode="auto">
          <a:xfrm>
            <a:off x="6172835" y="2562749"/>
            <a:ext cx="1411605"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Executing</a:t>
            </a:r>
          </a:p>
        </p:txBody>
      </p:sp>
      <p:sp>
        <p:nvSpPr>
          <p:cNvPr id="48136" name="Text Box 8"/>
          <p:cNvSpPr txBox="1">
            <a:spLocks noChangeArrowheads="1"/>
          </p:cNvSpPr>
          <p:nvPr/>
        </p:nvSpPr>
        <p:spPr bwMode="auto">
          <a:xfrm>
            <a:off x="6622835" y="3045767"/>
            <a:ext cx="2444965" cy="461665"/>
          </a:xfrm>
          <a:prstGeom prst="rect">
            <a:avLst/>
          </a:prstGeom>
          <a:noFill/>
          <a:ln w="25400">
            <a:noFill/>
            <a:miter lim="800000"/>
            <a:headEnd/>
            <a:tailEnd/>
          </a:ln>
        </p:spPr>
        <p:txBody>
          <a:bodyPr wrap="none">
            <a:spAutoFit/>
          </a:bodyPr>
          <a:lstStyle/>
          <a:p>
            <a:pPr>
              <a:lnSpc>
                <a:spcPct val="100000"/>
              </a:lnSpc>
            </a:pPr>
            <a:r>
              <a:rPr lang="en-US" dirty="0" smtClean="0">
                <a:solidFill>
                  <a:srgbClr val="990000"/>
                </a:solidFill>
                <a:latin typeface="Calibri" pitchFamily="34" charset="0"/>
              </a:rPr>
              <a:t>How to continue?</a:t>
            </a:r>
            <a:endParaRPr lang="en-US" dirty="0">
              <a:solidFill>
                <a:srgbClr val="990000"/>
              </a:solidFill>
              <a:latin typeface="Calibri" pitchFamily="34" charset="0"/>
            </a:endParaRPr>
          </a:p>
        </p:txBody>
      </p:sp>
      <p:cxnSp>
        <p:nvCxnSpPr>
          <p:cNvPr id="10" name="Straight Arrow Connector 9"/>
          <p:cNvCxnSpPr/>
          <p:nvPr/>
        </p:nvCxnSpPr>
        <p:spPr bwMode="auto">
          <a:xfrm flipH="1">
            <a:off x="5257800" y="3276600"/>
            <a:ext cx="1295400" cy="0"/>
          </a:xfrm>
          <a:prstGeom prst="straightConnector1">
            <a:avLst/>
          </a:prstGeom>
          <a:noFill/>
          <a:ln w="25400" cap="flat" cmpd="sng" algn="ctr">
            <a:solidFill>
              <a:srgbClr val="99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smtClean="0"/>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smtClean="0">
                <a:solidFill>
                  <a:schemeClr val="bg1"/>
                </a:solidFill>
                <a:latin typeface="Calibri" pitchFamily="34" charset="0"/>
              </a:rPr>
              <a:t>Branch</a:t>
            </a:r>
            <a:endParaRPr lang="en-US" sz="1400" dirty="0">
              <a:solidFill>
                <a:schemeClr val="bg1"/>
              </a:solidFill>
              <a:latin typeface="Calibri" pitchFamily="34" charset="0"/>
            </a:endParaRP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smtClean="0">
                <a:latin typeface="Calibri" pitchFamily="34" charset="0"/>
              </a:rPr>
              <a:t>Instructions</a:t>
            </a:r>
            <a:endParaRPr lang="en-US" sz="1400" dirty="0">
              <a:latin typeface="Calibri" pitchFamily="34" charset="0"/>
            </a:endParaRP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spTree>
    <p:extLst>
      <p:ext uri="{BB962C8B-B14F-4D97-AF65-F5344CB8AC3E}">
        <p14:creationId xmlns:p14="http://schemas.microsoft.com/office/powerpoint/2010/main" val="483221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28600" y="304800"/>
            <a:ext cx="8350250" cy="1060450"/>
          </a:xfrm>
        </p:spPr>
        <p:txBody>
          <a:bodyPr/>
          <a:lstStyle/>
          <a:p>
            <a:pPr eaLnBrk="1" hangingPunct="1">
              <a:defRPr/>
            </a:pPr>
            <a:r>
              <a:rPr lang="en-US" dirty="0" smtClean="0"/>
              <a:t>Generally Useful Optimizations</a:t>
            </a:r>
          </a:p>
        </p:txBody>
      </p:sp>
      <p:sp>
        <p:nvSpPr>
          <p:cNvPr id="385027" name="Rectangle 3"/>
          <p:cNvSpPr>
            <a:spLocks noGrp="1" noChangeArrowheads="1"/>
          </p:cNvSpPr>
          <p:nvPr>
            <p:ph type="body" idx="1"/>
          </p:nvPr>
        </p:nvSpPr>
        <p:spPr>
          <a:xfrm>
            <a:off x="290513" y="1373188"/>
            <a:ext cx="8307387" cy="3275012"/>
          </a:xfrm>
        </p:spPr>
        <p:txBody>
          <a:bodyPr lIns="90487" tIns="44450" rIns="90487" bIns="44450"/>
          <a:lstStyle/>
          <a:p>
            <a:pPr eaLnBrk="1" hangingPunct="1">
              <a:defRPr/>
            </a:pPr>
            <a:r>
              <a:rPr lang="en-US" dirty="0" smtClean="0"/>
              <a:t>Optimizations that you or the compiler should do regardless of processor / compiler</a:t>
            </a:r>
          </a:p>
          <a:p>
            <a:pPr eaLnBrk="1" hangingPunct="1">
              <a:defRPr/>
            </a:pPr>
            <a:endParaRPr lang="en-US" dirty="0" smtClean="0"/>
          </a:p>
          <a:p>
            <a:pPr eaLnBrk="1" hangingPunct="1">
              <a:defRPr/>
            </a:pPr>
            <a:r>
              <a:rPr lang="en-US" dirty="0" smtClean="0"/>
              <a:t>Code Motion</a:t>
            </a:r>
          </a:p>
          <a:p>
            <a:pPr lvl="1" eaLnBrk="1" hangingPunct="1">
              <a:defRPr/>
            </a:pPr>
            <a:r>
              <a:rPr lang="en-US" dirty="0" smtClean="0"/>
              <a:t>Reduce frequency with which computation performed</a:t>
            </a:r>
          </a:p>
          <a:p>
            <a:pPr lvl="2" eaLnBrk="1" hangingPunct="1">
              <a:defRPr/>
            </a:pPr>
            <a:r>
              <a:rPr lang="en-US" dirty="0" smtClean="0"/>
              <a:t>If it will always produce same result</a:t>
            </a:r>
          </a:p>
          <a:p>
            <a:pPr lvl="2" eaLnBrk="1" hangingPunct="1">
              <a:defRPr/>
            </a:pPr>
            <a:r>
              <a:rPr lang="en-US" dirty="0" smtClean="0"/>
              <a:t>Especially moving code out of loop</a:t>
            </a:r>
          </a:p>
        </p:txBody>
      </p:sp>
      <p:sp>
        <p:nvSpPr>
          <p:cNvPr id="9220" name="Rectangle 5"/>
          <p:cNvSpPr>
            <a:spLocks noChangeArrowheads="1"/>
          </p:cNvSpPr>
          <p:nvPr/>
        </p:nvSpPr>
        <p:spPr bwMode="auto">
          <a:xfrm>
            <a:off x="5257800" y="4953000"/>
            <a:ext cx="3124200" cy="996950"/>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a:t>
            </a:r>
            <a:r>
              <a:rPr lang="en-US" sz="1400" i="1" dirty="0" err="1">
                <a:latin typeface="Courier New" pitchFamily="49" charset="0"/>
              </a:rPr>
              <a:t>int</a:t>
            </a:r>
            <a:r>
              <a:rPr lang="en-US" sz="1400" i="1" dirty="0">
                <a:latin typeface="Courier New" pitchFamily="49" charset="0"/>
              </a:rPr>
              <a:t> </a:t>
            </a:r>
            <a:r>
              <a:rPr lang="en-US" sz="1400" i="1" dirty="0" err="1">
                <a:latin typeface="Courier New" pitchFamily="49" charset="0"/>
              </a:rPr>
              <a:t>ni</a:t>
            </a:r>
            <a:r>
              <a:rPr lang="en-US" sz="1400" i="1" dirty="0">
                <a:latin typeface="Courier New" pitchFamily="49" charset="0"/>
              </a:rPr>
              <a:t> = </a:t>
            </a:r>
            <a:r>
              <a:rPr lang="en-US" sz="1400" i="1" dirty="0">
                <a:solidFill>
                  <a:srgbClr val="FF0000"/>
                </a:solidFill>
                <a:latin typeface="Courier New" pitchFamily="49" charset="0"/>
              </a:rPr>
              <a:t>n*</a:t>
            </a:r>
            <a:r>
              <a:rPr lang="en-US" sz="1400" i="1" dirty="0" err="1">
                <a:solidFill>
                  <a:srgbClr val="FF0000"/>
                </a:solidFill>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a:latin typeface="Courier New" pitchFamily="49" charset="0"/>
              </a:rPr>
              <a:t>ni+j</a:t>
            </a:r>
            <a:r>
              <a:rPr lang="en-US" sz="1400" dirty="0">
                <a:latin typeface="Courier New" pitchFamily="49" charset="0"/>
              </a:rPr>
              <a:t>] = b[j];</a:t>
            </a:r>
          </a:p>
        </p:txBody>
      </p:sp>
      <p:sp>
        <p:nvSpPr>
          <p:cNvPr id="9221" name="Line 6"/>
          <p:cNvSpPr>
            <a:spLocks noChangeShapeType="1"/>
          </p:cNvSpPr>
          <p:nvPr/>
        </p:nvSpPr>
        <p:spPr bwMode="auto">
          <a:xfrm>
            <a:off x="4570413" y="5105400"/>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9222" name="Rectangle 7"/>
          <p:cNvSpPr>
            <a:spLocks noChangeArrowheads="1"/>
          </p:cNvSpPr>
          <p:nvPr/>
        </p:nvSpPr>
        <p:spPr bwMode="auto">
          <a:xfrm>
            <a:off x="608013" y="4343400"/>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381000" y="417513"/>
            <a:ext cx="5938838" cy="573087"/>
          </a:xfrm>
        </p:spPr>
        <p:txBody>
          <a:bodyPr/>
          <a:lstStyle/>
          <a:p>
            <a:pPr eaLnBrk="1" hangingPunct="1">
              <a:defRPr/>
            </a:pPr>
            <a:r>
              <a:rPr lang="en-US" smtClean="0"/>
              <a:t>Branch Outcomes</a:t>
            </a:r>
          </a:p>
        </p:txBody>
      </p:sp>
      <p:sp>
        <p:nvSpPr>
          <p:cNvPr id="49155" name="Rectangle 3"/>
          <p:cNvSpPr>
            <a:spLocks noGrp="1" noChangeArrowheads="1"/>
          </p:cNvSpPr>
          <p:nvPr>
            <p:ph type="body" idx="1"/>
          </p:nvPr>
        </p:nvSpPr>
        <p:spPr>
          <a:xfrm>
            <a:off x="304800" y="1143000"/>
            <a:ext cx="8763000" cy="1828800"/>
          </a:xfrm>
        </p:spPr>
        <p:txBody>
          <a:bodyPr/>
          <a:lstStyle/>
          <a:p>
            <a:pPr marL="285750" lvl="1" indent="-171450" eaLnBrk="1" hangingPunct="1"/>
            <a:r>
              <a:rPr lang="en-US" b="1" dirty="0" smtClean="0"/>
              <a:t>When encounter conditional branch, cannot determine where to continue fetching</a:t>
            </a:r>
          </a:p>
          <a:p>
            <a:pPr marL="573088" lvl="2" indent="-173038" eaLnBrk="1" hangingPunct="1"/>
            <a:r>
              <a:rPr lang="en-US" dirty="0" smtClean="0"/>
              <a:t>Branch Taken: Transfer control to branch target</a:t>
            </a:r>
          </a:p>
          <a:p>
            <a:pPr marL="573088" lvl="2" indent="-173038" eaLnBrk="1" hangingPunct="1"/>
            <a:r>
              <a:rPr lang="en-US" dirty="0" smtClean="0"/>
              <a:t>Branch Not-Taken: Continue with next instruction in sequence</a:t>
            </a:r>
          </a:p>
          <a:p>
            <a:pPr marL="285750" lvl="1" indent="-171450" eaLnBrk="1" hangingPunct="1"/>
            <a:r>
              <a:rPr lang="en-US" b="1" dirty="0" smtClean="0"/>
              <a:t>Cannot resolve until outcome determined by branch/integer unit</a:t>
            </a:r>
          </a:p>
        </p:txBody>
      </p:sp>
      <p:sp>
        <p:nvSpPr>
          <p:cNvPr id="49158" name="Text Box 6"/>
          <p:cNvSpPr txBox="1">
            <a:spLocks noChangeArrowheads="1"/>
          </p:cNvSpPr>
          <p:nvPr/>
        </p:nvSpPr>
        <p:spPr bwMode="auto">
          <a:xfrm>
            <a:off x="4953000" y="4800600"/>
            <a:ext cx="1880708"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Branch Taken</a:t>
            </a:r>
          </a:p>
        </p:txBody>
      </p:sp>
      <p:sp>
        <p:nvSpPr>
          <p:cNvPr id="49159" name="Freeform 7"/>
          <p:cNvSpPr>
            <a:spLocks/>
          </p:cNvSpPr>
          <p:nvPr/>
        </p:nvSpPr>
        <p:spPr bwMode="auto">
          <a:xfrm>
            <a:off x="4648200" y="4271665"/>
            <a:ext cx="838200" cy="228600"/>
          </a:xfrm>
          <a:custGeom>
            <a:avLst/>
            <a:gdLst>
              <a:gd name="T0" fmla="*/ 0 w 248"/>
              <a:gd name="T1" fmla="*/ 0 h 144"/>
              <a:gd name="T2" fmla="*/ 240 w 248"/>
              <a:gd name="T3" fmla="*/ 48 h 144"/>
              <a:gd name="T4" fmla="*/ 48 w 248"/>
              <a:gd name="T5" fmla="*/ 144 h 144"/>
              <a:gd name="T6" fmla="*/ 0 60000 65536"/>
              <a:gd name="T7" fmla="*/ 0 60000 65536"/>
              <a:gd name="T8" fmla="*/ 0 60000 65536"/>
              <a:gd name="T9" fmla="*/ 0 w 248"/>
              <a:gd name="T10" fmla="*/ 0 h 144"/>
              <a:gd name="T11" fmla="*/ 248 w 248"/>
              <a:gd name="T12" fmla="*/ 144 h 144"/>
            </a:gdLst>
            <a:ahLst/>
            <a:cxnLst>
              <a:cxn ang="T6">
                <a:pos x="T0" y="T1"/>
              </a:cxn>
              <a:cxn ang="T7">
                <a:pos x="T2" y="T3"/>
              </a:cxn>
              <a:cxn ang="T8">
                <a:pos x="T4" y="T5"/>
              </a:cxn>
            </a:cxnLst>
            <a:rect l="T9" t="T10" r="T11" b="T12"/>
            <a:pathLst>
              <a:path w="248" h="144">
                <a:moveTo>
                  <a:pt x="0" y="0"/>
                </a:moveTo>
                <a:cubicBezTo>
                  <a:pt x="116" y="12"/>
                  <a:pt x="232" y="24"/>
                  <a:pt x="240" y="48"/>
                </a:cubicBezTo>
                <a:cubicBezTo>
                  <a:pt x="248" y="72"/>
                  <a:pt x="148" y="108"/>
                  <a:pt x="48" y="144"/>
                </a:cubicBezTo>
              </a:path>
            </a:pathLst>
          </a:custGeom>
          <a:noFill/>
          <a:ln w="38100">
            <a:solidFill>
              <a:srgbClr val="0000FF"/>
            </a:solidFill>
            <a:round/>
            <a:headEnd/>
            <a:tailEnd type="triangle" w="med" len="med"/>
          </a:ln>
        </p:spPr>
        <p:txBody>
          <a:bodyPr/>
          <a:lstStyle/>
          <a:p>
            <a:endParaRPr lang="en-US">
              <a:solidFill>
                <a:srgbClr val="0000FF"/>
              </a:solidFill>
            </a:endParaRPr>
          </a:p>
        </p:txBody>
      </p:sp>
      <p:sp>
        <p:nvSpPr>
          <p:cNvPr id="49160" name="Text Box 8"/>
          <p:cNvSpPr txBox="1">
            <a:spLocks noChangeArrowheads="1"/>
          </p:cNvSpPr>
          <p:nvPr/>
        </p:nvSpPr>
        <p:spPr bwMode="auto">
          <a:xfrm>
            <a:off x="5486400" y="4038600"/>
            <a:ext cx="2488482" cy="461665"/>
          </a:xfrm>
          <a:prstGeom prst="rect">
            <a:avLst/>
          </a:prstGeom>
          <a:noFill/>
          <a:ln w="25400">
            <a:noFill/>
            <a:miter lim="800000"/>
            <a:headEnd/>
            <a:tailEnd/>
          </a:ln>
        </p:spPr>
        <p:txBody>
          <a:bodyPr wrap="none">
            <a:spAutoFit/>
          </a:bodyPr>
          <a:lstStyle/>
          <a:p>
            <a:pPr>
              <a:lnSpc>
                <a:spcPct val="100000"/>
              </a:lnSpc>
            </a:pPr>
            <a:r>
              <a:rPr lang="en-US" dirty="0">
                <a:solidFill>
                  <a:srgbClr val="0000FF"/>
                </a:solidFill>
                <a:latin typeface="Calibri" pitchFamily="34" charset="0"/>
              </a:rPr>
              <a:t>Branch Not-Taken</a:t>
            </a:r>
          </a:p>
        </p:txBody>
      </p:sp>
      <p:sp>
        <p:nvSpPr>
          <p:cNvPr id="10" name="Rectangle 4"/>
          <p:cNvSpPr>
            <a:spLocks noChangeArrowheads="1"/>
          </p:cNvSpPr>
          <p:nvPr/>
        </p:nvSpPr>
        <p:spPr bwMode="auto">
          <a:xfrm>
            <a:off x="228600" y="345722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49161" name="Freeform 9"/>
          <p:cNvSpPr>
            <a:spLocks/>
          </p:cNvSpPr>
          <p:nvPr/>
        </p:nvSpPr>
        <p:spPr bwMode="auto">
          <a:xfrm rot="20125028" flipV="1">
            <a:off x="3041206" y="4284874"/>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457200" y="417513"/>
            <a:ext cx="5634038" cy="573087"/>
          </a:xfrm>
        </p:spPr>
        <p:txBody>
          <a:bodyPr/>
          <a:lstStyle/>
          <a:p>
            <a:pPr eaLnBrk="1" hangingPunct="1">
              <a:defRPr/>
            </a:pPr>
            <a:r>
              <a:rPr lang="en-US" smtClean="0"/>
              <a:t>Branch Prediction</a:t>
            </a:r>
          </a:p>
        </p:txBody>
      </p:sp>
      <p:sp>
        <p:nvSpPr>
          <p:cNvPr id="666627" name="Rectangle 3"/>
          <p:cNvSpPr>
            <a:spLocks noGrp="1" noChangeArrowheads="1"/>
          </p:cNvSpPr>
          <p:nvPr>
            <p:ph type="body" idx="1"/>
          </p:nvPr>
        </p:nvSpPr>
        <p:spPr>
          <a:xfrm>
            <a:off x="474452" y="1003300"/>
            <a:ext cx="8307387" cy="2044700"/>
          </a:xfrm>
        </p:spPr>
        <p:txBody>
          <a:bodyPr/>
          <a:lstStyle/>
          <a:p>
            <a:pPr eaLnBrk="1" hangingPunct="1">
              <a:defRPr/>
            </a:pPr>
            <a:r>
              <a:rPr lang="en-US" dirty="0" smtClean="0"/>
              <a:t>Idea</a:t>
            </a:r>
          </a:p>
          <a:p>
            <a:pPr lvl="1" eaLnBrk="1" hangingPunct="1">
              <a:defRPr/>
            </a:pPr>
            <a:r>
              <a:rPr lang="en-US" dirty="0" smtClean="0"/>
              <a:t>Guess which way branch will go</a:t>
            </a:r>
          </a:p>
          <a:p>
            <a:pPr lvl="1" eaLnBrk="1" hangingPunct="1">
              <a:defRPr/>
            </a:pPr>
            <a:r>
              <a:rPr lang="en-US" dirty="0" smtClean="0"/>
              <a:t>Begin executing instructions at predicted position</a:t>
            </a:r>
          </a:p>
          <a:p>
            <a:pPr lvl="2" eaLnBrk="1" hangingPunct="1">
              <a:defRPr/>
            </a:pPr>
            <a:r>
              <a:rPr lang="en-US" dirty="0" smtClean="0"/>
              <a:t>But don’t actually modify register or memory data</a:t>
            </a:r>
          </a:p>
          <a:p>
            <a:pPr eaLnBrk="1" hangingPunct="1">
              <a:defRPr/>
            </a:pPr>
            <a:endParaRPr lang="en-US" sz="2000" dirty="0" smtClean="0"/>
          </a:p>
        </p:txBody>
      </p:sp>
      <p:sp>
        <p:nvSpPr>
          <p:cNvPr id="50182" name="Text Box 6"/>
          <p:cNvSpPr txBox="1">
            <a:spLocks noChangeArrowheads="1"/>
          </p:cNvSpPr>
          <p:nvPr/>
        </p:nvSpPr>
        <p:spPr bwMode="auto">
          <a:xfrm>
            <a:off x="5759726" y="3431232"/>
            <a:ext cx="1895199"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Predict Taken</a:t>
            </a:r>
          </a:p>
        </p:txBody>
      </p:sp>
      <p:sp>
        <p:nvSpPr>
          <p:cNvPr id="50184" name="AutoShape 8"/>
          <p:cNvSpPr>
            <a:spLocks/>
          </p:cNvSpPr>
          <p:nvPr/>
        </p:nvSpPr>
        <p:spPr bwMode="auto">
          <a:xfrm>
            <a:off x="5029200" y="4744160"/>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50185" name="Text Box 9"/>
          <p:cNvSpPr txBox="1">
            <a:spLocks noChangeArrowheads="1"/>
          </p:cNvSpPr>
          <p:nvPr/>
        </p:nvSpPr>
        <p:spPr bwMode="auto">
          <a:xfrm>
            <a:off x="5375817" y="4642534"/>
            <a:ext cx="1430841" cy="830997"/>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Begin</a:t>
            </a:r>
          </a:p>
          <a:p>
            <a:pPr>
              <a:lnSpc>
                <a:spcPct val="100000"/>
              </a:lnSpc>
            </a:pPr>
            <a:r>
              <a:rPr lang="en-US" dirty="0">
                <a:latin typeface="Calibri" pitchFamily="34" charset="0"/>
              </a:rPr>
              <a:t>Execution</a:t>
            </a:r>
          </a:p>
        </p:txBody>
      </p:sp>
      <p:sp>
        <p:nvSpPr>
          <p:cNvPr id="10" name="Rectangle 4"/>
          <p:cNvSpPr>
            <a:spLocks noChangeArrowheads="1"/>
          </p:cNvSpPr>
          <p:nvPr/>
        </p:nvSpPr>
        <p:spPr bwMode="auto">
          <a:xfrm>
            <a:off x="228600" y="274320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11" name="Freeform 9"/>
          <p:cNvSpPr>
            <a:spLocks/>
          </p:cNvSpPr>
          <p:nvPr/>
        </p:nvSpPr>
        <p:spPr bwMode="auto">
          <a:xfrm rot="20125028" flipV="1">
            <a:off x="3252605" y="3627906"/>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7"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8"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667650" name="Rectangle 2"/>
          <p:cNvSpPr>
            <a:spLocks noGrp="1" noChangeArrowheads="1"/>
          </p:cNvSpPr>
          <p:nvPr>
            <p:ph type="title"/>
          </p:nvPr>
        </p:nvSpPr>
        <p:spPr>
          <a:xfrm>
            <a:off x="363748" y="448574"/>
            <a:ext cx="7856538" cy="573088"/>
          </a:xfrm>
        </p:spPr>
        <p:txBody>
          <a:bodyPr/>
          <a:lstStyle/>
          <a:p>
            <a:pPr eaLnBrk="1" hangingPunct="1">
              <a:defRPr/>
            </a:pPr>
            <a:r>
              <a:rPr lang="en-US" smtClean="0"/>
              <a:t>Branch Prediction Through Loop</a:t>
            </a:r>
          </a:p>
        </p:txBody>
      </p:sp>
      <p:sp>
        <p:nvSpPr>
          <p:cNvPr id="51203"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51206"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7"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8"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51209"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1210"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51211"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51212"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51214"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51215"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6"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endParaRPr lang="en-US" sz="2000" i="1" dirty="0" smtClean="0">
              <a:latin typeface="Calibri" pitchFamily="34" charset="0"/>
            </a:endParaRPr>
          </a:p>
          <a:p>
            <a:pPr>
              <a:lnSpc>
                <a:spcPct val="100000"/>
              </a:lnSpc>
            </a:pPr>
            <a:r>
              <a:rPr lang="en-US" sz="2000" i="1" dirty="0" smtClean="0">
                <a:latin typeface="Calibri" pitchFamily="34" charset="0"/>
              </a:rPr>
              <a:t>vector </a:t>
            </a:r>
            <a:r>
              <a:rPr lang="en-US" sz="2000" i="1" dirty="0">
                <a:latin typeface="Calibri" pitchFamily="34" charset="0"/>
              </a:rPr>
              <a:t>length = </a:t>
            </a:r>
            <a:r>
              <a:rPr lang="en-US" sz="2000" i="1" dirty="0">
                <a:solidFill>
                  <a:srgbClr val="C00000"/>
                </a:solidFill>
                <a:latin typeface="Calibri" pitchFamily="34" charset="0"/>
              </a:rPr>
              <a:t>100</a:t>
            </a:r>
          </a:p>
        </p:txBody>
      </p:sp>
      <p:sp>
        <p:nvSpPr>
          <p:cNvPr id="51217" name="Text Box 17"/>
          <p:cNvSpPr txBox="1">
            <a:spLocks noChangeArrowheads="1"/>
          </p:cNvSpPr>
          <p:nvPr/>
        </p:nvSpPr>
        <p:spPr bwMode="auto">
          <a:xfrm>
            <a:off x="5548111" y="4248150"/>
            <a:ext cx="1295400" cy="1015663"/>
          </a:xfrm>
          <a:prstGeom prst="rect">
            <a:avLst/>
          </a:prstGeom>
          <a:noFill/>
          <a:ln w="25400">
            <a:noFill/>
            <a:miter lim="800000"/>
            <a:headEnd/>
            <a:tailEnd/>
          </a:ln>
        </p:spPr>
        <p:txBody>
          <a:bodyPr>
            <a:spAutoFit/>
          </a:bodyPr>
          <a:lstStyle/>
          <a:p>
            <a:pPr>
              <a:lnSpc>
                <a:spcPct val="100000"/>
              </a:lnSpc>
            </a:pPr>
            <a:r>
              <a:rPr lang="en-US" sz="2000" dirty="0">
                <a:latin typeface="Calibri" pitchFamily="34" charset="0"/>
              </a:rPr>
              <a:t>Read invalid location</a:t>
            </a:r>
          </a:p>
        </p:txBody>
      </p:sp>
      <p:sp>
        <p:nvSpPr>
          <p:cNvPr id="51218" name="Line 18"/>
          <p:cNvSpPr>
            <a:spLocks noChangeShapeType="1"/>
          </p:cNvSpPr>
          <p:nvPr/>
        </p:nvSpPr>
        <p:spPr bwMode="auto">
          <a:xfrm flipH="1" flipV="1">
            <a:off x="4518025" y="4171950"/>
            <a:ext cx="1066800" cy="228600"/>
          </a:xfrm>
          <a:prstGeom prst="line">
            <a:avLst/>
          </a:pr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9" name="Line 19"/>
          <p:cNvSpPr>
            <a:spLocks noChangeShapeType="1"/>
          </p:cNvSpPr>
          <p:nvPr/>
        </p:nvSpPr>
        <p:spPr bwMode="auto">
          <a:xfrm>
            <a:off x="7889875" y="50863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0" name="Line 20"/>
          <p:cNvSpPr>
            <a:spLocks noChangeShapeType="1"/>
          </p:cNvSpPr>
          <p:nvPr/>
        </p:nvSpPr>
        <p:spPr bwMode="auto">
          <a:xfrm>
            <a:off x="7889875" y="38671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1" name="Text Box 21"/>
          <p:cNvSpPr txBox="1">
            <a:spLocks noChangeArrowheads="1"/>
          </p:cNvSpPr>
          <p:nvPr/>
        </p:nvSpPr>
        <p:spPr bwMode="auto">
          <a:xfrm>
            <a:off x="7280275" y="4220742"/>
            <a:ext cx="134209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Executed</a:t>
            </a:r>
          </a:p>
        </p:txBody>
      </p:sp>
      <p:sp>
        <p:nvSpPr>
          <p:cNvPr id="51222" name="Text Box 22"/>
          <p:cNvSpPr txBox="1">
            <a:spLocks noChangeArrowheads="1"/>
          </p:cNvSpPr>
          <p:nvPr/>
        </p:nvSpPr>
        <p:spPr bwMode="auto">
          <a:xfrm>
            <a:off x="7362825" y="5425654"/>
            <a:ext cx="119192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Fetched</a:t>
            </a:r>
          </a:p>
        </p:txBody>
      </p:sp>
      <p:sp>
        <p:nvSpPr>
          <p:cNvPr id="51223" name="Line 23"/>
          <p:cNvSpPr>
            <a:spLocks noChangeShapeType="1"/>
          </p:cNvSpPr>
          <p:nvPr/>
        </p:nvSpPr>
        <p:spPr bwMode="auto">
          <a:xfrm flipV="1">
            <a:off x="7737475" y="38671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4" name="Line 24"/>
          <p:cNvSpPr>
            <a:spLocks noChangeShapeType="1"/>
          </p:cNvSpPr>
          <p:nvPr/>
        </p:nvSpPr>
        <p:spPr bwMode="auto">
          <a:xfrm flipV="1">
            <a:off x="7737475" y="50863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5" name="Line 25"/>
          <p:cNvSpPr>
            <a:spLocks noChangeShapeType="1"/>
          </p:cNvSpPr>
          <p:nvPr/>
        </p:nvSpPr>
        <p:spPr bwMode="auto">
          <a:xfrm flipV="1">
            <a:off x="7737475" y="63055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9"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0"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1"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2"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3"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4"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35"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36"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37"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38"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39"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40"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41"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endParaRPr lang="en-US" sz="2000" i="1" dirty="0" smtClean="0">
              <a:latin typeface="Calibri" pitchFamily="34" charset="0"/>
            </a:endParaRPr>
          </a:p>
          <a:p>
            <a:pPr>
              <a:lnSpc>
                <a:spcPct val="100000"/>
              </a:lnSpc>
            </a:pPr>
            <a:r>
              <a:rPr lang="en-US" sz="2000" i="1" dirty="0" smtClean="0">
                <a:latin typeface="Calibri" pitchFamily="34" charset="0"/>
              </a:rPr>
              <a:t>vector </a:t>
            </a:r>
            <a:r>
              <a:rPr lang="en-US" sz="2000" i="1" dirty="0">
                <a:latin typeface="Calibri" pitchFamily="34" charset="0"/>
              </a:rPr>
              <a:t>length = </a:t>
            </a:r>
            <a:r>
              <a:rPr lang="en-US" sz="2000" i="1" dirty="0">
                <a:solidFill>
                  <a:srgbClr val="C00000"/>
                </a:solidFill>
                <a:latin typeface="Calibri" pitchFamily="34" charset="0"/>
              </a:rPr>
              <a:t>100</a:t>
            </a:r>
          </a:p>
        </p:txBody>
      </p:sp>
      <p:sp>
        <p:nvSpPr>
          <p:cNvPr id="668674" name="Rectangle 2"/>
          <p:cNvSpPr>
            <a:spLocks noGrp="1" noChangeArrowheads="1"/>
          </p:cNvSpPr>
          <p:nvPr>
            <p:ph type="title"/>
          </p:nvPr>
        </p:nvSpPr>
        <p:spPr>
          <a:xfrm>
            <a:off x="381000" y="457200"/>
            <a:ext cx="7945438" cy="573088"/>
          </a:xfrm>
        </p:spPr>
        <p:txBody>
          <a:bodyPr/>
          <a:lstStyle/>
          <a:p>
            <a:pPr eaLnBrk="1" hangingPunct="1">
              <a:defRPr/>
            </a:pPr>
            <a:r>
              <a:rPr lang="en-US" smtClean="0"/>
              <a:t>Branch Misprediction Invalidation</a:t>
            </a:r>
          </a:p>
        </p:txBody>
      </p:sp>
      <p:sp>
        <p:nvSpPr>
          <p:cNvPr id="52239" name="Text Box 15"/>
          <p:cNvSpPr txBox="1">
            <a:spLocks noChangeArrowheads="1"/>
          </p:cNvSpPr>
          <p:nvPr/>
        </p:nvSpPr>
        <p:spPr bwMode="auto">
          <a:xfrm>
            <a:off x="5943600" y="4928556"/>
            <a:ext cx="1445139" cy="461665"/>
          </a:xfrm>
          <a:prstGeom prst="rect">
            <a:avLst/>
          </a:prstGeom>
          <a:noFill/>
          <a:ln w="25400">
            <a:noFill/>
            <a:miter lim="800000"/>
            <a:headEnd/>
            <a:tailEnd/>
          </a:ln>
        </p:spPr>
        <p:txBody>
          <a:bodyPr wrap="none">
            <a:spAutoFit/>
          </a:bodyPr>
          <a:lstStyle/>
          <a:p>
            <a:pPr>
              <a:lnSpc>
                <a:spcPct val="100000"/>
              </a:lnSpc>
            </a:pPr>
            <a:r>
              <a:rPr lang="en-US" dirty="0">
                <a:solidFill>
                  <a:srgbClr val="C00000"/>
                </a:solidFill>
                <a:latin typeface="Calibri" pitchFamily="34" charset="0"/>
              </a:rPr>
              <a:t>Invalidate</a:t>
            </a:r>
          </a:p>
        </p:txBody>
      </p:sp>
      <p:sp>
        <p:nvSpPr>
          <p:cNvPr id="52242" name="Line 18"/>
          <p:cNvSpPr>
            <a:spLocks noChangeShapeType="1"/>
          </p:cNvSpPr>
          <p:nvPr/>
        </p:nvSpPr>
        <p:spPr bwMode="auto">
          <a:xfrm>
            <a:off x="685800" y="4114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3" name="Line 19"/>
          <p:cNvSpPr>
            <a:spLocks noChangeShapeType="1"/>
          </p:cNvSpPr>
          <p:nvPr/>
        </p:nvSpPr>
        <p:spPr bwMode="auto">
          <a:xfrm>
            <a:off x="685800" y="43850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4" name="Line 20"/>
          <p:cNvSpPr>
            <a:spLocks noChangeShapeType="1"/>
          </p:cNvSpPr>
          <p:nvPr/>
        </p:nvSpPr>
        <p:spPr bwMode="auto">
          <a:xfrm>
            <a:off x="685800" y="46136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5" name="Line 21"/>
          <p:cNvSpPr>
            <a:spLocks noChangeShapeType="1"/>
          </p:cNvSpPr>
          <p:nvPr/>
        </p:nvSpPr>
        <p:spPr bwMode="auto">
          <a:xfrm>
            <a:off x="685800" y="4876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6" name="Line 22"/>
          <p:cNvSpPr>
            <a:spLocks noChangeShapeType="1"/>
          </p:cNvSpPr>
          <p:nvPr/>
        </p:nvSpPr>
        <p:spPr bwMode="auto">
          <a:xfrm>
            <a:off x="685800" y="5105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7" name="Line 23"/>
          <p:cNvSpPr>
            <a:spLocks noChangeShapeType="1"/>
          </p:cNvSpPr>
          <p:nvPr/>
        </p:nvSpPr>
        <p:spPr bwMode="auto">
          <a:xfrm>
            <a:off x="685800" y="55453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8" name="Line 24"/>
          <p:cNvSpPr>
            <a:spLocks noChangeShapeType="1"/>
          </p:cNvSpPr>
          <p:nvPr/>
        </p:nvSpPr>
        <p:spPr bwMode="auto">
          <a:xfrm>
            <a:off x="685800" y="57739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9" name="Line 25"/>
          <p:cNvSpPr>
            <a:spLocks noChangeShapeType="1"/>
          </p:cNvSpPr>
          <p:nvPr/>
        </p:nvSpPr>
        <p:spPr bwMode="auto">
          <a:xfrm>
            <a:off x="685800" y="6019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50" name="AutoShape 26"/>
          <p:cNvSpPr>
            <a:spLocks/>
          </p:cNvSpPr>
          <p:nvPr/>
        </p:nvSpPr>
        <p:spPr bwMode="auto">
          <a:xfrm>
            <a:off x="5562600" y="4070350"/>
            <a:ext cx="304800" cy="2178050"/>
          </a:xfrm>
          <a:prstGeom prst="rightBrace">
            <a:avLst>
              <a:gd name="adj1" fmla="val 56250"/>
              <a:gd name="adj2" fmla="val 50000"/>
            </a:avLst>
          </a:prstGeom>
          <a:noFill/>
          <a:ln w="25400">
            <a:solidFill>
              <a:srgbClr val="C00000"/>
            </a:solidFill>
            <a:round/>
            <a:headEnd/>
            <a:tailEnd/>
          </a:ln>
        </p:spPr>
        <p:txBody>
          <a:bodyPr wrap="none" anchor="ctr"/>
          <a:lstStyle/>
          <a:p>
            <a:endParaRPr lang="en-US" dirty="0">
              <a:solidFill>
                <a:srgbClr val="C00000"/>
              </a:solidFill>
              <a:latin typeface="Calibri" pitchFamily="34" charset="0"/>
            </a:endParaRPr>
          </a:p>
        </p:txBody>
      </p:sp>
      <p:sp>
        <p:nvSpPr>
          <p:cNvPr id="46" name="Line 25"/>
          <p:cNvSpPr>
            <a:spLocks noChangeShapeType="1"/>
          </p:cNvSpPr>
          <p:nvPr/>
        </p:nvSpPr>
        <p:spPr bwMode="auto">
          <a:xfrm>
            <a:off x="685800" y="6248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57200" y="493712"/>
            <a:ext cx="7551738" cy="573088"/>
          </a:xfrm>
        </p:spPr>
        <p:txBody>
          <a:bodyPr/>
          <a:lstStyle/>
          <a:p>
            <a:pPr eaLnBrk="1" hangingPunct="1">
              <a:defRPr/>
            </a:pPr>
            <a:r>
              <a:rPr lang="en-US" smtClean="0"/>
              <a:t>Branch Misprediction Recovery</a:t>
            </a:r>
          </a:p>
        </p:txBody>
      </p:sp>
      <p:sp>
        <p:nvSpPr>
          <p:cNvPr id="669699" name="Rectangle 3"/>
          <p:cNvSpPr>
            <a:spLocks noGrp="1" noChangeArrowheads="1"/>
          </p:cNvSpPr>
          <p:nvPr>
            <p:ph type="body" idx="1"/>
          </p:nvPr>
        </p:nvSpPr>
        <p:spPr>
          <a:xfrm>
            <a:off x="498896" y="3962400"/>
            <a:ext cx="8009626" cy="1368425"/>
          </a:xfrm>
        </p:spPr>
        <p:txBody>
          <a:bodyPr/>
          <a:lstStyle/>
          <a:p>
            <a:pPr eaLnBrk="1" hangingPunct="1">
              <a:defRPr/>
            </a:pPr>
            <a:r>
              <a:rPr lang="en-US" dirty="0" smtClean="0"/>
              <a:t>Performance Cost</a:t>
            </a:r>
          </a:p>
          <a:p>
            <a:pPr lvl="1" eaLnBrk="1" hangingPunct="1">
              <a:defRPr/>
            </a:pPr>
            <a:r>
              <a:rPr lang="en-US" dirty="0" smtClean="0"/>
              <a:t>Multiple clock cycles on modern processor</a:t>
            </a:r>
          </a:p>
          <a:p>
            <a:pPr lvl="1" eaLnBrk="1" hangingPunct="1">
              <a:defRPr/>
            </a:pPr>
            <a:r>
              <a:rPr lang="en-US" dirty="0" smtClean="0"/>
              <a:t>Can be a major performance limiter</a:t>
            </a:r>
          </a:p>
        </p:txBody>
      </p:sp>
      <p:sp>
        <p:nvSpPr>
          <p:cNvPr id="53252" name="Rectangle 5"/>
          <p:cNvSpPr>
            <a:spLocks noChangeArrowheads="1"/>
          </p:cNvSpPr>
          <p:nvPr/>
        </p:nvSpPr>
        <p:spPr bwMode="auto">
          <a:xfrm>
            <a:off x="589861" y="1354028"/>
            <a:ext cx="5341039" cy="1813317"/>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401029</a:t>
            </a:r>
            <a:r>
              <a:rPr lang="cs-CZ" sz="1600" dirty="0">
                <a:latin typeface="Courier New" pitchFamily="49" charset="0"/>
              </a:rPr>
              <a:t>:  </a:t>
            </a:r>
            <a:r>
              <a:rPr lang="cs-CZ" sz="1600" dirty="0" err="1" smtClean="0">
                <a:latin typeface="Courier New" pitchFamily="49" charset="0"/>
              </a:rPr>
              <a:t>vmulsd</a:t>
            </a:r>
            <a:r>
              <a:rPr lang="cs-CZ" sz="1600" dirty="0" smtClean="0">
                <a:latin typeface="Courier New" pitchFamily="49" charset="0"/>
              </a:rPr>
              <a:t> </a:t>
            </a:r>
            <a:r>
              <a:rPr lang="cs-CZ" sz="1600" dirty="0">
                <a:latin typeface="Courier New" pitchFamily="49" charset="0"/>
              </a:rPr>
              <a:t>(%</a:t>
            </a:r>
            <a:r>
              <a:rPr lang="cs-CZ" sz="1600" dirty="0" err="1">
                <a:latin typeface="Courier New" pitchFamily="49" charset="0"/>
              </a:rPr>
              <a:t>rdx</a:t>
            </a:r>
            <a:r>
              <a:rPr lang="cs-CZ" sz="1600" dirty="0">
                <a:latin typeface="Courier New" pitchFamily="49" charset="0"/>
              </a:rPr>
              <a:t>),%xmm0,%xmm0</a:t>
            </a:r>
          </a:p>
          <a:p>
            <a:pPr>
              <a:lnSpc>
                <a:spcPct val="100000"/>
              </a:lnSpc>
              <a:tabLst>
                <a:tab pos="685800" algn="l"/>
                <a:tab pos="1435100" algn="l"/>
                <a:tab pos="3606800" algn="l"/>
                <a:tab pos="4686300" algn="l"/>
              </a:tabLst>
            </a:pPr>
            <a:r>
              <a:rPr lang="cs-CZ" sz="1600" dirty="0">
                <a:latin typeface="Courier New" pitchFamily="49" charset="0"/>
              </a:rPr>
              <a:t>  40102d:  </a:t>
            </a:r>
            <a:r>
              <a:rPr lang="cs-CZ" sz="1600" dirty="0" err="1" smtClean="0">
                <a:latin typeface="Courier New" pitchFamily="49" charset="0"/>
              </a:rPr>
              <a:t>add</a:t>
            </a:r>
            <a:r>
              <a:rPr lang="cs-CZ" sz="1600" dirty="0" smtClean="0">
                <a:latin typeface="Courier New" pitchFamily="49" charset="0"/>
              </a:rPr>
              <a:t>    </a:t>
            </a:r>
            <a:r>
              <a:rPr lang="cs-CZ" sz="1600" dirty="0">
                <a:latin typeface="Courier New" pitchFamily="49" charset="0"/>
              </a:rPr>
              <a:t>$0x8,%rdx</a:t>
            </a:r>
          </a:p>
          <a:p>
            <a:pPr>
              <a:lnSpc>
                <a:spcPct val="100000"/>
              </a:lnSpc>
              <a:tabLst>
                <a:tab pos="685800" algn="l"/>
                <a:tab pos="1435100" algn="l"/>
                <a:tab pos="3606800" algn="l"/>
                <a:tab pos="4686300" algn="l"/>
              </a:tabLst>
            </a:pPr>
            <a:r>
              <a:rPr lang="cs-CZ" sz="1600" dirty="0">
                <a:latin typeface="Courier New" pitchFamily="49" charset="0"/>
              </a:rPr>
              <a:t>  401031:  </a:t>
            </a:r>
            <a:r>
              <a:rPr lang="cs-CZ" sz="1600" dirty="0" err="1" smtClean="0">
                <a:latin typeface="Courier New" pitchFamily="49" charset="0"/>
              </a:rPr>
              <a:t>cmp</a:t>
            </a:r>
            <a:r>
              <a:rPr lang="cs-CZ" sz="1600" dirty="0" smtClean="0">
                <a:latin typeface="Courier New" pitchFamily="49" charset="0"/>
              </a:rPr>
              <a:t>    </a:t>
            </a:r>
            <a:r>
              <a:rPr lang="cs-CZ" sz="1600" dirty="0">
                <a:latin typeface="Courier New" pitchFamily="49" charset="0"/>
              </a:rPr>
              <a:t>%</a:t>
            </a:r>
            <a:r>
              <a:rPr lang="cs-CZ" sz="1600" dirty="0" err="1">
                <a:latin typeface="Courier New" pitchFamily="49" charset="0"/>
              </a:rPr>
              <a:t>rax</a:t>
            </a:r>
            <a:r>
              <a:rPr lang="cs-CZ" sz="1600" dirty="0">
                <a:latin typeface="Courier New" pitchFamily="49" charset="0"/>
              </a:rPr>
              <a:t>,%</a:t>
            </a:r>
            <a:r>
              <a:rPr lang="cs-CZ" sz="1600" dirty="0" err="1">
                <a:latin typeface="Courier New" pitchFamily="49" charset="0"/>
              </a:rPr>
              <a:t>rdx</a:t>
            </a:r>
            <a:endParaRPr lang="cs-CZ" sz="1600" dirty="0">
              <a:latin typeface="Courier New" pitchFamily="49" charset="0"/>
            </a:endParaRPr>
          </a:p>
          <a:p>
            <a:pPr>
              <a:lnSpc>
                <a:spcPct val="100000"/>
              </a:lnSpc>
              <a:tabLst>
                <a:tab pos="685800" algn="l"/>
                <a:tab pos="1435100" algn="l"/>
                <a:tab pos="3606800" algn="l"/>
                <a:tab pos="4686300" algn="l"/>
              </a:tabLst>
            </a:pPr>
            <a:r>
              <a:rPr lang="cs-CZ" sz="1600" dirty="0">
                <a:latin typeface="Courier New" pitchFamily="49" charset="0"/>
              </a:rPr>
              <a:t>  401034:  </a:t>
            </a:r>
            <a:r>
              <a:rPr lang="cs-CZ" sz="1600" dirty="0" err="1" smtClean="0">
                <a:latin typeface="Courier New" pitchFamily="49" charset="0"/>
              </a:rPr>
              <a:t>jne</a:t>
            </a:r>
            <a:r>
              <a:rPr lang="cs-CZ" sz="1600" dirty="0" smtClean="0">
                <a:latin typeface="Courier New" pitchFamily="49" charset="0"/>
              </a:rPr>
              <a:t>    401029</a:t>
            </a:r>
          </a:p>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401036</a:t>
            </a:r>
            <a:r>
              <a:rPr lang="cs-CZ" sz="1600" dirty="0">
                <a:latin typeface="Courier New" pitchFamily="49" charset="0"/>
              </a:rPr>
              <a:t>:  </a:t>
            </a:r>
            <a:r>
              <a:rPr lang="cs-CZ" sz="1600" dirty="0" err="1" smtClean="0">
                <a:latin typeface="Courier New" pitchFamily="49" charset="0"/>
              </a:rPr>
              <a:t>jmp</a:t>
            </a:r>
            <a:r>
              <a:rPr lang="cs-CZ" sz="1600" dirty="0" smtClean="0">
                <a:latin typeface="Courier New" pitchFamily="49" charset="0"/>
              </a:rPr>
              <a:t>    401040</a:t>
            </a:r>
          </a:p>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 . .</a:t>
            </a:r>
          </a:p>
          <a:p>
            <a:pPr>
              <a:lnSpc>
                <a:spcPct val="100000"/>
              </a:lnSpc>
              <a:tabLst>
                <a:tab pos="685800" algn="l"/>
                <a:tab pos="1435100" algn="l"/>
                <a:tab pos="3606800" algn="l"/>
                <a:tab pos="4686300" algn="l"/>
              </a:tabLst>
            </a:pPr>
            <a:r>
              <a:rPr lang="cs-CZ" sz="1600" dirty="0" smtClean="0">
                <a:latin typeface="Courier New" pitchFamily="49" charset="0"/>
              </a:rPr>
              <a:t>  401040</a:t>
            </a:r>
            <a:r>
              <a:rPr lang="cs-CZ" sz="1600" dirty="0">
                <a:latin typeface="Courier New" pitchFamily="49" charset="0"/>
              </a:rPr>
              <a:t>:  </a:t>
            </a:r>
            <a:r>
              <a:rPr lang="cs-CZ" sz="1600" dirty="0" err="1" smtClean="0">
                <a:latin typeface="Courier New" pitchFamily="49" charset="0"/>
              </a:rPr>
              <a:t>vmovsd</a:t>
            </a:r>
            <a:r>
              <a:rPr lang="cs-CZ" sz="1600" dirty="0" smtClean="0">
                <a:latin typeface="Courier New" pitchFamily="49" charset="0"/>
              </a:rPr>
              <a:t> </a:t>
            </a:r>
            <a:r>
              <a:rPr lang="cs-CZ" sz="1600" dirty="0">
                <a:latin typeface="Courier New" pitchFamily="49" charset="0"/>
              </a:rPr>
              <a:t>%xmm0,(%r12)</a:t>
            </a:r>
            <a:endParaRPr lang="en-US" sz="1600" dirty="0">
              <a:latin typeface="Courier New" pitchFamily="49" charset="0"/>
            </a:endParaRPr>
          </a:p>
        </p:txBody>
      </p:sp>
      <p:sp>
        <p:nvSpPr>
          <p:cNvPr id="53253" name="Freeform 7"/>
          <p:cNvSpPr>
            <a:spLocks/>
          </p:cNvSpPr>
          <p:nvPr/>
        </p:nvSpPr>
        <p:spPr bwMode="auto">
          <a:xfrm>
            <a:off x="3793627" y="2260687"/>
            <a:ext cx="1968500" cy="22860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3254" name="Text Box 9"/>
          <p:cNvSpPr txBox="1">
            <a:spLocks noChangeArrowheads="1"/>
          </p:cNvSpPr>
          <p:nvPr/>
        </p:nvSpPr>
        <p:spPr bwMode="auto">
          <a:xfrm>
            <a:off x="4777877" y="167640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3255" name="Text Box 11"/>
          <p:cNvSpPr txBox="1">
            <a:spLocks noChangeArrowheads="1"/>
          </p:cNvSpPr>
          <p:nvPr/>
        </p:nvSpPr>
        <p:spPr bwMode="auto">
          <a:xfrm>
            <a:off x="5965371" y="1796230"/>
            <a:ext cx="2717603"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Definitely not taken</a:t>
            </a:r>
          </a:p>
        </p:txBody>
      </p:sp>
      <p:sp>
        <p:nvSpPr>
          <p:cNvPr id="8" name="AutoShape 8"/>
          <p:cNvSpPr>
            <a:spLocks/>
          </p:cNvSpPr>
          <p:nvPr/>
        </p:nvSpPr>
        <p:spPr bwMode="auto">
          <a:xfrm>
            <a:off x="5958114" y="2471651"/>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9" name="Text Box 9"/>
          <p:cNvSpPr txBox="1">
            <a:spLocks noChangeArrowheads="1"/>
          </p:cNvSpPr>
          <p:nvPr/>
        </p:nvSpPr>
        <p:spPr bwMode="auto">
          <a:xfrm>
            <a:off x="6304731" y="2370025"/>
            <a:ext cx="1215447" cy="830997"/>
          </a:xfrm>
          <a:prstGeom prst="rect">
            <a:avLst/>
          </a:prstGeom>
          <a:noFill/>
          <a:ln w="25400">
            <a:noFill/>
            <a:miter lim="800000"/>
            <a:headEnd/>
            <a:tailEnd/>
          </a:ln>
        </p:spPr>
        <p:txBody>
          <a:bodyPr wrap="none">
            <a:spAutoFit/>
          </a:bodyPr>
          <a:lstStyle/>
          <a:p>
            <a:pPr>
              <a:lnSpc>
                <a:spcPct val="100000"/>
              </a:lnSpc>
            </a:pPr>
            <a:r>
              <a:rPr lang="en-US" dirty="0" smtClean="0">
                <a:latin typeface="Calibri" pitchFamily="34" charset="0"/>
              </a:rPr>
              <a:t>Reload</a:t>
            </a:r>
          </a:p>
          <a:p>
            <a:pPr>
              <a:lnSpc>
                <a:spcPct val="100000"/>
              </a:lnSpc>
            </a:pPr>
            <a:r>
              <a:rPr lang="en-US" dirty="0" smtClean="0">
                <a:latin typeface="Calibri" pitchFamily="34" charset="0"/>
              </a:rPr>
              <a:t>Pipeline</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04800" y="493712"/>
            <a:ext cx="7543800" cy="573088"/>
          </a:xfrm>
        </p:spPr>
        <p:txBody>
          <a:bodyPr/>
          <a:lstStyle/>
          <a:p>
            <a:pPr eaLnBrk="1" hangingPunct="1">
              <a:defRPr/>
            </a:pPr>
            <a:r>
              <a:rPr lang="en-US" dirty="0" smtClean="0"/>
              <a:t>Getting High Performance</a:t>
            </a:r>
          </a:p>
        </p:txBody>
      </p:sp>
      <p:sp>
        <p:nvSpPr>
          <p:cNvPr id="381955" name="Rectangle 3"/>
          <p:cNvSpPr>
            <a:spLocks noGrp="1" noChangeArrowheads="1"/>
          </p:cNvSpPr>
          <p:nvPr>
            <p:ph type="body" idx="1"/>
          </p:nvPr>
        </p:nvSpPr>
        <p:spPr>
          <a:xfrm>
            <a:off x="304800" y="1252538"/>
            <a:ext cx="8320087" cy="5224462"/>
          </a:xfrm>
        </p:spPr>
        <p:txBody>
          <a:bodyPr/>
          <a:lstStyle/>
          <a:p>
            <a:pPr eaLnBrk="1" hangingPunct="1">
              <a:defRPr/>
            </a:pPr>
            <a:r>
              <a:rPr lang="en-US" dirty="0" smtClean="0"/>
              <a:t>Good compiler and flags</a:t>
            </a:r>
          </a:p>
          <a:p>
            <a:pPr eaLnBrk="1" hangingPunct="1">
              <a:defRPr/>
            </a:pPr>
            <a:r>
              <a:rPr lang="en-US" dirty="0" smtClean="0"/>
              <a:t>Don’t do anything stupid</a:t>
            </a:r>
          </a:p>
          <a:p>
            <a:pPr lvl="1" eaLnBrk="1" hangingPunct="1">
              <a:defRPr/>
            </a:pPr>
            <a:r>
              <a:rPr lang="en-US" dirty="0" smtClean="0"/>
              <a:t>Watch out for hidden algorithmic inefficiencies</a:t>
            </a:r>
          </a:p>
          <a:p>
            <a:pPr lvl="1" eaLnBrk="1" hangingPunct="1">
              <a:defRPr/>
            </a:pPr>
            <a:r>
              <a:rPr lang="en-US" dirty="0" smtClean="0"/>
              <a:t>Write compiler-friendly code</a:t>
            </a:r>
          </a:p>
          <a:p>
            <a:pPr lvl="2" eaLnBrk="1" hangingPunct="1">
              <a:defRPr/>
            </a:pPr>
            <a:r>
              <a:rPr lang="en-US" dirty="0" smtClean="0"/>
              <a:t>Watch out for optimization blockers: </a:t>
            </a:r>
            <a:br>
              <a:rPr lang="en-US" dirty="0" smtClean="0"/>
            </a:br>
            <a:r>
              <a:rPr lang="en-US" dirty="0" smtClean="0"/>
              <a:t>procedure calls &amp; memory references</a:t>
            </a:r>
          </a:p>
          <a:p>
            <a:pPr lvl="1">
              <a:defRPr/>
            </a:pPr>
            <a:r>
              <a:rPr lang="en-US" dirty="0" smtClean="0"/>
              <a:t>Look carefully at innermost loops (where most work is done)</a:t>
            </a:r>
          </a:p>
          <a:p>
            <a:pPr lvl="1" eaLnBrk="1" hangingPunct="1">
              <a:defRPr/>
            </a:pPr>
            <a:endParaRPr lang="en-US" dirty="0" smtClean="0"/>
          </a:p>
          <a:p>
            <a:pPr eaLnBrk="1" hangingPunct="1">
              <a:defRPr/>
            </a:pPr>
            <a:r>
              <a:rPr lang="en-US" dirty="0" smtClean="0"/>
              <a:t>Tune code for machine</a:t>
            </a:r>
          </a:p>
          <a:p>
            <a:pPr lvl="1" eaLnBrk="1" hangingPunct="1">
              <a:defRPr/>
            </a:pPr>
            <a:r>
              <a:rPr lang="en-US" dirty="0" smtClean="0"/>
              <a:t>Exploit instruction-level parallelism</a:t>
            </a:r>
          </a:p>
          <a:p>
            <a:pPr lvl="1" eaLnBrk="1" hangingPunct="1">
              <a:defRPr/>
            </a:pPr>
            <a:r>
              <a:rPr lang="en-US" dirty="0" smtClean="0"/>
              <a:t>Avoid unpredictable branches</a:t>
            </a:r>
          </a:p>
          <a:p>
            <a:pPr lvl="1" eaLnBrk="1" hangingPunct="1">
              <a:defRPr/>
            </a:pPr>
            <a:r>
              <a:rPr lang="en-US" dirty="0" smtClean="0"/>
              <a:t>Make code cache friendly (Covered later in course)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357762" y="304800"/>
            <a:ext cx="8075754" cy="762000"/>
          </a:xfrm>
        </p:spPr>
        <p:txBody>
          <a:bodyPr/>
          <a:lstStyle/>
          <a:p>
            <a:pPr eaLnBrk="1" hangingPunct="1">
              <a:defRPr/>
            </a:pPr>
            <a:r>
              <a:rPr lang="en-US" dirty="0" smtClean="0"/>
              <a:t>Compiler-Generated Code Motion (-O1)</a:t>
            </a:r>
          </a:p>
        </p:txBody>
      </p:sp>
      <p:sp>
        <p:nvSpPr>
          <p:cNvPr id="10243" name="Rectangle 5"/>
          <p:cNvSpPr>
            <a:spLocks noChangeArrowheads="1"/>
          </p:cNvSpPr>
          <p:nvPr/>
        </p:nvSpPr>
        <p:spPr bwMode="auto">
          <a:xfrm>
            <a:off x="1371600" y="3276600"/>
            <a:ext cx="7061916" cy="3105979"/>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r>
              <a:rPr lang="en-US" sz="1400" dirty="0" err="1" smtClean="0">
                <a:latin typeface="Courier New" pitchFamily="49" charset="0"/>
              </a:rPr>
              <a:t>set_row</a:t>
            </a:r>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testq</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 Test n</a:t>
            </a:r>
          </a:p>
          <a:p>
            <a:r>
              <a:rPr lang="en-US" sz="1400" dirty="0" smtClean="0">
                <a:latin typeface="Courier New" pitchFamily="49" charset="0"/>
              </a:rPr>
              <a:t>	</a:t>
            </a:r>
            <a:r>
              <a:rPr lang="en-US" sz="1400" dirty="0" err="1" smtClean="0">
                <a:latin typeface="Courier New" pitchFamily="49" charset="0"/>
              </a:rPr>
              <a:t>jle</a:t>
            </a:r>
            <a:r>
              <a:rPr lang="en-US" sz="1400" dirty="0" smtClean="0">
                <a:latin typeface="Courier New" pitchFamily="49" charset="0"/>
              </a:rPr>
              <a:t>	.L1			# If 0, </a:t>
            </a:r>
            <a:r>
              <a:rPr lang="en-US" sz="1400" dirty="0" err="1" smtClean="0">
                <a:latin typeface="Courier New" pitchFamily="49" charset="0"/>
              </a:rPr>
              <a:t>goto</a:t>
            </a:r>
            <a:r>
              <a:rPr lang="en-US" sz="1400" dirty="0" smtClean="0">
                <a:latin typeface="Courier New" pitchFamily="49" charset="0"/>
              </a:rPr>
              <a:t> done</a:t>
            </a:r>
          </a:p>
          <a:p>
            <a:r>
              <a:rPr lang="en-US" sz="1400" dirty="0" smtClean="0">
                <a:latin typeface="Courier New" pitchFamily="49" charset="0"/>
              </a:rPr>
              <a:t>	</a:t>
            </a:r>
            <a:r>
              <a:rPr lang="en-US" sz="1400" dirty="0" err="1" smtClean="0">
                <a:solidFill>
                  <a:srgbClr val="C00000"/>
                </a:solidFill>
                <a:latin typeface="Courier New" pitchFamily="49" charset="0"/>
              </a:rPr>
              <a:t>imulq</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rcx</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rdx</a:t>
            </a:r>
            <a:r>
              <a:rPr lang="en-US" sz="1400" dirty="0" smtClean="0">
                <a:solidFill>
                  <a:srgbClr val="C00000"/>
                </a:solidFill>
                <a:latin typeface="Courier New" pitchFamily="49" charset="0"/>
              </a:rPr>
              <a:t>		# </a:t>
            </a:r>
            <a:r>
              <a:rPr lang="en-US" sz="1400" dirty="0" err="1" smtClean="0">
                <a:solidFill>
                  <a:srgbClr val="C00000"/>
                </a:solidFill>
                <a:latin typeface="Courier New" pitchFamily="49" charset="0"/>
              </a:rPr>
              <a:t>ni</a:t>
            </a:r>
            <a:r>
              <a:rPr lang="en-US" sz="1400" dirty="0" smtClean="0">
                <a:solidFill>
                  <a:srgbClr val="C00000"/>
                </a:solidFill>
                <a:latin typeface="Courier New" pitchFamily="49" charset="0"/>
              </a:rPr>
              <a:t> = n*</a:t>
            </a:r>
            <a:r>
              <a:rPr lang="en-US" sz="1400" dirty="0" err="1" smtClean="0">
                <a:solidFill>
                  <a:srgbClr val="C00000"/>
                </a:solidFill>
                <a:latin typeface="Courier New" pitchFamily="49" charset="0"/>
              </a:rPr>
              <a:t>i</a:t>
            </a:r>
            <a:endParaRPr lang="en-US" sz="1400" dirty="0" smtClean="0">
              <a:solidFill>
                <a:srgbClr val="C00000"/>
              </a:solidFill>
              <a:latin typeface="Courier New" pitchFamily="49" charset="0"/>
            </a:endParaRPr>
          </a:p>
          <a:p>
            <a:r>
              <a:rPr lang="en-US" sz="1400" dirty="0" smtClean="0">
                <a:latin typeface="Courier New" pitchFamily="49" charset="0"/>
              </a:rPr>
              <a:t>	</a:t>
            </a:r>
            <a:r>
              <a:rPr lang="en-US" sz="1400" dirty="0" err="1" smtClean="0">
                <a:latin typeface="Courier New" pitchFamily="49" charset="0"/>
              </a:rPr>
              <a:t>leaq</a:t>
            </a:r>
            <a:r>
              <a:rPr lang="en-US" sz="1400" dirty="0" smtClean="0">
                <a:latin typeface="Courier New" pitchFamily="49" charset="0"/>
              </a:rPr>
              <a:t>	(%rdi,%rdx,8), %</a:t>
            </a:r>
            <a:r>
              <a:rPr lang="en-US" sz="1400" dirty="0" err="1" smtClean="0">
                <a:latin typeface="Courier New" pitchFamily="49" charset="0"/>
              </a:rPr>
              <a:t>rdx</a:t>
            </a:r>
            <a:r>
              <a:rPr lang="en-US" sz="1400" dirty="0" smtClean="0">
                <a:latin typeface="Courier New" pitchFamily="49" charset="0"/>
              </a:rPr>
              <a:t>	# </a:t>
            </a:r>
            <a:r>
              <a:rPr lang="en-US" sz="1400" dirty="0" err="1" smtClean="0">
                <a:latin typeface="Courier New" pitchFamily="49" charset="0"/>
              </a:rPr>
              <a:t>rowp</a:t>
            </a:r>
            <a:r>
              <a:rPr lang="en-US" sz="1400" dirty="0" smtClean="0">
                <a:latin typeface="Courier New" pitchFamily="49" charset="0"/>
              </a:rPr>
              <a:t> = A + </a:t>
            </a:r>
            <a:r>
              <a:rPr lang="en-US" sz="1400" dirty="0" err="1" smtClean="0">
                <a:latin typeface="Courier New" pitchFamily="49" charset="0"/>
              </a:rPr>
              <a:t>ni</a:t>
            </a:r>
            <a:r>
              <a:rPr lang="en-US" sz="1400" dirty="0" smtClean="0">
                <a:latin typeface="Courier New" pitchFamily="49" charset="0"/>
              </a:rPr>
              <a:t>*8</a:t>
            </a:r>
          </a:p>
          <a:p>
            <a:r>
              <a:rPr lang="en-US" sz="1400" dirty="0" smtClean="0">
                <a:latin typeface="Courier New" pitchFamily="49" charset="0"/>
              </a:rPr>
              <a:t>	</a:t>
            </a:r>
            <a:r>
              <a:rPr lang="en-US" sz="1400" dirty="0" err="1" smtClean="0">
                <a:latin typeface="Courier New" pitchFamily="49" charset="0"/>
              </a:rPr>
              <a:t>movl</a:t>
            </a:r>
            <a:r>
              <a:rPr lang="en-US" sz="1400" dirty="0" smtClean="0">
                <a:latin typeface="Courier New" pitchFamily="49" charset="0"/>
              </a:rPr>
              <a:t>	$0, %</a:t>
            </a:r>
            <a:r>
              <a:rPr lang="en-US" sz="1400" dirty="0" err="1" smtClean="0">
                <a:latin typeface="Courier New" pitchFamily="49" charset="0"/>
              </a:rPr>
              <a:t>eax</a:t>
            </a:r>
            <a:r>
              <a:rPr lang="en-US" sz="1400" dirty="0" smtClean="0">
                <a:latin typeface="Courier New" pitchFamily="49" charset="0"/>
              </a:rPr>
              <a:t>	               	# j = 0</a:t>
            </a:r>
          </a:p>
          <a:p>
            <a:r>
              <a:rPr lang="en-US" sz="1400" dirty="0" smtClean="0">
                <a:latin typeface="Courier New" pitchFamily="49" charset="0"/>
              </a:rPr>
              <a:t>.L3:				      	# loop:</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a:t>
            </a:r>
            <a:r>
              <a:rPr lang="en-US" sz="1400" dirty="0" smtClean="0">
                <a:latin typeface="Courier New" pitchFamily="49" charset="0"/>
              </a:rPr>
              <a:t>xmm0    	# t = b[j]</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%xmm0, (%rdx,%rax,8</a:t>
            </a:r>
            <a:r>
              <a:rPr lang="en-US" sz="1400" dirty="0" smtClean="0">
                <a:latin typeface="Courier New" pitchFamily="49" charset="0"/>
              </a:rPr>
              <a:t>)   	# M[</a:t>
            </a:r>
            <a:r>
              <a:rPr lang="en-US" sz="1400" dirty="0" err="1" smtClean="0">
                <a:latin typeface="Courier New" pitchFamily="49" charset="0"/>
              </a:rPr>
              <a:t>A+ni</a:t>
            </a:r>
            <a:r>
              <a:rPr lang="en-US" sz="1400" dirty="0" smtClean="0">
                <a:latin typeface="Courier New" pitchFamily="49" charset="0"/>
              </a:rPr>
              <a:t>*8 + j*8] = t</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$1, %</a:t>
            </a:r>
            <a:r>
              <a:rPr lang="en-US" sz="1400" dirty="0" err="1" smtClean="0">
                <a:latin typeface="Courier New" pitchFamily="49" charset="0"/>
              </a:rPr>
              <a:t>rax</a:t>
            </a:r>
            <a:r>
              <a:rPr lang="en-US" sz="1400" dirty="0" smtClean="0">
                <a:latin typeface="Courier New" pitchFamily="49" charset="0"/>
              </a:rPr>
              <a:t>			# j++</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smtClean="0">
                <a:latin typeface="Courier New" pitchFamily="49" charset="0"/>
              </a:rPr>
              <a:t>rax</a:t>
            </a:r>
            <a:r>
              <a:rPr lang="en-US" sz="1400" dirty="0" smtClean="0">
                <a:latin typeface="Courier New" pitchFamily="49" charset="0"/>
              </a:rPr>
              <a:t>		# </a:t>
            </a:r>
            <a:r>
              <a:rPr lang="en-US" sz="1400" dirty="0" err="1" smtClean="0">
                <a:latin typeface="Courier New" pitchFamily="49" charset="0"/>
              </a:rPr>
              <a:t>j:n</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a:t>
            </a:r>
            <a:r>
              <a:rPr lang="en-US" sz="1400" dirty="0" smtClean="0">
                <a:latin typeface="Courier New" pitchFamily="49" charset="0"/>
              </a:rPr>
              <a:t>L3			# if !=, </a:t>
            </a:r>
            <a:r>
              <a:rPr lang="en-US" sz="1400" dirty="0" err="1" smtClean="0">
                <a:latin typeface="Courier New" pitchFamily="49" charset="0"/>
              </a:rPr>
              <a:t>goto</a:t>
            </a:r>
            <a:r>
              <a:rPr lang="en-US" sz="1400" dirty="0" smtClean="0">
                <a:latin typeface="Courier New" pitchFamily="49" charset="0"/>
              </a:rPr>
              <a:t> loop</a:t>
            </a:r>
            <a:endParaRPr lang="en-US" sz="1400" dirty="0">
              <a:latin typeface="Courier New" pitchFamily="49" charset="0"/>
            </a:endParaRPr>
          </a:p>
          <a:p>
            <a:r>
              <a:rPr lang="en-US" sz="1400" dirty="0" smtClean="0">
                <a:latin typeface="Courier New" pitchFamily="49" charset="0"/>
              </a:rPr>
              <a:t>.L1:				      	# done:</a:t>
            </a:r>
          </a:p>
          <a:p>
            <a:r>
              <a:rPr lang="en-US" sz="1400" dirty="0" smtClean="0">
                <a:latin typeface="Courier New" pitchFamily="49" charset="0"/>
              </a:rPr>
              <a:t>	rep ; ret</a:t>
            </a:r>
            <a:endParaRPr lang="en-US" sz="1400" dirty="0">
              <a:latin typeface="Courier New" pitchFamily="49" charset="0"/>
            </a:endParaRPr>
          </a:p>
        </p:txBody>
      </p:sp>
      <p:sp>
        <p:nvSpPr>
          <p:cNvPr id="10244" name="Line 6"/>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5" name="Line 8"/>
          <p:cNvSpPr>
            <a:spLocks noChangeShapeType="1"/>
          </p:cNvSpPr>
          <p:nvPr/>
        </p:nvSpPr>
        <p:spPr bwMode="auto">
          <a:xfrm rot="5400000" flipH="1" flipV="1">
            <a:off x="5257800" y="25908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6" name="Rectangle 9"/>
          <p:cNvSpPr>
            <a:spLocks noChangeArrowheads="1"/>
          </p:cNvSpPr>
          <p:nvPr/>
        </p:nvSpPr>
        <p:spPr bwMode="auto">
          <a:xfrm>
            <a:off x="5257800" y="1219200"/>
            <a:ext cx="3124200" cy="1209675"/>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    long j;</a:t>
            </a:r>
          </a:p>
          <a:p>
            <a:pPr algn="l">
              <a:lnSpc>
                <a:spcPct val="100000"/>
              </a:lnSpc>
            </a:pPr>
            <a:r>
              <a:rPr lang="en-US" sz="1400">
                <a:latin typeface="Courier New" pitchFamily="49" charset="0"/>
              </a:rPr>
              <a:t>    long ni = n*i;</a:t>
            </a:r>
          </a:p>
          <a:p>
            <a:pPr algn="l">
              <a:lnSpc>
                <a:spcPct val="100000"/>
              </a:lnSpc>
            </a:pPr>
            <a:r>
              <a:rPr lang="en-US" sz="1400">
                <a:latin typeface="Courier New" pitchFamily="49" charset="0"/>
              </a:rPr>
              <a:t>    double *rowp = a+ni;</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*rowp++ = b[j];	</a:t>
            </a:r>
          </a:p>
        </p:txBody>
      </p:sp>
      <p:sp>
        <p:nvSpPr>
          <p:cNvPr id="10247" name="Rectangle 10"/>
          <p:cNvSpPr>
            <a:spLocks noChangeArrowheads="1"/>
          </p:cNvSpPr>
          <p:nvPr/>
        </p:nvSpPr>
        <p:spPr bwMode="auto">
          <a:xfrm>
            <a:off x="304800" y="1066800"/>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304800"/>
            <a:ext cx="6203950" cy="555625"/>
          </a:xfrm>
        </p:spPr>
        <p:txBody>
          <a:bodyPr/>
          <a:lstStyle/>
          <a:p>
            <a:pPr eaLnBrk="1" hangingPunct="1">
              <a:defRPr/>
            </a:pPr>
            <a:r>
              <a:rPr lang="en-US" smtClean="0"/>
              <a:t>Reduction in Strength</a:t>
            </a:r>
          </a:p>
        </p:txBody>
      </p:sp>
      <p:sp>
        <p:nvSpPr>
          <p:cNvPr id="11267" name="Rectangle 3"/>
          <p:cNvSpPr>
            <a:spLocks noGrp="1" noChangeArrowheads="1"/>
          </p:cNvSpPr>
          <p:nvPr>
            <p:ph type="body" idx="1"/>
          </p:nvPr>
        </p:nvSpPr>
        <p:spPr>
          <a:xfrm>
            <a:off x="290513" y="1220788"/>
            <a:ext cx="8307387" cy="2817812"/>
          </a:xfrm>
          <a:noFill/>
        </p:spPr>
        <p:txBody>
          <a:bodyPr lIns="90487" tIns="44450" rIns="90487" bIns="44450"/>
          <a:lstStyle/>
          <a:p>
            <a:pPr lvl="1" eaLnBrk="1" hangingPunct="1"/>
            <a:r>
              <a:rPr lang="en-US" dirty="0" smtClean="0"/>
              <a:t>Replace costly operation with simpler one</a:t>
            </a:r>
          </a:p>
          <a:p>
            <a:pPr lvl="1" eaLnBrk="1" hangingPunct="1"/>
            <a:r>
              <a:rPr lang="en-US" dirty="0" smtClean="0"/>
              <a:t>Shift, add instead of multiply or divide</a:t>
            </a:r>
          </a:p>
          <a:p>
            <a:pPr lvl="2" eaLnBrk="1" hangingPunct="1">
              <a:buFont typeface="Wingdings" pitchFamily="2" charset="2"/>
              <a:buNone/>
            </a:pPr>
            <a:r>
              <a:rPr lang="en-US" dirty="0" smtClean="0">
                <a:latin typeface="Courier New" pitchFamily="49" charset="0"/>
              </a:rPr>
              <a:t>16*x	--&gt;	x &lt;&lt; 4</a:t>
            </a:r>
          </a:p>
          <a:p>
            <a:pPr lvl="2" eaLnBrk="1" hangingPunct="1"/>
            <a:r>
              <a:rPr lang="en-US" dirty="0" smtClean="0"/>
              <a:t>Utility machine dependent</a:t>
            </a:r>
          </a:p>
          <a:p>
            <a:pPr lvl="2" eaLnBrk="1" hangingPunct="1"/>
            <a:r>
              <a:rPr lang="en-US" dirty="0" smtClean="0"/>
              <a:t>Depends on cost of multiply or divide instruction</a:t>
            </a:r>
          </a:p>
          <a:p>
            <a:pPr lvl="3" eaLnBrk="1" hangingPunct="1"/>
            <a:r>
              <a:rPr lang="en-US" dirty="0" smtClean="0"/>
              <a:t>On Intel Nehalem, integer multiply requires 3 CPU cycles</a:t>
            </a:r>
          </a:p>
          <a:p>
            <a:pPr lvl="1" eaLnBrk="1" hangingPunct="1"/>
            <a:r>
              <a:rPr lang="en-US" dirty="0" smtClean="0"/>
              <a:t>Recognize sequence of products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1268" name="Rectangle 4"/>
          <p:cNvSpPr>
            <a:spLocks noChangeArrowheads="1"/>
          </p:cNvSpPr>
          <p:nvPr/>
        </p:nvSpPr>
        <p:spPr bwMode="auto">
          <a:xfrm>
            <a:off x="838200" y="4597400"/>
            <a:ext cx="2876224" cy="1166986"/>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a:t>
            </a:r>
            <a:r>
              <a:rPr lang="en-US" sz="1400" dirty="0" smtClean="0">
                <a:latin typeface="Courier New" pitchFamily="49" charset="0"/>
              </a:rPr>
              <a:t>) {</a:t>
            </a:r>
          </a:p>
          <a:p>
            <a:pPr algn="l">
              <a:lnSpc>
                <a:spcPct val="100000"/>
              </a:lnSpc>
            </a:pPr>
            <a:r>
              <a:rPr lang="en-US" sz="1400" dirty="0">
                <a:latin typeface="Courier New" pitchFamily="49" charset="0"/>
              </a:rPr>
              <a:t> </a:t>
            </a: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ni</a:t>
            </a:r>
            <a:r>
              <a:rPr lang="en-US" sz="1400" dirty="0" smtClean="0">
                <a:latin typeface="Courier New" pitchFamily="49" charset="0"/>
              </a:rPr>
              <a:t> = n*</a:t>
            </a:r>
            <a:r>
              <a:rPr lang="en-US" sz="1400" dirty="0" err="1" smtClean="0">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smtClean="0">
                <a:latin typeface="Courier New" pitchFamily="49" charset="0"/>
              </a:rPr>
              <a:t>ni</a:t>
            </a:r>
            <a:r>
              <a:rPr lang="en-US" sz="1400" dirty="0" smtClean="0">
                <a:latin typeface="Courier New" pitchFamily="49" charset="0"/>
              </a:rPr>
              <a:t> </a:t>
            </a:r>
            <a:r>
              <a:rPr lang="en-US" sz="1400" dirty="0">
                <a:latin typeface="Courier New" pitchFamily="49" charset="0"/>
              </a:rPr>
              <a:t>+ j] = b[j]</a:t>
            </a:r>
            <a:r>
              <a:rPr lang="en-US" sz="1400" dirty="0" smtClean="0">
                <a:latin typeface="Courier New" pitchFamily="49" charset="0"/>
              </a:rPr>
              <a:t>;</a:t>
            </a:r>
          </a:p>
          <a:p>
            <a:pPr algn="l">
              <a:lnSpc>
                <a:spcPct val="100000"/>
              </a:lnSpc>
            </a:pPr>
            <a:r>
              <a:rPr lang="en-US" sz="1400" dirty="0" smtClean="0">
                <a:latin typeface="Courier New" pitchFamily="49" charset="0"/>
              </a:rPr>
              <a:t>}</a:t>
            </a:r>
            <a:endParaRPr lang="en-US" sz="1400" dirty="0">
              <a:latin typeface="Courier New" pitchFamily="49" charset="0"/>
            </a:endParaRPr>
          </a:p>
        </p:txBody>
      </p:sp>
      <p:sp>
        <p:nvSpPr>
          <p:cNvPr id="11269" name="Rectangle 5"/>
          <p:cNvSpPr>
            <a:spLocks noChangeArrowheads="1"/>
          </p:cNvSpPr>
          <p:nvPr/>
        </p:nvSpPr>
        <p:spPr bwMode="auto">
          <a:xfrm>
            <a:off x="4876800" y="4368800"/>
            <a:ext cx="2897188" cy="14224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i="1">
                <a:latin typeface="Courier New" pitchFamily="49" charset="0"/>
              </a:rPr>
              <a:t>int ni = 0;</a:t>
            </a:r>
            <a:endParaRPr lang="en-US" sz="1400">
              <a:latin typeface="Courier New" pitchFamily="49" charset="0"/>
            </a:endParaRPr>
          </a:p>
          <a:p>
            <a:pPr algn="l">
              <a:lnSpc>
                <a:spcPct val="100000"/>
              </a:lnSpc>
            </a:pPr>
            <a:r>
              <a:rPr lang="en-US" sz="1400">
                <a:latin typeface="Courier New" pitchFamily="49" charset="0"/>
              </a:rPr>
              <a:t>for (i = 0; i &lt; n; i++) {</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a[ni + j] = b[j];</a:t>
            </a:r>
          </a:p>
          <a:p>
            <a:pPr algn="l">
              <a:lnSpc>
                <a:spcPct val="100000"/>
              </a:lnSpc>
            </a:pPr>
            <a:r>
              <a:rPr lang="en-US" sz="1400" i="1">
                <a:latin typeface="Courier New" pitchFamily="49" charset="0"/>
              </a:rPr>
              <a:t>  ni += n;</a:t>
            </a:r>
          </a:p>
          <a:p>
            <a:pPr algn="l">
              <a:lnSpc>
                <a:spcPct val="100000"/>
              </a:lnSpc>
            </a:pPr>
            <a:r>
              <a:rPr lang="en-US" sz="1400">
                <a:latin typeface="Courier New" pitchFamily="49" charset="0"/>
              </a:rPr>
              <a:t>}</a:t>
            </a:r>
          </a:p>
        </p:txBody>
      </p:sp>
      <p:sp>
        <p:nvSpPr>
          <p:cNvPr id="11270" name="Line 6"/>
          <p:cNvSpPr>
            <a:spLocks noChangeShapeType="1"/>
          </p:cNvSpPr>
          <p:nvPr/>
        </p:nvSpPr>
        <p:spPr bwMode="auto">
          <a:xfrm>
            <a:off x="4017963" y="4906963"/>
            <a:ext cx="584200" cy="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152400"/>
            <a:ext cx="8382000" cy="1060450"/>
          </a:xfrm>
        </p:spPr>
        <p:txBody>
          <a:bodyPr/>
          <a:lstStyle/>
          <a:p>
            <a:pPr eaLnBrk="1" hangingPunct="1">
              <a:defRPr/>
            </a:pPr>
            <a:r>
              <a:rPr lang="en-US" smtClean="0"/>
              <a:t>Share Common Subexpressions</a:t>
            </a:r>
          </a:p>
        </p:txBody>
      </p:sp>
      <p:sp>
        <p:nvSpPr>
          <p:cNvPr id="12291" name="Rectangle 3"/>
          <p:cNvSpPr>
            <a:spLocks noGrp="1" noChangeArrowheads="1"/>
          </p:cNvSpPr>
          <p:nvPr>
            <p:ph type="body" idx="1"/>
          </p:nvPr>
        </p:nvSpPr>
        <p:spPr>
          <a:xfrm>
            <a:off x="290513" y="1066800"/>
            <a:ext cx="8307387" cy="5378450"/>
          </a:xfrm>
          <a:noFill/>
        </p:spPr>
        <p:txBody>
          <a:bodyPr lIns="90487" tIns="44450" rIns="90487" bIns="44450"/>
          <a:lstStyle/>
          <a:p>
            <a:pPr lvl="1" eaLnBrk="1" hangingPunct="1"/>
            <a:r>
              <a:rPr lang="en-US" dirty="0" smtClean="0"/>
              <a:t>Reuse portions of expressions</a:t>
            </a:r>
          </a:p>
          <a:p>
            <a:pPr lvl="1" eaLnBrk="1" hangingPunct="1"/>
            <a:r>
              <a:rPr lang="en-US" dirty="0" smtClean="0"/>
              <a:t>GCC will do this with –O1</a:t>
            </a:r>
          </a:p>
        </p:txBody>
      </p:sp>
      <p:sp>
        <p:nvSpPr>
          <p:cNvPr id="12292" name="Rectangle 4"/>
          <p:cNvSpPr>
            <a:spLocks noChangeArrowheads="1"/>
          </p:cNvSpPr>
          <p:nvPr/>
        </p:nvSpPr>
        <p:spPr bwMode="auto">
          <a:xfrm>
            <a:off x="5334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neighbors of </a:t>
            </a:r>
            <a:r>
              <a:rPr lang="en-US" sz="1400" dirty="0" err="1">
                <a:latin typeface="Courier New" pitchFamily="49" charset="0"/>
              </a:rPr>
              <a:t>i,j</a:t>
            </a:r>
            <a:r>
              <a:rPr lang="en-US" sz="1400" dirty="0">
                <a:latin typeface="Courier New" pitchFamily="49" charset="0"/>
              </a:rPr>
              <a:t> */</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sum = up + down + left + right;</a:t>
            </a:r>
          </a:p>
        </p:txBody>
      </p:sp>
      <p:sp>
        <p:nvSpPr>
          <p:cNvPr id="12293" name="Rectangle 5"/>
          <p:cNvSpPr>
            <a:spLocks noChangeArrowheads="1"/>
          </p:cNvSpPr>
          <p:nvPr/>
        </p:nvSpPr>
        <p:spPr bwMode="auto">
          <a:xfrm>
            <a:off x="44196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smtClean="0">
                <a:latin typeface="Courier New" pitchFamily="49" charset="0"/>
              </a:rPr>
              <a:t>long </a:t>
            </a:r>
            <a:r>
              <a:rPr lang="en-US" sz="1400" dirty="0" err="1">
                <a:latin typeface="Courier New" pitchFamily="49" charset="0"/>
              </a:rPr>
              <a:t>inj</a:t>
            </a:r>
            <a:r>
              <a:rPr lang="en-US" sz="1400" dirty="0">
                <a:latin typeface="Courier New" pitchFamily="49" charset="0"/>
              </a:rPr>
              <a:t> = </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sum = up + down + left + right;</a:t>
            </a:r>
          </a:p>
        </p:txBody>
      </p:sp>
      <p:sp>
        <p:nvSpPr>
          <p:cNvPr id="12294" name="Rectangle 6"/>
          <p:cNvSpPr>
            <a:spLocks noChangeArrowheads="1"/>
          </p:cNvSpPr>
          <p:nvPr/>
        </p:nvSpPr>
        <p:spPr bwMode="auto">
          <a:xfrm>
            <a:off x="463550" y="3716338"/>
            <a:ext cx="3358791"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dirty="0">
                <a:latin typeface="Calibri"/>
                <a:cs typeface="Calibri"/>
              </a:rPr>
              <a:t>3 multiplications: </a:t>
            </a:r>
            <a:r>
              <a:rPr lang="en-US" sz="1600" dirty="0" err="1">
                <a:latin typeface="Calibri"/>
                <a:cs typeface="Calibri"/>
              </a:rPr>
              <a:t>i</a:t>
            </a:r>
            <a:r>
              <a:rPr lang="en-US" sz="1600" dirty="0">
                <a:latin typeface="Calibri"/>
                <a:cs typeface="Calibri"/>
              </a:rPr>
              <a:t>*n, (</a:t>
            </a:r>
            <a:r>
              <a:rPr lang="en-US" sz="1600" dirty="0" err="1">
                <a:latin typeface="Calibri"/>
                <a:cs typeface="Calibri"/>
              </a:rPr>
              <a:t>i</a:t>
            </a:r>
            <a:r>
              <a:rPr lang="en-US" sz="1600" dirty="0">
                <a:latin typeface="Calibri"/>
                <a:cs typeface="Calibri"/>
              </a:rPr>
              <a:t>–1)*n, (i+1)*n</a:t>
            </a:r>
          </a:p>
        </p:txBody>
      </p:sp>
      <p:sp>
        <p:nvSpPr>
          <p:cNvPr id="12295" name="Rectangle 7"/>
          <p:cNvSpPr>
            <a:spLocks noChangeArrowheads="1"/>
          </p:cNvSpPr>
          <p:nvPr/>
        </p:nvSpPr>
        <p:spPr bwMode="auto">
          <a:xfrm>
            <a:off x="4654550" y="3716338"/>
            <a:ext cx="1884930"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a:latin typeface="Calibri"/>
                <a:cs typeface="Calibri"/>
              </a:rPr>
              <a:t>1 multiplication: i*n</a:t>
            </a:r>
          </a:p>
        </p:txBody>
      </p:sp>
      <p:sp>
        <p:nvSpPr>
          <p:cNvPr id="12296" name="Rectangle 8"/>
          <p:cNvSpPr>
            <a:spLocks noChangeArrowheads="1"/>
          </p:cNvSpPr>
          <p:nvPr/>
        </p:nvSpPr>
        <p:spPr bwMode="auto">
          <a:xfrm>
            <a:off x="533400" y="4191000"/>
            <a:ext cx="3733800" cy="20415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leaq   1(%rsi), %rax  # i+1</a:t>
            </a:r>
          </a:p>
          <a:p>
            <a:pPr algn="l">
              <a:lnSpc>
                <a:spcPct val="100000"/>
              </a:lnSpc>
            </a:pPr>
            <a:r>
              <a:rPr lang="en-US" sz="1400">
                <a:latin typeface="Courier New" pitchFamily="49" charset="0"/>
              </a:rPr>
              <a:t>leaq   -1(%rsi), %r8  # i-1</a:t>
            </a:r>
          </a:p>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imulq  %rcx, %rax     # (i+1)*n</a:t>
            </a:r>
          </a:p>
          <a:p>
            <a:pPr algn="l">
              <a:lnSpc>
                <a:spcPct val="100000"/>
              </a:lnSpc>
            </a:pPr>
            <a:r>
              <a:rPr lang="en-US" sz="1400">
                <a:latin typeface="Courier New" pitchFamily="49" charset="0"/>
              </a:rPr>
              <a:t>imulq  %rcx, %r8      # (i-1)*n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addq   %rdx, %rax     # (i+1)*n+j</a:t>
            </a:r>
          </a:p>
          <a:p>
            <a:pPr algn="l">
              <a:lnSpc>
                <a:spcPct val="100000"/>
              </a:lnSpc>
            </a:pPr>
            <a:r>
              <a:rPr lang="en-US" sz="1400">
                <a:latin typeface="Courier New" pitchFamily="49" charset="0"/>
              </a:rPr>
              <a:t>addq   %rdx, %r8      # (i-1)*n+j</a:t>
            </a:r>
          </a:p>
          <a:p>
            <a:pPr algn="l">
              <a:lnSpc>
                <a:spcPct val="100000"/>
              </a:lnSpc>
            </a:pPr>
            <a:endParaRPr lang="en-US" sz="1400">
              <a:latin typeface="Courier New" pitchFamily="49" charset="0"/>
            </a:endParaRPr>
          </a:p>
        </p:txBody>
      </p:sp>
      <p:sp>
        <p:nvSpPr>
          <p:cNvPr id="12297" name="Rectangle 9"/>
          <p:cNvSpPr>
            <a:spLocks noChangeArrowheads="1"/>
          </p:cNvSpPr>
          <p:nvPr/>
        </p:nvSpPr>
        <p:spPr bwMode="auto">
          <a:xfrm>
            <a:off x="4419600" y="4191000"/>
            <a:ext cx="4419600" cy="11906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movq	%rsi, %rax  # i*n+j</a:t>
            </a:r>
          </a:p>
          <a:p>
            <a:pPr algn="l">
              <a:lnSpc>
                <a:spcPct val="100000"/>
              </a:lnSpc>
            </a:pPr>
            <a:r>
              <a:rPr lang="en-US" sz="1400">
                <a:latin typeface="Courier New" pitchFamily="49" charset="0"/>
              </a:rPr>
              <a:t>subq	%rcx, %rax  # i*n+j-n</a:t>
            </a:r>
          </a:p>
          <a:p>
            <a:pPr algn="l">
              <a:lnSpc>
                <a:spcPct val="100000"/>
              </a:lnSpc>
            </a:pPr>
            <a:r>
              <a:rPr lang="en-US" sz="1400">
                <a:latin typeface="Courier New" pitchFamily="49" charset="0"/>
              </a:rPr>
              <a:t>leaq	(%rsi,%rcx), %rcx # i*n+j+n</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9089</TotalTime>
  <Words>4846</Words>
  <Application>Microsoft Office PowerPoint</Application>
  <PresentationFormat>On-screen Show (4:3)</PresentationFormat>
  <Paragraphs>1426</Paragraphs>
  <Slides>65</Slides>
  <Notes>57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Century Gothic</vt:lpstr>
      <vt:lpstr>ＭＳ Ｐゴシック</vt:lpstr>
      <vt:lpstr>宋体</vt:lpstr>
      <vt:lpstr>Arial</vt:lpstr>
      <vt:lpstr>Arial Narrow</vt:lpstr>
      <vt:lpstr>Calibri</vt:lpstr>
      <vt:lpstr>Courier New</vt:lpstr>
      <vt:lpstr>Helvetica</vt:lpstr>
      <vt:lpstr>Times New Roman</vt:lpstr>
      <vt:lpstr>Wingdings</vt:lpstr>
      <vt:lpstr>Wingdings 2</vt:lpstr>
      <vt:lpstr>template2007</vt:lpstr>
      <vt:lpstr>Program Optimization  15-213: Introduction to Computer Systems 10th Lecture, Oct. 1, 2015</vt:lpstr>
      <vt:lpstr>Today</vt:lpstr>
      <vt:lpstr>Performance Realities</vt:lpstr>
      <vt:lpstr>Optimizing Compilers</vt:lpstr>
      <vt:lpstr>Limitations of Optimizing Compilers</vt:lpstr>
      <vt:lpstr>Generally Useful Optimizations</vt:lpstr>
      <vt:lpstr>Compiler-Generated Code Motion (-O1)</vt:lpstr>
      <vt:lpstr>Reduction in Strength</vt:lpstr>
      <vt:lpstr>Share Common Subexpressions</vt:lpstr>
      <vt:lpstr>Optimization Blocker #1: Procedure Calls</vt:lpstr>
      <vt:lpstr>Lower Case Conversion Performance</vt:lpstr>
      <vt:lpstr>Convert Loop To Goto Form</vt:lpstr>
      <vt:lpstr>Calling Strlen</vt:lpstr>
      <vt:lpstr>Improving Performance</vt:lpstr>
      <vt:lpstr>Lower Case Conversion Performance</vt:lpstr>
      <vt:lpstr>Optimization Blocker: Procedure Calls</vt:lpstr>
      <vt:lpstr>Memory Matters</vt:lpstr>
      <vt:lpstr>Memory Aliasing</vt:lpstr>
      <vt:lpstr>Removing Aliasing</vt:lpstr>
      <vt:lpstr>Optimization Blocker: Memory Aliasing</vt:lpstr>
      <vt:lpstr>Exploiting Instruction-Level Parallelism</vt:lpstr>
      <vt:lpstr>Benchmark Example: Data Type for Vectors</vt:lpstr>
      <vt:lpstr>Benchmark Computation</vt:lpstr>
      <vt:lpstr>Cycles Per Element (CPE)</vt:lpstr>
      <vt:lpstr>Benchmark Performance</vt:lpstr>
      <vt:lpstr>Basic Optimizations</vt:lpstr>
      <vt:lpstr>Effect of Basic Optimizations</vt:lpstr>
      <vt:lpstr>Modern CPU Design</vt:lpstr>
      <vt:lpstr>Superscalar Processor</vt:lpstr>
      <vt:lpstr>Pipelined Functional Units</vt:lpstr>
      <vt:lpstr>Haswell CPU</vt:lpstr>
      <vt:lpstr>Latency bound and throughput bound</vt:lpstr>
      <vt:lpstr>x86-64 Compilation of Combine4</vt:lpstr>
      <vt:lpstr>PowerPoint Presentation</vt:lpstr>
      <vt:lpstr>PowerPoint Presentation</vt:lpstr>
      <vt:lpstr>Combine4 = Serial Computation (OP = *)</vt:lpstr>
      <vt:lpstr>Loop Unrolling (2x1)</vt:lpstr>
      <vt:lpstr>Effect of Loop Unrolling</vt:lpstr>
      <vt:lpstr>Loop Unrolling with Reassociation (2x1a)</vt:lpstr>
      <vt:lpstr>Effect of Reassociation</vt:lpstr>
      <vt:lpstr>PowerPoint Presentation</vt:lpstr>
      <vt:lpstr>PowerPoint Presentation</vt:lpstr>
      <vt:lpstr>PowerPoint Presentation</vt:lpstr>
      <vt:lpstr>Reassociated Computation</vt:lpstr>
      <vt:lpstr>Loop Unrolling with Separate Accumulators (2x2)</vt:lpstr>
      <vt:lpstr>Effect of Separate Accumulators</vt:lpstr>
      <vt:lpstr>Separate Accumulators</vt:lpstr>
      <vt:lpstr>PowerPoint Presentation</vt:lpstr>
      <vt:lpstr>PowerPoint Presentation</vt:lpstr>
      <vt:lpstr>PowerPoint Presentation</vt:lpstr>
      <vt:lpstr>Unrolling &amp; Accumulating</vt:lpstr>
      <vt:lpstr>Unrolling &amp; Accumulating: Double *</vt:lpstr>
      <vt:lpstr>Unrolling &amp; Accumulating: Int +</vt:lpstr>
      <vt:lpstr>Achievable Performance</vt:lpstr>
      <vt:lpstr>Programming with AVX2</vt:lpstr>
      <vt:lpstr>SIMD Operations</vt:lpstr>
      <vt:lpstr>Using Vector Instructions</vt:lpstr>
      <vt:lpstr>What About Branches?</vt:lpstr>
      <vt:lpstr>Modern CPU Design</vt:lpstr>
      <vt:lpstr>Branch Outcomes</vt:lpstr>
      <vt:lpstr>Branch Prediction</vt:lpstr>
      <vt:lpstr>Branch Prediction Through Loop</vt:lpstr>
      <vt:lpstr>Branch Misprediction Invalidation</vt:lpstr>
      <vt:lpstr>Branch Misprediction Recovery</vt:lpstr>
      <vt:lpstr>Getting High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Admin</cp:lastModifiedBy>
  <cp:revision>469</cp:revision>
  <cp:lastPrinted>1999-09-20T15:19:18Z</cp:lastPrinted>
  <dcterms:created xsi:type="dcterms:W3CDTF">2011-08-30T20:07:27Z</dcterms:created>
  <dcterms:modified xsi:type="dcterms:W3CDTF">2018-11-22T11:44:20Z</dcterms:modified>
</cp:coreProperties>
</file>