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542" r:id="rId2"/>
    <p:sldId id="1159" r:id="rId3"/>
    <p:sldId id="1200" r:id="rId4"/>
    <p:sldId id="1201" r:id="rId5"/>
    <p:sldId id="1202" r:id="rId6"/>
    <p:sldId id="1203" r:id="rId7"/>
    <p:sldId id="1204" r:id="rId8"/>
    <p:sldId id="1205" r:id="rId9"/>
    <p:sldId id="1206" r:id="rId10"/>
    <p:sldId id="1237" r:id="rId11"/>
    <p:sldId id="1207" r:id="rId12"/>
    <p:sldId id="1168" r:id="rId13"/>
    <p:sldId id="1239" r:id="rId14"/>
    <p:sldId id="1169" r:id="rId15"/>
    <p:sldId id="1170" r:id="rId16"/>
    <p:sldId id="1241" r:id="rId17"/>
    <p:sldId id="1249" r:id="rId18"/>
    <p:sldId id="1196" r:id="rId19"/>
    <p:sldId id="1235" r:id="rId20"/>
    <p:sldId id="1178" r:id="rId21"/>
    <p:sldId id="1179" r:id="rId22"/>
    <p:sldId id="1180" r:id="rId23"/>
    <p:sldId id="1199" r:id="rId24"/>
    <p:sldId id="1250" r:id="rId25"/>
    <p:sldId id="1172" r:id="rId26"/>
    <p:sldId id="1242" r:id="rId27"/>
    <p:sldId id="1173" r:id="rId28"/>
    <p:sldId id="1243" r:id="rId29"/>
    <p:sldId id="1244" r:id="rId30"/>
    <p:sldId id="1176" r:id="rId31"/>
    <p:sldId id="1245" r:id="rId32"/>
    <p:sldId id="1246" r:id="rId33"/>
    <p:sldId id="1252" r:id="rId34"/>
    <p:sldId id="1253" r:id="rId35"/>
    <p:sldId id="1187" r:id="rId36"/>
    <p:sldId id="1247" r:id="rId37"/>
    <p:sldId id="1248" r:id="rId38"/>
    <p:sldId id="1181" r:id="rId39"/>
    <p:sldId id="1182" r:id="rId40"/>
    <p:sldId id="1183" r:id="rId41"/>
    <p:sldId id="1184" r:id="rId42"/>
    <p:sldId id="1236" r:id="rId43"/>
    <p:sldId id="1185" r:id="rId44"/>
    <p:sldId id="1186" r:id="rId45"/>
    <p:sldId id="1251" r:id="rId46"/>
    <p:sldId id="1208" r:id="rId47"/>
    <p:sldId id="1209" r:id="rId48"/>
    <p:sldId id="1210" r:id="rId49"/>
    <p:sldId id="1211" r:id="rId50"/>
    <p:sldId id="1212" r:id="rId51"/>
    <p:sldId id="1231" r:id="rId52"/>
    <p:sldId id="1223" r:id="rId53"/>
    <p:sldId id="1224" r:id="rId54"/>
    <p:sldId id="1225" r:id="rId55"/>
    <p:sldId id="1233" r:id="rId56"/>
    <p:sldId id="1215" r:id="rId57"/>
    <p:sldId id="1216" r:id="rId58"/>
    <p:sldId id="1218" r:id="rId59"/>
    <p:sldId id="1219" r:id="rId60"/>
    <p:sldId id="1220" r:id="rId61"/>
    <p:sldId id="1221" r:id="rId62"/>
    <p:sldId id="1234" r:id="rId63"/>
    <p:sldId id="1222" r:id="rId64"/>
    <p:sldId id="1230" r:id="rId65"/>
    <p:sldId id="1240" r:id="rId66"/>
  </p:sldIdLst>
  <p:sldSz cx="9144000" cy="6858000" type="screen4x3"/>
  <p:notesSz cx="7302500" cy="9586913"/>
  <p:custDataLst>
    <p:tags r:id="rId6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E6E6E6"/>
    <a:srgbClr val="F7F5CD"/>
    <a:srgbClr val="DEDFF5"/>
    <a:srgbClr val="DBF2DA"/>
    <a:srgbClr val="990000"/>
    <a:srgbClr val="F6F5BD"/>
    <a:srgbClr val="D5F1CF"/>
    <a:srgbClr val="F1C7C7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487" autoAdjust="0"/>
  </p:normalViewPr>
  <p:slideViewPr>
    <p:cSldViewPr snapToObjects="1">
      <p:cViewPr varScale="1">
        <p:scale>
          <a:sx n="65" d="100"/>
          <a:sy n="65" d="100"/>
        </p:scale>
        <p:origin x="1982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259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71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9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58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74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In disk,</a:t>
            </a:r>
            <a:r>
              <a:rPr lang="en-US" baseline="0" dirty="0" smtClean="0"/>
              <a:t> after link</a:t>
            </a:r>
            <a:r>
              <a:rPr lang="en-US" altLang="zh-CN" baseline="0" dirty="0" smtClean="0"/>
              <a:t>ing: ELF</a:t>
            </a:r>
          </a:p>
          <a:p>
            <a:r>
              <a:rPr lang="en-US" baseline="0" dirty="0" smtClean="0"/>
              <a:t>in memory: </a:t>
            </a:r>
          </a:p>
          <a:p>
            <a:endParaRPr lang="en-US" baseline="0" dirty="0" smtClean="0"/>
          </a:p>
          <a:p>
            <a:r>
              <a:rPr lang="en-US" baseline="0" dirty="0" smtClean="0"/>
              <a:t>.</a:t>
            </a:r>
            <a:r>
              <a:rPr lang="en-US" baseline="0" dirty="0" err="1" smtClean="0"/>
              <a:t>rodata</a:t>
            </a:r>
            <a:r>
              <a:rPr lang="en-US" baseline="0" dirty="0" smtClean="0"/>
              <a:t>: jump tables, string constants (“hello”, “%d”), </a:t>
            </a:r>
          </a:p>
          <a:p>
            <a:r>
              <a:rPr lang="en-US" baseline="0" dirty="0" smtClean="0"/>
              <a:t>.data section vs .</a:t>
            </a:r>
            <a:r>
              <a:rPr lang="en-US" baseline="0" dirty="0" err="1" smtClean="0"/>
              <a:t>bss</a:t>
            </a:r>
            <a:r>
              <a:rPr lang="en-US" baseline="0" dirty="0" smtClean="0"/>
              <a:t> section:</a:t>
            </a:r>
          </a:p>
          <a:p>
            <a:r>
              <a:rPr lang="en-US" baseline="0" dirty="0" smtClean="0"/>
              <a:t>initialized, needs space for storage</a:t>
            </a:r>
          </a:p>
          <a:p>
            <a:r>
              <a:rPr lang="en-US" baseline="0" dirty="0" smtClean="0"/>
              <a:t>uninitialized or initialized to zero, no need of storage, initialized to zero at run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67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 map</a:t>
            </a:r>
            <a:r>
              <a:rPr lang="en-US" altLang="zh-CN" baseline="0" dirty="0" smtClean="0"/>
              <a:t> of (case-value, code-block)</a:t>
            </a:r>
          </a:p>
          <a:p>
            <a:r>
              <a:rPr lang="en-US" altLang="zh-CN" baseline="0" dirty="0" smtClean="0"/>
              <a:t>indirect jump: L4.(%RDI, 8)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75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.</a:t>
            </a:r>
            <a:r>
              <a:rPr lang="en-US" dirty="0" err="1" smtClean="0"/>
              <a:t>symtab</a:t>
            </a:r>
            <a:r>
              <a:rPr lang="en-US" baseline="0" dirty="0" smtClean="0"/>
              <a:t> section:</a:t>
            </a:r>
          </a:p>
          <a:p>
            <a:r>
              <a:rPr lang="en-US" baseline="0" dirty="0" smtClean="0"/>
              <a:t> unlike the symbol table in compiler, not including entries for local </a:t>
            </a:r>
            <a:r>
              <a:rPr lang="en-US" baseline="0" dirty="0" err="1" smtClean="0"/>
              <a:t>variabes</a:t>
            </a:r>
            <a:endParaRPr lang="en-US" baseline="0" dirty="0" smtClean="0"/>
          </a:p>
          <a:p>
            <a:r>
              <a:rPr lang="en-US" baseline="0" dirty="0" smtClean="0"/>
              <a:t>.</a:t>
            </a:r>
            <a:r>
              <a:rPr lang="en-US" baseline="0" dirty="0" err="1" smtClean="0"/>
              <a:t>rel.text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instruction relocation info(offset, size, ref): instruction refs global/static or external functions ( ??? what is the difference between local defined global data and functions?)</a:t>
            </a:r>
          </a:p>
          <a:p>
            <a:r>
              <a:rPr lang="en-US" baseline="0" dirty="0" smtClean="0"/>
              <a:t>.</a:t>
            </a:r>
            <a:r>
              <a:rPr lang="en-US" baseline="0" dirty="0" err="1" smtClean="0"/>
              <a:t>rel.data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data relocation info(offset, size, ref): data value is the address of global/static value or external function</a:t>
            </a:r>
          </a:p>
          <a:p>
            <a:r>
              <a:rPr lang="en-US" baseline="0" dirty="0" smtClean="0"/>
              <a:t>.debug:</a:t>
            </a:r>
          </a:p>
          <a:p>
            <a:r>
              <a:rPr lang="en-US" baseline="0" dirty="0" smtClean="0"/>
              <a:t>debugging symbol table with entries for locals, </a:t>
            </a:r>
            <a:r>
              <a:rPr lang="en-US" baseline="0" dirty="0" err="1" smtClean="0"/>
              <a:t>typedefs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globals</a:t>
            </a:r>
            <a:r>
              <a:rPr lang="en-US" baseline="0" dirty="0" smtClean="0"/>
              <a:t>, functions</a:t>
            </a:r>
          </a:p>
          <a:p>
            <a:r>
              <a:rPr lang="en-US" baseline="0" dirty="0" smtClean="0"/>
              <a:t>.line:</a:t>
            </a:r>
          </a:p>
          <a:p>
            <a:r>
              <a:rPr lang="en-US" baseline="0" dirty="0" smtClean="0"/>
              <a:t>map between lines in C and in machine code</a:t>
            </a:r>
          </a:p>
          <a:p>
            <a:r>
              <a:rPr lang="en-US" baseline="0" dirty="0" smtClean="0"/>
              <a:t>.</a:t>
            </a:r>
            <a:r>
              <a:rPr lang="en-US" baseline="0" dirty="0" err="1" smtClean="0"/>
              <a:t>strtab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strings for .</a:t>
            </a:r>
            <a:r>
              <a:rPr lang="en-US" baseline="0" dirty="0" err="1" smtClean="0"/>
              <a:t>symtab</a:t>
            </a:r>
            <a:r>
              <a:rPr lang="en-US" baseline="0" dirty="0" smtClean="0"/>
              <a:t>, .</a:t>
            </a:r>
            <a:r>
              <a:rPr lang="en-US" baseline="0" dirty="0" err="1" smtClean="0"/>
              <a:t>deug</a:t>
            </a:r>
            <a:r>
              <a:rPr lang="en-US" baseline="0" dirty="0" smtClean="0"/>
              <a:t>, and section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45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In .</a:t>
            </a:r>
            <a:r>
              <a:rPr lang="en-US" dirty="0" err="1" smtClean="0"/>
              <a:t>symtab</a:t>
            </a:r>
            <a:r>
              <a:rPr lang="en-US" dirty="0" smtClean="0"/>
              <a:t>:</a:t>
            </a:r>
          </a:p>
          <a:p>
            <a:r>
              <a:rPr lang="en-US" baseline="0" dirty="0" smtClean="0"/>
              <a:t>three kinds of symbols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24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33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42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77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23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7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39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63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11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64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See 7.7.2 for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11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See 7.7.2 for </a:t>
            </a:r>
            <a:r>
              <a:rPr lang="en-US" dirty="0" smtClean="0"/>
              <a:t>algorithm</a:t>
            </a:r>
          </a:p>
          <a:p>
            <a:r>
              <a:rPr lang="en-US" altLang="zh-CN" dirty="0" err="1" smtClean="0"/>
              <a:t>refAddr</a:t>
            </a:r>
            <a:r>
              <a:rPr lang="en-US" altLang="zh-CN" dirty="0" smtClean="0"/>
              <a:t>: 4004d0+e</a:t>
            </a:r>
            <a:r>
              <a:rPr lang="en-US" altLang="zh-CN" baseline="0" dirty="0" smtClean="0"/>
              <a:t> = 4004de</a:t>
            </a:r>
          </a:p>
          <a:p>
            <a:r>
              <a:rPr lang="en-US" baseline="0" dirty="0" err="1" smtClean="0"/>
              <a:t>r.symbol</a:t>
            </a:r>
            <a:r>
              <a:rPr lang="en-US" baseline="0" dirty="0" smtClean="0"/>
              <a:t>: 4004e8</a:t>
            </a:r>
          </a:p>
          <a:p>
            <a:r>
              <a:rPr lang="en-US" baseline="0" dirty="0" err="1" smtClean="0"/>
              <a:t>r.addend</a:t>
            </a:r>
            <a:r>
              <a:rPr lang="en-US" baseline="0" dirty="0" smtClean="0"/>
              <a:t>: -4</a:t>
            </a:r>
          </a:p>
          <a:p>
            <a:r>
              <a:rPr lang="en-US" baseline="0" dirty="0" smtClean="0"/>
              <a:t>value: 4004e8 + (-4) – 4004de = 5</a:t>
            </a:r>
          </a:p>
          <a:p>
            <a:r>
              <a:rPr lang="en-US" baseline="0" dirty="0" err="1" smtClean="0"/>
              <a:t>r.symbol</a:t>
            </a:r>
            <a:r>
              <a:rPr lang="en-US" baseline="0" dirty="0" smtClean="0"/>
              <a:t> = value + </a:t>
            </a:r>
            <a:r>
              <a:rPr lang="en-US" baseline="0" dirty="0" err="1" smtClean="0"/>
              <a:t>refAddr</a:t>
            </a:r>
            <a:r>
              <a:rPr lang="en-US" baseline="0" dirty="0" smtClean="0"/>
              <a:t> – </a:t>
            </a:r>
            <a:r>
              <a:rPr lang="en-US" baseline="0" smtClean="0"/>
              <a:t>r.addend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811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63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See 7.7.2 for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398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65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yellow</a:t>
            </a:r>
            <a:r>
              <a:rPr lang="en-US" baseline="0" dirty="0" smtClean="0"/>
              <a:t> and above: read only</a:t>
            </a:r>
          </a:p>
          <a:p>
            <a:r>
              <a:rPr lang="en-US" baseline="0" dirty="0" smtClean="0"/>
              <a:t>purple: read/write</a:t>
            </a:r>
          </a:p>
          <a:p>
            <a:r>
              <a:rPr lang="en-US" baseline="0" dirty="0" smtClean="0"/>
              <a:t>others: not loaded into memory</a:t>
            </a:r>
          </a:p>
          <a:p>
            <a:r>
              <a:rPr lang="en-US" baseline="0" dirty="0" smtClean="0"/>
              <a:t>.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 section: added by linker, initialization of </a:t>
            </a:r>
            <a:r>
              <a:rPr lang="en-US" baseline="0" dirty="0" err="1" smtClean="0"/>
              <a:t>globals</a:t>
            </a:r>
            <a:r>
              <a:rPr lang="en-US" baseline="0" dirty="0" smtClean="0"/>
              <a:t>, getting </a:t>
            </a:r>
            <a:r>
              <a:rPr lang="en-US" baseline="0" dirty="0" err="1" smtClean="0"/>
              <a:t>args</a:t>
            </a:r>
            <a:r>
              <a:rPr lang="en-US" baseline="0" dirty="0" smtClean="0"/>
              <a:t> for main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453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6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55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 smtClean="0"/>
              <a:t>Programmers explicitly link appropriate binaries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 smtClean="0"/>
              <a:t>More efficient, but burdensome on the programmer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786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977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791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775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10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667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908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205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228600" indent="-228600">
              <a:buAutoNum type="arabicPeriod"/>
            </a:pPr>
            <a:r>
              <a:rPr lang="en-US" dirty="0" smtClean="0"/>
              <a:t>linker:</a:t>
            </a:r>
            <a:r>
              <a:rPr lang="en-US" baseline="0" dirty="0" smtClean="0"/>
              <a:t> partially link--- instead of link code/data of </a:t>
            </a:r>
            <a:r>
              <a:rPr lang="en-US" baseline="0" dirty="0" err="1" smtClean="0"/>
              <a:t>libc</a:t>
            </a:r>
            <a:r>
              <a:rPr lang="en-US" baseline="0" dirty="0" smtClean="0"/>
              <a:t>/</a:t>
            </a:r>
            <a:r>
              <a:rPr lang="en-US" baseline="0" dirty="0" err="1" smtClean="0"/>
              <a:t>libvector</a:t>
            </a:r>
            <a:r>
              <a:rPr lang="en-US" baseline="0" dirty="0" smtClean="0"/>
              <a:t> into prog21, just add some relocation and symbol table info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loader(</a:t>
            </a:r>
            <a:r>
              <a:rPr lang="en-US" baseline="0" dirty="0" err="1" smtClean="0"/>
              <a:t>execve</a:t>
            </a:r>
            <a:r>
              <a:rPr lang="en-US" baseline="0" dirty="0" smtClean="0"/>
              <a:t>) finds that prog21 has a special segment .</a:t>
            </a:r>
            <a:r>
              <a:rPr lang="en-US" baseline="0" dirty="0" err="1" smtClean="0"/>
              <a:t>interp</a:t>
            </a:r>
            <a:r>
              <a:rPr lang="en-US" baseline="0" dirty="0" smtClean="0"/>
              <a:t> ( which contains the path name of dynamic linker: ld-linux.so)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loader loads and runs dynamic linker, which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relocating text/data of libc.so/libvector.so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relocating references in prog21 to symbols in libc.so/libvector.so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pass control to prog21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749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7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cpp</a:t>
            </a:r>
            <a:r>
              <a:rPr lang="en-US" dirty="0" smtClean="0"/>
              <a:t> </a:t>
            </a:r>
            <a:r>
              <a:rPr lang="en-US" dirty="0" err="1" smtClean="0"/>
              <a:t>main.c</a:t>
            </a:r>
            <a:r>
              <a:rPr lang="en-US" dirty="0" smtClean="0"/>
              <a:t> </a:t>
            </a:r>
            <a:r>
              <a:rPr lang="en-US" dirty="0" err="1" smtClean="0"/>
              <a:t>main.i</a:t>
            </a:r>
            <a:endParaRPr lang="en-US" dirty="0" smtClean="0"/>
          </a:p>
          <a:p>
            <a:r>
              <a:rPr lang="en-US" dirty="0" smtClean="0"/>
              <a:t>cc1 </a:t>
            </a:r>
            <a:r>
              <a:rPr lang="en-US" dirty="0" err="1" smtClean="0"/>
              <a:t>main.i</a:t>
            </a:r>
            <a:r>
              <a:rPr lang="en-US" dirty="0" smtClean="0"/>
              <a:t> –</a:t>
            </a:r>
            <a:r>
              <a:rPr lang="en-US" dirty="0" err="1" smtClean="0"/>
              <a:t>Og</a:t>
            </a:r>
            <a:r>
              <a:rPr lang="en-US" baseline="0" dirty="0" smtClean="0"/>
              <a:t> –o </a:t>
            </a:r>
            <a:r>
              <a:rPr lang="en-US" baseline="0" dirty="0" err="1" smtClean="0"/>
              <a:t>main.s</a:t>
            </a:r>
            <a:endParaRPr lang="en-US" baseline="0" dirty="0" smtClean="0"/>
          </a:p>
          <a:p>
            <a:r>
              <a:rPr lang="en-US" baseline="0" dirty="0" smtClean="0"/>
              <a:t>as </a:t>
            </a:r>
            <a:r>
              <a:rPr lang="en-US" baseline="0" dirty="0" err="1" smtClean="0"/>
              <a:t>main.s</a:t>
            </a:r>
            <a:r>
              <a:rPr lang="en-US" baseline="0" dirty="0" smtClean="0"/>
              <a:t> –o </a:t>
            </a:r>
            <a:r>
              <a:rPr lang="en-US" baseline="0" dirty="0" err="1" smtClean="0"/>
              <a:t>main.o</a:t>
            </a:r>
            <a:endParaRPr lang="en-US" baseline="0" dirty="0" smtClean="0"/>
          </a:p>
          <a:p>
            <a:r>
              <a:rPr lang="en-US" baseline="0" dirty="0" err="1" smtClean="0"/>
              <a:t>ld</a:t>
            </a:r>
            <a:r>
              <a:rPr lang="en-US" baseline="0" dirty="0" smtClean="0"/>
              <a:t> –o </a:t>
            </a:r>
            <a:r>
              <a:rPr lang="en-US" baseline="0" dirty="0" err="1" smtClean="0"/>
              <a:t>prog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main.o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sum.o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035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900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4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07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93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举例：</a:t>
            </a:r>
            <a:endParaRPr lang="en-US" altLang="zh-CN" dirty="0" smtClean="0"/>
          </a:p>
          <a:p>
            <a:r>
              <a:rPr lang="zh-CN" altLang="en-US" dirty="0" smtClean="0"/>
              <a:t>符号定义：学生的个人档案（姓名、籍贯、出生日期、性别、是否党员、家庭成员、有没有获奖、有没有被罚）</a:t>
            </a:r>
            <a:endParaRPr lang="en-US" altLang="zh-CN" dirty="0" smtClean="0"/>
          </a:p>
          <a:p>
            <a:r>
              <a:rPr lang="zh-CN" altLang="en-US" dirty="0" smtClean="0"/>
              <a:t>符号声明：有一个叫某某名字的学生，学生是类型（慢点讲）</a:t>
            </a:r>
            <a:endParaRPr lang="en-US" altLang="zh-CN" dirty="0" smtClean="0"/>
          </a:p>
          <a:p>
            <a:r>
              <a:rPr lang="zh-CN" altLang="en-US" dirty="0" smtClean="0"/>
              <a:t>符号解析：将这个学生名字关联到他的个人档案，以后对该学生所有访问和更新都需要落实到个人档案上（对于函数，是查询和执行；对于变量，是读和写）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80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21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Linking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13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13, 2015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常见的二进制代码文件格式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Windows: 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Portable Executable format (PE)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Mac OS-X: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Mach-O format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Unix/Linux:</a:t>
            </a:r>
          </a:p>
          <a:p>
            <a:pPr lvl="1"/>
            <a:r>
              <a:rPr lang="en-US" altLang="zh-CN" b="1" dirty="0" smtClean="0">
                <a:solidFill>
                  <a:srgbClr val="00B050"/>
                </a:solidFill>
              </a:rPr>
              <a:t>Executable and Linkable Format</a:t>
            </a:r>
            <a:r>
              <a:rPr lang="en-US" altLang="zh-CN" b="1" dirty="0">
                <a:solidFill>
                  <a:srgbClr val="00B050"/>
                </a:solidFill>
              </a:rPr>
              <a:t> </a:t>
            </a:r>
            <a:r>
              <a:rPr lang="en-US" altLang="zh-CN" b="1" dirty="0" smtClean="0">
                <a:solidFill>
                  <a:srgbClr val="00B050"/>
                </a:solidFill>
              </a:rPr>
              <a:t>(ELF)</a:t>
            </a:r>
          </a:p>
        </p:txBody>
      </p:sp>
    </p:spTree>
    <p:extLst>
      <p:ext uri="{BB962C8B-B14F-4D97-AF65-F5344CB8AC3E}">
        <p14:creationId xmlns:p14="http://schemas.microsoft.com/office/powerpoint/2010/main" val="18730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Executable and Linkable Format (ELF)</a:t>
            </a:r>
            <a:endParaRPr 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binary format for object files</a:t>
            </a:r>
          </a:p>
          <a:p>
            <a:endParaRPr lang="en-US" dirty="0" smtClean="0"/>
          </a:p>
          <a:p>
            <a:r>
              <a:rPr lang="en-US" dirty="0" smtClean="0"/>
              <a:t>One unified format for </a:t>
            </a:r>
          </a:p>
          <a:p>
            <a:pPr lvl="1"/>
            <a:r>
              <a:rPr lang="en-US" dirty="0" smtClean="0"/>
              <a:t>Relocatable object files (</a:t>
            </a:r>
            <a:r>
              <a:rPr lang="en-US" dirty="0" smtClean="0">
                <a:latin typeface="Courier New"/>
                <a:cs typeface="Courier New"/>
              </a:rPr>
              <a:t>.o</a:t>
            </a:r>
            <a:r>
              <a:rPr lang="en-US" dirty="0" smtClean="0"/>
              <a:t>), </a:t>
            </a:r>
          </a:p>
          <a:p>
            <a:pPr lvl="1"/>
            <a:r>
              <a:rPr lang="en-US" dirty="0" smtClean="0"/>
              <a:t>Executable object files 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a.out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Shared object files (</a:t>
            </a:r>
            <a:r>
              <a:rPr lang="en-US" dirty="0" smtClean="0">
                <a:latin typeface="Courier New"/>
                <a:cs typeface="Courier New"/>
              </a:rPr>
              <a:t>.so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Generic name: ELF binaries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ELF Object File Format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19175"/>
            <a:ext cx="5348287" cy="5381625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Elf header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Word size, byte ordering, file type </a:t>
            </a:r>
            <a:r>
              <a:rPr lang="en-GB" sz="1800" dirty="0"/>
              <a:t>(.o, exec, .so</a:t>
            </a:r>
            <a:r>
              <a:rPr lang="en-GB" sz="1800" dirty="0" smtClean="0"/>
              <a:t>), machine type, etc</a:t>
            </a:r>
            <a:r>
              <a:rPr lang="en-GB" sz="1800" dirty="0"/>
              <a:t>.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Segment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Page size, virtual addresses memory segments (sections), segment sizes.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.text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 err="1" smtClean="0">
                <a:latin typeface="Courier New" pitchFamily="49" charset="0"/>
              </a:rPr>
              <a:t>rodata</a:t>
            </a:r>
            <a:r>
              <a:rPr lang="en-GB" sz="2000" dirty="0" smtClean="0">
                <a:latin typeface="Courier New" pitchFamily="49" charset="0"/>
              </a:rPr>
              <a:t> </a:t>
            </a:r>
            <a:r>
              <a:rPr lang="en-GB" sz="2000" dirty="0" smtClean="0"/>
              <a:t>section</a:t>
            </a:r>
          </a:p>
          <a:p>
            <a:pPr lvl="1"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Read only data: </a:t>
            </a:r>
            <a:r>
              <a:rPr lang="en-GB" sz="1800" dirty="0" smtClean="0">
                <a:solidFill>
                  <a:srgbClr val="00B050"/>
                </a:solidFill>
              </a:rPr>
              <a:t>jump tables</a:t>
            </a:r>
            <a:r>
              <a:rPr lang="en-GB" sz="1800" dirty="0" smtClean="0"/>
              <a:t>, ...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>
                <a:latin typeface="Courier New" pitchFamily="49" charset="0"/>
              </a:rPr>
              <a:t>data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Initialized global </a:t>
            </a:r>
            <a:r>
              <a:rPr lang="en-GB" sz="1800" dirty="0" smtClean="0">
                <a:solidFill>
                  <a:srgbClr val="00B050"/>
                </a:solidFill>
              </a:rPr>
              <a:t>or static</a:t>
            </a:r>
            <a:r>
              <a:rPr lang="en-GB" sz="1800" dirty="0" smtClean="0"/>
              <a:t> variables</a:t>
            </a:r>
            <a:endParaRPr lang="en-GB" sz="1800" dirty="0"/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bss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Uninitialized </a:t>
            </a:r>
            <a:r>
              <a:rPr lang="en-GB" sz="1800" dirty="0" smtClean="0">
                <a:solidFill>
                  <a:srgbClr val="00B050"/>
                </a:solidFill>
              </a:rPr>
              <a:t>global </a:t>
            </a:r>
            <a:r>
              <a:rPr lang="en-US" sz="1800" dirty="0" smtClean="0">
                <a:solidFill>
                  <a:srgbClr val="00B050"/>
                </a:solidFill>
              </a:rPr>
              <a:t>or static</a:t>
            </a:r>
            <a:r>
              <a:rPr lang="en-GB" sz="1800" dirty="0" smtClean="0"/>
              <a:t> </a:t>
            </a:r>
            <a:r>
              <a:rPr lang="en-GB" sz="1800" dirty="0"/>
              <a:t>variables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“Block Started by Symbol”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solidFill>
                  <a:srgbClr val="C00000"/>
                </a:solidFill>
              </a:rPr>
              <a:t>“Better Save Space”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Has section header but occupies no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/>
          </p:cNvSpPr>
          <p:nvPr/>
        </p:nvSpPr>
        <p:spPr bwMode="auto">
          <a:xfrm>
            <a:off x="1130300" y="19812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00B050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>
                <a:solidFill>
                  <a:srgbClr val="00B050"/>
                </a:solidFill>
              </a:rPr>
              <a:t>Jump Table</a:t>
            </a:r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292100" y="137160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rgbClr val="00B05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rgbClr val="00B05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L3</a:t>
            </a:r>
            <a:endParaRPr lang="en-US" sz="2400" b="1" dirty="0">
              <a:solidFill>
                <a:srgbClr val="00B05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rgbClr val="00B05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rgbClr val="00B05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    // .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L5</a:t>
            </a:r>
            <a:endParaRPr lang="en-US" sz="2400" b="1" dirty="0">
              <a:solidFill>
                <a:srgbClr val="00B05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rgbClr val="00B05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rgbClr val="00B05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      // .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L9</a:t>
            </a:r>
            <a:endParaRPr lang="en-US" sz="2400" b="1" dirty="0">
              <a:solidFill>
                <a:srgbClr val="00B05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rgbClr val="00B05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rgbClr val="00B05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rgbClr val="00B05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    // .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L7</a:t>
            </a:r>
            <a:endParaRPr lang="en-US" sz="2400" b="1" dirty="0">
              <a:solidFill>
                <a:srgbClr val="00B05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rgbClr val="00B05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rgbClr val="00B05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    // .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L8</a:t>
            </a:r>
            <a:endParaRPr lang="en-US" sz="2400" b="1" dirty="0">
              <a:solidFill>
                <a:srgbClr val="00B05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rgbClr val="00B05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581400" y="2743200"/>
            <a:ext cx="1371600" cy="27241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rot="10800000" flipH="1">
            <a:off x="3568700" y="2146300"/>
            <a:ext cx="1390650" cy="73660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10800000" flipH="1">
            <a:off x="3570288" y="2906713"/>
            <a:ext cx="1392237" cy="236537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575050" y="3403600"/>
            <a:ext cx="1390650" cy="271463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3581400" y="3670300"/>
            <a:ext cx="1373188" cy="17970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581400" y="3905250"/>
            <a:ext cx="1295400" cy="6667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581400" y="4159250"/>
            <a:ext cx="1295400" cy="6413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33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 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09688"/>
            <a:ext cx="5272087" cy="5472112"/>
          </a:xfrm>
          <a:ln/>
        </p:spPr>
        <p:txBody>
          <a:bodyPr/>
          <a:lstStyle/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symtab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Symbol 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Procedure and static variable names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Section names and locations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rel.text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.text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instructions that will need to be modified in the executable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Instructions for modifying.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rel.data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.data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pointer data that will need to be modified in the merged executable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.debug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Info for symbolic debugging (</a:t>
            </a:r>
            <a:r>
              <a:rPr lang="en-GB" sz="1800" b="1" dirty="0" err="1">
                <a:latin typeface="Courier New" pitchFamily="49" charset="0"/>
              </a:rPr>
              <a:t>gcc</a:t>
            </a:r>
            <a:r>
              <a:rPr lang="en-GB" sz="1800" b="1" dirty="0">
                <a:latin typeface="Courier New" pitchFamily="49" charset="0"/>
              </a:rPr>
              <a:t> -g</a:t>
            </a:r>
            <a:r>
              <a:rPr lang="en-GB" sz="1800" dirty="0"/>
              <a:t>)</a:t>
            </a:r>
          </a:p>
          <a:p>
            <a:pPr>
              <a:lnSpc>
                <a:spcPct val="88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Section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Offsets and sizes of each section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867400" y="12954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867400" y="16764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67400" y="22860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867400" y="26670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867400" y="34290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67400" y="38100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5867400" y="41910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5867400" y="45720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867400" y="49530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5867400" y="60198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B050"/>
                </a:solidFill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8839200" y="11430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867400" y="30480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5867400" y="5337464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.line </a:t>
            </a: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section</a:t>
            </a:r>
            <a:endParaRPr lang="en-GB" sz="1600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5867400" y="57150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strtab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section</a:t>
            </a:r>
            <a:endParaRPr lang="en-GB" sz="1600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1747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Symbols	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449388"/>
            <a:ext cx="8548687" cy="45704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defined by module </a:t>
            </a:r>
            <a:r>
              <a:rPr lang="en-GB" i="1" dirty="0"/>
              <a:t>m</a:t>
            </a:r>
            <a:r>
              <a:rPr lang="en-GB" dirty="0"/>
              <a:t> that can be referenced by other modules.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E.g.: </a:t>
            </a:r>
            <a:r>
              <a:rPr lang="en-GB" dirty="0"/>
              <a:t>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C functions and 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global variables.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External </a:t>
            </a:r>
            <a:r>
              <a:rPr lang="en-GB" dirty="0"/>
              <a:t>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 that are referenced by module </a:t>
            </a:r>
            <a:r>
              <a:rPr lang="en-GB" i="1" dirty="0"/>
              <a:t>m</a:t>
            </a:r>
            <a:r>
              <a:rPr lang="en-GB" dirty="0"/>
              <a:t> but defined by some other module.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Local </a:t>
            </a:r>
            <a:r>
              <a:rPr lang="en-GB" dirty="0"/>
              <a:t>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that are defined and referenced exclusively by module </a:t>
            </a:r>
            <a:r>
              <a:rPr lang="en-GB" i="1" dirty="0"/>
              <a:t>m</a:t>
            </a:r>
            <a:r>
              <a:rPr lang="en-GB" dirty="0"/>
              <a:t>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E.g.: </a:t>
            </a:r>
            <a:r>
              <a:rPr lang="en-GB" dirty="0"/>
              <a:t>C functions and </a:t>
            </a:r>
            <a:r>
              <a:rPr lang="en-GB" dirty="0" smtClean="0"/>
              <a:t>global variables </a:t>
            </a:r>
            <a:r>
              <a:rPr lang="en-GB" dirty="0"/>
              <a:t>defined with the 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 smtClean="0"/>
              <a:t>attribute.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smtClean="0">
                <a:solidFill>
                  <a:srgbClr val="C00000"/>
                </a:solidFill>
              </a:rPr>
              <a:t>Local </a:t>
            </a:r>
            <a:r>
              <a:rPr lang="en-GB" b="1" dirty="0">
                <a:solidFill>
                  <a:srgbClr val="C00000"/>
                </a:solidFill>
              </a:rPr>
              <a:t>linker symbols are </a:t>
            </a:r>
            <a:r>
              <a:rPr lang="en-GB" b="1" i="1" dirty="0">
                <a:solidFill>
                  <a:srgbClr val="C00000"/>
                </a:solidFill>
              </a:rPr>
              <a:t>not</a:t>
            </a:r>
            <a:r>
              <a:rPr lang="en-GB" b="1" dirty="0">
                <a:solidFill>
                  <a:srgbClr val="C00000"/>
                </a:solidFill>
              </a:rPr>
              <a:t> local program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Symbol </a:t>
            </a:r>
            <a:r>
              <a:rPr lang="en-US" altLang="zh-CN" dirty="0">
                <a:solidFill>
                  <a:srgbClr val="00B050"/>
                </a:solidFill>
              </a:rPr>
              <a:t>t</a:t>
            </a:r>
            <a:r>
              <a:rPr lang="en-US" altLang="zh-CN" dirty="0" smtClean="0">
                <a:solidFill>
                  <a:srgbClr val="00B050"/>
                </a:solidFill>
              </a:rPr>
              <a:t>able entry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7197" y="4056291"/>
            <a:ext cx="5411734" cy="25207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961" y="1295400"/>
            <a:ext cx="7399361" cy="264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9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09600"/>
            <a:ext cx="5761219" cy="55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4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Step 1: Symbol Resolution</a:t>
            </a:r>
            <a:endParaRPr lang="en-GB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8003" y="2702650"/>
            <a:ext cx="4072997" cy="258750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hu-HU" sz="18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82093" y="4931144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87848" y="2704237"/>
            <a:ext cx="4211970" cy="2587504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    s += a[i];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s;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758028" y="4913085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720512" y="1222198"/>
            <a:ext cx="1658620" cy="3217056"/>
            <a:chOff x="1523473" y="689057"/>
            <a:chExt cx="1658620" cy="3217056"/>
          </a:xfrm>
        </p:grpSpPr>
        <p:sp>
          <p:nvSpPr>
            <p:cNvPr id="7" name="TextBox 6"/>
            <p:cNvSpPr txBox="1"/>
            <p:nvPr/>
          </p:nvSpPr>
          <p:spPr>
            <a:xfrm>
              <a:off x="1843265" y="689057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Referencing </a:t>
              </a:r>
            </a:p>
            <a:p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12" name="Straight Arrow Connector 11"/>
            <p:cNvCxnSpPr>
              <a:stCxn id="7" idx="2"/>
            </p:cNvCxnSpPr>
            <p:nvPr/>
          </p:nvCxnSpPr>
          <p:spPr bwMode="auto">
            <a:xfrm flipH="1">
              <a:off x="1523473" y="1335388"/>
              <a:ext cx="989206" cy="2570725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108919" y="4120568"/>
            <a:ext cx="1039003" cy="1936469"/>
            <a:chOff x="108919" y="3397531"/>
            <a:chExt cx="1039003" cy="1936469"/>
          </a:xfrm>
        </p:grpSpPr>
        <p:sp>
          <p:nvSpPr>
            <p:cNvPr id="14" name="TextBox 13"/>
            <p:cNvSpPr txBox="1"/>
            <p:nvPr/>
          </p:nvSpPr>
          <p:spPr>
            <a:xfrm>
              <a:off x="108919" y="4687669"/>
              <a:ext cx="10390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  <a:latin typeface="Calibri" pitchFamily="34" charset="0"/>
                </a:rPr>
                <a:t>Defining </a:t>
              </a:r>
            </a:p>
            <a:p>
              <a:pPr algn="ctr"/>
              <a:r>
                <a:rPr lang="en-US" sz="1800" dirty="0" smtClean="0">
                  <a:solidFill>
                    <a:srgbClr val="00B050"/>
                  </a:solidFill>
                  <a:latin typeface="Calibri" pitchFamily="34" charset="0"/>
                </a:rPr>
                <a:t>a global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 bwMode="auto">
            <a:xfrm flipV="1">
              <a:off x="628421" y="3397531"/>
              <a:ext cx="395906" cy="1290138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994380" y="4609239"/>
            <a:ext cx="1643599" cy="2057398"/>
            <a:chOff x="994380" y="3886202"/>
            <a:chExt cx="1643599" cy="2057398"/>
          </a:xfrm>
        </p:grpSpPr>
        <p:sp>
          <p:nvSpPr>
            <p:cNvPr id="28" name="TextBox 27"/>
            <p:cNvSpPr txBox="1"/>
            <p:nvPr/>
          </p:nvSpPr>
          <p:spPr>
            <a:xfrm>
              <a:off x="994380" y="5297269"/>
              <a:ext cx="16435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dirty="0" err="1" smtClean="0">
                  <a:solidFill>
                    <a:srgbClr val="990000"/>
                  </a:solidFill>
                  <a:latin typeface="Courier New"/>
                  <a:cs typeface="Courier New"/>
                </a:rPr>
                <a:t>val</a:t>
              </a:r>
              <a:endParaRPr lang="en-US" sz="1800" dirty="0" smtClean="0">
                <a:solidFill>
                  <a:srgbClr val="99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32" name="Straight Arrow Connector 31"/>
            <p:cNvCxnSpPr>
              <a:stCxn id="28" idx="0"/>
            </p:cNvCxnSpPr>
            <p:nvPr/>
          </p:nvCxnSpPr>
          <p:spPr bwMode="auto">
            <a:xfrm flipH="1" flipV="1">
              <a:off x="1524000" y="3886202"/>
              <a:ext cx="292180" cy="1411067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3" name="Group 6152"/>
          <p:cNvGrpSpPr/>
          <p:nvPr/>
        </p:nvGrpSpPr>
        <p:grpSpPr>
          <a:xfrm>
            <a:off x="1932763" y="4676254"/>
            <a:ext cx="1900433" cy="1734232"/>
            <a:chOff x="2400301" y="4609239"/>
            <a:chExt cx="1900433" cy="1734232"/>
          </a:xfrm>
        </p:grpSpPr>
        <p:sp>
          <p:nvSpPr>
            <p:cNvPr id="42" name="TextBox 41"/>
            <p:cNvSpPr txBox="1"/>
            <p:nvPr/>
          </p:nvSpPr>
          <p:spPr>
            <a:xfrm>
              <a:off x="2961906" y="5697140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Referencing</a:t>
              </a:r>
            </a:p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 bwMode="auto">
            <a:xfrm flipH="1" flipV="1">
              <a:off x="2400301" y="4609239"/>
              <a:ext cx="1231019" cy="1087901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4" name="Group 6153"/>
          <p:cNvGrpSpPr/>
          <p:nvPr/>
        </p:nvGrpSpPr>
        <p:grpSpPr>
          <a:xfrm>
            <a:off x="3404589" y="3009038"/>
            <a:ext cx="2173003" cy="3726764"/>
            <a:chOff x="3404589" y="3009038"/>
            <a:chExt cx="2173003" cy="3726764"/>
          </a:xfrm>
        </p:grpSpPr>
        <p:sp>
          <p:nvSpPr>
            <p:cNvPr id="49" name="TextBox 48"/>
            <p:cNvSpPr txBox="1"/>
            <p:nvPr/>
          </p:nvSpPr>
          <p:spPr>
            <a:xfrm>
              <a:off x="3404589" y="6366470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B05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487848" y="3009038"/>
              <a:ext cx="769952" cy="3334433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6324600" y="3605937"/>
            <a:ext cx="2059165" cy="2774265"/>
            <a:chOff x="6324600" y="2882900"/>
            <a:chExt cx="2059165" cy="2774265"/>
          </a:xfrm>
        </p:grpSpPr>
        <p:sp>
          <p:nvSpPr>
            <p:cNvPr id="52" name="TextBox 51"/>
            <p:cNvSpPr txBox="1"/>
            <p:nvPr/>
          </p:nvSpPr>
          <p:spPr>
            <a:xfrm>
              <a:off x="6324600" y="5010834"/>
              <a:ext cx="20591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dirty="0" err="1" smtClean="0">
                  <a:solidFill>
                    <a:srgbClr val="990000"/>
                  </a:solidFill>
                  <a:latin typeface="Courier New"/>
                  <a:cs typeface="Courier New"/>
                </a:rPr>
                <a:t>i</a:t>
              </a:r>
              <a:r>
                <a:rPr lang="en-US" sz="1800" dirty="0">
                  <a:solidFill>
                    <a:srgbClr val="990000"/>
                  </a:solidFill>
                  <a:latin typeface="Courier New"/>
                  <a:cs typeface="Courier New"/>
                </a:rPr>
                <a:t> </a:t>
              </a:r>
              <a:r>
                <a:rPr lang="en-US" sz="1800" dirty="0" smtClean="0">
                  <a:solidFill>
                    <a:srgbClr val="990000"/>
                  </a:solidFill>
                  <a:latin typeface="Calibri"/>
                  <a:cs typeface="Calibri"/>
                </a:rPr>
                <a:t>or</a:t>
              </a:r>
              <a:r>
                <a:rPr lang="en-US" sz="1800" dirty="0" smtClean="0">
                  <a:solidFill>
                    <a:srgbClr val="990000"/>
                  </a:solidFill>
                  <a:latin typeface="Courier New"/>
                  <a:cs typeface="Courier New"/>
                </a:rPr>
                <a:t> s</a:t>
              </a:r>
            </a:p>
          </p:txBody>
        </p:sp>
        <p:cxnSp>
          <p:nvCxnSpPr>
            <p:cNvPr id="53" name="Straight Arrow Connector 52"/>
            <p:cNvCxnSpPr>
              <a:stCxn id="52" idx="0"/>
            </p:cNvCxnSpPr>
            <p:nvPr/>
          </p:nvCxnSpPr>
          <p:spPr bwMode="auto">
            <a:xfrm flipH="1" flipV="1">
              <a:off x="6324600" y="2882900"/>
              <a:ext cx="1029583" cy="21279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5" name="Group 6154"/>
          <p:cNvGrpSpPr/>
          <p:nvPr/>
        </p:nvGrpSpPr>
        <p:grpSpPr>
          <a:xfrm>
            <a:off x="1124710" y="1872734"/>
            <a:ext cx="2599770" cy="1480066"/>
            <a:chOff x="1124710" y="1872734"/>
            <a:chExt cx="2599770" cy="1480066"/>
          </a:xfrm>
        </p:grpSpPr>
        <p:sp>
          <p:nvSpPr>
            <p:cNvPr id="71" name="TextBox 70"/>
            <p:cNvSpPr txBox="1"/>
            <p:nvPr/>
          </p:nvSpPr>
          <p:spPr>
            <a:xfrm>
              <a:off x="1551477" y="1872734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B05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72" name="Straight Arrow Connector 71"/>
            <p:cNvCxnSpPr>
              <a:stCxn id="71" idx="2"/>
            </p:cNvCxnSpPr>
            <p:nvPr/>
          </p:nvCxnSpPr>
          <p:spPr bwMode="auto">
            <a:xfrm flipH="1">
              <a:off x="1124710" y="2242066"/>
              <a:ext cx="1513269" cy="11107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 dirty="0" smtClean="0"/>
              <a:t>Local non-static C variables vs. local static C variables</a:t>
            </a:r>
          </a:p>
          <a:p>
            <a:pPr lvl="1"/>
            <a:r>
              <a:rPr lang="en-US" dirty="0" smtClean="0"/>
              <a:t>local non-static C variables: stored on the stack </a:t>
            </a:r>
          </a:p>
          <a:p>
            <a:pPr lvl="1"/>
            <a:r>
              <a:rPr lang="en-US" dirty="0" smtClean="0"/>
              <a:t>local static C variables: stored in either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bss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smtClean="0"/>
              <a:t>or </a:t>
            </a:r>
            <a:r>
              <a:rPr lang="en-US" dirty="0" smtClean="0">
                <a:latin typeface="Courier New"/>
                <a:cs typeface="Courier New"/>
              </a:rPr>
              <a:t>.data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86013" y="2829899"/>
            <a:ext cx="3100187" cy="3418501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4A00FF"/>
                </a:solidFill>
                <a:latin typeface="Menlo-Regular"/>
              </a:rPr>
              <a:t>f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x;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is-IS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4A00FF"/>
                </a:solidFill>
                <a:latin typeface="Menlo-Regular"/>
              </a:rPr>
              <a:t>g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x;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3505200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Compiler allocates space in </a:t>
            </a:r>
            <a:r>
              <a:rPr lang="en-US" sz="2000" dirty="0" smtClean="0">
                <a:latin typeface="Courier New"/>
                <a:cs typeface="Courier New"/>
              </a:rPr>
              <a:t>.data </a:t>
            </a:r>
            <a:r>
              <a:rPr lang="en-US" sz="2000" dirty="0" smtClean="0">
                <a:latin typeface="Calibri" pitchFamily="34" charset="0"/>
              </a:rPr>
              <a:t>for each definition of </a:t>
            </a:r>
            <a:r>
              <a:rPr lang="en-US" sz="2000" dirty="0" smtClean="0">
                <a:latin typeface="Courier New"/>
                <a:cs typeface="Courier New"/>
              </a:rPr>
              <a:t>x</a:t>
            </a:r>
          </a:p>
          <a:p>
            <a:endParaRPr lang="en-US" sz="200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C</a:t>
            </a:r>
            <a:r>
              <a:rPr lang="en-US" sz="2000" dirty="0" smtClean="0">
                <a:latin typeface="Calibri" pitchFamily="34" charset="0"/>
              </a:rPr>
              <a:t>reates local symbols in the symbol table with unique names, e.g., </a:t>
            </a:r>
            <a:r>
              <a:rPr lang="en-US" sz="2000" dirty="0" smtClean="0">
                <a:latin typeface="Courier New"/>
                <a:cs typeface="Courier New"/>
              </a:rPr>
              <a:t>x.1</a:t>
            </a:r>
            <a:r>
              <a:rPr lang="en-US" sz="2000" dirty="0" smtClean="0">
                <a:latin typeface="Calibri" pitchFamily="34" charset="0"/>
              </a:rPr>
              <a:t> and </a:t>
            </a:r>
            <a:r>
              <a:rPr lang="en-US" sz="2000" dirty="0" smtClean="0">
                <a:latin typeface="Courier New"/>
                <a:cs typeface="Courier New"/>
              </a:rPr>
              <a:t>x.2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600" y="56388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Why differs in static locals and non-static locals?</a:t>
            </a:r>
            <a:endParaRPr lang="zh-CN" altLang="en-US" sz="1800" dirty="0" smtClean="0">
              <a:solidFill>
                <a:srgbClr val="00B05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8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Case study: Library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interpositioning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40266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How Linker Resolves Duplicate Symbol Definitions</a:t>
            </a:r>
            <a:endParaRPr lang="en-GB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754188"/>
            <a:ext cx="8307387" cy="14462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 symbols are either </a:t>
            </a:r>
            <a:r>
              <a:rPr lang="en-GB" i="1" dirty="0"/>
              <a:t>strong</a:t>
            </a:r>
            <a:r>
              <a:rPr lang="en-GB" dirty="0"/>
              <a:t> or </a:t>
            </a:r>
            <a:r>
              <a:rPr lang="en-GB" i="1" dirty="0"/>
              <a:t>weak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</a:t>
            </a:r>
            <a:r>
              <a:rPr lang="en-GB" b="1" i="1" dirty="0" smtClean="0">
                <a:solidFill>
                  <a:srgbClr val="C00000"/>
                </a:solidFill>
              </a:rPr>
              <a:t>trong</a:t>
            </a:r>
            <a:r>
              <a:rPr lang="en-GB" dirty="0"/>
              <a:t>: procedures and initialized </a:t>
            </a:r>
            <a:r>
              <a:rPr lang="en-GB" dirty="0" err="1"/>
              <a:t>globals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W</a:t>
            </a:r>
            <a:r>
              <a:rPr lang="en-GB" b="1" i="1" dirty="0" smtClean="0">
                <a:solidFill>
                  <a:srgbClr val="C00000"/>
                </a:solidFill>
              </a:rPr>
              <a:t>eak</a:t>
            </a:r>
            <a:r>
              <a:rPr lang="en-GB" dirty="0"/>
              <a:t>: uninitialized </a:t>
            </a:r>
            <a:r>
              <a:rPr lang="en-GB" dirty="0" err="1"/>
              <a:t>globals</a:t>
            </a:r>
            <a:endParaRPr lang="en-GB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470150" y="3893119"/>
            <a:ext cx="1560340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p1()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981575" y="3893119"/>
            <a:ext cx="1284624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622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p1.c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9768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p2.c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42175" y="4391593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6327775" y="4572000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242175" y="3883594"/>
            <a:ext cx="69132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weak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6324600" y="4070877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704850" y="4431282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1520825" y="4645594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04850" y="3889415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1520825" y="4072468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Linker’s Symbol Rules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1: Multiple strong symbols are not allowed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Each </a:t>
            </a:r>
            <a:r>
              <a:rPr lang="en-GB" dirty="0"/>
              <a:t>item can be defined only </a:t>
            </a:r>
            <a:r>
              <a:rPr lang="en-GB" dirty="0" smtClean="0"/>
              <a:t>once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Otherwise: Linker error</a:t>
            </a:r>
            <a:endParaRPr lang="en-GB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2: Given a strong symbol and multiple weak symbols, choose the strong symbol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</a:t>
            </a:r>
            <a:r>
              <a:rPr lang="en-GB" dirty="0" smtClean="0"/>
              <a:t>eferences </a:t>
            </a:r>
            <a:r>
              <a:rPr lang="en-GB" dirty="0"/>
              <a:t>to the weak symbol resolve to the strong </a:t>
            </a:r>
            <a:r>
              <a:rPr lang="en-GB" dirty="0" smtClean="0"/>
              <a:t>symbol</a:t>
            </a:r>
            <a:endParaRPr lang="en-GB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3: </a:t>
            </a:r>
            <a:r>
              <a:rPr lang="en-GB" dirty="0"/>
              <a:t>If there are multiple weak symbols, </a:t>
            </a:r>
            <a:r>
              <a:rPr lang="en-GB" dirty="0" smtClean="0"/>
              <a:t>pick </a:t>
            </a:r>
            <a:r>
              <a:rPr lang="en-GB" dirty="0"/>
              <a:t>an arbitrary </a:t>
            </a:r>
            <a:r>
              <a:rPr lang="en-GB" dirty="0" smtClean="0"/>
              <a:t>one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override this with </a:t>
            </a:r>
            <a:r>
              <a:rPr lang="en-GB" b="1" dirty="0" err="1">
                <a:latin typeface="Courier New" pitchFamily="49" charset="0"/>
              </a:rPr>
              <a:t>gcc</a:t>
            </a:r>
            <a:r>
              <a:rPr lang="en-GB" b="1" dirty="0">
                <a:latin typeface="Courier New" pitchFamily="49" charset="0"/>
              </a:rPr>
              <a:t> –</a:t>
            </a:r>
            <a:r>
              <a:rPr lang="en-GB" b="1" dirty="0" err="1">
                <a:latin typeface="Courier New" pitchFamily="49" charset="0"/>
              </a:rPr>
              <a:t>fno</a:t>
            </a:r>
            <a:r>
              <a:rPr lang="en-GB" b="1" dirty="0">
                <a:latin typeface="Courier New" pitchFamily="49" charset="0"/>
              </a:rPr>
              <a:t>-common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0" y="3962400"/>
            <a:ext cx="9144000" cy="11038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1879599"/>
            <a:ext cx="9144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2841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Puzzles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983961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3400" y="3079750"/>
            <a:ext cx="1045777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983961" y="3079750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3400" y="4129088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983961" y="4129088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33400" y="5195888"/>
            <a:ext cx="1169208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983961" y="5195888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33400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983961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819525" y="1304925"/>
            <a:ext cx="404743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Link time error: two strong symbols (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p1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794125" y="2159000"/>
            <a:ext cx="439707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uninitialized int. Is this what you really want?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824287" y="3194050"/>
            <a:ext cx="3611671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solidFill>
                  <a:srgbClr val="00B050"/>
                </a:solidFill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solidFill>
                  <a:srgbClr val="00B050"/>
                </a:solidFill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solidFill>
                  <a:srgbClr val="00B050"/>
                </a:solidFill>
                <a:latin typeface="Calibri" pitchFamily="34" charset="0"/>
                <a:ea typeface="msgothic" charset="0"/>
                <a:cs typeface="msgothic" charset="0"/>
              </a:rPr>
              <a:t> might overwrite </a:t>
            </a:r>
            <a:r>
              <a:rPr lang="en-GB" sz="1800" dirty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solidFill>
                  <a:srgbClr val="00B050"/>
                </a:solidFill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Evil!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829050" y="4140200"/>
            <a:ext cx="347753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 smtClean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0" dirty="0" smtClean="0">
                <a:latin typeface="Calibri" pitchFamily="34" charset="0"/>
                <a:ea typeface="msgothic" charset="0"/>
                <a:cs typeface="msgothic" charset="0"/>
              </a:rPr>
              <a:t>will 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Nasty!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40266" y="6051550"/>
            <a:ext cx="7813014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Nightmare scenario: two identical weak 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structs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compiled by different compilers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with different alignment rules. 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3824287" y="5159375"/>
            <a:ext cx="4654008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initialized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variable.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if you can</a:t>
            </a:r>
          </a:p>
          <a:p>
            <a:endParaRPr lang="en-US" dirty="0" smtClean="0"/>
          </a:p>
          <a:p>
            <a:r>
              <a:rPr lang="en-US" dirty="0" smtClean="0"/>
              <a:t>Otherwise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smtClean="0"/>
              <a:t>if you can</a:t>
            </a:r>
          </a:p>
          <a:p>
            <a:pPr lvl="1"/>
            <a:r>
              <a:rPr lang="en-US" dirty="0" smtClean="0"/>
              <a:t>Initialize if you define a global variable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dirty="0" smtClean="0"/>
              <a:t> if you reference an external global variable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038600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 err="1">
                <a:solidFill>
                  <a:srgbClr val="00B050"/>
                </a:solidFill>
                <a:latin typeface="Courier New" pitchFamily="49" charset="0"/>
              </a:rPr>
              <a:t>gcc</a:t>
            </a:r>
            <a:r>
              <a:rPr lang="en-GB" altLang="zh-CN" dirty="0">
                <a:solidFill>
                  <a:srgbClr val="00B050"/>
                </a:solidFill>
                <a:latin typeface="Courier New" pitchFamily="49" charset="0"/>
              </a:rPr>
              <a:t> –</a:t>
            </a:r>
            <a:r>
              <a:rPr lang="en-GB" altLang="zh-CN" dirty="0" err="1">
                <a:solidFill>
                  <a:srgbClr val="00B050"/>
                </a:solidFill>
                <a:latin typeface="Courier New" pitchFamily="49" charset="0"/>
              </a:rPr>
              <a:t>fno</a:t>
            </a:r>
            <a:r>
              <a:rPr lang="en-GB" altLang="zh-CN" dirty="0">
                <a:solidFill>
                  <a:srgbClr val="00B050"/>
                </a:solidFill>
                <a:latin typeface="Courier New" pitchFamily="49" charset="0"/>
              </a:rPr>
              <a:t>-common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35678"/>
            <a:ext cx="7079593" cy="5364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5838753"/>
            <a:ext cx="2819400" cy="4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465667"/>
            <a:ext cx="7594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Step 2: Relocation (</a:t>
            </a:r>
            <a:r>
              <a:rPr lang="en-GB" dirty="0" smtClean="0">
                <a:solidFill>
                  <a:srgbClr val="00B050"/>
                </a:solidFill>
              </a:rPr>
              <a:t>symbol -&gt; address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08174" y="370205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4865" y="3395828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8174" y="5032375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sum(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81000" y="4738689"/>
            <a:ext cx="874368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sum.o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08174" y="205740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174" y="4235450"/>
            <a:ext cx="2278062" cy="322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array[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174" y="2590800"/>
            <a:ext cx="2278062" cy="36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data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89467" y="1306513"/>
            <a:ext cx="322650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 Object Files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778299" y="211296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778299" y="24780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778299" y="374173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778299" y="41544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778299" y="510381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1306513"/>
            <a:ext cx="4900862" cy="4635499"/>
            <a:chOff x="4038600" y="1306513"/>
            <a:chExt cx="4900862" cy="4635499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5231591" y="2309813"/>
              <a:ext cx="2422525" cy="319087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Headers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5231591" y="29575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main()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5231591" y="34909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swap()</a:t>
              </a: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4948237" y="2136774"/>
              <a:ext cx="309563" cy="3635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231591" y="40243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More system code</a:t>
              </a: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5105400" y="1306513"/>
              <a:ext cx="2995862" cy="4564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Executable Object File</a:t>
              </a:r>
            </a:p>
          </p:txBody>
        </p:sp>
        <p:sp>
          <p:nvSpPr>
            <p:cNvPr id="18453" name="AutoShape 21"/>
            <p:cNvSpPr>
              <a:spLocks/>
            </p:cNvSpPr>
            <p:nvPr/>
          </p:nvSpPr>
          <p:spPr bwMode="auto">
            <a:xfrm>
              <a:off x="7772400" y="2628899"/>
              <a:ext cx="304800" cy="1928813"/>
            </a:xfrm>
            <a:prstGeom prst="rightBrace">
              <a:avLst>
                <a:gd name="adj1" fmla="val 5976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8068413" y="3224742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.text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5231591" y="5257800"/>
              <a:ext cx="2422525" cy="684212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.symtab</a:t>
              </a:r>
            </a:p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.debug</a:t>
              </a:r>
            </a:p>
          </p:txBody>
        </p:sp>
        <p:sp>
          <p:nvSpPr>
            <p:cNvPr id="18463" name="AutoShape 31"/>
            <p:cNvSpPr>
              <a:spLocks/>
            </p:cNvSpPr>
            <p:nvPr/>
          </p:nvSpPr>
          <p:spPr bwMode="auto">
            <a:xfrm>
              <a:off x="7730316" y="4557713"/>
              <a:ext cx="304800" cy="676275"/>
            </a:xfrm>
            <a:prstGeom prst="rightBrace">
              <a:avLst>
                <a:gd name="adj1" fmla="val 1849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8068413" y="4696354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.data</a:t>
              </a:r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4038600" y="4106070"/>
              <a:ext cx="836613" cy="1587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4038600" y="2971800"/>
              <a:ext cx="836613" cy="392113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 flipV="1">
              <a:off x="4038600" y="4849813"/>
              <a:ext cx="836613" cy="409575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5231591" y="2633663"/>
              <a:ext cx="2422525" cy="319087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System code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5231590" y="4564063"/>
              <a:ext cx="2422525" cy="361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System </a:t>
              </a:r>
              <a:r>
                <a:rPr lang="en-GB" sz="1600" b="1" dirty="0" smtClean="0">
                  <a:latin typeface="Calibri" pitchFamily="34" charset="0"/>
                  <a:ea typeface="msgothic" charset="0"/>
                  <a:cs typeface="msgothic" charset="0"/>
                </a:rPr>
                <a:t>data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5231591" y="4942682"/>
              <a:ext cx="2422524" cy="3222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int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 </a:t>
              </a:r>
              <a:r>
                <a:rPr lang="en-GB" sz="1600" b="1" dirty="0" smtClean="0">
                  <a:latin typeface="Courier New" pitchFamily="49" charset="0"/>
                  <a:ea typeface="msgothic" charset="0"/>
                  <a:cs typeface="msgothic" charset="0"/>
                </a:rPr>
                <a:t>array[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2]={1,2}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Two steps of relocation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definition </a:t>
            </a:r>
            <a:r>
              <a:rPr lang="en-US" altLang="zh-CN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solidFill>
                  <a:srgbClr val="00B050"/>
                </a:solidFill>
                <a:sym typeface="Wingdings" panose="05000000000000000000" pitchFamily="2" charset="2"/>
              </a:rPr>
              <a:t>address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Merge sections and give definitions a runtime address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reference </a:t>
            </a:r>
            <a:r>
              <a:rPr lang="en-US" altLang="zh-CN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address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  <a:sym typeface="Wingdings" panose="05000000000000000000" pitchFamily="2" charset="2"/>
              </a:rPr>
              <a:t>update reference into definition-address based on relocation entries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B050"/>
              </a:solidFill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21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Entries</a:t>
            </a:r>
            <a:endParaRPr lang="en-GB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715000" y="6551633"/>
            <a:ext cx="2933713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400" b="1" dirty="0" err="1" smtClean="0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sz="1400" b="1" dirty="0" smtClean="0">
                <a:latin typeface="Courier New" pitchFamily="49" charset="0"/>
                <a:ea typeface="msgothic" charset="0"/>
                <a:cs typeface="msgothic" charset="0"/>
              </a:rPr>
              <a:t> –r –d </a:t>
            </a:r>
            <a:r>
              <a:rPr lang="en-GB" sz="1400" b="1" dirty="0" err="1" smtClean="0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4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67113" y="6014373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04" y="1157640"/>
            <a:ext cx="7773074" cy="2194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36134"/>
          <a:stretch/>
        </p:blipFill>
        <p:spPr>
          <a:xfrm>
            <a:off x="374544" y="3904890"/>
            <a:ext cx="8100257" cy="128915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Entries</a:t>
            </a:r>
            <a:endParaRPr lang="en-GB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715000" y="6504460"/>
            <a:ext cx="2933713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400" b="1" dirty="0" err="1" smtClean="0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sz="1400" b="1" dirty="0" smtClean="0">
                <a:latin typeface="Courier New" pitchFamily="49" charset="0"/>
                <a:ea typeface="msgothic" charset="0"/>
                <a:cs typeface="msgothic" charset="0"/>
              </a:rPr>
              <a:t> –r –d </a:t>
            </a:r>
            <a:r>
              <a:rPr lang="en-GB" sz="1400" b="1" dirty="0" err="1" smtClean="0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4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3581400"/>
            <a:ext cx="9076020" cy="2790636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0000000000000000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0:   48 83 ec 08             sub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4:   be 02 00 00 00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$0x2,%esi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 9:   bf 00 00 00 00          mov    $0x0,%edi      </a:t>
            </a:r>
            <a:r>
              <a:rPr lang="sk-SK" sz="1600" dirty="0">
                <a:solidFill>
                  <a:srgbClr val="3366FF"/>
                </a:solidFill>
                <a:latin typeface="Menlo-Regular"/>
              </a:rPr>
              <a:t># %edi = &amp;array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a: R_X86_64_32 array         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Relocation entry</a:t>
            </a:r>
          </a:p>
          <a:p>
            <a:endParaRPr lang="en-US" sz="1600" dirty="0">
              <a:solidFill>
                <a:srgbClr val="3366FF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e:   e8 00 00 00 00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callq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13 &lt;main+0x13&gt;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sum()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f: R_X86_64_PC32 sum-0x4     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Relocation entry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13:   48 83 c4 08             add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17:   c3       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67113" y="6014373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8003" y="1219200"/>
            <a:ext cx="4072997" cy="2033507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hu-HU" sz="1800" dirty="0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199906" y="2895044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32930" y="1159058"/>
            <a:ext cx="449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relocation entry for sum at 0xf:</a:t>
            </a:r>
            <a:br>
              <a:rPr lang="en-US" altLang="zh-CN" sz="1800" dirty="0" smtClean="0">
                <a:latin typeface="Calibri" pitchFamily="34" charset="0"/>
              </a:rPr>
            </a:br>
            <a:r>
              <a:rPr lang="en-US" altLang="zh-CN" sz="1800" dirty="0" smtClean="0">
                <a:latin typeface="Calibri" pitchFamily="34" charset="0"/>
              </a:rPr>
              <a:t>offset = f;</a:t>
            </a:r>
          </a:p>
          <a:p>
            <a:r>
              <a:rPr lang="en-US" altLang="zh-CN" sz="1800" dirty="0" smtClean="0">
                <a:latin typeface="Calibri" pitchFamily="34" charset="0"/>
              </a:rPr>
              <a:t>addend = -4; (next instruction address offset)</a:t>
            </a:r>
          </a:p>
          <a:p>
            <a:r>
              <a:rPr lang="en-US" altLang="zh-CN" sz="1800" dirty="0" smtClean="0">
                <a:latin typeface="Calibri" pitchFamily="34" charset="0"/>
              </a:rPr>
              <a:t>symbol = sum;</a:t>
            </a:r>
          </a:p>
          <a:p>
            <a:r>
              <a:rPr lang="en-US" altLang="zh-CN" sz="1800" dirty="0" smtClean="0">
                <a:latin typeface="Calibri" pitchFamily="34" charset="0"/>
              </a:rPr>
              <a:t>type = PC32</a:t>
            </a:r>
          </a:p>
          <a:p>
            <a:endParaRPr lang="zh-CN" altLang="en-US" sz="1800" dirty="0" smtClean="0"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880" y="2601140"/>
            <a:ext cx="4783666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39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Entries</a:t>
            </a:r>
            <a:endParaRPr lang="en-GB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715000" y="6504460"/>
            <a:ext cx="2933713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400" b="1" dirty="0" err="1" smtClean="0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sz="1400" b="1" dirty="0" smtClean="0">
                <a:latin typeface="Courier New" pitchFamily="49" charset="0"/>
                <a:ea typeface="msgothic" charset="0"/>
                <a:cs typeface="msgothic" charset="0"/>
              </a:rPr>
              <a:t> –r –d </a:t>
            </a:r>
            <a:r>
              <a:rPr lang="en-GB" sz="1400" b="1" dirty="0" err="1" smtClean="0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4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3581400"/>
            <a:ext cx="9076020" cy="2790636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0000000000000000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0:   48 83 ec 08             sub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4:   be 02 00 00 00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$0x2,%esi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 9:   bf 00 00 00 00          mov    $0x0,%edi      </a:t>
            </a:r>
            <a:r>
              <a:rPr lang="sk-SK" sz="1600" dirty="0">
                <a:solidFill>
                  <a:srgbClr val="3366FF"/>
                </a:solidFill>
                <a:latin typeface="Menlo-Regular"/>
              </a:rPr>
              <a:t># %edi = &amp;array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a: R_X86_64_32 array         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Relocation entry</a:t>
            </a:r>
          </a:p>
          <a:p>
            <a:endParaRPr lang="en-US" sz="1600" dirty="0">
              <a:solidFill>
                <a:srgbClr val="3366FF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e:   e8 00 00 00 00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callq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13 &lt;main+0x13&gt;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sum()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f: R_X86_64_PC32 sum-0x4     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Relocation entry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13:   48 83 c4 08             add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17:   c3       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67113" y="6014373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6585" y="1330764"/>
            <a:ext cx="449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relocation entry for sum at 0xf:</a:t>
            </a:r>
            <a:br>
              <a:rPr lang="en-US" altLang="zh-CN" sz="1800" dirty="0" smtClean="0">
                <a:latin typeface="Calibri" pitchFamily="34" charset="0"/>
              </a:rPr>
            </a:br>
            <a:r>
              <a:rPr lang="en-US" altLang="zh-CN" sz="1800" dirty="0" smtClean="0">
                <a:latin typeface="Calibri" pitchFamily="34" charset="0"/>
              </a:rPr>
              <a:t>offset = 0xf;</a:t>
            </a:r>
          </a:p>
          <a:p>
            <a:r>
              <a:rPr lang="en-US" altLang="zh-CN" sz="1800" dirty="0" smtClean="0">
                <a:latin typeface="Calibri" pitchFamily="34" charset="0"/>
              </a:rPr>
              <a:t>addend = -4; (next instruction address offset)</a:t>
            </a:r>
          </a:p>
          <a:p>
            <a:r>
              <a:rPr lang="en-US" altLang="zh-CN" sz="1800" dirty="0" smtClean="0">
                <a:latin typeface="Calibri" pitchFamily="34" charset="0"/>
              </a:rPr>
              <a:t>symbol = sum;</a:t>
            </a:r>
          </a:p>
          <a:p>
            <a:r>
              <a:rPr lang="en-US" altLang="zh-CN" sz="1800" dirty="0" smtClean="0">
                <a:latin typeface="Calibri" pitchFamily="34" charset="0"/>
              </a:rPr>
              <a:t>type = PC32</a:t>
            </a:r>
          </a:p>
          <a:p>
            <a:endParaRPr lang="zh-CN" altLang="en-US" sz="1800" dirty="0" smtClean="0"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197767"/>
            <a:ext cx="5012266" cy="13031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85" y="2806930"/>
            <a:ext cx="2347163" cy="236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11" y="3165590"/>
            <a:ext cx="1874682" cy="2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042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 Program</a:t>
            </a:r>
            <a:endParaRPr lang="en-US" dirty="0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39700" y="1928813"/>
            <a:ext cx="4075906" cy="2862323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hu-HU" sz="18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1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3"/>
            <a:ext cx="4214878" cy="2862323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    s += a[i];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s;</a:t>
            </a:r>
          </a:p>
          <a:p>
            <a:r>
              <a:rPr lang="is-IS" sz="1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is-IS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99906" y="44429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871984" y="4433473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6" y="152400"/>
            <a:ext cx="8918575" cy="11350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Relocated .text section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3200400"/>
            <a:ext cx="181758" cy="328424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6200" y="1330888"/>
            <a:ext cx="9017001" cy="4526497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00000000004004d0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4004d0:       48 83 ec 08       </a:t>
            </a:r>
            <a:r>
              <a:rPr lang="ro-RO" sz="1600" dirty="0" smtClean="0">
                <a:solidFill>
                  <a:srgbClr val="000000"/>
                </a:solidFill>
                <a:latin typeface="Menlo-Regular"/>
              </a:rPr>
              <a:t>sub    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4004d4:       be 02 00 00 00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mov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$0x2,%esi</a:t>
            </a:r>
          </a:p>
          <a:p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 4004d9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    bf 18 10 60 00 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mov    </a:t>
            </a:r>
            <a:r>
              <a:rPr lang="sk-SK" sz="1600" dirty="0">
                <a:latin typeface="Menlo-Regular"/>
              </a:rPr>
              <a:t>$0x601018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,%edi  </a:t>
            </a:r>
            <a:r>
              <a:rPr lang="sk-SK" sz="1600" dirty="0">
                <a:latin typeface="Menlo-Regular"/>
              </a:rPr>
              <a:t># %edi = &amp;array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4004de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    e8 </a:t>
            </a:r>
            <a:r>
              <a:rPr lang="en-US" sz="1600" dirty="0">
                <a:solidFill>
                  <a:schemeClr val="accent1"/>
                </a:solidFill>
                <a:latin typeface="Menlo-Regular"/>
              </a:rPr>
              <a:t>05 00 00 00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callq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4004e8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&lt;sum&gt;    # sum()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smtClean="0">
                <a:solidFill>
                  <a:srgbClr val="3366FF"/>
                </a:solidFill>
                <a:latin typeface="Menlo-Regular"/>
              </a:rPr>
              <a:t>4004e3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    48 83 c4 08    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add   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4004e7:       c3        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00000000004004e8 &lt;sum&gt;: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k-SK" sz="1600" dirty="0">
                <a:solidFill>
                  <a:srgbClr val="FF0000"/>
                </a:solidFill>
                <a:latin typeface="Menlo-Regular"/>
              </a:rPr>
              <a:t>4004e8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    b8 00 00 00 00          mov    $0x0,%eax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4004ed:       ba 00 00 00 00          mov    $0x0,%edx</a:t>
            </a:r>
          </a:p>
          <a:p>
            <a:r>
              <a:rPr lang="cs-CZ" sz="1600" dirty="0">
                <a:solidFill>
                  <a:srgbClr val="000000"/>
                </a:solidFill>
                <a:latin typeface="Menlo-Regular"/>
              </a:rPr>
              <a:t>  4004f2:       </a:t>
            </a:r>
            <a:r>
              <a:rPr lang="cs-CZ" sz="1600" dirty="0" err="1">
                <a:solidFill>
                  <a:srgbClr val="000000"/>
                </a:solidFill>
                <a:latin typeface="Menlo-Regular"/>
              </a:rPr>
              <a:t>eb</a:t>
            </a:r>
            <a:r>
              <a:rPr lang="cs-CZ" sz="1600" dirty="0">
                <a:solidFill>
                  <a:srgbClr val="000000"/>
                </a:solidFill>
                <a:latin typeface="Menlo-Regular"/>
              </a:rPr>
              <a:t> 09                   </a:t>
            </a:r>
            <a:r>
              <a:rPr lang="cs-CZ" sz="1600" dirty="0" err="1">
                <a:solidFill>
                  <a:srgbClr val="000000"/>
                </a:solidFill>
                <a:latin typeface="Menlo-Regular"/>
              </a:rPr>
              <a:t>jmp</a:t>
            </a:r>
            <a:r>
              <a:rPr lang="cs-CZ" sz="1600" dirty="0">
                <a:solidFill>
                  <a:srgbClr val="000000"/>
                </a:solidFill>
                <a:latin typeface="Menlo-Regular"/>
              </a:rPr>
              <a:t>    4004fd &lt;sum+0x15&gt;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4004f4:       48 63 ca                movslq %edx,%rcx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4004f7:       03 04 8f                add    (%rdi,%rcx,4),%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eax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4004fa:       83 c2 01                add    $0x1,%edx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4004fd:       39 f2           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cmp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   %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esi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,%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edx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4004ff:       7c f3           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jl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    4004f4 &lt;sum+0xc&gt;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400501:       f3 c3                   repz retq</a:t>
            </a: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5943600"/>
            <a:ext cx="7343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Using PC-relative addressing for sum(): 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0x4004e8</a:t>
            </a:r>
            <a:r>
              <a:rPr lang="en-US" sz="2000" dirty="0" smtClean="0">
                <a:latin typeface="Calibri" pitchFamily="34" charset="0"/>
              </a:rPr>
              <a:t> = </a:t>
            </a:r>
            <a:r>
              <a:rPr lang="en-US" sz="2000" dirty="0" smtClean="0">
                <a:solidFill>
                  <a:srgbClr val="3366FF"/>
                </a:solidFill>
                <a:latin typeface="Calibri" pitchFamily="34" charset="0"/>
              </a:rPr>
              <a:t>0x4004e3</a:t>
            </a:r>
            <a:r>
              <a:rPr lang="en-US" sz="2000" dirty="0" smtClean="0">
                <a:latin typeface="Calibri" pitchFamily="34" charset="0"/>
              </a:rPr>
              <a:t> + </a:t>
            </a:r>
            <a:r>
              <a:rPr lang="en-US" sz="2000" dirty="0" smtClean="0">
                <a:solidFill>
                  <a:srgbClr val="00CC99"/>
                </a:solidFill>
                <a:latin typeface="Calibri" pitchFamily="34" charset="0"/>
              </a:rPr>
              <a:t>0x5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4598" y="6519446"/>
            <a:ext cx="3139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</a:t>
            </a:r>
            <a:r>
              <a:rPr lang="en-US" sz="1600" dirty="0" smtClean="0">
                <a:latin typeface="Courier New"/>
                <a:cs typeface="Courier New"/>
              </a:rPr>
              <a:t>ource: </a:t>
            </a:r>
            <a:r>
              <a:rPr lang="en-US" sz="1600" dirty="0" err="1" smtClean="0">
                <a:latin typeface="Courier New"/>
                <a:cs typeface="Courier New"/>
              </a:rPr>
              <a:t>objdump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-dx </a:t>
            </a:r>
            <a:r>
              <a:rPr lang="en-US" sz="1600" dirty="0" err="1">
                <a:latin typeface="Courier New"/>
                <a:cs typeface="Courier New"/>
              </a:rPr>
              <a:t>prog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Entries</a:t>
            </a:r>
            <a:endParaRPr lang="en-GB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715000" y="6504460"/>
            <a:ext cx="2933713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400" b="1" dirty="0" err="1" smtClean="0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sz="1400" b="1" dirty="0" smtClean="0">
                <a:latin typeface="Courier New" pitchFamily="49" charset="0"/>
                <a:ea typeface="msgothic" charset="0"/>
                <a:cs typeface="msgothic" charset="0"/>
              </a:rPr>
              <a:t> –r –d </a:t>
            </a:r>
            <a:r>
              <a:rPr lang="en-GB" sz="1400" b="1" dirty="0" err="1" smtClean="0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4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3581400"/>
            <a:ext cx="9076020" cy="2790636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0000000000000000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0:   48 83 ec 08             sub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4:   be 02 00 00 00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$0x2,%esi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 9:   bf 00 00 00 00          mov    $0x0,%edi      </a:t>
            </a:r>
            <a:r>
              <a:rPr lang="sk-SK" sz="1600" dirty="0">
                <a:solidFill>
                  <a:srgbClr val="3366FF"/>
                </a:solidFill>
                <a:latin typeface="Menlo-Regular"/>
              </a:rPr>
              <a:t># %edi = &amp;array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a: R_X86_64_32 array         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Relocation entry</a:t>
            </a:r>
          </a:p>
          <a:p>
            <a:endParaRPr lang="en-US" sz="1600" dirty="0">
              <a:solidFill>
                <a:srgbClr val="3366FF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e:   e8 00 00 00 00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callq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13 &lt;main+0x13&gt;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sum()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f: R_X86_64_PC32 sum-0x4     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Relocation entry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13:   48 83 c4 08             add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17:   c3       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67113" y="6014373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6585" y="1330764"/>
            <a:ext cx="449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relocation entry for array at 0xf:</a:t>
            </a:r>
            <a:br>
              <a:rPr lang="en-US" altLang="zh-CN" sz="1800" dirty="0" smtClean="0">
                <a:latin typeface="Calibri" pitchFamily="34" charset="0"/>
              </a:rPr>
            </a:br>
            <a:r>
              <a:rPr lang="en-US" altLang="zh-CN" sz="1800" dirty="0" smtClean="0">
                <a:latin typeface="Calibri" pitchFamily="34" charset="0"/>
              </a:rPr>
              <a:t>offset = 0xa;</a:t>
            </a:r>
          </a:p>
          <a:p>
            <a:r>
              <a:rPr lang="en-US" altLang="zh-CN" sz="1800" dirty="0" smtClean="0">
                <a:latin typeface="Calibri" pitchFamily="34" charset="0"/>
              </a:rPr>
              <a:t>addend = 0; (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next instruction address offset</a:t>
            </a:r>
            <a:r>
              <a:rPr lang="en-US" altLang="zh-CN" sz="1800" dirty="0" smtClean="0">
                <a:latin typeface="Calibri" pitchFamily="34" charset="0"/>
              </a:rPr>
              <a:t>)</a:t>
            </a:r>
          </a:p>
          <a:p>
            <a:r>
              <a:rPr lang="en-US" altLang="zh-CN" sz="1800" dirty="0" smtClean="0">
                <a:latin typeface="Calibri" pitchFamily="34" charset="0"/>
              </a:rPr>
              <a:t>symbol = array;</a:t>
            </a:r>
          </a:p>
          <a:p>
            <a:r>
              <a:rPr lang="en-US" altLang="zh-CN" sz="1800" dirty="0" smtClean="0">
                <a:latin typeface="Calibri" pitchFamily="34" charset="0"/>
              </a:rPr>
              <a:t>type = Abs32</a:t>
            </a:r>
          </a:p>
          <a:p>
            <a:endParaRPr lang="zh-CN" altLang="en-US" sz="1800" dirty="0" smtClean="0"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197767"/>
            <a:ext cx="5012266" cy="13031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85" y="2806930"/>
            <a:ext cx="2347163" cy="236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244" y="3228588"/>
            <a:ext cx="220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array: 0x601018</a:t>
            </a:r>
            <a:endParaRPr lang="zh-CN" alt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7544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6" y="152400"/>
            <a:ext cx="8918575" cy="11350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Relocated .text section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3200400"/>
            <a:ext cx="181758" cy="328424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6200" y="1330888"/>
            <a:ext cx="9017001" cy="4526497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00000000004004d0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4004d0:       48 83 ec 08       </a:t>
            </a:r>
            <a:r>
              <a:rPr lang="ro-RO" sz="1600" dirty="0" smtClean="0">
                <a:solidFill>
                  <a:srgbClr val="000000"/>
                </a:solidFill>
                <a:latin typeface="Menlo-Regular"/>
              </a:rPr>
              <a:t>sub    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4004d4:       be 02 00 00 00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mov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$0x2,%esi</a:t>
            </a:r>
          </a:p>
          <a:p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 4004d9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    bf </a:t>
            </a:r>
            <a:r>
              <a:rPr lang="sk-SK" sz="1600" dirty="0">
                <a:solidFill>
                  <a:srgbClr val="00B050"/>
                </a:solidFill>
                <a:latin typeface="Menlo-Regular"/>
              </a:rPr>
              <a:t>18 10 60 00 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mov    </a:t>
            </a:r>
            <a:r>
              <a:rPr lang="sk-SK" sz="1600" dirty="0">
                <a:latin typeface="Menlo-Regular"/>
              </a:rPr>
              <a:t>$0x601018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,%edi  </a:t>
            </a:r>
            <a:r>
              <a:rPr lang="sk-SK" sz="1600" dirty="0">
                <a:latin typeface="Menlo-Regular"/>
              </a:rPr>
              <a:t># %edi = &amp;array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4004de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    e8 </a:t>
            </a:r>
            <a:r>
              <a:rPr lang="en-US" sz="1600" b="0" dirty="0">
                <a:solidFill>
                  <a:schemeClr val="accent1"/>
                </a:solidFill>
                <a:latin typeface="Menlo-Regular"/>
              </a:rPr>
              <a:t>05 00 00 00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callq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4004e8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&lt;sum&gt;    # sum()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smtClean="0">
                <a:solidFill>
                  <a:srgbClr val="3366FF"/>
                </a:solidFill>
                <a:latin typeface="Menlo-Regular"/>
              </a:rPr>
              <a:t>4004e3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    48 83 c4 08    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add   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4004e7:       c3        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00000000004004e8 &lt;sum&gt;: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k-SK" sz="1600" dirty="0">
                <a:solidFill>
                  <a:srgbClr val="FF0000"/>
                </a:solidFill>
                <a:latin typeface="Menlo-Regular"/>
              </a:rPr>
              <a:t>4004e8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    b8 00 00 00 00          mov    $0x0,%eax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4004ed:       ba 00 00 00 00          mov    $0x0,%edx</a:t>
            </a:r>
          </a:p>
          <a:p>
            <a:r>
              <a:rPr lang="cs-CZ" sz="1600" dirty="0">
                <a:solidFill>
                  <a:srgbClr val="000000"/>
                </a:solidFill>
                <a:latin typeface="Menlo-Regular"/>
              </a:rPr>
              <a:t>  4004f2:       </a:t>
            </a:r>
            <a:r>
              <a:rPr lang="cs-CZ" sz="1600" dirty="0" err="1">
                <a:solidFill>
                  <a:srgbClr val="000000"/>
                </a:solidFill>
                <a:latin typeface="Menlo-Regular"/>
              </a:rPr>
              <a:t>eb</a:t>
            </a:r>
            <a:r>
              <a:rPr lang="cs-CZ" sz="1600" dirty="0">
                <a:solidFill>
                  <a:srgbClr val="000000"/>
                </a:solidFill>
                <a:latin typeface="Menlo-Regular"/>
              </a:rPr>
              <a:t> 09                   </a:t>
            </a:r>
            <a:r>
              <a:rPr lang="cs-CZ" sz="1600" dirty="0" err="1">
                <a:solidFill>
                  <a:srgbClr val="000000"/>
                </a:solidFill>
                <a:latin typeface="Menlo-Regular"/>
              </a:rPr>
              <a:t>jmp</a:t>
            </a:r>
            <a:r>
              <a:rPr lang="cs-CZ" sz="1600" dirty="0">
                <a:solidFill>
                  <a:srgbClr val="000000"/>
                </a:solidFill>
                <a:latin typeface="Menlo-Regular"/>
              </a:rPr>
              <a:t>    4004fd &lt;sum+0x15&gt;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4004f4:       48 63 ca                movslq %edx,%rcx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4004f7:       03 04 8f                add    (%rdi,%rcx,4),%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eax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4004fa:       83 c2 01                add    $0x1,%edx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4004fd:       39 f2           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cmp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   %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esi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,%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edx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4004ff:       7c f3           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jl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    4004f4 &lt;sum+0xc&gt;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400501:       f3 c3                   repz retq</a:t>
            </a: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5943600"/>
            <a:ext cx="7343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Using PC-relative addressing for sum(): 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0x4004e8</a:t>
            </a:r>
            <a:r>
              <a:rPr lang="en-US" sz="2000" dirty="0" smtClean="0">
                <a:latin typeface="Calibri" pitchFamily="34" charset="0"/>
              </a:rPr>
              <a:t> = </a:t>
            </a:r>
            <a:r>
              <a:rPr lang="en-US" sz="2000" dirty="0" smtClean="0">
                <a:solidFill>
                  <a:srgbClr val="3366FF"/>
                </a:solidFill>
                <a:latin typeface="Calibri" pitchFamily="34" charset="0"/>
              </a:rPr>
              <a:t>0x4004e3</a:t>
            </a:r>
            <a:r>
              <a:rPr lang="en-US" sz="2000" dirty="0" smtClean="0">
                <a:latin typeface="Calibri" pitchFamily="34" charset="0"/>
              </a:rPr>
              <a:t> + </a:t>
            </a:r>
            <a:r>
              <a:rPr lang="en-US" sz="2000" dirty="0" smtClean="0">
                <a:solidFill>
                  <a:srgbClr val="00CC99"/>
                </a:solidFill>
                <a:latin typeface="Calibri" pitchFamily="34" charset="0"/>
              </a:rPr>
              <a:t>0x5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4598" y="6519446"/>
            <a:ext cx="3139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</a:t>
            </a:r>
            <a:r>
              <a:rPr lang="en-US" sz="1600" dirty="0" smtClean="0">
                <a:latin typeface="Courier New"/>
                <a:cs typeface="Courier New"/>
              </a:rPr>
              <a:t>ource: </a:t>
            </a:r>
            <a:r>
              <a:rPr lang="en-US" sz="1600" dirty="0" err="1" smtClean="0">
                <a:latin typeface="Courier New"/>
                <a:cs typeface="Courier New"/>
              </a:rPr>
              <a:t>objdump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-dx </a:t>
            </a:r>
            <a:r>
              <a:rPr lang="en-US" sz="1600" dirty="0" err="1">
                <a:latin typeface="Courier New"/>
                <a:cs typeface="Courier New"/>
              </a:rPr>
              <a:t>prog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610151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42" y="834165"/>
            <a:ext cx="5723116" cy="51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" y="3488215"/>
            <a:ext cx="6988146" cy="2255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75" y="5743930"/>
            <a:ext cx="5967582" cy="3132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55" y="37771"/>
            <a:ext cx="6172530" cy="345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Loading Executable Object </a:t>
            </a:r>
            <a:r>
              <a:rPr lang="en-GB" dirty="0" smtClean="0"/>
              <a:t>Files</a:t>
            </a:r>
            <a:endParaRPr lang="en-GB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23646" y="15677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646" y="19487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3646" y="2939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3646" y="3701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23646" y="4082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23646" y="4463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symtab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23646" y="4844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23646" y="59873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relocatables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269568" y="1413296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98806" y="1236452"/>
            <a:ext cx="2285154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686829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686829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686829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686830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686829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6076950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686829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6076950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4686829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421194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7834221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r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sp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7527834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7677150" y="899576"/>
            <a:ext cx="1314450" cy="819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invisible to user code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7543800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888288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7504113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810000" y="6172200"/>
            <a:ext cx="920542" cy="269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  <a:endParaRPr lang="en-GB" sz="12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686829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data segment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686829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code segment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7524750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7677150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23646" y="3320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23646" y="5225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.line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23646" y="2558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ini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t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23646" y="5606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strtab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555522" y="3629025"/>
            <a:ext cx="940278" cy="45336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2395" y="2991316"/>
            <a:ext cx="1136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load into memory</a:t>
            </a:r>
            <a:endParaRPr lang="zh-CN" altLang="en-US" sz="1800" dirty="0" smtClean="0">
              <a:solidFill>
                <a:srgbClr val="00B05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 header table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place of section header table, for loading</a:t>
            </a:r>
          </a:p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82" y="2067560"/>
            <a:ext cx="4099684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599" y="2067560"/>
            <a:ext cx="4517972" cy="2438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5029200"/>
            <a:ext cx="775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800" dirty="0" smtClean="0">
                <a:latin typeface="Calibri" pitchFamily="34" charset="0"/>
              </a:rPr>
              <a:t>Load type</a:t>
            </a:r>
          </a:p>
          <a:p>
            <a:pPr marL="342900" indent="-342900">
              <a:buAutoNum type="arabicPeriod"/>
            </a:pPr>
            <a:r>
              <a:rPr lang="en-US" altLang="zh-CN" sz="1800" dirty="0" smtClean="0">
                <a:latin typeface="Calibri" pitchFamily="34" charset="0"/>
              </a:rPr>
              <a:t>Code segment: R/E (.</a:t>
            </a:r>
            <a:r>
              <a:rPr lang="en-US" altLang="zh-CN" sz="1800" dirty="0" err="1" smtClean="0">
                <a:latin typeface="Calibri" pitchFamily="34" charset="0"/>
              </a:rPr>
              <a:t>init</a:t>
            </a:r>
            <a:r>
              <a:rPr lang="en-US" altLang="zh-CN" sz="1800" dirty="0" smtClean="0">
                <a:latin typeface="Calibri" pitchFamily="34" charset="0"/>
              </a:rPr>
              <a:t>, .text, .</a:t>
            </a:r>
            <a:r>
              <a:rPr lang="en-US" altLang="zh-CN" sz="1800" dirty="0" err="1" smtClean="0">
                <a:latin typeface="Calibri" pitchFamily="34" charset="0"/>
              </a:rPr>
              <a:t>rodata</a:t>
            </a:r>
            <a:r>
              <a:rPr lang="en-US" altLang="zh-CN" sz="1800" dirty="0" smtClean="0">
                <a:latin typeface="Calibri" pitchFamily="34" charset="0"/>
              </a:rPr>
              <a:t>), </a:t>
            </a:r>
            <a:r>
              <a:rPr lang="en-US" altLang="zh-CN" sz="1800" dirty="0" err="1" smtClean="0">
                <a:latin typeface="Calibri" pitchFamily="34" charset="0"/>
              </a:rPr>
              <a:t>memSize</a:t>
            </a:r>
            <a:r>
              <a:rPr lang="en-US" altLang="zh-CN" sz="1800" dirty="0" smtClean="0">
                <a:latin typeface="Calibri" pitchFamily="34" charset="0"/>
              </a:rPr>
              <a:t> == file size, alignment</a:t>
            </a:r>
          </a:p>
          <a:p>
            <a:pPr marL="342900" indent="-342900">
              <a:buAutoNum type="arabicPeriod"/>
            </a:pPr>
            <a:r>
              <a:rPr lang="en-US" altLang="zh-CN" sz="1800" dirty="0" smtClean="0">
                <a:latin typeface="Calibri" pitchFamily="34" charset="0"/>
              </a:rPr>
              <a:t>data segment: R/W(.data, .</a:t>
            </a:r>
            <a:r>
              <a:rPr lang="en-US" altLang="zh-CN" sz="1800" dirty="0" err="1" smtClean="0">
                <a:latin typeface="Calibri" pitchFamily="34" charset="0"/>
              </a:rPr>
              <a:t>bbs</a:t>
            </a:r>
            <a:r>
              <a:rPr lang="en-US" altLang="zh-CN" sz="1800" dirty="0" smtClean="0">
                <a:latin typeface="Calibri" pitchFamily="34" charset="0"/>
              </a:rPr>
              <a:t>), </a:t>
            </a:r>
            <a:r>
              <a:rPr lang="en-US" altLang="zh-CN" sz="1800" dirty="0" err="1" smtClean="0">
                <a:latin typeface="Calibri" pitchFamily="34" charset="0"/>
              </a:rPr>
              <a:t>memSize</a:t>
            </a:r>
            <a:r>
              <a:rPr lang="en-US" altLang="zh-CN" sz="1800" dirty="0" smtClean="0">
                <a:latin typeface="Calibri" pitchFamily="34" charset="0"/>
              </a:rPr>
              <a:t> &gt; </a:t>
            </a:r>
            <a:r>
              <a:rPr lang="en-US" altLang="zh-CN" sz="1800" dirty="0" err="1" smtClean="0">
                <a:latin typeface="Calibri" pitchFamily="34" charset="0"/>
              </a:rPr>
              <a:t>filesize</a:t>
            </a:r>
            <a:endParaRPr lang="zh-CN" alt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31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Load and running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loader (</a:t>
            </a:r>
            <a:r>
              <a:rPr lang="en-US" altLang="zh-CN" dirty="0" err="1" smtClean="0">
                <a:solidFill>
                  <a:srgbClr val="00B050"/>
                </a:solidFill>
              </a:rPr>
              <a:t>execve</a:t>
            </a:r>
            <a:r>
              <a:rPr lang="en-US" altLang="zh-CN" dirty="0" smtClean="0">
                <a:solidFill>
                  <a:srgbClr val="00B050"/>
                </a:solidFill>
              </a:rPr>
              <a:t> system call)copy code &amp; data from disk into memory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running the code by jumping to its entry point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_start (from crt1.o, runtime)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__</a:t>
            </a:r>
            <a:r>
              <a:rPr lang="en-US" altLang="zh-CN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libc_start_main</a:t>
            </a:r>
            <a:r>
              <a:rPr lang="en-US" altLang="zh-CN" dirty="0" smtClean="0">
                <a:solidFill>
                  <a:srgbClr val="00B050"/>
                </a:solidFill>
                <a:sym typeface="Wingdings" panose="05000000000000000000" pitchFamily="2" charset="2"/>
              </a:rPr>
              <a:t> (from libc.so, </a:t>
            </a:r>
            <a:r>
              <a:rPr lang="en-US" altLang="zh-CN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libc</a:t>
            </a:r>
            <a:r>
              <a:rPr lang="en-US" altLang="zh-CN" dirty="0" smtClean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main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 smtClean="0">
              <a:solidFill>
                <a:srgbClr val="00B050"/>
              </a:solidFill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22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5070" y="304800"/>
            <a:ext cx="8831262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Packaging Commonly Used Functions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161" y="1333500"/>
            <a:ext cx="8307387" cy="52959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to package functions commonly used by programmers?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Math, I/O, memory management, string manipulation, etc.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Awkward</a:t>
            </a:r>
            <a:r>
              <a:rPr lang="en-GB" dirty="0"/>
              <a:t>, given the linker framework so far: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1:</a:t>
            </a:r>
            <a:r>
              <a:rPr lang="en-GB" dirty="0"/>
              <a:t> Put all functions </a:t>
            </a:r>
            <a:r>
              <a:rPr lang="en-GB" dirty="0" smtClean="0"/>
              <a:t>into </a:t>
            </a:r>
            <a:r>
              <a:rPr lang="en-GB" dirty="0"/>
              <a:t>a single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link big object file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Space and time inefficient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2:</a:t>
            </a:r>
            <a:r>
              <a:rPr lang="en-GB" dirty="0"/>
              <a:t> Put each function in a separate source </a:t>
            </a:r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219200" y="4648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Cons &amp; Pros?</a:t>
            </a:r>
            <a:endParaRPr lang="zh-CN" altLang="en-US" sz="1800" dirty="0" smtClean="0">
              <a:solidFill>
                <a:srgbClr val="00B05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Old-fashioned Solution: Static </a:t>
            </a:r>
            <a:r>
              <a:rPr lang="en-GB" dirty="0"/>
              <a:t>Libraries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447800"/>
            <a:ext cx="8459787" cy="47672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990000"/>
                </a:solidFill>
              </a:rPr>
              <a:t>Static </a:t>
            </a:r>
            <a:r>
              <a:rPr lang="en-GB" dirty="0">
                <a:solidFill>
                  <a:srgbClr val="990000"/>
                </a:solidFill>
              </a:rPr>
              <a:t>libraries </a:t>
            </a:r>
            <a:r>
              <a:rPr lang="en-GB" dirty="0"/>
              <a:t>(.</a:t>
            </a:r>
            <a:r>
              <a:rPr lang="en-GB" dirty="0">
                <a:latin typeface="Courier New" pitchFamily="49" charset="0"/>
              </a:rPr>
              <a:t>a</a:t>
            </a:r>
            <a:r>
              <a:rPr lang="en-GB" dirty="0"/>
              <a:t> </a:t>
            </a:r>
            <a:r>
              <a:rPr lang="en-GB" dirty="0">
                <a:solidFill>
                  <a:srgbClr val="000004"/>
                </a:solidFill>
              </a:rPr>
              <a:t>archive files</a:t>
            </a:r>
            <a:r>
              <a:rPr lang="en-GB" dirty="0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Concatenate related relocatable object files into a single file with an index (called an </a:t>
            </a:r>
            <a:r>
              <a:rPr lang="en-GB" i="1" dirty="0"/>
              <a:t>archive</a:t>
            </a:r>
            <a:r>
              <a:rPr lang="en-GB" dirty="0" smtClean="0"/>
              <a:t>). For ex: </a:t>
            </a:r>
            <a:r>
              <a:rPr lang="en-GB" dirty="0" err="1" smtClean="0">
                <a:solidFill>
                  <a:srgbClr val="00B050"/>
                </a:solidFill>
              </a:rPr>
              <a:t>libm</a:t>
            </a:r>
            <a:r>
              <a:rPr lang="en-GB" dirty="0" smtClean="0">
                <a:solidFill>
                  <a:srgbClr val="00B050"/>
                </a:solidFill>
              </a:rPr>
              <a:t>, </a:t>
            </a:r>
            <a:r>
              <a:rPr lang="en-GB" dirty="0" err="1" smtClean="0">
                <a:solidFill>
                  <a:srgbClr val="00B050"/>
                </a:solidFill>
              </a:rPr>
              <a:t>liba</a:t>
            </a:r>
            <a:endParaRPr lang="en-GB" dirty="0">
              <a:solidFill>
                <a:srgbClr val="00B050"/>
              </a:solidFill>
            </a:endParaRP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Enhance linker so that it tries to resolve unresolved external references by looking for the symbols in one or more archives.</a:t>
            </a:r>
          </a:p>
          <a:p>
            <a:pPr lvl="1">
              <a:buSzPct val="75000"/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archive member file resolves reference, </a:t>
            </a:r>
            <a:r>
              <a:rPr lang="en-GB" dirty="0" smtClean="0"/>
              <a:t>link it  </a:t>
            </a:r>
            <a:r>
              <a:rPr lang="en-GB" dirty="0"/>
              <a:t>into</a:t>
            </a:r>
            <a:r>
              <a:rPr lang="en-GB" dirty="0" smtClean="0"/>
              <a:t> the executable</a:t>
            </a:r>
            <a:r>
              <a:rPr lang="en-GB" dirty="0"/>
              <a:t>.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46482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Why need explicitly specify the libraries?  For ex: -lm, import package</a:t>
            </a:r>
            <a:endParaRPr lang="en-US" altLang="zh-CN" sz="1800" dirty="0">
              <a:solidFill>
                <a:srgbClr val="00B050"/>
              </a:solidFill>
              <a:latin typeface="Calibri" pitchFamily="34" charset="0"/>
            </a:endParaRPr>
          </a:p>
          <a:p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Why not </a:t>
            </a:r>
            <a:r>
              <a:rPr lang="en-US" altLang="zh-CN" sz="1800" dirty="0" err="1" smtClean="0">
                <a:solidFill>
                  <a:srgbClr val="00B050"/>
                </a:solidFill>
                <a:latin typeface="Calibri" pitchFamily="34" charset="0"/>
              </a:rPr>
              <a:t>automatively</a:t>
            </a:r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 search for used API?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Linking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219200"/>
            <a:ext cx="7772400" cy="1143000"/>
          </a:xfrm>
          <a:solidFill>
            <a:srgbClr val="E0E0E0"/>
          </a:solidFill>
          <a:ln>
            <a:solidFill>
              <a:srgbClr val="000004"/>
            </a:solidFill>
          </a:ln>
        </p:spPr>
        <p:txBody>
          <a:bodyPr/>
          <a:lstStyle/>
          <a:p>
            <a:r>
              <a:rPr lang="en-US" sz="2000" dirty="0">
                <a:latin typeface="Calibri"/>
                <a:cs typeface="Calibri"/>
              </a:rPr>
              <a:t>Programs are translated and linked using a </a:t>
            </a:r>
            <a:r>
              <a:rPr lang="en-US" sz="2000" i="1" dirty="0">
                <a:latin typeface="Calibri"/>
                <a:cs typeface="Calibri"/>
              </a:rPr>
              <a:t>compiler driver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1800" dirty="0" err="1" smtClean="0">
                <a:latin typeface="Courier New" charset="0"/>
              </a:rPr>
              <a:t>linux</a:t>
            </a:r>
            <a:r>
              <a:rPr lang="en-US" sz="1800" dirty="0" smtClean="0">
                <a:latin typeface="Courier New" charset="0"/>
              </a:rPr>
              <a:t>&gt; </a:t>
            </a:r>
            <a:r>
              <a:rPr lang="en-US" sz="1800" i="1" dirty="0" err="1">
                <a:latin typeface="Courier New" charset="0"/>
              </a:rPr>
              <a:t>gcc</a:t>
            </a:r>
            <a:r>
              <a:rPr lang="en-US" sz="1800" i="1" dirty="0">
                <a:latin typeface="Courier New" charset="0"/>
              </a:rPr>
              <a:t> </a:t>
            </a:r>
            <a:r>
              <a:rPr lang="en-US" sz="1800" i="1" dirty="0" smtClean="0">
                <a:latin typeface="Courier New" charset="0"/>
              </a:rPr>
              <a:t>-</a:t>
            </a:r>
            <a:r>
              <a:rPr lang="en-US" sz="1800" i="1" dirty="0" err="1" smtClean="0">
                <a:latin typeface="Courier New" charset="0"/>
              </a:rPr>
              <a:t>Og</a:t>
            </a:r>
            <a:r>
              <a:rPr lang="en-US" sz="1800" i="1" dirty="0" smtClean="0">
                <a:latin typeface="Courier New" charset="0"/>
              </a:rPr>
              <a:t> -</a:t>
            </a:r>
            <a:r>
              <a:rPr lang="en-US" sz="1800" i="1" dirty="0">
                <a:latin typeface="Courier New" charset="0"/>
              </a:rPr>
              <a:t>o </a:t>
            </a:r>
            <a:r>
              <a:rPr lang="en-US" sz="1800" i="1" dirty="0" err="1" smtClean="0">
                <a:latin typeface="Courier New" charset="0"/>
              </a:rPr>
              <a:t>prog</a:t>
            </a:r>
            <a:r>
              <a:rPr lang="en-US" sz="1800" i="1" dirty="0" smtClean="0">
                <a:latin typeface="Courier New" charset="0"/>
              </a:rPr>
              <a:t> </a:t>
            </a:r>
            <a:r>
              <a:rPr lang="en-US" sz="1800" i="1" dirty="0" err="1">
                <a:latin typeface="Courier New" charset="0"/>
              </a:rPr>
              <a:t>main.c</a:t>
            </a:r>
            <a:r>
              <a:rPr lang="en-US" sz="1800" i="1" dirty="0">
                <a:latin typeface="Courier New" charset="0"/>
              </a:rPr>
              <a:t> </a:t>
            </a:r>
            <a:r>
              <a:rPr lang="en-US" sz="1800" i="1" dirty="0" err="1" smtClean="0">
                <a:latin typeface="Courier New" charset="0"/>
              </a:rPr>
              <a:t>sum.c</a:t>
            </a:r>
            <a:endParaRPr lang="en-US" sz="1800" i="1" dirty="0">
              <a:latin typeface="Courier New" charset="0"/>
            </a:endParaRPr>
          </a:p>
          <a:p>
            <a:pPr lvl="1"/>
            <a:r>
              <a:rPr lang="en-US" sz="1800" dirty="0" err="1" smtClean="0">
                <a:latin typeface="Courier New" charset="0"/>
              </a:rPr>
              <a:t>linux</a:t>
            </a:r>
            <a:r>
              <a:rPr lang="en-US" sz="1800" dirty="0" smtClean="0">
                <a:latin typeface="Courier New" charset="0"/>
              </a:rPr>
              <a:t>&gt; </a:t>
            </a:r>
            <a:r>
              <a:rPr lang="en-US" sz="1800" i="1" dirty="0">
                <a:latin typeface="Courier New" charset="0"/>
              </a:rPr>
              <a:t>./</a:t>
            </a:r>
            <a:r>
              <a:rPr lang="en-US" sz="1800" i="1" dirty="0" err="1" smtClean="0">
                <a:latin typeface="Courier New" charset="0"/>
              </a:rPr>
              <a:t>prog</a:t>
            </a:r>
            <a:endParaRPr lang="en-US" sz="1800" i="1" dirty="0">
              <a:latin typeface="Courier New" charset="0"/>
            </a:endParaRP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2667000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057400" y="5097463"/>
            <a:ext cx="297180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Linker (ld)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1828800" y="3409950"/>
            <a:ext cx="175260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 dirty="0">
                <a:latin typeface="Calibri"/>
                <a:cs typeface="Calibri"/>
              </a:rPr>
              <a:t>(</a:t>
            </a:r>
            <a:r>
              <a:rPr lang="en-US" sz="1800" dirty="0" err="1">
                <a:latin typeface="Calibri"/>
                <a:cs typeface="Calibri"/>
              </a:rPr>
              <a:t>cpp</a:t>
            </a:r>
            <a:r>
              <a:rPr lang="en-US" sz="18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133600" y="26670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main.c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2268538" y="43434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main.o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3733800" y="3409950"/>
            <a:ext cx="179705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 dirty="0">
                <a:latin typeface="Calibri"/>
                <a:cs typeface="Calibri"/>
              </a:rPr>
              <a:t>(</a:t>
            </a:r>
            <a:r>
              <a:rPr lang="en-US" sz="1800" dirty="0" err="1">
                <a:latin typeface="Calibri"/>
                <a:cs typeface="Calibri"/>
              </a:rPr>
              <a:t>cpp</a:t>
            </a:r>
            <a:r>
              <a:rPr lang="en-US" sz="18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4191000" y="26670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sum.c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4268300" y="43434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err="1" smtClean="0">
                <a:latin typeface="Courier New"/>
                <a:cs typeface="Courier New"/>
              </a:rPr>
              <a:t>sum.o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3200400" y="5789613"/>
            <a:ext cx="7387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prog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4659313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2667000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4659313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4659313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3559175" y="54895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2667000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5683250" y="2719388"/>
            <a:ext cx="132114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Source files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5619750" y="4264025"/>
            <a:ext cx="240463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Separately compiled</a:t>
            </a:r>
          </a:p>
          <a:p>
            <a:r>
              <a:rPr lang="en-US" sz="1800" i="1" u="sng" dirty="0">
                <a:solidFill>
                  <a:srgbClr val="C00000"/>
                </a:solidFill>
                <a:latin typeface="Calibri"/>
                <a:cs typeface="Calibri"/>
              </a:rPr>
              <a:t>relocatable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 object files</a:t>
            </a: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3999592" y="5607050"/>
            <a:ext cx="407760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Fully linked </a:t>
            </a:r>
            <a:r>
              <a:rPr lang="en-US" sz="1800" i="1" u="sng" dirty="0">
                <a:solidFill>
                  <a:srgbClr val="C00000"/>
                </a:solidFill>
                <a:latin typeface="Calibri"/>
                <a:cs typeface="Calibri"/>
              </a:rPr>
              <a:t>executable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 object file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(contains code and data for all functions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defined in </a:t>
            </a:r>
            <a:r>
              <a:rPr lang="en-US" sz="1800" i="1" dirty="0" err="1">
                <a:solidFill>
                  <a:srgbClr val="C00000"/>
                </a:solidFill>
                <a:latin typeface="Courier New"/>
                <a:cs typeface="Courier New"/>
              </a:rPr>
              <a:t>main.c</a:t>
            </a:r>
            <a:r>
              <a:rPr lang="en-US" sz="1800" i="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lang="en-US" sz="1800" i="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i="1" dirty="0" err="1" smtClean="0">
                <a:solidFill>
                  <a:srgbClr val="C00000"/>
                </a:solidFill>
                <a:latin typeface="Courier New"/>
                <a:cs typeface="Courier New"/>
              </a:rPr>
              <a:t>sum.c</a:t>
            </a:r>
            <a:r>
              <a:rPr lang="en-US" sz="1800" i="1" dirty="0" smtClean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endParaRPr lang="en-US" sz="1800" i="1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71" grpId="0"/>
      <p:bldP spid="228372" grpId="0"/>
      <p:bldP spid="22837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Static Libraries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295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9600" y="2289869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71525" y="16151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atoi.c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55675" y="29867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atoi.o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0" y="2289869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297113" y="16151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printf.c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316163" y="29867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printf.o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971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295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971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971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511425" y="4674294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3884613" y="3302694"/>
            <a:ext cx="1298575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836094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886200" y="2159694"/>
            <a:ext cx="436563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...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572000" y="2300981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4583113" y="16262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random.c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602163" y="29978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random.o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5257800" y="1931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5257800" y="2693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295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095875" y="3759894"/>
            <a:ext cx="3637832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rs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atoi.o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…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random.o</a:t>
            </a:r>
            <a:endParaRPr lang="en-GB" sz="1600" b="1" dirty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2971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886200" y="4654714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C standard library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57200" y="5562600"/>
            <a:ext cx="83073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 err="1" smtClean="0">
                <a:latin typeface="Calibri" pitchFamily="34" charset="0"/>
              </a:rPr>
              <a:t>Archiver</a:t>
            </a:r>
            <a:r>
              <a:rPr lang="en-GB" sz="2000" kern="0" dirty="0" smtClean="0">
                <a:latin typeface="Calibri" pitchFamily="34" charset="0"/>
              </a:rPr>
              <a:t> allows incremental updates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2000" kern="0" dirty="0" smtClean="0">
                <a:latin typeface="Calibri" pitchFamily="34" charset="0"/>
              </a:rPr>
              <a:t>Recompile function that changes and replace .o file in archive.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kern="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048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Commonly Used Libraries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4012" y="1220788"/>
            <a:ext cx="8307387" cy="3152775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err="1">
                <a:latin typeface="Courier New" pitchFamily="49" charset="0"/>
              </a:rPr>
              <a:t>libc.a</a:t>
            </a:r>
            <a:r>
              <a:rPr lang="en-GB" sz="2000" dirty="0"/>
              <a:t> (the C standard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4.6 MB archive </a:t>
            </a:r>
            <a:r>
              <a:rPr lang="en-GB" sz="1800" dirty="0"/>
              <a:t>of </a:t>
            </a:r>
            <a:r>
              <a:rPr lang="en-GB" sz="1800" dirty="0" smtClean="0"/>
              <a:t>1496 object </a:t>
            </a:r>
            <a:r>
              <a:rPr lang="en-GB" sz="1800" dirty="0"/>
              <a:t>files.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I/O, memory allocation, signal handling, string handling, data and time, random numbers, integer math</a:t>
            </a:r>
          </a:p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err="1">
                <a:latin typeface="Courier New" pitchFamily="49" charset="0"/>
              </a:rPr>
              <a:t>libm.a</a:t>
            </a:r>
            <a:r>
              <a:rPr lang="en-GB" sz="2000" dirty="0"/>
              <a:t> (the C math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2 </a:t>
            </a:r>
            <a:r>
              <a:rPr lang="en-GB" sz="1800" dirty="0"/>
              <a:t>MB archive of </a:t>
            </a:r>
            <a:r>
              <a:rPr lang="en-GB" sz="1800" dirty="0" smtClean="0"/>
              <a:t>444 </a:t>
            </a:r>
            <a:r>
              <a:rPr lang="en-GB" sz="1800" dirty="0"/>
              <a:t>object files.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floating point math (sin, </a:t>
            </a:r>
            <a:r>
              <a:rPr lang="en-GB" sz="1800" dirty="0" err="1"/>
              <a:t>cos</a:t>
            </a:r>
            <a:r>
              <a:rPr lang="en-GB" sz="1800" dirty="0"/>
              <a:t>, tan, log, exp, </a:t>
            </a:r>
            <a:r>
              <a:rPr lang="en-GB" sz="1800" dirty="0" err="1"/>
              <a:t>sqrt</a:t>
            </a:r>
            <a:r>
              <a:rPr lang="en-GB" sz="1800" dirty="0"/>
              <a:t>, …) 	</a:t>
            </a:r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914400" y="3677347"/>
            <a:ext cx="2767502" cy="2874352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–t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fork.o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fprintf.o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fpu_control.o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fputc.o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freopen.o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fscanf.o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fseek.o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fstab.o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754874" y="3677347"/>
            <a:ext cx="2767502" cy="2874352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–t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libm.a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3452982" cy="1240722"/>
          </a:xfrm>
        </p:spPr>
        <p:txBody>
          <a:bodyPr/>
          <a:lstStyle/>
          <a:p>
            <a:r>
              <a:rPr lang="en-US" dirty="0" smtClean="0"/>
              <a:t>Linking with Static Libraries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6694" y="2020989"/>
            <a:ext cx="3517106" cy="3541611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dirty="0" smtClean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600" dirty="0">
                <a:solidFill>
                  <a:srgbClr val="926492"/>
                </a:solidFill>
                <a:latin typeface="Menlo-Regular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vector.h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{3, 4};</a:t>
            </a: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1651C"/>
                </a:solidFill>
                <a:latin typeface="Menlo-Regular"/>
              </a:rPr>
              <a:t>z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[2];</a:t>
            </a:r>
          </a:p>
          <a:p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4A00FF"/>
                </a:solidFill>
                <a:latin typeface="Menlo-Regular"/>
              </a:rPr>
              <a:t>main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(x, y, z, 2);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600" dirty="0">
                <a:solidFill>
                  <a:srgbClr val="9D206F"/>
                </a:solidFill>
                <a:latin typeface="Menlo-Regular"/>
              </a:rPr>
              <a:t>"z = [%d %d]\</a:t>
            </a:r>
            <a:r>
              <a:rPr lang="ro-RO" sz="1600" dirty="0" smtClean="0">
                <a:solidFill>
                  <a:srgbClr val="9D206F"/>
                </a:solidFill>
                <a:latin typeface="Menlo-Regular"/>
              </a:rPr>
              <a:t>n”</a:t>
            </a:r>
            <a:r>
              <a:rPr lang="ro-RO" sz="1600" dirty="0" smtClean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sz="1600" dirty="0" smtClean="0">
                <a:solidFill>
                  <a:srgbClr val="000000"/>
                </a:solidFill>
                <a:latin typeface="Menlo-Regular"/>
              </a:rPr>
              <a:t>          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z[0], z[1]);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04184" y="52578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main2.c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69138" y="1817132"/>
            <a:ext cx="4441462" cy="181806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z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smtClean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(i = 0; i &lt; n; i++)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        z[i] = x[i] + y[i];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69138" y="3774995"/>
            <a:ext cx="4441462" cy="206428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multvec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     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z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 smtClean="0">
                <a:solidFill>
                  <a:srgbClr val="C200FF"/>
                </a:solidFill>
                <a:latin typeface="Menlo-Regular"/>
              </a:rPr>
              <a:t>    for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(i = 0; i &lt; n; i++)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        z[i] = x[i] * y[i];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203940" y="5527595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342462" y="3341132"/>
            <a:ext cx="1344338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0" name="Left Brace 9"/>
          <p:cNvSpPr/>
          <p:nvPr/>
        </p:nvSpPr>
        <p:spPr bwMode="auto">
          <a:xfrm rot="5400000">
            <a:off x="6210300" y="-583168"/>
            <a:ext cx="381000" cy="4267200"/>
          </a:xfrm>
          <a:prstGeom prst="leftBrace">
            <a:avLst>
              <a:gd name="adj1" fmla="val 233773"/>
              <a:gd name="adj2" fmla="val 50261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00" y="914400"/>
            <a:ext cx="120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libvector.a</a:t>
            </a:r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6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284162"/>
            <a:ext cx="5614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Linking with Static Libraries</a:t>
            </a:r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698500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4625" y="2992438"/>
            <a:ext cx="2070100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52400" y="228600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801813" y="399415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241425" y="3681413"/>
            <a:ext cx="815975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344738" y="4291013"/>
            <a:ext cx="762000" cy="304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353050" y="3263900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3981451" y="3649663"/>
            <a:ext cx="1587" cy="102235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497138" y="4672013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519593" y="5518150"/>
            <a:ext cx="1012890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prog2c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3981450" y="5047191"/>
            <a:ext cx="1588" cy="41433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577022" y="3886200"/>
            <a:ext cx="3185978" cy="626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and any other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modules called by 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187700" y="3263900"/>
            <a:ext cx="169819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libvector.a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992563" y="399415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4981575" y="3590397"/>
            <a:ext cx="841375" cy="1066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929438" y="3206750"/>
            <a:ext cx="1552839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Static libraries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25425" y="3883025"/>
            <a:ext cx="130559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800" b="1" i="1" dirty="0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object files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648251" y="5378450"/>
            <a:ext cx="220974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260475" y="228600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1882775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328988" y="2289175"/>
            <a:ext cx="1304925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endParaRPr lang="en-GB" sz="18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3981451" y="2955925"/>
            <a:ext cx="158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3429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4572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2601913" y="1538288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3925888" y="1524000"/>
            <a:ext cx="1422483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5600" y="6347379"/>
            <a:ext cx="2175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Calibri" pitchFamily="34" charset="0"/>
              </a:rPr>
              <a:t>“c” for “compile-time”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Using Static Libraries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428750"/>
            <a:ext cx="8307387" cy="41338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Linker’s algorithm for resolving external references: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Scan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files and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files in the command line order.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During the scan, keep a list of the current unresolved references.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 each new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or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file, </a:t>
            </a:r>
            <a:r>
              <a:rPr lang="en-GB" i="1" dirty="0" err="1"/>
              <a:t>obj</a:t>
            </a:r>
            <a:r>
              <a:rPr lang="en-GB" dirty="0"/>
              <a:t>, is encountered, try to resolve each unresolved reference in the list against the symbols defined in </a:t>
            </a:r>
            <a:r>
              <a:rPr lang="en-GB" i="1" dirty="0"/>
              <a:t>obj</a:t>
            </a:r>
            <a:r>
              <a:rPr lang="en-GB" dirty="0"/>
              <a:t>.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any entries in the unresolved list at end of scan, then error.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Problem</a:t>
            </a:r>
            <a:r>
              <a:rPr lang="en-GB" dirty="0"/>
              <a:t>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Command line order matters!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Moral: put libraries at the end of the command line.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90600" y="4995736"/>
            <a:ext cx="6723613" cy="1020409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-L.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main2.o –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libvector.a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-L.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libvector.a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main2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.o 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main2.o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: In function `main':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main2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(.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text+0x18):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undefined reference to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`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' 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332232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Problem: each archive member or object file may includes more functions than referenced, still </a:t>
            </a:r>
            <a:r>
              <a:rPr lang="en-US" altLang="zh-CN" sz="1800" dirty="0" err="1" smtClean="0">
                <a:solidFill>
                  <a:srgbClr val="00B050"/>
                </a:solidFill>
                <a:latin typeface="Calibri" pitchFamily="34" charset="0"/>
              </a:rPr>
              <a:t>suboptimally</a:t>
            </a:r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 linked.</a:t>
            </a:r>
            <a:endParaRPr lang="zh-CN" altLang="en-US" sz="1800" dirty="0" smtClean="0">
              <a:solidFill>
                <a:srgbClr val="00B05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981200"/>
            <a:ext cx="610321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1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Modern Solution: Shared </a:t>
            </a:r>
            <a:r>
              <a:rPr lang="en-GB" dirty="0"/>
              <a:t>Libraries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344613"/>
            <a:ext cx="8307387" cy="497998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Static libraries have the following disadvantages: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Duplication in the stored executables (every function needs </a:t>
            </a:r>
            <a:r>
              <a:rPr lang="en-GB" dirty="0" err="1" smtClean="0"/>
              <a:t>libc</a:t>
            </a:r>
            <a:r>
              <a:rPr lang="en-GB" dirty="0" smtClean="0"/>
              <a:t>)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Duplication in the running executables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Minor bug fixes of system libraries require each application to explicitly </a:t>
            </a:r>
            <a:r>
              <a:rPr lang="en-GB" dirty="0" err="1"/>
              <a:t>relink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solidFill>
                <a:srgbClr val="000004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000004"/>
                </a:solidFill>
              </a:rPr>
              <a:t>Modern </a:t>
            </a:r>
            <a:r>
              <a:rPr lang="en-GB" dirty="0">
                <a:solidFill>
                  <a:srgbClr val="000004"/>
                </a:solidFill>
              </a:rPr>
              <a:t>s</a:t>
            </a:r>
            <a:r>
              <a:rPr lang="en-GB" dirty="0" smtClean="0">
                <a:solidFill>
                  <a:srgbClr val="000004"/>
                </a:solidFill>
              </a:rPr>
              <a:t>olution</a:t>
            </a:r>
            <a:r>
              <a:rPr lang="en-GB" dirty="0">
                <a:solidFill>
                  <a:srgbClr val="000004"/>
                </a:solidFill>
              </a:rPr>
              <a:t>: Shared Libraries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Object files that contain code and data that are loaded and linked into an application </a:t>
            </a:r>
            <a:r>
              <a:rPr lang="en-GB" i="1" dirty="0"/>
              <a:t>dynamically, </a:t>
            </a:r>
            <a:r>
              <a:rPr lang="en-GB" dirty="0"/>
              <a:t>at either </a:t>
            </a:r>
            <a:r>
              <a:rPr lang="en-GB" i="1" dirty="0"/>
              <a:t>load-time</a:t>
            </a:r>
            <a:r>
              <a:rPr lang="en-GB" dirty="0"/>
              <a:t> or </a:t>
            </a:r>
            <a:r>
              <a:rPr lang="en-GB" i="1" dirty="0"/>
              <a:t>run-time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Also called: dynamic link libraries, DLLs, </a:t>
            </a:r>
            <a:r>
              <a:rPr lang="en-GB" dirty="0">
                <a:latin typeface="Courier New"/>
                <a:cs typeface="Courier New"/>
              </a:rPr>
              <a:t>.so </a:t>
            </a:r>
            <a:r>
              <a:rPr lang="en-GB" dirty="0"/>
              <a:t>files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Shared Libraries 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347" y="1295400"/>
            <a:ext cx="8307387" cy="54864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occur when executable is first loaded and run (load-time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Common case for Linux, handled automatically by the dynamic linker (</a:t>
            </a:r>
            <a:r>
              <a:rPr lang="en-GB" b="1" dirty="0">
                <a:latin typeface="Courier New" pitchFamily="49" charset="0"/>
              </a:rPr>
              <a:t>ld-linux.so</a:t>
            </a:r>
            <a:r>
              <a:rPr lang="en-GB" dirty="0">
                <a:latin typeface="Courier New" pitchFamily="49" charset="0"/>
              </a:rPr>
              <a:t>)</a:t>
            </a:r>
            <a:r>
              <a:rPr lang="en-GB" dirty="0"/>
              <a:t>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C library (</a:t>
            </a:r>
            <a:r>
              <a:rPr lang="en-GB" b="1" dirty="0" err="1">
                <a:latin typeface="Courier New" pitchFamily="49" charset="0"/>
              </a:rPr>
              <a:t>libc.so</a:t>
            </a:r>
            <a:r>
              <a:rPr lang="en-GB" dirty="0"/>
              <a:t>) usually dynamically linked. 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also occur after program has begun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run-time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</a:t>
            </a:r>
            <a:r>
              <a:rPr lang="en-GB" dirty="0" smtClean="0"/>
              <a:t> Linux, </a:t>
            </a:r>
            <a:r>
              <a:rPr lang="en-GB" dirty="0"/>
              <a:t>this is done by calls to the </a:t>
            </a:r>
            <a:r>
              <a:rPr lang="en-GB" b="1" dirty="0" err="1">
                <a:latin typeface="Courier New" pitchFamily="49" charset="0"/>
              </a:rPr>
              <a:t>dlopen</a:t>
            </a:r>
            <a:r>
              <a:rPr lang="en-GB" b="1" dirty="0">
                <a:latin typeface="Courier New" pitchFamily="49" charset="0"/>
              </a:rPr>
              <a:t>() </a:t>
            </a:r>
            <a:r>
              <a:rPr lang="en-GB" dirty="0"/>
              <a:t>interface</a:t>
            </a:r>
            <a:r>
              <a:rPr lang="en-GB" dirty="0">
                <a:latin typeface="Courier New" pitchFamily="49" charset="0"/>
              </a:rPr>
              <a:t>.</a:t>
            </a:r>
            <a:endParaRPr lang="en-GB" dirty="0" smtClean="0">
              <a:latin typeface="Courier New" pitchFamily="49" charset="0"/>
            </a:endParaRP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Distributing software.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High</a:t>
            </a:r>
            <a:r>
              <a:rPr lang="en-GB" dirty="0"/>
              <a:t>-performance web servers.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Runtime library </a:t>
            </a:r>
            <a:r>
              <a:rPr lang="en-GB" dirty="0" err="1" smtClean="0"/>
              <a:t>interpositioning</a:t>
            </a:r>
            <a:r>
              <a:rPr lang="en-GB" dirty="0" smtClean="0"/>
              <a:t>.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Shared library routines can be shared by multiple processes.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on this when we learn about virtual </a:t>
            </a:r>
            <a:r>
              <a:rPr lang="en-GB" dirty="0" smtClean="0"/>
              <a:t>memory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Load-time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  <a:endParaRPr lang="en-GB" sz="1600" b="1" dirty="0" smtClean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81213" y="1010963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757488" y="2568300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359275" y="19491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795691" y="3974825"/>
            <a:ext cx="92054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prog2l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6124300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292475" y="5133700"/>
            <a:ext cx="1588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352925" y="48447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555915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54385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-228600" y="3873224"/>
            <a:ext cx="2514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  <a:endParaRPr lang="en-GB" sz="1600" b="1" i="1" dirty="0" smtClean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smtClean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</a:t>
            </a: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887233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84525" y="1010963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749525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689475" y="1047475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unix&gt; gcc -shared -o libvector.so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addvec.c multvec.c</a:t>
            </a: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5715000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Linking at </a:t>
            </a:r>
            <a:r>
              <a:rPr lang="en-GB" dirty="0" smtClean="0"/>
              <a:t>Run-time</a:t>
            </a:r>
            <a:endParaRPr lang="en-GB" dirty="0"/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04800" y="1323975"/>
            <a:ext cx="8581894" cy="501894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dlfcn.h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{3, 4};</a:t>
            </a: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1651C"/>
                </a:solidFill>
                <a:latin typeface="Menlo-Regular"/>
              </a:rPr>
              <a:t>z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[2];</a:t>
            </a:r>
          </a:p>
          <a:p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4A00FF"/>
                </a:solidFill>
                <a:latin typeface="Menlo-Regular"/>
              </a:rPr>
              <a:t>main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nl-NL" sz="1600" dirty="0">
                <a:solidFill>
                  <a:srgbClr val="C1651C"/>
                </a:solidFill>
                <a:latin typeface="Menlo-Regular"/>
              </a:rPr>
              <a:t>handle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(*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addvec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)(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error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Dynamically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load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shared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library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that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contains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addvec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()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dlopen(</a:t>
            </a:r>
            <a:r>
              <a:rPr lang="fi-FI" sz="1600" dirty="0" err="1">
                <a:solidFill>
                  <a:srgbClr val="9D206F"/>
                </a:solidFill>
                <a:latin typeface="Menlo-Regular"/>
              </a:rPr>
              <a:t>"./libvector.so</a:t>
            </a:r>
            <a:r>
              <a:rPr lang="fi-FI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RTLD_LAZY);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(!handle) {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exit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(1);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l-PL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pl-PL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10428" y="6019800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Linkers?</a:t>
            </a: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 1: Modularity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Program can be written as a collection of smaller source files, rather than one monolithic mass.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build libraries of common functions (more on this later)</a:t>
            </a:r>
          </a:p>
          <a:p>
            <a:pPr lvl="2"/>
            <a:r>
              <a:rPr lang="en-US" dirty="0" smtClean="0"/>
              <a:t>e.g., Math library, standard C library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Linking at Run-time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10981" y="1371600"/>
            <a:ext cx="7964237" cy="5004167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Get a pointer to the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() function we just loaded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(handle,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error);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Now we can call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() just like any other function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(x, y, z, 2);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600" dirty="0">
                <a:solidFill>
                  <a:srgbClr val="9D206F"/>
                </a:solidFill>
                <a:latin typeface="Menlo-Regular"/>
              </a:rPr>
              <a:t>"z = [%d %d]\n"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, z[0], z[1]);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Menlo-Regular"/>
              </a:rPr>
              <a:t>/* Unload the shared library */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dlclose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(handle) &lt; 0) {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exit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(1);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05628" y="6019800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 is a technique that allows programs to be constructed from multiple object files. </a:t>
            </a:r>
          </a:p>
          <a:p>
            <a:endParaRPr lang="en-US" dirty="0" smtClean="0"/>
          </a:p>
          <a:p>
            <a:r>
              <a:rPr lang="en-US" dirty="0" smtClean="0"/>
              <a:t>Linking can happen at different times in a program’s lifetime:</a:t>
            </a:r>
          </a:p>
          <a:p>
            <a:pPr lvl="1"/>
            <a:r>
              <a:rPr lang="en-US" dirty="0" smtClean="0"/>
              <a:t>Compile time (when a program is compiled)</a:t>
            </a:r>
          </a:p>
          <a:p>
            <a:pPr lvl="1"/>
            <a:r>
              <a:rPr lang="en-US" dirty="0" smtClean="0"/>
              <a:t>Load time (when a program is loaded into memory)</a:t>
            </a:r>
          </a:p>
          <a:p>
            <a:pPr lvl="1"/>
            <a:r>
              <a:rPr lang="en-US" dirty="0" smtClean="0"/>
              <a:t>Run time (while a program is executing)</a:t>
            </a:r>
          </a:p>
          <a:p>
            <a:pPr lvl="1"/>
            <a:endParaRPr lang="en-US" dirty="0"/>
          </a:p>
          <a:p>
            <a:r>
              <a:rPr lang="en-US" dirty="0" smtClean="0"/>
              <a:t>Understanding linking can help you avoid nasty errors and make you a </a:t>
            </a:r>
            <a:r>
              <a:rPr lang="en-US" smtClean="0"/>
              <a:t>better programmer.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Linking</a:t>
            </a:r>
          </a:p>
          <a:p>
            <a:r>
              <a:rPr lang="en-US" dirty="0" smtClean="0"/>
              <a:t>Case study: Library </a:t>
            </a:r>
            <a:r>
              <a:rPr lang="en-US" dirty="0" err="1" smtClean="0"/>
              <a:t>interpositioning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Library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Library </a:t>
            </a:r>
            <a:r>
              <a:rPr lang="en-GB" dirty="0" err="1" smtClean="0"/>
              <a:t>interpositioning</a:t>
            </a:r>
            <a:r>
              <a:rPr lang="en-GB" dirty="0" smtClean="0"/>
              <a:t> : powerful linking technique that allows programmers to intercept calls to arbitrary functions</a:t>
            </a:r>
          </a:p>
          <a:p>
            <a:r>
              <a:rPr lang="en-GB" dirty="0" err="1" smtClean="0"/>
              <a:t>Interpositioning</a:t>
            </a:r>
            <a:r>
              <a:rPr lang="en-GB" dirty="0" smtClean="0"/>
              <a:t> can occur at:</a:t>
            </a:r>
          </a:p>
          <a:p>
            <a:pPr lvl="1"/>
            <a:r>
              <a:rPr lang="en-GB" dirty="0" smtClean="0"/>
              <a:t>Compile time: When the source code is compiled	</a:t>
            </a:r>
          </a:p>
          <a:p>
            <a:pPr lvl="1"/>
            <a:r>
              <a:rPr lang="en-GB" dirty="0" smtClean="0"/>
              <a:t>Link time: When the </a:t>
            </a:r>
            <a:r>
              <a:rPr lang="en-GB" dirty="0" err="1" smtClean="0"/>
              <a:t>relocatable</a:t>
            </a:r>
            <a:r>
              <a:rPr lang="en-GB" dirty="0" smtClean="0"/>
              <a:t> object files </a:t>
            </a:r>
            <a:r>
              <a:rPr lang="en-GB" smtClean="0"/>
              <a:t>are statically linked </a:t>
            </a:r>
            <a:r>
              <a:rPr lang="en-GB" dirty="0" smtClean="0"/>
              <a:t>to form an executable object file</a:t>
            </a:r>
          </a:p>
          <a:p>
            <a:pPr lvl="1"/>
            <a:r>
              <a:rPr lang="en-GB" dirty="0" smtClean="0"/>
              <a:t>Load/run time: When an executable object file is loaded into memory, dynamically linked, and then executed.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Interpositioning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Security</a:t>
            </a:r>
          </a:p>
          <a:p>
            <a:pPr lvl="1"/>
            <a:r>
              <a:rPr lang="en-GB" dirty="0" smtClean="0"/>
              <a:t>Confinement (sandboxing)</a:t>
            </a:r>
          </a:p>
          <a:p>
            <a:pPr lvl="1"/>
            <a:r>
              <a:rPr lang="en-GB" dirty="0" smtClean="0"/>
              <a:t>Behind the scenes encryption</a:t>
            </a:r>
          </a:p>
          <a:p>
            <a:r>
              <a:rPr lang="en-US" dirty="0" smtClean="0"/>
              <a:t>Debugging</a:t>
            </a:r>
            <a:endParaRPr lang="en-US" dirty="0"/>
          </a:p>
          <a:p>
            <a:pPr lvl="1"/>
            <a:r>
              <a:rPr lang="en-US" dirty="0"/>
              <a:t>In 2014, two Facebook engineers debugged a treacherous 1-year old bug in their iPhone app using </a:t>
            </a:r>
            <a:r>
              <a:rPr lang="en-US" dirty="0" err="1"/>
              <a:t>interpositioning</a:t>
            </a:r>
            <a:endParaRPr lang="en-US" dirty="0"/>
          </a:p>
          <a:p>
            <a:pPr lvl="1"/>
            <a:r>
              <a:rPr lang="en-US" dirty="0"/>
              <a:t>Code in the SPDY networking stack was writing to the wrong location</a:t>
            </a:r>
          </a:p>
          <a:p>
            <a:pPr lvl="1"/>
            <a:r>
              <a:rPr lang="en-US" dirty="0"/>
              <a:t>Solved by intercepting calls to </a:t>
            </a:r>
            <a:r>
              <a:rPr lang="en-US" dirty="0" err="1"/>
              <a:t>Posix</a:t>
            </a:r>
            <a:r>
              <a:rPr lang="en-US" dirty="0"/>
              <a:t> write functions (write, </a:t>
            </a:r>
            <a:r>
              <a:rPr lang="en-US" dirty="0" err="1"/>
              <a:t>writev</a:t>
            </a:r>
            <a:r>
              <a:rPr lang="en-US" dirty="0"/>
              <a:t>, </a:t>
            </a:r>
            <a:r>
              <a:rPr lang="en-US" dirty="0" err="1"/>
              <a:t>pwrite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600" dirty="0"/>
              <a:t>Source: </a:t>
            </a:r>
            <a:r>
              <a:rPr lang="en-US" sz="1600" dirty="0" smtClean="0"/>
              <a:t> Facebook engineering blog post at </a:t>
            </a:r>
            <a:r>
              <a:rPr lang="en-US" sz="1600" dirty="0" smtClean="0">
                <a:latin typeface="Courier New"/>
                <a:cs typeface="Courier New"/>
              </a:rPr>
              <a:t>https</a:t>
            </a:r>
            <a:r>
              <a:rPr lang="en-US" sz="1600" dirty="0">
                <a:latin typeface="Courier New"/>
                <a:cs typeface="Courier New"/>
              </a:rPr>
              <a:t>://</a:t>
            </a:r>
            <a:r>
              <a:rPr lang="en-US" sz="1600" dirty="0" err="1">
                <a:latin typeface="Courier New"/>
                <a:cs typeface="Courier New"/>
              </a:rPr>
              <a:t>code.facebook.com</a:t>
            </a:r>
            <a:r>
              <a:rPr lang="en-US" sz="1600" dirty="0">
                <a:latin typeface="Courier New"/>
                <a:cs typeface="Courier New"/>
              </a:rPr>
              <a:t>/posts/313033472212144/debugging-file-corruption-on-</a:t>
            </a:r>
            <a:r>
              <a:rPr lang="en-US" sz="1600" dirty="0" err="1">
                <a:latin typeface="Courier New"/>
                <a:cs typeface="Courier New"/>
              </a:rPr>
              <a:t>ios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Interpositioning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GB" dirty="0"/>
              <a:t>Monitoring and Profiling</a:t>
            </a:r>
          </a:p>
          <a:p>
            <a:pPr lvl="1"/>
            <a:r>
              <a:rPr lang="en-GB" dirty="0"/>
              <a:t>Count number of calls to functions</a:t>
            </a:r>
          </a:p>
          <a:p>
            <a:pPr lvl="1"/>
            <a:r>
              <a:rPr lang="en-GB" dirty="0"/>
              <a:t>Characterize call sites and arguments to functions</a:t>
            </a:r>
          </a:p>
          <a:p>
            <a:pPr lvl="1"/>
            <a:r>
              <a:rPr lang="en-GB" dirty="0" err="1"/>
              <a:t>Malloc</a:t>
            </a:r>
            <a:r>
              <a:rPr lang="en-GB" dirty="0"/>
              <a:t> tracing</a:t>
            </a:r>
          </a:p>
          <a:p>
            <a:pPr lvl="2"/>
            <a:r>
              <a:rPr lang="en-GB" dirty="0"/>
              <a:t>Detecting memory leaks</a:t>
            </a:r>
          </a:p>
          <a:p>
            <a:pPr lvl="2"/>
            <a:r>
              <a:rPr lang="en-GB" b="1" dirty="0">
                <a:solidFill>
                  <a:srgbClr val="C00000"/>
                </a:solidFill>
              </a:rPr>
              <a:t>Generating address traces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405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410522"/>
            <a:ext cx="4114800" cy="2323278"/>
          </a:xfrm>
        </p:spPr>
        <p:txBody>
          <a:bodyPr/>
          <a:lstStyle/>
          <a:p>
            <a:r>
              <a:rPr lang="en-US" dirty="0" smtClean="0"/>
              <a:t>Goal: trace the addresses and sizes of the allocated and freed blocks, without breaking the program, and without modifying the source code. </a:t>
            </a:r>
          </a:p>
          <a:p>
            <a:endParaRPr lang="en-US" dirty="0" smtClean="0"/>
          </a:p>
          <a:p>
            <a:r>
              <a:rPr lang="en-US" dirty="0" smtClean="0"/>
              <a:t>Three solutions: interpose on the </a:t>
            </a:r>
            <a:r>
              <a:rPr lang="en-US" dirty="0" smtClean="0">
                <a:latin typeface="Courier New"/>
                <a:cs typeface="Courier New"/>
              </a:rPr>
              <a:t>lib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free</a:t>
            </a:r>
            <a:r>
              <a:rPr lang="en-US" dirty="0" smtClean="0"/>
              <a:t> functions at compile time, link time, and load/run time. </a:t>
            </a:r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21494" y="2172522"/>
            <a:ext cx="3517106" cy="2587504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(32);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free(p);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(0);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 smtClean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7314" y="4431268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int.c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dirty="0" smtClean="0"/>
              <a:t>Compile-time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149488"/>
            <a:ext cx="8558382" cy="5632312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ifdef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COMPILETIME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wrapper function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(size);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(%d)=%p\n"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           (</a:t>
            </a:r>
            <a:r>
              <a:rPr lang="it-IT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size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t-IT" sz="1800" dirty="0" err="1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it-IT" sz="18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800" dirty="0">
                <a:solidFill>
                  <a:srgbClr val="CB2418"/>
                </a:solidFill>
                <a:latin typeface="Menlo-Regular"/>
              </a:rPr>
              <a:t>/* free </a:t>
            </a:r>
            <a:r>
              <a:rPr lang="it-IT" sz="1800" dirty="0" err="1">
                <a:solidFill>
                  <a:srgbClr val="CB2418"/>
                </a:solidFill>
                <a:latin typeface="Menlo-Regular"/>
              </a:rPr>
              <a:t>wrapper</a:t>
            </a:r>
            <a:r>
              <a:rPr lang="it-IT" sz="18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it-IT" sz="1800" dirty="0" err="1">
                <a:solidFill>
                  <a:srgbClr val="CB2418"/>
                </a:solidFill>
                <a:latin typeface="Menlo-Regular"/>
              </a:rPr>
              <a:t>function</a:t>
            </a:r>
            <a:r>
              <a:rPr lang="it-IT" sz="1800" dirty="0">
                <a:solidFill>
                  <a:srgbClr val="CB2418"/>
                </a:solidFill>
                <a:latin typeface="Menlo-Regular"/>
              </a:rPr>
              <a:t> */</a:t>
            </a:r>
            <a:endParaRPr lang="it-IT" sz="18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8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1800" dirty="0" err="1">
                <a:solidFill>
                  <a:srgbClr val="4A00FF"/>
                </a:solidFill>
                <a:latin typeface="Menlo-Regular"/>
              </a:rPr>
              <a:t>myfree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18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it-IT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free(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"free(%p)\n"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endif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45514" y="64124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522273"/>
            <a:ext cx="8558382" cy="1754327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(size)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myfree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myfree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2558" y="2907268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malloc.h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017" y="3657600"/>
            <a:ext cx="7592093" cy="2585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intc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-DCOMPILETIME -c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-I. -o </a:t>
            </a:r>
            <a:r>
              <a:rPr lang="en-US" sz="1800" b="0" dirty="0" err="1">
                <a:latin typeface="Courier New"/>
                <a:cs typeface="Courier New"/>
              </a:rPr>
              <a:t>intc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mymalloc.o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runc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./</a:t>
            </a:r>
            <a:r>
              <a:rPr lang="en-US" sz="1800" b="0" dirty="0" err="1">
                <a:latin typeface="Courier New"/>
                <a:cs typeface="Courier New"/>
              </a:rPr>
              <a:t>intc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malloc</a:t>
            </a:r>
            <a:r>
              <a:rPr lang="en-US" sz="1800" b="0" dirty="0">
                <a:latin typeface="Courier New"/>
                <a:cs typeface="Courier New"/>
              </a:rPr>
              <a:t>(32)=0x1edc010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free(0x1edc010)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  <a:p>
            <a:endParaRPr lang="en-US" sz="1800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152400"/>
            <a:ext cx="7592093" cy="762000"/>
          </a:xfrm>
        </p:spPr>
        <p:txBody>
          <a:bodyPr/>
          <a:lstStyle/>
          <a:p>
            <a:r>
              <a:rPr lang="en-US" dirty="0" smtClean="0"/>
              <a:t>Link-time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838200"/>
            <a:ext cx="8558382" cy="5909311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ifdef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LINKTIME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real_malloc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real_free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wrapper function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wrap_malloc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__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real_malloc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(size);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(%d) = %p\n"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)size,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CB2418"/>
                </a:solidFill>
                <a:latin typeface="Menlo-Regular"/>
              </a:rPr>
              <a:t>/* free wrapper function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wrap_free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__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real_free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free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"free(%p)\n"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endif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45514" y="63362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Linkers? (cont)</a:t>
            </a:r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 2: Efficiency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Time: Separate compilation</a:t>
            </a:r>
          </a:p>
          <a:p>
            <a:pPr lvl="2"/>
            <a:r>
              <a:rPr lang="en-US" dirty="0" smtClean="0"/>
              <a:t>Change one source file, compile, and then </a:t>
            </a:r>
            <a:r>
              <a:rPr lang="en-US" dirty="0" err="1" smtClean="0"/>
              <a:t>relink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No need to recompile other source files.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Space: Libraries </a:t>
            </a:r>
          </a:p>
          <a:p>
            <a:pPr lvl="2"/>
            <a:r>
              <a:rPr lang="en-US" dirty="0" smtClean="0"/>
              <a:t>Common functions can be aggregated into a single file...</a:t>
            </a:r>
          </a:p>
          <a:p>
            <a:pPr lvl="2"/>
            <a:r>
              <a:rPr lang="en-US" dirty="0" smtClean="0"/>
              <a:t>Yet executable files and running memory images contain only code for the functions they actually use.</a:t>
            </a:r>
          </a:p>
          <a:p>
            <a:pPr lvl="3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91000"/>
            <a:ext cx="8305799" cy="2438400"/>
          </a:xfrm>
        </p:spPr>
        <p:txBody>
          <a:bodyPr/>
          <a:lstStyle/>
          <a:p>
            <a:r>
              <a:rPr lang="en-US" dirty="0" smtClean="0"/>
              <a:t>The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Wl</a:t>
            </a:r>
            <a:r>
              <a:rPr lang="en-US" dirty="0" smtClean="0"/>
              <a:t>” flag passes argument to linker, replacing each comma with a space. </a:t>
            </a:r>
          </a:p>
          <a:p>
            <a:r>
              <a:rPr lang="en-US" dirty="0" smtClean="0"/>
              <a:t>The  “</a:t>
            </a:r>
            <a:r>
              <a:rPr lang="en-US" dirty="0" smtClean="0">
                <a:latin typeface="Courier New"/>
                <a:cs typeface="Courier New"/>
              </a:rPr>
              <a:t>--</a:t>
            </a:r>
            <a:r>
              <a:rPr lang="en-US" dirty="0" err="1" smtClean="0">
                <a:latin typeface="Courier New"/>
                <a:cs typeface="Courier New"/>
              </a:rPr>
              <a:t>wrap,malloc</a:t>
            </a:r>
            <a:r>
              <a:rPr lang="en-US" dirty="0" smtClean="0"/>
              <a:t> ”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arg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instructs linker to resolve references in a special way:</a:t>
            </a:r>
          </a:p>
          <a:p>
            <a:pPr lvl="1"/>
            <a:r>
              <a:rPr lang="en-US" dirty="0" smtClean="0"/>
              <a:t>Refs to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should be resolved as </a:t>
            </a:r>
            <a:r>
              <a:rPr lang="en-US" dirty="0" smtClean="0">
                <a:latin typeface="Courier New"/>
                <a:cs typeface="Courier New"/>
              </a:rPr>
              <a:t>__</a:t>
            </a:r>
            <a:r>
              <a:rPr lang="en-US" dirty="0" err="1" smtClean="0">
                <a:latin typeface="Courier New"/>
                <a:cs typeface="Courier New"/>
              </a:rPr>
              <a:t>wrap_malloc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Refs to 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__</a:t>
            </a:r>
            <a:r>
              <a:rPr lang="en-US" dirty="0" err="1" smtClean="0">
                <a:latin typeface="Courier New"/>
                <a:cs typeface="Courier New"/>
              </a:rPr>
              <a:t>real_malloc</a:t>
            </a:r>
            <a:r>
              <a:rPr lang="en-US" dirty="0" smtClean="0"/>
              <a:t> should be resolved as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018" y="1300877"/>
            <a:ext cx="7896225" cy="2862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intl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-DLINKTIME -c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-c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</a:t>
            </a:r>
            <a:r>
              <a:rPr lang="en-US" sz="1800" b="0" dirty="0" err="1">
                <a:latin typeface="Courier New"/>
                <a:cs typeface="Courier New"/>
              </a:rPr>
              <a:t>Wl</a:t>
            </a:r>
            <a:r>
              <a:rPr lang="en-US" sz="1800" b="0" dirty="0">
                <a:latin typeface="Courier New"/>
                <a:cs typeface="Courier New"/>
              </a:rPr>
              <a:t>,--</a:t>
            </a:r>
            <a:r>
              <a:rPr lang="en-US" sz="1800" b="0" dirty="0" err="1">
                <a:latin typeface="Courier New"/>
                <a:cs typeface="Courier New"/>
              </a:rPr>
              <a:t>wrap,malloc</a:t>
            </a:r>
            <a:r>
              <a:rPr lang="en-US" sz="1800" b="0" dirty="0">
                <a:latin typeface="Courier New"/>
                <a:cs typeface="Courier New"/>
              </a:rPr>
              <a:t> -</a:t>
            </a:r>
            <a:r>
              <a:rPr lang="en-US" sz="1800" b="0" dirty="0" err="1">
                <a:latin typeface="Courier New"/>
                <a:cs typeface="Courier New"/>
              </a:rPr>
              <a:t>Wl</a:t>
            </a:r>
            <a:r>
              <a:rPr lang="en-US" sz="1800" b="0" dirty="0">
                <a:latin typeface="Courier New"/>
                <a:cs typeface="Courier New"/>
              </a:rPr>
              <a:t>,--</a:t>
            </a:r>
            <a:r>
              <a:rPr lang="en-US" sz="1800" b="0" dirty="0" err="1">
                <a:latin typeface="Courier New"/>
                <a:cs typeface="Courier New"/>
              </a:rPr>
              <a:t>wrap,free</a:t>
            </a:r>
            <a:r>
              <a:rPr lang="en-US" sz="1800" b="0" dirty="0">
                <a:latin typeface="Courier New"/>
                <a:cs typeface="Courier New"/>
              </a:rPr>
              <a:t> -o </a:t>
            </a:r>
            <a:r>
              <a:rPr lang="en-US" sz="1800" b="0" dirty="0" err="1">
                <a:latin typeface="Courier New"/>
                <a:cs typeface="Courier New"/>
              </a:rPr>
              <a:t>intl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int.o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mymalloc.o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make </a:t>
            </a:r>
            <a:r>
              <a:rPr lang="en-US" sz="1800" dirty="0" err="1">
                <a:latin typeface="Courier New"/>
                <a:cs typeface="Courier New"/>
              </a:rPr>
              <a:t>runl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./</a:t>
            </a:r>
            <a:r>
              <a:rPr lang="en-US" sz="1800" b="0" dirty="0" err="1">
                <a:latin typeface="Courier New"/>
                <a:cs typeface="Courier New"/>
              </a:rPr>
              <a:t>intl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fi-FI" sz="1800" b="0" dirty="0">
                <a:latin typeface="Courier New"/>
                <a:cs typeface="Courier New"/>
              </a:rPr>
              <a:t>malloc(32) = 0x1aa0010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free(0x1aa0010)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endParaRPr lang="en-US"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99" y="914400"/>
            <a:ext cx="8915401" cy="5262980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600" dirty="0" err="1">
                <a:solidFill>
                  <a:srgbClr val="926492"/>
                </a:solidFill>
                <a:latin typeface="Menlo-Regular"/>
              </a:rPr>
              <a:t>ifdef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RUNTIME</a:t>
            </a: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_GNU_SOURCE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dlfcn.h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wrapper function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*(*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(RTLD_NEXT,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Get </a:t>
            </a:r>
            <a:r>
              <a:rPr lang="en-US" sz="1600" dirty="0" err="1" smtClean="0">
                <a:solidFill>
                  <a:srgbClr val="CB2418"/>
                </a:solidFill>
                <a:latin typeface="Menlo-Regular"/>
              </a:rPr>
              <a:t>addr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of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fputs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(error,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(size);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(%d) = %p\n"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)size,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533400"/>
            <a:ext cx="3657599" cy="1219200"/>
          </a:xfr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dirty="0" smtClean="0"/>
              <a:t>Load/Run-time </a:t>
            </a:r>
            <a:br>
              <a:rPr lang="en-US" dirty="0" smtClean="0"/>
            </a:b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66627" y="5766890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Load/Run-time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763000" cy="4524316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free wrapper function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free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(*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freep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)(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*) =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error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freep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(RTLD_NEXT,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"free"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Get address of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free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fputs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(error,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freep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free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"free(%p)\n"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600" dirty="0" err="1">
                <a:solidFill>
                  <a:srgbClr val="926492"/>
                </a:solidFill>
                <a:latin typeface="Menlo-Regular"/>
              </a:rPr>
              <a:t>endif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2114" y="59552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70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Load/Run-time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14800"/>
            <a:ext cx="8305799" cy="14478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The LD_PRELOAD </a:t>
            </a:r>
            <a:r>
              <a:rPr lang="en-US" dirty="0" smtClean="0"/>
              <a:t>environment variable tells the dynamic linker to resolve unresolved refs (e.g., to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by looking in </a:t>
            </a:r>
            <a:r>
              <a:rPr lang="en-US" dirty="0" err="1" smtClean="0">
                <a:latin typeface="Courier New"/>
                <a:cs typeface="Courier New"/>
              </a:rPr>
              <a:t>mymalloc.so</a:t>
            </a:r>
            <a:r>
              <a:rPr lang="en-US" dirty="0" smtClean="0"/>
              <a:t> first.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2" y="1300877"/>
            <a:ext cx="8991598" cy="2308324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intr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-DRUNTIME -shared -</a:t>
            </a:r>
            <a:r>
              <a:rPr lang="en-US" sz="1800" b="0" dirty="0" err="1">
                <a:latin typeface="Courier New"/>
                <a:cs typeface="Courier New"/>
              </a:rPr>
              <a:t>fpic</a:t>
            </a:r>
            <a:r>
              <a:rPr lang="en-US" sz="1800" b="0" dirty="0">
                <a:latin typeface="Courier New"/>
                <a:cs typeface="Courier New"/>
              </a:rPr>
              <a:t> -o </a:t>
            </a:r>
            <a:r>
              <a:rPr lang="en-US" sz="1800" b="0" dirty="0" err="1">
                <a:latin typeface="Courier New"/>
                <a:cs typeface="Courier New"/>
              </a:rPr>
              <a:t>mymalloc.so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r>
              <a:rPr lang="en-US" sz="1800" b="0" dirty="0">
                <a:latin typeface="Courier New"/>
                <a:cs typeface="Courier New"/>
              </a:rPr>
              <a:t> -</a:t>
            </a:r>
            <a:r>
              <a:rPr lang="en-US" sz="1800" b="0" dirty="0" err="1">
                <a:latin typeface="Courier New"/>
                <a:cs typeface="Courier New"/>
              </a:rPr>
              <a:t>ldl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-o </a:t>
            </a:r>
            <a:r>
              <a:rPr lang="en-US" sz="1800" b="0" dirty="0" err="1">
                <a:latin typeface="Courier New"/>
                <a:cs typeface="Courier New"/>
              </a:rPr>
              <a:t>intr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runr</a:t>
            </a:r>
            <a:endParaRPr lang="en-US" sz="180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(LD_PRELOAD="./</a:t>
            </a:r>
            <a:r>
              <a:rPr lang="en-US" sz="1800" b="0" dirty="0" err="1">
                <a:latin typeface="Courier New"/>
                <a:cs typeface="Courier New"/>
              </a:rPr>
              <a:t>mymalloc.so</a:t>
            </a:r>
            <a:r>
              <a:rPr lang="en-US" sz="1800" b="0" dirty="0">
                <a:latin typeface="Courier New"/>
                <a:cs typeface="Courier New"/>
              </a:rPr>
              <a:t>" ./</a:t>
            </a:r>
            <a:r>
              <a:rPr lang="en-US" sz="1800" b="0" dirty="0" err="1">
                <a:latin typeface="Courier New"/>
                <a:cs typeface="Courier New"/>
              </a:rPr>
              <a:t>intr</a:t>
            </a:r>
            <a:r>
              <a:rPr lang="en-US" sz="1800" b="0" dirty="0">
                <a:latin typeface="Courier New"/>
                <a:cs typeface="Courier New"/>
              </a:rPr>
              <a:t>)</a:t>
            </a:r>
          </a:p>
          <a:p>
            <a:r>
              <a:rPr lang="fi-FI" sz="1800" b="0" dirty="0">
                <a:latin typeface="Courier New"/>
                <a:cs typeface="Courier New"/>
              </a:rPr>
              <a:t>malloc(32) = 0xe60010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free(0xe60010)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Interpositioning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Time</a:t>
            </a:r>
          </a:p>
          <a:p>
            <a:pPr lvl="1"/>
            <a:r>
              <a:rPr lang="en-US" dirty="0" smtClean="0"/>
              <a:t>Apparent calls to </a:t>
            </a:r>
            <a:r>
              <a:rPr lang="en-US" dirty="0" err="1" smtClean="0"/>
              <a:t>malloc</a:t>
            </a:r>
            <a:r>
              <a:rPr lang="en-US" dirty="0" smtClean="0"/>
              <a:t>/free get macro-expanded into calls to </a:t>
            </a:r>
            <a:r>
              <a:rPr lang="en-US" dirty="0" err="1" smtClean="0"/>
              <a:t>mymalloc</a:t>
            </a:r>
            <a:r>
              <a:rPr lang="en-US" dirty="0" smtClean="0"/>
              <a:t>/</a:t>
            </a:r>
            <a:r>
              <a:rPr lang="en-US" dirty="0" err="1" smtClean="0"/>
              <a:t>myfree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need to relinking</a:t>
            </a:r>
          </a:p>
          <a:p>
            <a:r>
              <a:rPr lang="en-US" dirty="0" smtClean="0"/>
              <a:t>Link Time</a:t>
            </a:r>
          </a:p>
          <a:p>
            <a:pPr lvl="1"/>
            <a:r>
              <a:rPr lang="en-US" dirty="0" smtClean="0"/>
              <a:t>Use linker trick to have special name resolutions</a:t>
            </a:r>
          </a:p>
          <a:p>
            <a:pPr lvl="2"/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__</a:t>
            </a:r>
            <a:r>
              <a:rPr lang="en-US" dirty="0" err="1" smtClean="0">
                <a:sym typeface="Wingdings" pitchFamily="2" charset="2"/>
              </a:rPr>
              <a:t>wrap_malloc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__</a:t>
            </a:r>
            <a:r>
              <a:rPr lang="en-US" dirty="0" err="1" smtClean="0">
                <a:sym typeface="Wingdings" pitchFamily="2" charset="2"/>
              </a:rPr>
              <a:t>real_malloc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malloc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Load/Run Time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Implement custom version of </a:t>
            </a:r>
            <a:r>
              <a:rPr lang="en-US" dirty="0" err="1" smtClean="0">
                <a:sym typeface="Wingdings" pitchFamily="2" charset="2"/>
              </a:rPr>
              <a:t>malloc</a:t>
            </a:r>
            <a:r>
              <a:rPr lang="en-US" dirty="0" smtClean="0">
                <a:sym typeface="Wingdings" pitchFamily="2" charset="2"/>
              </a:rPr>
              <a:t>/free that use dynamic linking to load library </a:t>
            </a:r>
            <a:r>
              <a:rPr lang="en-US" dirty="0" err="1" smtClean="0">
                <a:sym typeface="Wingdings" pitchFamily="2" charset="2"/>
              </a:rPr>
              <a:t>malloc</a:t>
            </a:r>
            <a:r>
              <a:rPr lang="en-US" dirty="0" smtClean="0">
                <a:sym typeface="Wingdings" pitchFamily="2" charset="2"/>
              </a:rPr>
              <a:t>/free under different names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Next lecture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31197"/>
            <a:ext cx="7896225" cy="497205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a lecture </a:t>
            </a:r>
            <a:r>
              <a:rPr lang="en-US" altLang="zh-CN" dirty="0" err="1" smtClean="0">
                <a:solidFill>
                  <a:srgbClr val="00B050"/>
                </a:solidFill>
              </a:rPr>
              <a:t>on《Optimization</a:t>
            </a:r>
            <a:r>
              <a:rPr lang="en-US" altLang="zh-CN" dirty="0" smtClean="0">
                <a:solidFill>
                  <a:srgbClr val="00B050"/>
                </a:solidFill>
              </a:rPr>
              <a:t> for Android </a:t>
            </a:r>
            <a:r>
              <a:rPr lang="en-US" altLang="zh-CN" dirty="0" err="1" smtClean="0">
                <a:solidFill>
                  <a:srgbClr val="00B050"/>
                </a:solidFill>
              </a:rPr>
              <a:t>System》from</a:t>
            </a:r>
            <a:r>
              <a:rPr lang="en-US" altLang="zh-CN" dirty="0" smtClean="0">
                <a:solidFill>
                  <a:srgbClr val="00B050"/>
                </a:solidFill>
              </a:rPr>
              <a:t> an </a:t>
            </a:r>
            <a:r>
              <a:rPr lang="en-US" altLang="zh-CN" dirty="0">
                <a:solidFill>
                  <a:srgbClr val="00B050"/>
                </a:solidFill>
              </a:rPr>
              <a:t>excellent </a:t>
            </a:r>
            <a:r>
              <a:rPr lang="en-US" altLang="zh-CN" dirty="0" smtClean="0">
                <a:solidFill>
                  <a:srgbClr val="00B050"/>
                </a:solidFill>
              </a:rPr>
              <a:t>scientist/engineer from Huawei (about one hour)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Questions answering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Questions about labs and exams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Which subsection needs more clarification?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Homework: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7.7, 7.8, 7.9, 7.12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8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404813" y="457200"/>
            <a:ext cx="6986587" cy="781050"/>
          </a:xfrm>
        </p:spPr>
        <p:txBody>
          <a:bodyPr/>
          <a:lstStyle/>
          <a:p>
            <a:r>
              <a:rPr lang="en-US" dirty="0"/>
              <a:t>What Do Linkers Do?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449388"/>
            <a:ext cx="8853487" cy="5484812"/>
          </a:xfrm>
        </p:spPr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1: Symbol </a:t>
            </a:r>
            <a:r>
              <a:rPr lang="en-US" dirty="0"/>
              <a:t>resolution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Programs define and reference </a:t>
            </a:r>
            <a:r>
              <a:rPr lang="en-US" i="1" dirty="0"/>
              <a:t>symbols</a:t>
            </a:r>
            <a:r>
              <a:rPr lang="en-US" dirty="0"/>
              <a:t> </a:t>
            </a:r>
            <a:r>
              <a:rPr lang="en-US" dirty="0" smtClean="0"/>
              <a:t>(global variables </a:t>
            </a:r>
            <a:r>
              <a:rPr lang="en-US" dirty="0"/>
              <a:t>and functions):</a:t>
            </a:r>
          </a:p>
          <a:p>
            <a:pPr lvl="2"/>
            <a:r>
              <a:rPr lang="en-US" sz="1800" b="1" dirty="0">
                <a:latin typeface="Courier New" charset="0"/>
              </a:rPr>
              <a:t>void swap() {…}   /* define symbol swap */</a:t>
            </a:r>
          </a:p>
          <a:p>
            <a:pPr lvl="2"/>
            <a:r>
              <a:rPr lang="en-US" sz="1800" b="1" dirty="0">
                <a:latin typeface="Courier New" charset="0"/>
              </a:rPr>
              <a:t>swap();           /* reference symbol</a:t>
            </a:r>
            <a:r>
              <a:rPr lang="en-US" sz="1800" b="1" dirty="0" smtClean="0">
                <a:latin typeface="Courier New" charset="0"/>
              </a:rPr>
              <a:t> swap </a:t>
            </a:r>
            <a:r>
              <a:rPr lang="en-US" sz="1800" b="1" dirty="0">
                <a:latin typeface="Courier New" charset="0"/>
              </a:rPr>
              <a:t>*/</a:t>
            </a:r>
          </a:p>
          <a:p>
            <a:pPr lvl="2"/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*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 = &amp;</a:t>
            </a:r>
            <a:r>
              <a:rPr lang="en-US" sz="1800" b="1" dirty="0" err="1">
                <a:latin typeface="Courier New" charset="0"/>
              </a:rPr>
              <a:t>x</a:t>
            </a:r>
            <a:r>
              <a:rPr lang="en-US" sz="1800" b="1" dirty="0">
                <a:latin typeface="Courier New" charset="0"/>
              </a:rPr>
              <a:t>; </a:t>
            </a:r>
            <a:r>
              <a:rPr lang="en-US" sz="1800" b="1" dirty="0" smtClean="0">
                <a:latin typeface="Courier New" charset="0"/>
              </a:rPr>
              <a:t>    /</a:t>
            </a:r>
            <a:r>
              <a:rPr lang="en-US" sz="1800" b="1" dirty="0">
                <a:latin typeface="Courier New" charset="0"/>
              </a:rPr>
              <a:t>* define symbol 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, reference </a:t>
            </a:r>
            <a:r>
              <a:rPr lang="en-US" sz="1800" b="1" dirty="0" err="1">
                <a:latin typeface="Courier New" charset="0"/>
              </a:rPr>
              <a:t>x</a:t>
            </a:r>
            <a:r>
              <a:rPr lang="en-US" sz="1800" b="1" dirty="0">
                <a:latin typeface="Courier New" charset="0"/>
              </a:rPr>
              <a:t> */</a:t>
            </a:r>
            <a:endParaRPr lang="en-US" sz="1800" b="1" dirty="0"/>
          </a:p>
          <a:p>
            <a:pPr lvl="1"/>
            <a:endParaRPr lang="en-US" dirty="0"/>
          </a:p>
          <a:p>
            <a:pPr lvl="1"/>
            <a:r>
              <a:rPr lang="en-US" dirty="0"/>
              <a:t>Symbol definitions are </a:t>
            </a:r>
            <a:r>
              <a:rPr lang="en-US" dirty="0" smtClean="0"/>
              <a:t>stored in object file </a:t>
            </a:r>
            <a:r>
              <a:rPr lang="en-US" dirty="0"/>
              <a:t>(by </a:t>
            </a:r>
            <a:r>
              <a:rPr lang="en-US" dirty="0" smtClean="0"/>
              <a:t>assembler) </a:t>
            </a:r>
            <a:r>
              <a:rPr lang="en-US" dirty="0"/>
              <a:t>in </a:t>
            </a:r>
            <a:r>
              <a:rPr lang="en-US" i="1" dirty="0"/>
              <a:t>symbol table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Symbol table is an array of </a:t>
            </a:r>
            <a:r>
              <a:rPr lang="en-US" dirty="0" err="1">
                <a:latin typeface="Courier New"/>
                <a:cs typeface="Courier New"/>
              </a:rPr>
              <a:t>structs</a:t>
            </a:r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/>
              <a:t>Each entry includes name, size, and location of symbol.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During symbol resolution step, the linker associates </a:t>
            </a:r>
            <a:r>
              <a:rPr lang="en-US" b="1" dirty="0">
                <a:solidFill>
                  <a:srgbClr val="FF0000"/>
                </a:solidFill>
              </a:rPr>
              <a:t>each symbol reference with exactly one symbol definition.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 Linkers Do? (cont)</a:t>
            </a:r>
            <a:endParaRPr lang="en-US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2: Relocation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Merges separate code and data sections into single sections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Relocates symbols from their relative locations in the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 files to their final absolute memory locations in the executable.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Updates all references to these symbols to reflect their new positions.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6875" y="5331767"/>
            <a:ext cx="597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Let’s look at these two steps in more detail….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Kinds of Object Files (Modules)</a:t>
            </a: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Relocatable object file (</a:t>
            </a:r>
            <a:r>
              <a:rPr lang="en-US" dirty="0" smtClean="0">
                <a:latin typeface="Courier New"/>
                <a:cs typeface="Courier New"/>
              </a:rPr>
              <a:t>.o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Contains code and data in a form that can be combined with other relocatable object files to form executable object file.</a:t>
            </a:r>
          </a:p>
          <a:p>
            <a:pPr lvl="2"/>
            <a:r>
              <a:rPr lang="en-US" dirty="0" smtClean="0"/>
              <a:t>Each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 file is produced from exactly one source (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c</a:t>
            </a:r>
            <a:r>
              <a:rPr lang="en-US" dirty="0" smtClean="0"/>
              <a:t>) file</a:t>
            </a:r>
          </a:p>
          <a:p>
            <a:endParaRPr lang="en-US" dirty="0" smtClean="0"/>
          </a:p>
          <a:p>
            <a:r>
              <a:rPr lang="en-US" dirty="0" smtClean="0"/>
              <a:t>Executable object file (</a:t>
            </a:r>
            <a:r>
              <a:rPr lang="en-US" dirty="0" err="1" smtClean="0">
                <a:latin typeface="Courier New"/>
                <a:cs typeface="Courier New"/>
              </a:rPr>
              <a:t>a.out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Contains code and data in a form that can be copied directly into memory and then executed.</a:t>
            </a:r>
          </a:p>
          <a:p>
            <a:endParaRPr lang="en-US" dirty="0" smtClean="0"/>
          </a:p>
          <a:p>
            <a:r>
              <a:rPr lang="en-US" dirty="0" smtClean="0"/>
              <a:t>Shared object file (</a:t>
            </a:r>
            <a:r>
              <a:rPr lang="en-US" dirty="0" smtClean="0">
                <a:latin typeface="Courier New"/>
                <a:cs typeface="Courier New"/>
              </a:rPr>
              <a:t>.so </a:t>
            </a:r>
            <a:r>
              <a:rPr lang="en-US" dirty="0" smtClean="0"/>
              <a:t>file)</a:t>
            </a:r>
          </a:p>
          <a:p>
            <a:pPr lvl="1"/>
            <a:r>
              <a:rPr lang="en-US" dirty="0" smtClean="0"/>
              <a:t>Special type of relocatable object file that can be loaded into memory and linked dynamically, at either load time or run-time.</a:t>
            </a:r>
          </a:p>
          <a:p>
            <a:pPr lvl="1"/>
            <a:r>
              <a:rPr lang="en-US" dirty="0" smtClean="0"/>
              <a:t>Called </a:t>
            </a:r>
            <a:r>
              <a:rPr lang="en-US" i="1" dirty="0" smtClean="0"/>
              <a:t>Dynamic Link Libraries</a:t>
            </a:r>
            <a:r>
              <a:rPr lang="en-US" dirty="0" smtClean="0"/>
              <a:t> (DLLs) by Windows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13552</TotalTime>
  <Words>5326</Words>
  <Application>Microsoft Office PowerPoint</Application>
  <PresentationFormat>On-screen Show (4:3)</PresentationFormat>
  <Paragraphs>1008</Paragraphs>
  <Slides>65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83" baseType="lpstr">
      <vt:lpstr>Gill Sans</vt:lpstr>
      <vt:lpstr>Lucida Grande</vt:lpstr>
      <vt:lpstr>Menlo-Regular</vt:lpstr>
      <vt:lpstr>Monaco</vt:lpstr>
      <vt:lpstr>ＭＳ Ｐゴシック</vt:lpstr>
      <vt:lpstr>msgothic</vt:lpstr>
      <vt:lpstr>宋体</vt:lpstr>
      <vt:lpstr>Arial</vt:lpstr>
      <vt:lpstr>Arial Narrow</vt:lpstr>
      <vt:lpstr>Arial Narrow Bold</vt:lpstr>
      <vt:lpstr>Calibri</vt:lpstr>
      <vt:lpstr>Calibri Bold</vt:lpstr>
      <vt:lpstr>Courier New</vt:lpstr>
      <vt:lpstr>Courier New Bold</vt:lpstr>
      <vt:lpstr>Times New Roman</vt:lpstr>
      <vt:lpstr>Wingdings</vt:lpstr>
      <vt:lpstr>Wingdings 2</vt:lpstr>
      <vt:lpstr>template2007</vt:lpstr>
      <vt:lpstr>Linking  15-213: Introduction to Computer Systems 13th Lecture, Oct. 13, 2015</vt:lpstr>
      <vt:lpstr>Today</vt:lpstr>
      <vt:lpstr>Example C Program</vt:lpstr>
      <vt:lpstr>Static Linking</vt:lpstr>
      <vt:lpstr>Why Linkers?</vt:lpstr>
      <vt:lpstr>Why Linkers? (cont)</vt:lpstr>
      <vt:lpstr>What Do Linkers Do?</vt:lpstr>
      <vt:lpstr>What Do Linkers Do? (cont)</vt:lpstr>
      <vt:lpstr>Three Kinds of Object Files (Modules)</vt:lpstr>
      <vt:lpstr>常见的二进制代码文件格式</vt:lpstr>
      <vt:lpstr>Executable and Linkable Format (ELF)</vt:lpstr>
      <vt:lpstr>ELF Object File Format</vt:lpstr>
      <vt:lpstr>Jump Table</vt:lpstr>
      <vt:lpstr>ELF Object File Format (cont.)</vt:lpstr>
      <vt:lpstr>Linker Symbols </vt:lpstr>
      <vt:lpstr>Symbol table entry</vt:lpstr>
      <vt:lpstr>PowerPoint Presentation</vt:lpstr>
      <vt:lpstr>Step 1: Symbol Resolution</vt:lpstr>
      <vt:lpstr>Local Symbols</vt:lpstr>
      <vt:lpstr>How Linker Resolves Duplicate Symbol Definitions</vt:lpstr>
      <vt:lpstr>Linker’s Symbol Rules</vt:lpstr>
      <vt:lpstr>Linker Puzzles</vt:lpstr>
      <vt:lpstr>Global Variables</vt:lpstr>
      <vt:lpstr>PowerPoint Presentation</vt:lpstr>
      <vt:lpstr>Step 2: Relocation (symbol -&gt; address)</vt:lpstr>
      <vt:lpstr>Two steps of relocation</vt:lpstr>
      <vt:lpstr>Relocation Entries</vt:lpstr>
      <vt:lpstr>Relocation Entries</vt:lpstr>
      <vt:lpstr>Relocation Entries</vt:lpstr>
      <vt:lpstr>Relocated .text section</vt:lpstr>
      <vt:lpstr>Relocation Entries</vt:lpstr>
      <vt:lpstr>Relocated .text section</vt:lpstr>
      <vt:lpstr>PowerPoint Presentation</vt:lpstr>
      <vt:lpstr>PowerPoint Presentation</vt:lpstr>
      <vt:lpstr>Loading Executable Object Files</vt:lpstr>
      <vt:lpstr>Program header table</vt:lpstr>
      <vt:lpstr>Load and running</vt:lpstr>
      <vt:lpstr>Packaging Commonly Used Functions</vt:lpstr>
      <vt:lpstr>Old-fashioned Solution: Static Libraries</vt:lpstr>
      <vt:lpstr>Creating Static Libraries</vt:lpstr>
      <vt:lpstr>Commonly Used Libraries</vt:lpstr>
      <vt:lpstr>Linking with Static Libraries</vt:lpstr>
      <vt:lpstr>Linking with Static Libraries</vt:lpstr>
      <vt:lpstr>Using Static Libraries</vt:lpstr>
      <vt:lpstr>PowerPoint Presentation</vt:lpstr>
      <vt:lpstr>Modern Solution: Shared Libraries</vt:lpstr>
      <vt:lpstr>Shared Libraries (cont.)</vt:lpstr>
      <vt:lpstr>Dynamic Linking at Load-time</vt:lpstr>
      <vt:lpstr>Dynamic Linking at Run-time</vt:lpstr>
      <vt:lpstr>Dynamic Linking at Run-time</vt:lpstr>
      <vt:lpstr>Linking Summary </vt:lpstr>
      <vt:lpstr>Today</vt:lpstr>
      <vt:lpstr>Case Study: Library Interpositioning</vt:lpstr>
      <vt:lpstr>Some Interpositioning Applications</vt:lpstr>
      <vt:lpstr>Some Interpositioning Applications</vt:lpstr>
      <vt:lpstr>Example program  </vt:lpstr>
      <vt:lpstr>Compile-time Interpositioning</vt:lpstr>
      <vt:lpstr>Compile-time Interpositioning</vt:lpstr>
      <vt:lpstr>Link-time Interpositioning</vt:lpstr>
      <vt:lpstr>Link-time Interpositioning</vt:lpstr>
      <vt:lpstr>Load/Run-time  Interpositioning</vt:lpstr>
      <vt:lpstr>Load/Run-time Interpositioning</vt:lpstr>
      <vt:lpstr>Load/Run-time Interpositioning</vt:lpstr>
      <vt:lpstr>Interpositioning Recap</vt:lpstr>
      <vt:lpstr>Next lecture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Admin</cp:lastModifiedBy>
  <cp:revision>682</cp:revision>
  <cp:lastPrinted>1999-09-20T15:19:18Z</cp:lastPrinted>
  <dcterms:created xsi:type="dcterms:W3CDTF">2012-10-04T19:17:13Z</dcterms:created>
  <dcterms:modified xsi:type="dcterms:W3CDTF">2018-11-22T05:50:47Z</dcterms:modified>
</cp:coreProperties>
</file>