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7" r:id="rId2"/>
    <p:sldMasterId id="2147483749" r:id="rId3"/>
  </p:sldMasterIdLst>
  <p:notesMasterIdLst>
    <p:notesMasterId r:id="rId32"/>
  </p:notesMasterIdLst>
  <p:sldIdLst>
    <p:sldId id="256" r:id="rId4"/>
    <p:sldId id="257" r:id="rId5"/>
    <p:sldId id="259" r:id="rId6"/>
    <p:sldId id="274" r:id="rId7"/>
    <p:sldId id="303" r:id="rId8"/>
    <p:sldId id="297" r:id="rId9"/>
    <p:sldId id="296" r:id="rId10"/>
    <p:sldId id="298" r:id="rId11"/>
    <p:sldId id="299" r:id="rId12"/>
    <p:sldId id="305" r:id="rId13"/>
    <p:sldId id="300" r:id="rId14"/>
    <p:sldId id="306" r:id="rId15"/>
    <p:sldId id="307" r:id="rId16"/>
    <p:sldId id="309" r:id="rId17"/>
    <p:sldId id="308" r:id="rId18"/>
    <p:sldId id="311" r:id="rId19"/>
    <p:sldId id="316" r:id="rId20"/>
    <p:sldId id="301" r:id="rId21"/>
    <p:sldId id="302" r:id="rId22"/>
    <p:sldId id="304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292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4D42C"/>
    <a:srgbClr val="27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3F95C8-7197-4960-B13B-A80B99939576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1D27CF5-8634-474F-9779-61531E27DE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35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E935D-77D0-4BA6-9795-B30CC8793AB7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4BB5B-AF05-4B1E-9972-2E248C732F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2208213" y="1331913"/>
            <a:ext cx="6481762" cy="144462"/>
            <a:chOff x="2214546" y="1427612"/>
            <a:chExt cx="6482858" cy="144000"/>
          </a:xfrm>
        </p:grpSpPr>
        <p:sp>
          <p:nvSpPr>
            <p:cNvPr id="5" name="燕尾形 7"/>
            <p:cNvSpPr/>
            <p:nvPr userDrawn="1"/>
          </p:nvSpPr>
          <p:spPr>
            <a:xfrm flipH="1">
              <a:off x="8643420" y="1427612"/>
              <a:ext cx="53984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8"/>
            <p:cNvSpPr/>
            <p:nvPr userDrawn="1"/>
          </p:nvSpPr>
          <p:spPr>
            <a:xfrm>
              <a:off x="2214546" y="1490909"/>
              <a:ext cx="6428874" cy="174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133A-48F1-4CAD-8A9B-401D78166E4C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805D5-8C65-4F72-85B1-CEB185B016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1F9D1-C3EC-4B5D-9660-E8F780A16744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AFA34-329C-4B80-BD88-F1E69D387D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4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9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3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3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7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7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1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8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2208213" y="1331913"/>
            <a:ext cx="6481762" cy="144462"/>
            <a:chOff x="2214546" y="1427612"/>
            <a:chExt cx="6482858" cy="144000"/>
          </a:xfrm>
        </p:grpSpPr>
        <p:sp>
          <p:nvSpPr>
            <p:cNvPr id="5" name="燕尾形 9"/>
            <p:cNvSpPr/>
            <p:nvPr userDrawn="1"/>
          </p:nvSpPr>
          <p:spPr>
            <a:xfrm flipH="1">
              <a:off x="8643420" y="1427612"/>
              <a:ext cx="53984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22"/>
            <p:cNvSpPr/>
            <p:nvPr userDrawn="1"/>
          </p:nvSpPr>
          <p:spPr>
            <a:xfrm>
              <a:off x="2214546" y="1490909"/>
              <a:ext cx="6428874" cy="174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501E-3B16-4193-B07D-1F805B3E1193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2B08-16CE-4E49-9998-A1DB678A38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9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13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4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18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95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4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13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26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3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0C5-41B0-453E-B597-2320577C146A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ACA13-AA8E-447B-B539-27CE837BBD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6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5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5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26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US" sz="915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US" sz="915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049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25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95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64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3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6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2208213" y="1331913"/>
            <a:ext cx="6481762" cy="144462"/>
            <a:chOff x="2214546" y="1427612"/>
            <a:chExt cx="6482858" cy="144000"/>
          </a:xfrm>
        </p:grpSpPr>
        <p:sp>
          <p:nvSpPr>
            <p:cNvPr id="6" name="燕尾形 8"/>
            <p:cNvSpPr/>
            <p:nvPr userDrawn="1"/>
          </p:nvSpPr>
          <p:spPr>
            <a:xfrm flipH="1">
              <a:off x="8643420" y="1427612"/>
              <a:ext cx="53984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9"/>
            <p:cNvSpPr/>
            <p:nvPr userDrawn="1"/>
          </p:nvSpPr>
          <p:spPr>
            <a:xfrm>
              <a:off x="2214546" y="1490909"/>
              <a:ext cx="6428874" cy="174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F89A-3433-4E4C-96F1-FA479C8DFD9D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E987A-279E-4EA1-949A-7C6FE4487A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2208213" y="1331913"/>
            <a:ext cx="6481762" cy="144462"/>
            <a:chOff x="2214546" y="1427612"/>
            <a:chExt cx="6482858" cy="144000"/>
          </a:xfrm>
        </p:grpSpPr>
        <p:sp>
          <p:nvSpPr>
            <p:cNvPr id="8" name="燕尾形 10"/>
            <p:cNvSpPr/>
            <p:nvPr userDrawn="1"/>
          </p:nvSpPr>
          <p:spPr>
            <a:xfrm flipH="1">
              <a:off x="8643420" y="1427612"/>
              <a:ext cx="53984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11"/>
            <p:cNvSpPr/>
            <p:nvPr userDrawn="1"/>
          </p:nvSpPr>
          <p:spPr>
            <a:xfrm>
              <a:off x="2214546" y="1490909"/>
              <a:ext cx="6428874" cy="174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B7FC3-6412-494C-87F9-2F51D6823397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94814-DB34-4813-BDB9-079BF27E70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2208213" y="1331913"/>
            <a:ext cx="6481762" cy="144462"/>
            <a:chOff x="2214546" y="1427612"/>
            <a:chExt cx="6482858" cy="144000"/>
          </a:xfrm>
        </p:grpSpPr>
        <p:sp>
          <p:nvSpPr>
            <p:cNvPr id="4" name="燕尾形 6"/>
            <p:cNvSpPr/>
            <p:nvPr userDrawn="1"/>
          </p:nvSpPr>
          <p:spPr>
            <a:xfrm flipH="1">
              <a:off x="8643420" y="1427612"/>
              <a:ext cx="53984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7"/>
            <p:cNvSpPr/>
            <p:nvPr userDrawn="1"/>
          </p:nvSpPr>
          <p:spPr>
            <a:xfrm>
              <a:off x="2214546" y="1490909"/>
              <a:ext cx="6428874" cy="174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A6A1-0650-4272-A190-16A80FF1EAE8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95D04-BF5A-4FB1-B960-CD3E07B4F8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0EF4C-5555-40FA-9C45-A0E857424EB8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51B3D-5E7F-4FC4-9A56-2AA6C46BEF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/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18DE8-E243-4C65-9EB2-24C8237CA1CD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917D3-C242-4013-A78B-AC807C7CD1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/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31BC2-AB88-4BAC-9C1A-F3EE8DB6E3B5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FD636-D761-428D-A0DC-A7672FBB5A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 cstate="print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7" name="组合 17"/>
          <p:cNvGrpSpPr>
            <a:grpSpLocks/>
          </p:cNvGrpSpPr>
          <p:nvPr/>
        </p:nvGrpSpPr>
        <p:grpSpPr bwMode="auto">
          <a:xfrm>
            <a:off x="0" y="6570663"/>
            <a:ext cx="9144000" cy="287337"/>
            <a:chOff x="0" y="6353387"/>
            <a:chExt cx="9144000" cy="361763"/>
          </a:xfrm>
        </p:grpSpPr>
        <p:grpSp>
          <p:nvGrpSpPr>
            <p:cNvPr id="1033" name="组合 16"/>
            <p:cNvGrpSpPr>
              <a:grpSpLocks/>
            </p:cNvGrpSpPr>
            <p:nvPr/>
          </p:nvGrpSpPr>
          <p:grpSpPr bwMode="auto"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任意多边形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任意多边形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34" name="组合 15"/>
            <p:cNvGrpSpPr>
              <a:grpSpLocks/>
            </p:cNvGrpSpPr>
            <p:nvPr/>
          </p:nvGrpSpPr>
          <p:grpSpPr bwMode="auto"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燕尾形 11"/>
              <p:cNvSpPr/>
              <p:nvPr userDrawn="1"/>
            </p:nvSpPr>
            <p:spPr>
              <a:xfrm flipH="1">
                <a:off x="8640763" y="6355385"/>
                <a:ext cx="249237" cy="359765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燕尾形 12"/>
              <p:cNvSpPr/>
              <p:nvPr userDrawn="1"/>
            </p:nvSpPr>
            <p:spPr>
              <a:xfrm flipH="1">
                <a:off x="8767763" y="6355385"/>
                <a:ext cx="249237" cy="359765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燕尾形 13"/>
              <p:cNvSpPr/>
              <p:nvPr userDrawn="1"/>
            </p:nvSpPr>
            <p:spPr>
              <a:xfrm flipH="1">
                <a:off x="8894763" y="6355385"/>
                <a:ext cx="249237" cy="359765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0663"/>
            <a:ext cx="1643063" cy="287337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3707D7-BB1B-4BAA-BBE4-195B71C16E48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43063" y="6570663"/>
            <a:ext cx="4214812" cy="287337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500" y="6570663"/>
            <a:ext cx="571500" cy="2873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F3F3F"/>
                </a:solidFill>
                <a:latin typeface="Cambria" panose="02040503050406030204" pitchFamily="18" charset="0"/>
              </a:defRPr>
            </a:lvl1pPr>
          </a:lstStyle>
          <a:p>
            <a:fld id="{7693348C-7D86-494A-8D06-50AE27F0316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35" r:id="rId9"/>
    <p:sldLayoutId id="2147483736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Book Antiqua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Book Antiqua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Book Antiqua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Book Antiqua" pitchFamily="18" charset="0"/>
          <a:ea typeface="华文中宋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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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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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19D0386-0F7F-494B-9500-18102305E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4932FA3-20BF-45D7-B548-42EAB06B69B9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6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3F3CA285-B96B-42E3-9AA1-5C276686A88B}" type="datetimeFigureOut">
              <a:rPr lang="zh-CN" altLang="en-US" smtClean="0">
                <a:solidFill>
                  <a:prstClr val="white">
                    <a:tint val="75000"/>
                    <a:alpha val="60000"/>
                  </a:prstClr>
                </a:solidFill>
                <a:latin typeface="Century Gothic" panose="020B050202020202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2018/11/5</a:t>
            </a:fld>
            <a:endParaRPr lang="zh-CN" altLang="en-US">
              <a:solidFill>
                <a:prstClr val="white">
                  <a:tint val="75000"/>
                  <a:alpha val="60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tint val="75000"/>
                  <a:alpha val="60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7DBBE413-B757-4E3A-AD8D-09101EEB1751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Century Gothic" panose="020B050202020202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3591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副标题 2"/>
          <p:cNvSpPr>
            <a:spLocks noGrp="1"/>
          </p:cNvSpPr>
          <p:nvPr>
            <p:ph type="subTitle" idx="1"/>
          </p:nvPr>
        </p:nvSpPr>
        <p:spPr>
          <a:xfrm>
            <a:off x="1403350" y="3717925"/>
            <a:ext cx="6400800" cy="18716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zh-CN" altLang="en-US" sz="2400" dirty="0" smtClean="0">
              <a:solidFill>
                <a:schemeClr val="tx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佘敦先</a:t>
            </a:r>
            <a:endParaRPr lang="en-US" altLang="zh-CN" sz="2400" dirty="0" smtClean="0">
              <a:solidFill>
                <a:schemeClr val="tx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shedunxian@whu.edu.cn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水利水电学院</a:t>
            </a:r>
            <a:endParaRPr lang="en-US" altLang="zh-CN" sz="2400" dirty="0" smtClean="0">
              <a:solidFill>
                <a:schemeClr val="tx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2018.11.05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0" y="1268413"/>
            <a:ext cx="9144000" cy="10080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水文预报课程设计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一、洪水场次资料的整理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4213" y="2205038"/>
          <a:ext cx="7991472" cy="396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5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序号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洪号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降雨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实测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RO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计算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RC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绝对误差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</a:rPr>
                        <a:t>相对误差</a:t>
                      </a:r>
                      <a:endParaRPr lang="zh-CN" sz="2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860710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44.3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17.0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-3.6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-21.2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860910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114.4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29.2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37.7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8.5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29.1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861021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38.1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14.1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16.0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1.9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13.5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870513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870614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870804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559" marR="1155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26" name="矩形 3"/>
          <p:cNvSpPr>
            <a:spLocks noChangeArrowheads="1"/>
          </p:cNvSpPr>
          <p:nvPr/>
        </p:nvSpPr>
        <p:spPr bwMode="auto">
          <a:xfrm>
            <a:off x="2195513" y="6227763"/>
            <a:ext cx="4192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旬河流域退水曲线中蓄泄系数</a:t>
            </a:r>
            <a:r>
              <a:rPr lang="en-US" altLang="zh-CN" b="1"/>
              <a:t>K=48</a:t>
            </a:r>
            <a:r>
              <a:rPr lang="zh-CN" altLang="zh-CN" b="1"/>
              <a:t>小时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二、产流方案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484" name="图片 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78063"/>
            <a:ext cx="713581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二、产流方案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1508" name="对象 8"/>
          <p:cNvGraphicFramePr>
            <a:graphicFrameLocks noChangeAspect="1"/>
          </p:cNvGraphicFramePr>
          <p:nvPr/>
        </p:nvGraphicFramePr>
        <p:xfrm>
          <a:off x="971550" y="2636838"/>
          <a:ext cx="6942138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文档" r:id="rId3" imgW="5305693" imgH="2476523" progId="Word.Document.12">
                  <p:embed/>
                </p:oleObj>
              </mc:Choice>
              <mc:Fallback>
                <p:oleObj name="文档" r:id="rId3" imgW="5305693" imgH="2476523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6942138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8" descr="C:\Users\Administrator\AppData\Roaming\Tencent\Users\10499926\QQ\WinTemp\RichOle\JI`0P@Z8(R$NG06PGO])K8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0"/>
            <a:ext cx="3952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二、产流方案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2532" name="对象 1"/>
          <p:cNvGraphicFramePr>
            <a:graphicFrameLocks noChangeAspect="1"/>
          </p:cNvGraphicFramePr>
          <p:nvPr/>
        </p:nvGraphicFramePr>
        <p:xfrm>
          <a:off x="2987675" y="44450"/>
          <a:ext cx="4176713" cy="67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文档" r:id="rId3" imgW="5305693" imgH="8567567" progId="Word.Document.12">
                  <p:embed/>
                </p:oleObj>
              </mc:Choice>
              <mc:Fallback>
                <p:oleObj name="文档" r:id="rId3" imgW="5305693" imgH="8567567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450"/>
                        <a:ext cx="4176713" cy="67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三、汇流方案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556" name="Picture 1" descr="C:\Users\Administrator\AppData\Roaming\Tencent\Users\18742107\QQ\WinTemp\RichOle\)9`Q(14M5]9I$VHEX{[[NQ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5463" r="5180"/>
          <a:stretch>
            <a:fillRect/>
          </a:stretch>
        </p:blipFill>
        <p:spPr bwMode="auto">
          <a:xfrm>
            <a:off x="417513" y="2349500"/>
            <a:ext cx="83312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FE</a:t>
            </a:r>
            <a:r>
              <a:rPr lang="zh-CN" altLang="zh-CN" smtClean="0"/>
              <a:t>为初始土壤含水容量折算系数，即各层土壤水均为容量的</a:t>
            </a:r>
            <a:r>
              <a:rPr lang="en-US" altLang="zh-CN" smtClean="0"/>
              <a:t>FE</a:t>
            </a:r>
            <a:r>
              <a:rPr lang="zh-CN" altLang="zh-CN" smtClean="0"/>
              <a:t>倍：</a:t>
            </a:r>
            <a:endParaRPr lang="en-US" altLang="zh-CN" smtClean="0"/>
          </a:p>
          <a:p>
            <a:r>
              <a:rPr lang="zh-CN" altLang="zh-CN" smtClean="0"/>
              <a:t>如</a:t>
            </a:r>
            <a:r>
              <a:rPr lang="en-US" altLang="zh-CN" smtClean="0"/>
              <a:t>WUM0=FE*WUM</a:t>
            </a:r>
            <a:r>
              <a:rPr lang="zh-CN" altLang="zh-CN" smtClean="0"/>
              <a:t>，</a:t>
            </a:r>
            <a:r>
              <a:rPr lang="en-US" altLang="zh-CN" smtClean="0"/>
              <a:t>S0=SM*FE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四、精度评价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825" y="2349500"/>
          <a:ext cx="5411788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统计指标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%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>
                          <a:effectLst/>
                        </a:rPr>
                        <a:t>RE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%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率定期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检验期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650" y="3933825"/>
          <a:ext cx="8229600" cy="2586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洪号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实测洪峰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m</a:t>
                      </a:r>
                      <a:r>
                        <a:rPr lang="en-US" sz="1000" b="1" kern="100" baseline="30000" dirty="0">
                          <a:effectLst/>
                        </a:rPr>
                        <a:t>3</a:t>
                      </a:r>
                      <a:r>
                        <a:rPr lang="en-US" sz="1000" b="1" kern="100" dirty="0">
                          <a:effectLst/>
                        </a:rPr>
                        <a:t>/s</a:t>
                      </a:r>
                      <a:r>
                        <a:rPr lang="zh-CN" sz="1000" b="1" kern="100" dirty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预报洪峰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m</a:t>
                      </a:r>
                      <a:r>
                        <a:rPr lang="en-US" sz="1000" b="1" kern="100" baseline="30000" dirty="0">
                          <a:effectLst/>
                        </a:rPr>
                        <a:t>3</a:t>
                      </a:r>
                      <a:r>
                        <a:rPr lang="en-US" sz="1000" b="1" kern="100" dirty="0">
                          <a:effectLst/>
                        </a:rPr>
                        <a:t>/s</a:t>
                      </a:r>
                      <a:r>
                        <a:rPr lang="zh-CN" sz="1000" b="1" kern="100" dirty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相对误差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%</a:t>
                      </a:r>
                      <a:r>
                        <a:rPr lang="zh-CN" sz="1000" b="1" kern="100" dirty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峰现时差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  <a:r>
                        <a:rPr lang="en-US" sz="1000" b="1" kern="100" dirty="0" err="1" smtClean="0">
                          <a:effectLst/>
                        </a:rPr>
                        <a:t>dt</a:t>
                      </a:r>
                      <a:r>
                        <a:rPr lang="zh-CN" sz="1000" b="1" kern="100" dirty="0" smtClean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</a:t>
                      </a:r>
                      <a:r>
                        <a:rPr lang="en-US" sz="1000" b="1" kern="100" baseline="30000" dirty="0">
                          <a:effectLst/>
                        </a:rPr>
                        <a:t>2</a:t>
                      </a:r>
                      <a:endParaRPr lang="zh-CN" sz="10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%</a:t>
                      </a:r>
                      <a:r>
                        <a:rPr lang="zh-CN" sz="1000" b="1" kern="100" dirty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RE</a:t>
                      </a:r>
                      <a:endParaRPr lang="zh-CN" sz="10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</a:rPr>
                        <a:t>（</a:t>
                      </a:r>
                      <a:r>
                        <a:rPr lang="en-US" sz="1000" b="1" kern="100" dirty="0">
                          <a:effectLst/>
                        </a:rPr>
                        <a:t>%</a:t>
                      </a:r>
                      <a:r>
                        <a:rPr lang="zh-CN" sz="1000" b="1" kern="100" dirty="0">
                          <a:effectLst/>
                        </a:rPr>
                        <a:t>）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19980722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1296.8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1235.5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-4.7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94.3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22.5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19990629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1981.1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1595.8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-19.4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-1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89.0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-22.0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20020724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707.3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640.9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-9.4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91.0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13.4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20030625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1545.7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1107.2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-28.4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90.6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-18.0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20040624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893.9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627.7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-29.8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91.2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-6.7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20050903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778.7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778.2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-0.1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89.0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-7.7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20060509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917.9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782.2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-14.8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87.9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6.1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20070531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701.2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679.2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-3.1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95.4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18.0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20081106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566.1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363.0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-35.9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74.6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-35.0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20090630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728.7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777.7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6.7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71.0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50.8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20100711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2033.6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1493.3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-26.6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95.3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2.7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平均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DQ</a:t>
                      </a:r>
                      <a:r>
                        <a:rPr lang="en-US" sz="1000" kern="0" baseline="-25000">
                          <a:effectLst/>
                        </a:rPr>
                        <a:t>m</a:t>
                      </a:r>
                      <a:r>
                        <a:rPr lang="en-US" sz="1000" kern="0">
                          <a:effectLst/>
                        </a:rPr>
                        <a:t>=63.6%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DT=100%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88.1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2.2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6628" name="图表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-3471" r="-684" b="-2280"/>
          <a:stretch>
            <a:fillRect/>
          </a:stretch>
        </p:blipFill>
        <p:spPr bwMode="auto">
          <a:xfrm>
            <a:off x="395288" y="981075"/>
            <a:ext cx="824388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2781300"/>
            <a:ext cx="9144000" cy="1008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b="1">
                <a:solidFill>
                  <a:srgbClr val="0000F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四、提交材料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一、设计报告书（打印）</a:t>
            </a:r>
          </a:p>
        </p:txBody>
      </p:sp>
      <p:sp>
        <p:nvSpPr>
          <p:cNvPr id="6" name="矩形 5"/>
          <p:cNvSpPr/>
          <p:nvPr/>
        </p:nvSpPr>
        <p:spPr>
          <a:xfrm>
            <a:off x="343726" y="2722841"/>
            <a:ext cx="8319408" cy="2238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封面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图、表规范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参考文献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403350" y="2565400"/>
            <a:ext cx="5502275" cy="28416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defRPr/>
            </a:pPr>
            <a:r>
              <a:rPr lang="zh-CN" altLang="zh-CN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一、背景及意义</a:t>
            </a:r>
          </a:p>
          <a:p>
            <a:pPr eaLnBrk="0" hangingPunct="0">
              <a:lnSpc>
                <a:spcPct val="125000"/>
              </a:lnSpc>
              <a:defRPr/>
            </a:pPr>
            <a:r>
              <a:rPr lang="zh-CN" altLang="zh-CN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</a:t>
            </a:r>
            <a:r>
              <a:rPr lang="zh-CN" alt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设计目标</a:t>
            </a:r>
            <a:endParaRPr lang="zh-CN" altLang="zh-CN" sz="36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r>
              <a:rPr lang="zh-CN" altLang="zh-CN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三、</a:t>
            </a:r>
            <a:r>
              <a:rPr lang="zh-CN" alt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设计内容</a:t>
            </a:r>
            <a:endParaRPr lang="zh-CN" altLang="zh-CN" sz="36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r>
              <a:rPr lang="zh-CN" alt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提交材料</a:t>
            </a:r>
            <a:endParaRPr lang="en-US" altLang="zh-CN" sz="36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7" name="内容占位符 2"/>
          <p:cNvSpPr>
            <a:spLocks/>
          </p:cNvSpPr>
          <p:nvPr/>
        </p:nvSpPr>
        <p:spPr bwMode="auto">
          <a:xfrm>
            <a:off x="179388" y="620713"/>
            <a:ext cx="885666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8800">
                <a:latin typeface="黑体" panose="02010609060101010101" pitchFamily="49" charset="-122"/>
                <a:ea typeface="黑体" panose="02010609060101010101" pitchFamily="49" charset="-122"/>
              </a:rPr>
              <a:t>提 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二、源程序（电子）</a:t>
            </a:r>
          </a:p>
        </p:txBody>
      </p:sp>
      <p:sp>
        <p:nvSpPr>
          <p:cNvPr id="6" name="矩形 5"/>
          <p:cNvSpPr/>
          <p:nvPr/>
        </p:nvSpPr>
        <p:spPr>
          <a:xfrm>
            <a:off x="343726" y="2722841"/>
            <a:ext cx="8319408" cy="576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新安江模型程序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latin typeface="微软雅黑" pitchFamily="34" charset="-122"/>
                <a:ea typeface="微软雅黑" pitchFamily="34" charset="-122"/>
              </a:rPr>
              <a:t>论文编撰常范错误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不能用中文字体，如宋体、仿宋等，一般用</a:t>
            </a:r>
            <a:r>
              <a:rPr lang="en-US" alt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 New Roman</a:t>
            </a:r>
          </a:p>
        </p:txBody>
      </p:sp>
      <p:pic>
        <p:nvPicPr>
          <p:cNvPr id="30724" name="Picture 1" descr="C:\Documents and Settings\Administrator\Application Data\Tencent\Users\18742107\QQ\WinTemp\RichOle\N3}6G22B]FI5ZI5Z9(Z2_[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214688"/>
            <a:ext cx="6929437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latin typeface="微软雅黑" pitchFamily="34" charset="-122"/>
                <a:ea typeface="微软雅黑" pitchFamily="34" charset="-122"/>
              </a:rPr>
              <a:t>论文编撰常范错误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每段开头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退格</a:t>
            </a:r>
            <a:r>
              <a:rPr lang="en-US" alt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对公式的解释用“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”，顶格写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8" name="Picture 1" descr="C:\Documents and Settings\Administrator\Application Data\Tencent\Users\18742107\QQ\WinTemp\RichOle\Z]XGA5J91$WV1MTZ0U[IH]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857625"/>
            <a:ext cx="8005762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latin typeface="微软雅黑" pitchFamily="34" charset="-122"/>
                <a:ea typeface="微软雅黑" pitchFamily="34" charset="-122"/>
              </a:rPr>
              <a:t>论文编撰常范错误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图、表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避免“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”等说法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一定要在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正文中说明或者描述</a:t>
            </a:r>
            <a:endParaRPr lang="en-US" altLang="zh-CN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图表说明要尽可能详细，能单独让读者理解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每个变量标上单位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2" name="Picture 1" descr="C:\Documents and Settings\Administrator\Application Data\Tencent\Users\18742107\QQ\WinTemp\RichOle\U@E1DJZZSD]%(B418FJYH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89363"/>
            <a:ext cx="485775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latin typeface="微软雅黑" pitchFamily="34" charset="-122"/>
                <a:ea typeface="微软雅黑" pitchFamily="34" charset="-122"/>
              </a:rPr>
              <a:t>论文编撰常范错误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同一段中用①、②等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不同段落中用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重磅推出！！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808" y="0"/>
            <a:ext cx="3777343" cy="6858000"/>
          </a:xfrm>
          <a:prstGeom prst="rect">
            <a:avLst/>
          </a:prstGeom>
          <a:solidFill>
            <a:srgbClr val="253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408"/>
            <a:ext cx="2702701" cy="36036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71600" y="4625651"/>
            <a:ext cx="2016224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姓名：宋志红</a:t>
            </a:r>
            <a:endParaRPr lang="en-US" altLang="zh-CN" sz="2000" b="1" dirty="0" smtClean="0">
              <a:solidFill>
                <a:prstClr val="white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性别：男</a:t>
            </a:r>
            <a:endParaRPr lang="en-US" altLang="zh-CN" sz="2000" b="1" dirty="0" smtClean="0">
              <a:solidFill>
                <a:prstClr val="white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年龄：</a:t>
            </a:r>
            <a:r>
              <a:rPr lang="en-US" altLang="zh-CN" sz="2000" b="1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</a:t>
            </a:r>
          </a:p>
        </p:txBody>
      </p:sp>
      <p:sp>
        <p:nvSpPr>
          <p:cNvPr id="10" name="矩形 9"/>
          <p:cNvSpPr/>
          <p:nvPr/>
        </p:nvSpPr>
        <p:spPr>
          <a:xfrm>
            <a:off x="4427984" y="1823647"/>
            <a:ext cx="471601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教育背景：本科武汉大学水文水资源专业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研究方向：水文模型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兴趣爱好：乒乓球，编程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28456" y="4042367"/>
            <a:ext cx="3570516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375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QQ</a:t>
            </a:r>
            <a:r>
              <a:rPr lang="zh-CN" altLang="en-US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742383683</a:t>
            </a:r>
          </a:p>
          <a:p>
            <a:pPr marL="342900" indent="-342900" fontAlgn="auto">
              <a:lnSpc>
                <a:spcPts val="3375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EMail:Jason_songzh@126.com</a:t>
            </a:r>
          </a:p>
          <a:p>
            <a:pPr marL="342900" indent="-342900" fontAlgn="auto">
              <a:lnSpc>
                <a:spcPts val="3375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Tel</a:t>
            </a:r>
            <a:r>
              <a:rPr lang="zh-CN" altLang="en-US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  <a:latin typeface="Candara" panose="020E0502030303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18207190348</a:t>
            </a:r>
          </a:p>
          <a:p>
            <a:pPr marL="342900" indent="-342900" fontAlgn="auto">
              <a:lnSpc>
                <a:spcPts val="337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9319" y="4211283"/>
            <a:ext cx="333302" cy="3144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612" y="4664176"/>
            <a:ext cx="297000" cy="21921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4546607" y="1521278"/>
            <a:ext cx="3846279" cy="0"/>
          </a:xfrm>
          <a:prstGeom prst="line">
            <a:avLst/>
          </a:prstGeom>
          <a:ln>
            <a:solidFill>
              <a:srgbClr val="25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46607" y="3807278"/>
            <a:ext cx="3846279" cy="0"/>
          </a:xfrm>
          <a:prstGeom prst="line">
            <a:avLst/>
          </a:prstGeom>
          <a:ln>
            <a:solidFill>
              <a:srgbClr val="25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32736" y="1335028"/>
            <a:ext cx="14151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个人介绍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736" y="3588370"/>
            <a:ext cx="14151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联系方式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30" y="4972077"/>
            <a:ext cx="357143" cy="4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FEC1B4-6329-49E8-9BB8-B28BE603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2520280" cy="5947162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1471733-7C15-4BC0-BEBE-47ACBCA56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81070" y="1922563"/>
            <a:ext cx="4767394" cy="28586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个人简介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胡辰，江西吉安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本科毕业于河海大学水文与水资源工程专业。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研究方向：降雨径流过程模拟及预报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联系方式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QQ:785290576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E-mail:18507170625@163.com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83768" y="3068960"/>
            <a:ext cx="5256584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2781300"/>
            <a:ext cx="9144000" cy="100806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一、背景及意义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79388" y="714375"/>
            <a:ext cx="8856662" cy="93503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关于课设</a:t>
            </a:r>
          </a:p>
        </p:txBody>
      </p:sp>
      <p:sp>
        <p:nvSpPr>
          <p:cNvPr id="6" name="矩形 5"/>
          <p:cNvSpPr/>
          <p:nvPr/>
        </p:nvSpPr>
        <p:spPr>
          <a:xfrm>
            <a:off x="571472" y="2714620"/>
            <a:ext cx="8091662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重要的教学环节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理论联系实际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大学中的美好时光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9388" y="714375"/>
            <a:ext cx="8856662" cy="93503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本课设</a:t>
            </a:r>
          </a:p>
        </p:txBody>
      </p:sp>
      <p:sp>
        <p:nvSpPr>
          <p:cNvPr id="6" name="矩形 5"/>
          <p:cNvSpPr/>
          <p:nvPr/>
        </p:nvSpPr>
        <p:spPr>
          <a:xfrm>
            <a:off x="571472" y="2411010"/>
            <a:ext cx="809166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生产实际问题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根据建立的流域洪水预报方案，应用预留的水文资料，对此方案进行检验。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2781300"/>
            <a:ext cx="9144000" cy="1008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b="1">
                <a:solidFill>
                  <a:srgbClr val="0000F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二、设计目标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68313" y="66675"/>
            <a:ext cx="8194675" cy="1346200"/>
          </a:xfrm>
        </p:spPr>
        <p:txBody>
          <a:bodyPr/>
          <a:lstStyle/>
          <a:p>
            <a:pPr algn="ctr" eaLnBrk="1" hangingPunct="1">
              <a:buClr>
                <a:srgbClr val="FF0000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buClr>
                <a:srgbClr val="FF0000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一、学号末位为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0-3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号：老灌河</a:t>
            </a:r>
          </a:p>
          <a:p>
            <a:pPr marL="0" indent="0" eaLnBrk="1" hangingPunct="1">
              <a:buClr>
                <a:srgbClr val="FF0000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二、学号末位为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4-6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号：旬河</a:t>
            </a:r>
          </a:p>
          <a:p>
            <a:pPr marL="0" indent="0" eaLnBrk="1" hangingPunct="1">
              <a:buClr>
                <a:srgbClr val="FF0000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三、学号末位为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7-9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号：褒河</a:t>
            </a:r>
          </a:p>
        </p:txBody>
      </p:sp>
      <p:sp>
        <p:nvSpPr>
          <p:cNvPr id="6" name="矩形 5"/>
          <p:cNvSpPr/>
          <p:nvPr/>
        </p:nvSpPr>
        <p:spPr>
          <a:xfrm>
            <a:off x="343726" y="2722841"/>
            <a:ext cx="831940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水文预报设计报告编写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一、流域暴雨洪水场次资料的整理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二、流域产流方案的检验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三、流域汇流方案的检验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四、流域洪水预报方案的评定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2781300"/>
            <a:ext cx="9144000" cy="1008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b="1">
                <a:solidFill>
                  <a:srgbClr val="0000F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三、设计内容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9350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一、洪水场次资料的整理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2182813"/>
          <a:ext cx="8229600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FF0000"/>
                          </a:solidFill>
                          <a:effectLst/>
                        </a:rPr>
                        <a:t>洪号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FF0000"/>
                          </a:solidFill>
                          <a:effectLst/>
                        </a:rPr>
                        <a:t>流量起止时间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870606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06.04-06.10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870806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08.04-08.10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870720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07.17-07.26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870904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09.02-09.09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880815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08.12-08.19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880914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09.12-09.17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890711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07.10-07.20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890726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07.23-08.01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890816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08.15-08.25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890911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09.07-09.18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900502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04.30-05.08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900626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06.23-06.30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900721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07.19-07.26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仙松迎客</Template>
  <TotalTime>4619</TotalTime>
  <Words>649</Words>
  <Application>Microsoft Office PowerPoint</Application>
  <PresentationFormat>全屏显示(4:3)</PresentationFormat>
  <Paragraphs>280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黑体</vt:lpstr>
      <vt:lpstr>华文彩云</vt:lpstr>
      <vt:lpstr>华文中宋</vt:lpstr>
      <vt:lpstr>宋体</vt:lpstr>
      <vt:lpstr>微软雅黑</vt:lpstr>
      <vt:lpstr>微软雅黑 Light</vt:lpstr>
      <vt:lpstr>Arial</vt:lpstr>
      <vt:lpstr>Book Antiqua</vt:lpstr>
      <vt:lpstr>Calibri</vt:lpstr>
      <vt:lpstr>Calibri Light</vt:lpstr>
      <vt:lpstr>Cambria</vt:lpstr>
      <vt:lpstr>Candara</vt:lpstr>
      <vt:lpstr>Century Gothic</vt:lpstr>
      <vt:lpstr>Times New Roman</vt:lpstr>
      <vt:lpstr>Wingdings</vt:lpstr>
      <vt:lpstr>Wingdings 2</vt:lpstr>
      <vt:lpstr>Wingdings 3</vt:lpstr>
      <vt:lpstr>Welcome</vt:lpstr>
      <vt:lpstr>Office 主题</vt:lpstr>
      <vt:lpstr>离子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论文编撰常范错误</vt:lpstr>
      <vt:lpstr>论文编撰常范错误</vt:lpstr>
      <vt:lpstr>论文编撰常范错误</vt:lpstr>
      <vt:lpstr>论文编撰常范错误</vt:lpstr>
      <vt:lpstr>重磅推出！！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shedunxian</cp:lastModifiedBy>
  <cp:revision>476</cp:revision>
  <dcterms:created xsi:type="dcterms:W3CDTF">2012-05-02T06:11:08Z</dcterms:created>
  <dcterms:modified xsi:type="dcterms:W3CDTF">2018-11-05T00:41:57Z</dcterms:modified>
</cp:coreProperties>
</file>