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2" r:id="rId5"/>
    <p:sldId id="261" r:id="rId6"/>
    <p:sldId id="263" r:id="rId7"/>
    <p:sldId id="260"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29" autoAdjust="0"/>
  </p:normalViewPr>
  <p:slideViewPr>
    <p:cSldViewPr snapToGrid="0">
      <p:cViewPr varScale="1">
        <p:scale>
          <a:sx n="62" d="100"/>
          <a:sy n="62"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AB6EB-D55A-425E-BFE6-AD84DCB2EB06}" type="datetimeFigureOut">
              <a:rPr lang="zh-CN" altLang="en-US" smtClean="0"/>
              <a:t>2020/10/20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41FDB-4733-4FF2-8E8B-D229262917A4}" type="slidenum">
              <a:rPr lang="zh-CN" altLang="en-US" smtClean="0"/>
              <a:t>‹#›</a:t>
            </a:fld>
            <a:endParaRPr lang="zh-CN" altLang="en-US"/>
          </a:p>
        </p:txBody>
      </p:sp>
    </p:spTree>
    <p:extLst>
      <p:ext uri="{BB962C8B-B14F-4D97-AF65-F5344CB8AC3E}">
        <p14:creationId xmlns:p14="http://schemas.microsoft.com/office/powerpoint/2010/main" val="30209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检查这个答案</a:t>
            </a:r>
            <a:endParaRPr lang="zh-CN" altLang="en-US" dirty="0"/>
          </a:p>
        </p:txBody>
      </p:sp>
      <p:sp>
        <p:nvSpPr>
          <p:cNvPr id="4" name="灯片编号占位符 3"/>
          <p:cNvSpPr>
            <a:spLocks noGrp="1"/>
          </p:cNvSpPr>
          <p:nvPr>
            <p:ph type="sldNum" sz="quarter" idx="10"/>
          </p:nvPr>
        </p:nvSpPr>
        <p:spPr/>
        <p:txBody>
          <a:bodyPr/>
          <a:lstStyle/>
          <a:p>
            <a:fld id="{49741FDB-4733-4FF2-8E8B-D229262917A4}" type="slidenum">
              <a:rPr lang="zh-CN" altLang="en-US" smtClean="0"/>
              <a:t>5</a:t>
            </a:fld>
            <a:endParaRPr lang="zh-CN" altLang="en-US"/>
          </a:p>
        </p:txBody>
      </p:sp>
    </p:spTree>
    <p:extLst>
      <p:ext uri="{BB962C8B-B14F-4D97-AF65-F5344CB8AC3E}">
        <p14:creationId xmlns:p14="http://schemas.microsoft.com/office/powerpoint/2010/main" val="1384547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107363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290245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274012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361819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327869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111164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16184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416766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42024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340971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7DF4CD1-8492-468A-B09A-C55E18065904}" type="datetimeFigureOut">
              <a:rPr lang="zh-CN" altLang="en-US" smtClean="0"/>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23270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F4CD1-8492-468A-B09A-C55E18065904}" type="datetimeFigureOut">
              <a:rPr lang="zh-CN" altLang="en-US" smtClean="0"/>
              <a:t>2020/10/20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0F8AA-4BC2-43EF-846A-845F21D6A2BF}" type="slidenum">
              <a:rPr lang="zh-CN" altLang="en-US" smtClean="0"/>
              <a:t>‹#›</a:t>
            </a:fld>
            <a:endParaRPr lang="zh-CN" altLang="en-US"/>
          </a:p>
        </p:txBody>
      </p:sp>
    </p:spTree>
    <p:extLst>
      <p:ext uri="{BB962C8B-B14F-4D97-AF65-F5344CB8AC3E}">
        <p14:creationId xmlns:p14="http://schemas.microsoft.com/office/powerpoint/2010/main" val="3130839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除法运算</a:t>
            </a:r>
            <a:endParaRPr kumimoji="1" lang="zh-CN" altLang="en-US" dirty="0"/>
          </a:p>
        </p:txBody>
      </p:sp>
      <p:graphicFrame>
        <p:nvGraphicFramePr>
          <p:cNvPr id="42" name="内容占位符 6"/>
          <p:cNvGraphicFramePr>
            <a:graphicFrameLocks/>
          </p:cNvGraphicFramePr>
          <p:nvPr>
            <p:extLst/>
          </p:nvPr>
        </p:nvGraphicFramePr>
        <p:xfrm>
          <a:off x="8818187" y="956772"/>
          <a:ext cx="3035301" cy="2620956"/>
        </p:xfrm>
        <a:graphic>
          <a:graphicData uri="http://schemas.openxmlformats.org/drawingml/2006/table">
            <a:tbl>
              <a:tblPr firstRow="1" bandRow="1">
                <a:tableStyleId>{5C22544A-7EE6-4342-B048-85BDC9FD1C3A}</a:tableStyleId>
              </a:tblPr>
              <a:tblGrid>
                <a:gridCol w="1011767">
                  <a:extLst>
                    <a:ext uri="{9D8B030D-6E8A-4147-A177-3AD203B41FA5}">
                      <a16:colId xmlns:a16="http://schemas.microsoft.com/office/drawing/2014/main" val="20000"/>
                    </a:ext>
                  </a:extLst>
                </a:gridCol>
                <a:gridCol w="1011767">
                  <a:extLst>
                    <a:ext uri="{9D8B030D-6E8A-4147-A177-3AD203B41FA5}">
                      <a16:colId xmlns:a16="http://schemas.microsoft.com/office/drawing/2014/main" val="20001"/>
                    </a:ext>
                  </a:extLst>
                </a:gridCol>
                <a:gridCol w="1011767">
                  <a:extLst>
                    <a:ext uri="{9D8B030D-6E8A-4147-A177-3AD203B41FA5}">
                      <a16:colId xmlns:a16="http://schemas.microsoft.com/office/drawing/2014/main" val="20002"/>
                    </a:ext>
                  </a:extLst>
                </a:gridCol>
              </a:tblGrid>
              <a:tr h="320011">
                <a:tc>
                  <a:txBody>
                    <a:bodyPr/>
                    <a:lstStyle/>
                    <a:p>
                      <a:pPr algn="ctr"/>
                      <a:r>
                        <a:rPr lang="en-US" altLang="zh-CN" sz="1700" b="1" dirty="0" smtClean="0">
                          <a:solidFill>
                            <a:schemeClr val="tx1"/>
                          </a:solidFill>
                        </a:rPr>
                        <a:t>A</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B</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C</a:t>
                      </a:r>
                      <a:endParaRPr lang="zh-CN" altLang="en-US" sz="1700" b="1" dirty="0">
                        <a:solidFill>
                          <a:schemeClr val="tx1"/>
                        </a:solidFill>
                      </a:endParaRPr>
                    </a:p>
                  </a:txBody>
                  <a:tcPr marL="91459" marR="91459" marT="34268" marB="34268"/>
                </a:tc>
                <a:extLst>
                  <a:ext uri="{0D108BD9-81ED-4DB2-BD59-A6C34878D82A}">
                    <a16:rowId xmlns:a16="http://schemas.microsoft.com/office/drawing/2014/main" val="10000"/>
                  </a:ext>
                </a:extLst>
              </a:tr>
              <a:tr h="327620">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b1</a:t>
                      </a:r>
                      <a:endParaRPr lang="zh-CN" altLang="en-US" sz="1700" b="1" dirty="0"/>
                    </a:p>
                  </a:txBody>
                  <a:tcPr marL="91459" marR="91459" marT="34268" marB="34268"/>
                </a:tc>
                <a:tc>
                  <a:txBody>
                    <a:bodyPr/>
                    <a:lstStyle/>
                    <a:p>
                      <a:pPr algn="ctr"/>
                      <a:r>
                        <a:rPr lang="en-US" altLang="zh-CN" sz="1700" b="1" dirty="0" smtClean="0"/>
                        <a:t>c2</a:t>
                      </a:r>
                      <a:endParaRPr lang="zh-CN" altLang="en-US" sz="1700" b="1" dirty="0"/>
                    </a:p>
                  </a:txBody>
                  <a:tcPr marL="91459" marR="91459" marT="34268" marB="34268"/>
                </a:tc>
                <a:extLst>
                  <a:ext uri="{0D108BD9-81ED-4DB2-BD59-A6C34878D82A}">
                    <a16:rowId xmlns:a16="http://schemas.microsoft.com/office/drawing/2014/main" val="10001"/>
                  </a:ext>
                </a:extLst>
              </a:tr>
              <a:tr h="327620">
                <a:tc>
                  <a:txBody>
                    <a:bodyPr/>
                    <a:lstStyle/>
                    <a:p>
                      <a:pPr algn="ctr"/>
                      <a:r>
                        <a:rPr lang="en-US" altLang="zh-CN" sz="1700" b="1" dirty="0" smtClean="0"/>
                        <a:t>a2</a:t>
                      </a:r>
                      <a:endParaRPr lang="zh-CN" altLang="en-US" sz="1700" b="1" dirty="0"/>
                    </a:p>
                  </a:txBody>
                  <a:tcPr marL="91459" marR="91459" marT="34268" marB="34268"/>
                </a:tc>
                <a:tc>
                  <a:txBody>
                    <a:bodyPr/>
                    <a:lstStyle/>
                    <a:p>
                      <a:pPr algn="ctr"/>
                      <a:r>
                        <a:rPr lang="en-US" altLang="zh-CN" sz="1700" b="1" dirty="0" smtClean="0"/>
                        <a:t>b3</a:t>
                      </a:r>
                      <a:endParaRPr lang="zh-CN" altLang="en-US" sz="1700" b="1" dirty="0"/>
                    </a:p>
                  </a:txBody>
                  <a:tcPr marL="91459" marR="91459" marT="34268" marB="34268"/>
                </a:tc>
                <a:tc>
                  <a:txBody>
                    <a:bodyPr/>
                    <a:lstStyle/>
                    <a:p>
                      <a:pPr algn="ctr"/>
                      <a:r>
                        <a:rPr lang="en-US" altLang="zh-CN" sz="1700" b="1" dirty="0" smtClean="0"/>
                        <a:t>c7</a:t>
                      </a:r>
                      <a:endParaRPr lang="zh-CN" altLang="en-US" sz="1700" b="1" dirty="0"/>
                    </a:p>
                  </a:txBody>
                  <a:tcPr marL="91459" marR="91459" marT="34268" marB="34268"/>
                </a:tc>
                <a:extLst>
                  <a:ext uri="{0D108BD9-81ED-4DB2-BD59-A6C34878D82A}">
                    <a16:rowId xmlns:a16="http://schemas.microsoft.com/office/drawing/2014/main" val="10002"/>
                  </a:ext>
                </a:extLst>
              </a:tr>
              <a:tr h="327620">
                <a:tc>
                  <a:txBody>
                    <a:bodyPr/>
                    <a:lstStyle/>
                    <a:p>
                      <a:pPr algn="ctr"/>
                      <a:r>
                        <a:rPr lang="en-US" altLang="zh-CN" sz="1700" b="1" dirty="0" smtClean="0"/>
                        <a:t>a3</a:t>
                      </a:r>
                      <a:endParaRPr lang="zh-CN" altLang="en-US" sz="1700" b="1" dirty="0"/>
                    </a:p>
                  </a:txBody>
                  <a:tcPr marL="91459" marR="91459" marT="34268" marB="34268"/>
                </a:tc>
                <a:tc>
                  <a:txBody>
                    <a:bodyPr/>
                    <a:lstStyle/>
                    <a:p>
                      <a:pPr algn="ctr"/>
                      <a:r>
                        <a:rPr lang="en-US" altLang="zh-CN" sz="1700" b="1" dirty="0" smtClean="0"/>
                        <a:t>b4</a:t>
                      </a:r>
                      <a:endParaRPr lang="zh-CN" altLang="en-US" sz="1700" b="1" dirty="0"/>
                    </a:p>
                  </a:txBody>
                  <a:tcPr marL="91459" marR="91459" marT="34268" marB="34268"/>
                </a:tc>
                <a:tc>
                  <a:txBody>
                    <a:bodyPr/>
                    <a:lstStyle/>
                    <a:p>
                      <a:pPr algn="ctr"/>
                      <a:r>
                        <a:rPr lang="en-US" altLang="zh-CN" sz="1700" b="1" dirty="0" smtClean="0"/>
                        <a:t>c6</a:t>
                      </a:r>
                      <a:endParaRPr lang="zh-CN" altLang="en-US" sz="1700" b="1" dirty="0"/>
                    </a:p>
                  </a:txBody>
                  <a:tcPr marL="91459" marR="91459" marT="34268" marB="34268"/>
                </a:tc>
                <a:extLst>
                  <a:ext uri="{0D108BD9-81ED-4DB2-BD59-A6C34878D82A}">
                    <a16:rowId xmlns:a16="http://schemas.microsoft.com/office/drawing/2014/main" val="10003"/>
                  </a:ext>
                </a:extLst>
              </a:tr>
              <a:tr h="327620">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c3</a:t>
                      </a:r>
                      <a:endParaRPr lang="zh-CN" altLang="en-US" sz="1700" b="1" dirty="0"/>
                    </a:p>
                  </a:txBody>
                  <a:tcPr marL="91459" marR="91459" marT="34268" marB="34268"/>
                </a:tc>
                <a:extLst>
                  <a:ext uri="{0D108BD9-81ED-4DB2-BD59-A6C34878D82A}">
                    <a16:rowId xmlns:a16="http://schemas.microsoft.com/office/drawing/2014/main" val="10004"/>
                  </a:ext>
                </a:extLst>
              </a:tr>
              <a:tr h="327620">
                <a:tc>
                  <a:txBody>
                    <a:bodyPr/>
                    <a:lstStyle/>
                    <a:p>
                      <a:pPr algn="ctr"/>
                      <a:r>
                        <a:rPr lang="en-US" altLang="zh-CN" sz="1700" b="1" dirty="0" smtClean="0"/>
                        <a:t>a4</a:t>
                      </a:r>
                      <a:endParaRPr lang="zh-CN" altLang="en-US" sz="1700" b="1" dirty="0"/>
                    </a:p>
                  </a:txBody>
                  <a:tcPr marL="91459" marR="91459" marT="34268" marB="34268"/>
                </a:tc>
                <a:tc>
                  <a:txBody>
                    <a:bodyPr/>
                    <a:lstStyle/>
                    <a:p>
                      <a:pPr algn="ctr"/>
                      <a:r>
                        <a:rPr lang="en-US" altLang="zh-CN" sz="1700" b="1" dirty="0" smtClean="0"/>
                        <a:t>b6</a:t>
                      </a:r>
                      <a:endParaRPr lang="zh-CN" altLang="en-US" sz="1700" b="1" dirty="0"/>
                    </a:p>
                  </a:txBody>
                  <a:tcPr marL="91459" marR="91459" marT="34268" marB="34268"/>
                </a:tc>
                <a:tc>
                  <a:txBody>
                    <a:bodyPr/>
                    <a:lstStyle/>
                    <a:p>
                      <a:pPr algn="ctr"/>
                      <a:r>
                        <a:rPr lang="en-US" altLang="zh-CN" sz="1700" b="1" dirty="0" smtClean="0"/>
                        <a:t>c6</a:t>
                      </a:r>
                      <a:endParaRPr lang="zh-CN" altLang="en-US" sz="1700" b="1" dirty="0"/>
                    </a:p>
                  </a:txBody>
                  <a:tcPr marL="91459" marR="91459" marT="34268" marB="34268"/>
                </a:tc>
                <a:extLst>
                  <a:ext uri="{0D108BD9-81ED-4DB2-BD59-A6C34878D82A}">
                    <a16:rowId xmlns:a16="http://schemas.microsoft.com/office/drawing/2014/main" val="10005"/>
                  </a:ext>
                </a:extLst>
              </a:tr>
              <a:tr h="327620">
                <a:tc>
                  <a:txBody>
                    <a:bodyPr/>
                    <a:lstStyle/>
                    <a:p>
                      <a:pPr algn="ctr"/>
                      <a:r>
                        <a:rPr lang="en-US" altLang="zh-CN" sz="1700" b="1" dirty="0" smtClean="0"/>
                        <a:t>a2</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c3</a:t>
                      </a:r>
                      <a:endParaRPr lang="zh-CN" altLang="en-US" sz="1700" b="1" dirty="0"/>
                    </a:p>
                  </a:txBody>
                  <a:tcPr marL="91459" marR="91459" marT="34268" marB="34268"/>
                </a:tc>
                <a:extLst>
                  <a:ext uri="{0D108BD9-81ED-4DB2-BD59-A6C34878D82A}">
                    <a16:rowId xmlns:a16="http://schemas.microsoft.com/office/drawing/2014/main" val="10006"/>
                  </a:ext>
                </a:extLst>
              </a:tr>
              <a:tr h="327620">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c1</a:t>
                      </a:r>
                      <a:endParaRPr lang="zh-CN" altLang="en-US" sz="1700" b="1" dirty="0"/>
                    </a:p>
                  </a:txBody>
                  <a:tcPr marL="91459" marR="91459" marT="34268" marB="34268"/>
                </a:tc>
                <a:extLst>
                  <a:ext uri="{0D108BD9-81ED-4DB2-BD59-A6C34878D82A}">
                    <a16:rowId xmlns:a16="http://schemas.microsoft.com/office/drawing/2014/main" val="10007"/>
                  </a:ext>
                </a:extLst>
              </a:tr>
            </a:tbl>
          </a:graphicData>
        </a:graphic>
      </p:graphicFrame>
      <p:graphicFrame>
        <p:nvGraphicFramePr>
          <p:cNvPr id="43" name="内容占位符 8"/>
          <p:cNvGraphicFramePr>
            <a:graphicFrameLocks/>
          </p:cNvGraphicFramePr>
          <p:nvPr>
            <p:extLst/>
          </p:nvPr>
        </p:nvGraphicFramePr>
        <p:xfrm>
          <a:off x="8818187" y="4114504"/>
          <a:ext cx="2112963" cy="1311276"/>
        </p:xfrm>
        <a:graphic>
          <a:graphicData uri="http://schemas.openxmlformats.org/drawingml/2006/table">
            <a:tbl>
              <a:tblPr firstRow="1" bandRow="1">
                <a:tableStyleId>{5C22544A-7EE6-4342-B048-85BDC9FD1C3A}</a:tableStyleId>
              </a:tblPr>
              <a:tblGrid>
                <a:gridCol w="704321">
                  <a:extLst>
                    <a:ext uri="{9D8B030D-6E8A-4147-A177-3AD203B41FA5}">
                      <a16:colId xmlns:a16="http://schemas.microsoft.com/office/drawing/2014/main" val="20000"/>
                    </a:ext>
                  </a:extLst>
                </a:gridCol>
                <a:gridCol w="704321">
                  <a:extLst>
                    <a:ext uri="{9D8B030D-6E8A-4147-A177-3AD203B41FA5}">
                      <a16:colId xmlns:a16="http://schemas.microsoft.com/office/drawing/2014/main" val="20001"/>
                    </a:ext>
                  </a:extLst>
                </a:gridCol>
                <a:gridCol w="704321">
                  <a:extLst>
                    <a:ext uri="{9D8B030D-6E8A-4147-A177-3AD203B41FA5}">
                      <a16:colId xmlns:a16="http://schemas.microsoft.com/office/drawing/2014/main" val="20002"/>
                    </a:ext>
                  </a:extLst>
                </a:gridCol>
              </a:tblGrid>
              <a:tr h="327819">
                <a:tc>
                  <a:txBody>
                    <a:bodyPr/>
                    <a:lstStyle/>
                    <a:p>
                      <a:pPr algn="ctr"/>
                      <a:r>
                        <a:rPr lang="en-US" altLang="zh-CN" sz="1700" b="1" dirty="0" smtClean="0">
                          <a:solidFill>
                            <a:schemeClr val="tx1"/>
                          </a:solidFill>
                        </a:rPr>
                        <a:t>B</a:t>
                      </a:r>
                      <a:endParaRPr lang="zh-CN" altLang="en-US" sz="1700" b="1" dirty="0">
                        <a:solidFill>
                          <a:schemeClr val="tx1"/>
                        </a:solidFill>
                      </a:endParaRPr>
                    </a:p>
                  </a:txBody>
                  <a:tcPr marL="91472" marR="91472" marT="34303" marB="34303"/>
                </a:tc>
                <a:tc>
                  <a:txBody>
                    <a:bodyPr/>
                    <a:lstStyle/>
                    <a:p>
                      <a:pPr algn="ctr"/>
                      <a:r>
                        <a:rPr lang="en-US" altLang="zh-CN" sz="1700" b="1" dirty="0" smtClean="0">
                          <a:solidFill>
                            <a:schemeClr val="tx1"/>
                          </a:solidFill>
                        </a:rPr>
                        <a:t>C</a:t>
                      </a:r>
                      <a:endParaRPr lang="zh-CN" altLang="en-US" sz="1700" b="1" dirty="0">
                        <a:solidFill>
                          <a:schemeClr val="tx1"/>
                        </a:solidFill>
                      </a:endParaRPr>
                    </a:p>
                  </a:txBody>
                  <a:tcPr marL="91472" marR="91472" marT="34303" marB="34303"/>
                </a:tc>
                <a:tc>
                  <a:txBody>
                    <a:bodyPr/>
                    <a:lstStyle/>
                    <a:p>
                      <a:pPr algn="ctr"/>
                      <a:r>
                        <a:rPr lang="en-US" altLang="zh-CN" sz="1700" b="1" dirty="0" smtClean="0">
                          <a:solidFill>
                            <a:schemeClr val="tx1"/>
                          </a:solidFill>
                        </a:rPr>
                        <a:t>D</a:t>
                      </a:r>
                      <a:endParaRPr lang="zh-CN" altLang="en-US" sz="1700" b="1" dirty="0">
                        <a:solidFill>
                          <a:schemeClr val="tx1"/>
                        </a:solidFill>
                      </a:endParaRPr>
                    </a:p>
                  </a:txBody>
                  <a:tcPr marL="91472" marR="91472" marT="34303" marB="34303"/>
                </a:tc>
                <a:extLst>
                  <a:ext uri="{0D108BD9-81ED-4DB2-BD59-A6C34878D82A}">
                    <a16:rowId xmlns:a16="http://schemas.microsoft.com/office/drawing/2014/main" val="10000"/>
                  </a:ext>
                </a:extLst>
              </a:tr>
              <a:tr h="327819">
                <a:tc>
                  <a:txBody>
                    <a:bodyPr/>
                    <a:lstStyle/>
                    <a:p>
                      <a:pPr algn="ctr"/>
                      <a:r>
                        <a:rPr lang="en-US" altLang="zh-CN" sz="1700" b="1" dirty="0" smtClean="0"/>
                        <a:t>b1</a:t>
                      </a:r>
                      <a:endParaRPr lang="zh-CN" altLang="en-US" sz="1700" b="1" dirty="0"/>
                    </a:p>
                  </a:txBody>
                  <a:tcPr marL="91472" marR="91472" marT="34303" marB="34303"/>
                </a:tc>
                <a:tc>
                  <a:txBody>
                    <a:bodyPr/>
                    <a:lstStyle/>
                    <a:p>
                      <a:pPr algn="ctr"/>
                      <a:r>
                        <a:rPr lang="en-US" altLang="zh-CN" sz="1700" b="1" dirty="0" smtClean="0"/>
                        <a:t>c2</a:t>
                      </a:r>
                      <a:endParaRPr lang="zh-CN" altLang="en-US" sz="1700" b="1" dirty="0"/>
                    </a:p>
                  </a:txBody>
                  <a:tcPr marL="91472" marR="91472" marT="34303" marB="34303"/>
                </a:tc>
                <a:tc>
                  <a:txBody>
                    <a:bodyPr/>
                    <a:lstStyle/>
                    <a:p>
                      <a:pPr algn="ctr"/>
                      <a:r>
                        <a:rPr lang="en-US" altLang="zh-CN" sz="1700" b="1" dirty="0" smtClean="0"/>
                        <a:t>d1</a:t>
                      </a:r>
                      <a:endParaRPr lang="zh-CN" altLang="en-US" sz="1700" b="1" dirty="0"/>
                    </a:p>
                  </a:txBody>
                  <a:tcPr marL="91472" marR="91472" marT="34303" marB="34303"/>
                </a:tc>
                <a:extLst>
                  <a:ext uri="{0D108BD9-81ED-4DB2-BD59-A6C34878D82A}">
                    <a16:rowId xmlns:a16="http://schemas.microsoft.com/office/drawing/2014/main" val="10001"/>
                  </a:ext>
                </a:extLst>
              </a:tr>
              <a:tr h="327819">
                <a:tc>
                  <a:txBody>
                    <a:bodyPr/>
                    <a:lstStyle/>
                    <a:p>
                      <a:pPr algn="ctr"/>
                      <a:r>
                        <a:rPr lang="en-US" altLang="zh-CN" sz="1700" b="1" dirty="0" smtClean="0"/>
                        <a:t>b2</a:t>
                      </a:r>
                      <a:endParaRPr lang="zh-CN" altLang="en-US" sz="1700" b="1" dirty="0"/>
                    </a:p>
                  </a:txBody>
                  <a:tcPr marL="91472" marR="91472" marT="34303" marB="34303"/>
                </a:tc>
                <a:tc>
                  <a:txBody>
                    <a:bodyPr/>
                    <a:lstStyle/>
                    <a:p>
                      <a:pPr algn="ctr"/>
                      <a:r>
                        <a:rPr lang="en-US" altLang="zh-CN" sz="1700" b="1" dirty="0" smtClean="0"/>
                        <a:t>c1</a:t>
                      </a:r>
                      <a:endParaRPr lang="zh-CN" altLang="en-US" sz="1700" b="1" dirty="0"/>
                    </a:p>
                  </a:txBody>
                  <a:tcPr marL="91472" marR="91472" marT="34303" marB="34303"/>
                </a:tc>
                <a:tc>
                  <a:txBody>
                    <a:bodyPr/>
                    <a:lstStyle/>
                    <a:p>
                      <a:pPr algn="ctr"/>
                      <a:r>
                        <a:rPr lang="en-US" altLang="zh-CN" sz="1700" b="1" dirty="0" smtClean="0"/>
                        <a:t>d1</a:t>
                      </a:r>
                      <a:endParaRPr lang="zh-CN" altLang="en-US" sz="1700" b="1" dirty="0"/>
                    </a:p>
                  </a:txBody>
                  <a:tcPr marL="91472" marR="91472" marT="34303" marB="34303"/>
                </a:tc>
                <a:extLst>
                  <a:ext uri="{0D108BD9-81ED-4DB2-BD59-A6C34878D82A}">
                    <a16:rowId xmlns:a16="http://schemas.microsoft.com/office/drawing/2014/main" val="10002"/>
                  </a:ext>
                </a:extLst>
              </a:tr>
              <a:tr h="327819">
                <a:tc>
                  <a:txBody>
                    <a:bodyPr/>
                    <a:lstStyle/>
                    <a:p>
                      <a:pPr algn="ctr"/>
                      <a:r>
                        <a:rPr lang="en-US" altLang="zh-CN" sz="1700" b="1" dirty="0" smtClean="0"/>
                        <a:t>b2</a:t>
                      </a:r>
                      <a:endParaRPr lang="zh-CN" altLang="en-US" sz="1700" b="1" dirty="0"/>
                    </a:p>
                  </a:txBody>
                  <a:tcPr marL="91472" marR="91472" marT="34303" marB="34303"/>
                </a:tc>
                <a:tc>
                  <a:txBody>
                    <a:bodyPr/>
                    <a:lstStyle/>
                    <a:p>
                      <a:pPr algn="ctr"/>
                      <a:r>
                        <a:rPr lang="en-US" altLang="zh-CN" sz="1700" b="1" dirty="0" smtClean="0"/>
                        <a:t>c3</a:t>
                      </a:r>
                      <a:endParaRPr lang="zh-CN" altLang="en-US" sz="1700" b="1" dirty="0"/>
                    </a:p>
                  </a:txBody>
                  <a:tcPr marL="91472" marR="91472" marT="34303" marB="34303"/>
                </a:tc>
                <a:tc>
                  <a:txBody>
                    <a:bodyPr/>
                    <a:lstStyle/>
                    <a:p>
                      <a:pPr algn="ctr"/>
                      <a:r>
                        <a:rPr lang="en-US" altLang="zh-CN" sz="1700" b="1" dirty="0" smtClean="0"/>
                        <a:t>d2</a:t>
                      </a:r>
                      <a:endParaRPr lang="zh-CN" altLang="en-US" sz="1700" b="1" dirty="0"/>
                    </a:p>
                  </a:txBody>
                  <a:tcPr marL="91472" marR="91472" marT="34303" marB="34303"/>
                </a:tc>
                <a:extLst>
                  <a:ext uri="{0D108BD9-81ED-4DB2-BD59-A6C34878D82A}">
                    <a16:rowId xmlns:a16="http://schemas.microsoft.com/office/drawing/2014/main" val="10003"/>
                  </a:ext>
                </a:extLst>
              </a:tr>
            </a:tbl>
          </a:graphicData>
        </a:graphic>
      </p:graphicFrame>
      <p:sp>
        <p:nvSpPr>
          <p:cNvPr id="45" name="TextBox 7"/>
          <p:cNvSpPr txBox="1">
            <a:spLocks noChangeArrowheads="1"/>
          </p:cNvSpPr>
          <p:nvPr/>
        </p:nvSpPr>
        <p:spPr bwMode="auto">
          <a:xfrm>
            <a:off x="9627720" y="526560"/>
            <a:ext cx="3889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200" b="1"/>
              <a:t>R</a:t>
            </a:r>
            <a:endParaRPr lang="zh-CN" altLang="en-US" sz="2200" b="1" dirty="0"/>
          </a:p>
        </p:txBody>
      </p:sp>
      <p:sp>
        <p:nvSpPr>
          <p:cNvPr id="46" name="TextBox 10"/>
          <p:cNvSpPr txBox="1">
            <a:spLocks noChangeArrowheads="1"/>
          </p:cNvSpPr>
          <p:nvPr/>
        </p:nvSpPr>
        <p:spPr bwMode="auto">
          <a:xfrm>
            <a:off x="9198301" y="5530756"/>
            <a:ext cx="8588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200" b="1"/>
              <a:t>R÷S</a:t>
            </a:r>
            <a:endParaRPr lang="zh-CN" altLang="en-US" sz="2200" b="1" dirty="0"/>
          </a:p>
        </p:txBody>
      </p:sp>
      <p:sp>
        <p:nvSpPr>
          <p:cNvPr id="47" name="TextBox 10"/>
          <p:cNvSpPr txBox="1">
            <a:spLocks noChangeArrowheads="1"/>
          </p:cNvSpPr>
          <p:nvPr/>
        </p:nvSpPr>
        <p:spPr bwMode="auto">
          <a:xfrm>
            <a:off x="9361020" y="3675468"/>
            <a:ext cx="371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200" b="1"/>
              <a:t>S</a:t>
            </a:r>
            <a:endParaRPr lang="zh-CN" altLang="en-US" sz="2200" b="1" dirty="0"/>
          </a:p>
        </p:txBody>
      </p:sp>
      <p:graphicFrame>
        <p:nvGraphicFramePr>
          <p:cNvPr id="48" name="内容占位符 8"/>
          <p:cNvGraphicFramePr>
            <a:graphicFrameLocks/>
          </p:cNvGraphicFramePr>
          <p:nvPr>
            <p:extLst/>
          </p:nvPr>
        </p:nvGraphicFramePr>
        <p:xfrm>
          <a:off x="9275294" y="6101322"/>
          <a:ext cx="704850" cy="655638"/>
        </p:xfrm>
        <a:graphic>
          <a:graphicData uri="http://schemas.openxmlformats.org/drawingml/2006/table">
            <a:tbl>
              <a:tblPr firstRow="1" bandRow="1">
                <a:tableStyleId>{5C22544A-7EE6-4342-B048-85BDC9FD1C3A}</a:tableStyleId>
              </a:tblPr>
              <a:tblGrid>
                <a:gridCol w="704850">
                  <a:extLst>
                    <a:ext uri="{9D8B030D-6E8A-4147-A177-3AD203B41FA5}">
                      <a16:colId xmlns:a16="http://schemas.microsoft.com/office/drawing/2014/main" val="20000"/>
                    </a:ext>
                  </a:extLst>
                </a:gridCol>
              </a:tblGrid>
              <a:tr h="327819">
                <a:tc>
                  <a:txBody>
                    <a:bodyPr/>
                    <a:lstStyle/>
                    <a:p>
                      <a:pPr algn="ctr"/>
                      <a:r>
                        <a:rPr lang="en-US" altLang="zh-CN" sz="1700" b="1" dirty="0" smtClean="0">
                          <a:solidFill>
                            <a:schemeClr val="tx1"/>
                          </a:solidFill>
                        </a:rPr>
                        <a:t>A</a:t>
                      </a:r>
                      <a:endParaRPr lang="zh-CN" altLang="en-US" sz="1700" b="1" dirty="0">
                        <a:solidFill>
                          <a:schemeClr val="tx1"/>
                        </a:solidFill>
                      </a:endParaRPr>
                    </a:p>
                  </a:txBody>
                  <a:tcPr marL="91541" marR="91541" marT="34341" marB="34341"/>
                </a:tc>
                <a:extLst>
                  <a:ext uri="{0D108BD9-81ED-4DB2-BD59-A6C34878D82A}">
                    <a16:rowId xmlns:a16="http://schemas.microsoft.com/office/drawing/2014/main" val="10000"/>
                  </a:ext>
                </a:extLst>
              </a:tr>
              <a:tr h="327819">
                <a:tc>
                  <a:txBody>
                    <a:bodyPr/>
                    <a:lstStyle/>
                    <a:p>
                      <a:pPr algn="ctr"/>
                      <a:r>
                        <a:rPr lang="en-US" altLang="zh-CN" sz="1700" b="1" dirty="0" smtClean="0"/>
                        <a:t>a1</a:t>
                      </a:r>
                      <a:endParaRPr lang="zh-CN" altLang="en-US" sz="1700" b="1" dirty="0"/>
                    </a:p>
                  </a:txBody>
                  <a:tcPr marL="91541" marR="91541" marT="34341" marB="34341"/>
                </a:tc>
                <a:extLst>
                  <a:ext uri="{0D108BD9-81ED-4DB2-BD59-A6C34878D82A}">
                    <a16:rowId xmlns:a16="http://schemas.microsoft.com/office/drawing/2014/main" val="10001"/>
                  </a:ext>
                </a:extLst>
              </a:tr>
            </a:tbl>
          </a:graphicData>
        </a:graphic>
      </p:graphicFrame>
      <p:pic>
        <p:nvPicPr>
          <p:cNvPr id="5" name="图片 4"/>
          <p:cNvPicPr>
            <a:picLocks noChangeAspect="1"/>
          </p:cNvPicPr>
          <p:nvPr/>
        </p:nvPicPr>
        <p:blipFill>
          <a:blip r:embed="rId2"/>
          <a:stretch>
            <a:fillRect/>
          </a:stretch>
        </p:blipFill>
        <p:spPr>
          <a:xfrm>
            <a:off x="338511" y="1998556"/>
            <a:ext cx="8161927" cy="3893886"/>
          </a:xfrm>
          <a:prstGeom prst="rect">
            <a:avLst/>
          </a:prstGeom>
        </p:spPr>
      </p:pic>
    </p:spTree>
    <p:extLst>
      <p:ext uri="{BB962C8B-B14F-4D97-AF65-F5344CB8AC3E}">
        <p14:creationId xmlns:p14="http://schemas.microsoft.com/office/powerpoint/2010/main" val="510639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6"/>
          <p:cNvGraphicFramePr>
            <a:graphicFrameLocks/>
          </p:cNvGraphicFramePr>
          <p:nvPr>
            <p:extLst/>
          </p:nvPr>
        </p:nvGraphicFramePr>
        <p:xfrm>
          <a:off x="276860" y="2349154"/>
          <a:ext cx="2092797" cy="2620928"/>
        </p:xfrm>
        <a:graphic>
          <a:graphicData uri="http://schemas.openxmlformats.org/drawingml/2006/table">
            <a:tbl>
              <a:tblPr firstRow="1" bandRow="1">
                <a:tableStyleId>{5C22544A-7EE6-4342-B048-85BDC9FD1C3A}</a:tableStyleId>
              </a:tblPr>
              <a:tblGrid>
                <a:gridCol w="697599">
                  <a:extLst>
                    <a:ext uri="{9D8B030D-6E8A-4147-A177-3AD203B41FA5}">
                      <a16:colId xmlns:a16="http://schemas.microsoft.com/office/drawing/2014/main" val="20000"/>
                    </a:ext>
                  </a:extLst>
                </a:gridCol>
                <a:gridCol w="697599">
                  <a:extLst>
                    <a:ext uri="{9D8B030D-6E8A-4147-A177-3AD203B41FA5}">
                      <a16:colId xmlns:a16="http://schemas.microsoft.com/office/drawing/2014/main" val="20001"/>
                    </a:ext>
                  </a:extLst>
                </a:gridCol>
                <a:gridCol w="697599">
                  <a:extLst>
                    <a:ext uri="{9D8B030D-6E8A-4147-A177-3AD203B41FA5}">
                      <a16:colId xmlns:a16="http://schemas.microsoft.com/office/drawing/2014/main" val="20002"/>
                    </a:ext>
                  </a:extLst>
                </a:gridCol>
              </a:tblGrid>
              <a:tr h="284461">
                <a:tc>
                  <a:txBody>
                    <a:bodyPr/>
                    <a:lstStyle/>
                    <a:p>
                      <a:pPr algn="ctr"/>
                      <a:r>
                        <a:rPr lang="en-US" altLang="zh-CN" sz="1700" b="1" dirty="0" smtClean="0">
                          <a:solidFill>
                            <a:schemeClr val="tx1"/>
                          </a:solidFill>
                        </a:rPr>
                        <a:t>A</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B</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C</a:t>
                      </a:r>
                      <a:endParaRPr lang="zh-CN" altLang="en-US" sz="1700" b="1" dirty="0">
                        <a:solidFill>
                          <a:schemeClr val="tx1"/>
                        </a:solidFill>
                      </a:endParaRPr>
                    </a:p>
                  </a:txBody>
                  <a:tcPr marL="91459" marR="91459" marT="34268" marB="34268"/>
                </a:tc>
                <a:extLst>
                  <a:ext uri="{0D108BD9-81ED-4DB2-BD59-A6C34878D82A}">
                    <a16:rowId xmlns:a16="http://schemas.microsoft.com/office/drawing/2014/main" val="10000"/>
                  </a:ext>
                </a:extLst>
              </a:tr>
              <a:tr h="284464">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b1</a:t>
                      </a:r>
                      <a:endParaRPr lang="zh-CN" altLang="en-US" sz="1700" b="1" dirty="0"/>
                    </a:p>
                  </a:txBody>
                  <a:tcPr marL="91459" marR="91459" marT="34268" marB="34268"/>
                </a:tc>
                <a:tc>
                  <a:txBody>
                    <a:bodyPr/>
                    <a:lstStyle/>
                    <a:p>
                      <a:pPr algn="ctr"/>
                      <a:r>
                        <a:rPr lang="en-US" altLang="zh-CN" sz="1700" b="1" dirty="0" smtClean="0"/>
                        <a:t>c2</a:t>
                      </a:r>
                      <a:endParaRPr lang="zh-CN" altLang="en-US" sz="1700" b="1" dirty="0"/>
                    </a:p>
                  </a:txBody>
                  <a:tcPr marL="91459" marR="91459" marT="34268" marB="34268"/>
                </a:tc>
                <a:extLst>
                  <a:ext uri="{0D108BD9-81ED-4DB2-BD59-A6C34878D82A}">
                    <a16:rowId xmlns:a16="http://schemas.microsoft.com/office/drawing/2014/main" val="10001"/>
                  </a:ext>
                </a:extLst>
              </a:tr>
              <a:tr h="284464">
                <a:tc>
                  <a:txBody>
                    <a:bodyPr/>
                    <a:lstStyle/>
                    <a:p>
                      <a:pPr algn="ctr"/>
                      <a:r>
                        <a:rPr lang="en-US" altLang="zh-CN" sz="1700" b="1" dirty="0" smtClean="0"/>
                        <a:t>a2</a:t>
                      </a:r>
                      <a:endParaRPr lang="zh-CN" altLang="en-US" sz="1700" b="1" dirty="0"/>
                    </a:p>
                  </a:txBody>
                  <a:tcPr marL="91459" marR="91459" marT="34268" marB="34268"/>
                </a:tc>
                <a:tc>
                  <a:txBody>
                    <a:bodyPr/>
                    <a:lstStyle/>
                    <a:p>
                      <a:pPr algn="ctr"/>
                      <a:r>
                        <a:rPr lang="en-US" altLang="zh-CN" sz="1700" b="1" dirty="0" smtClean="0"/>
                        <a:t>b3</a:t>
                      </a:r>
                      <a:endParaRPr lang="zh-CN" altLang="en-US" sz="1700" b="1" dirty="0"/>
                    </a:p>
                  </a:txBody>
                  <a:tcPr marL="91459" marR="91459" marT="34268" marB="34268"/>
                </a:tc>
                <a:tc>
                  <a:txBody>
                    <a:bodyPr/>
                    <a:lstStyle/>
                    <a:p>
                      <a:pPr algn="ctr"/>
                      <a:r>
                        <a:rPr lang="en-US" altLang="zh-CN" sz="1700" b="1" dirty="0" smtClean="0"/>
                        <a:t>c7</a:t>
                      </a:r>
                      <a:endParaRPr lang="zh-CN" altLang="en-US" sz="1700" b="1" dirty="0"/>
                    </a:p>
                  </a:txBody>
                  <a:tcPr marL="91459" marR="91459" marT="34268" marB="34268"/>
                </a:tc>
                <a:extLst>
                  <a:ext uri="{0D108BD9-81ED-4DB2-BD59-A6C34878D82A}">
                    <a16:rowId xmlns:a16="http://schemas.microsoft.com/office/drawing/2014/main" val="10002"/>
                  </a:ext>
                </a:extLst>
              </a:tr>
              <a:tr h="284464">
                <a:tc>
                  <a:txBody>
                    <a:bodyPr/>
                    <a:lstStyle/>
                    <a:p>
                      <a:pPr algn="ctr"/>
                      <a:r>
                        <a:rPr lang="en-US" altLang="zh-CN" sz="1700" b="1" dirty="0" smtClean="0"/>
                        <a:t>a3</a:t>
                      </a:r>
                      <a:endParaRPr lang="zh-CN" altLang="en-US" sz="1700" b="1" dirty="0"/>
                    </a:p>
                  </a:txBody>
                  <a:tcPr marL="91459" marR="91459" marT="34268" marB="34268"/>
                </a:tc>
                <a:tc>
                  <a:txBody>
                    <a:bodyPr/>
                    <a:lstStyle/>
                    <a:p>
                      <a:pPr algn="ctr"/>
                      <a:r>
                        <a:rPr lang="en-US" altLang="zh-CN" sz="1700" b="1" dirty="0" smtClean="0"/>
                        <a:t>b4</a:t>
                      </a:r>
                      <a:endParaRPr lang="zh-CN" altLang="en-US" sz="1700" b="1" dirty="0"/>
                    </a:p>
                  </a:txBody>
                  <a:tcPr marL="91459" marR="91459" marT="34268" marB="34268"/>
                </a:tc>
                <a:tc>
                  <a:txBody>
                    <a:bodyPr/>
                    <a:lstStyle/>
                    <a:p>
                      <a:pPr algn="ctr"/>
                      <a:r>
                        <a:rPr lang="en-US" altLang="zh-CN" sz="1700" b="1" dirty="0" smtClean="0"/>
                        <a:t>c6</a:t>
                      </a:r>
                      <a:endParaRPr lang="zh-CN" altLang="en-US" sz="1700" b="1" dirty="0"/>
                    </a:p>
                  </a:txBody>
                  <a:tcPr marL="91459" marR="91459" marT="34268" marB="34268"/>
                </a:tc>
                <a:extLst>
                  <a:ext uri="{0D108BD9-81ED-4DB2-BD59-A6C34878D82A}">
                    <a16:rowId xmlns:a16="http://schemas.microsoft.com/office/drawing/2014/main" val="10003"/>
                  </a:ext>
                </a:extLst>
              </a:tr>
              <a:tr h="284464">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c3</a:t>
                      </a:r>
                      <a:endParaRPr lang="zh-CN" altLang="en-US" sz="1700" b="1" dirty="0"/>
                    </a:p>
                  </a:txBody>
                  <a:tcPr marL="91459" marR="91459" marT="34268" marB="34268"/>
                </a:tc>
                <a:extLst>
                  <a:ext uri="{0D108BD9-81ED-4DB2-BD59-A6C34878D82A}">
                    <a16:rowId xmlns:a16="http://schemas.microsoft.com/office/drawing/2014/main" val="10004"/>
                  </a:ext>
                </a:extLst>
              </a:tr>
              <a:tr h="284464">
                <a:tc>
                  <a:txBody>
                    <a:bodyPr/>
                    <a:lstStyle/>
                    <a:p>
                      <a:pPr algn="ctr"/>
                      <a:r>
                        <a:rPr lang="en-US" altLang="zh-CN" sz="1700" b="1" dirty="0" smtClean="0"/>
                        <a:t>a4</a:t>
                      </a:r>
                      <a:endParaRPr lang="zh-CN" altLang="en-US" sz="1700" b="1" dirty="0"/>
                    </a:p>
                  </a:txBody>
                  <a:tcPr marL="91459" marR="91459" marT="34268" marB="34268"/>
                </a:tc>
                <a:tc>
                  <a:txBody>
                    <a:bodyPr/>
                    <a:lstStyle/>
                    <a:p>
                      <a:pPr algn="ctr"/>
                      <a:r>
                        <a:rPr lang="en-US" altLang="zh-CN" sz="1700" b="1" dirty="0" smtClean="0"/>
                        <a:t>b6</a:t>
                      </a:r>
                      <a:endParaRPr lang="zh-CN" altLang="en-US" sz="1700" b="1" dirty="0"/>
                    </a:p>
                  </a:txBody>
                  <a:tcPr marL="91459" marR="91459" marT="34268" marB="34268"/>
                </a:tc>
                <a:tc>
                  <a:txBody>
                    <a:bodyPr/>
                    <a:lstStyle/>
                    <a:p>
                      <a:pPr algn="ctr"/>
                      <a:r>
                        <a:rPr lang="en-US" altLang="zh-CN" sz="1700" b="1" dirty="0" smtClean="0"/>
                        <a:t>c6</a:t>
                      </a:r>
                      <a:endParaRPr lang="zh-CN" altLang="en-US" sz="1700" b="1" dirty="0"/>
                    </a:p>
                  </a:txBody>
                  <a:tcPr marL="91459" marR="91459" marT="34268" marB="34268"/>
                </a:tc>
                <a:extLst>
                  <a:ext uri="{0D108BD9-81ED-4DB2-BD59-A6C34878D82A}">
                    <a16:rowId xmlns:a16="http://schemas.microsoft.com/office/drawing/2014/main" val="10005"/>
                  </a:ext>
                </a:extLst>
              </a:tr>
              <a:tr h="284464">
                <a:tc>
                  <a:txBody>
                    <a:bodyPr/>
                    <a:lstStyle/>
                    <a:p>
                      <a:pPr algn="ctr"/>
                      <a:r>
                        <a:rPr lang="en-US" altLang="zh-CN" sz="1700" b="1" dirty="0" smtClean="0"/>
                        <a:t>a2</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c3</a:t>
                      </a:r>
                      <a:endParaRPr lang="zh-CN" altLang="en-US" sz="1700" b="1" dirty="0"/>
                    </a:p>
                  </a:txBody>
                  <a:tcPr marL="91459" marR="91459" marT="34268" marB="34268"/>
                </a:tc>
                <a:extLst>
                  <a:ext uri="{0D108BD9-81ED-4DB2-BD59-A6C34878D82A}">
                    <a16:rowId xmlns:a16="http://schemas.microsoft.com/office/drawing/2014/main" val="10006"/>
                  </a:ext>
                </a:extLst>
              </a:tr>
              <a:tr h="284464">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c1</a:t>
                      </a:r>
                      <a:endParaRPr lang="zh-CN" altLang="en-US" sz="1700" b="1" dirty="0"/>
                    </a:p>
                  </a:txBody>
                  <a:tcPr marL="91459" marR="91459" marT="34268" marB="34268"/>
                </a:tc>
                <a:extLst>
                  <a:ext uri="{0D108BD9-81ED-4DB2-BD59-A6C34878D82A}">
                    <a16:rowId xmlns:a16="http://schemas.microsoft.com/office/drawing/2014/main" val="10007"/>
                  </a:ext>
                </a:extLst>
              </a:tr>
            </a:tbl>
          </a:graphicData>
        </a:graphic>
      </p:graphicFrame>
      <p:sp>
        <p:nvSpPr>
          <p:cNvPr id="5" name="TextBox 7"/>
          <p:cNvSpPr txBox="1">
            <a:spLocks noChangeArrowheads="1"/>
          </p:cNvSpPr>
          <p:nvPr/>
        </p:nvSpPr>
        <p:spPr bwMode="auto">
          <a:xfrm>
            <a:off x="1583020" y="1639319"/>
            <a:ext cx="3889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200" b="1"/>
              <a:t>R</a:t>
            </a:r>
            <a:endParaRPr lang="zh-CN" altLang="en-US" sz="2200" b="1" dirty="0"/>
          </a:p>
        </p:txBody>
      </p:sp>
      <p:sp>
        <p:nvSpPr>
          <p:cNvPr id="6" name="右箭头 5"/>
          <p:cNvSpPr/>
          <p:nvPr/>
        </p:nvSpPr>
        <p:spPr>
          <a:xfrm>
            <a:off x="2573375" y="3323999"/>
            <a:ext cx="1493984" cy="550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8" name="内容占位符 6"/>
          <p:cNvGraphicFramePr>
            <a:graphicFrameLocks/>
          </p:cNvGraphicFramePr>
          <p:nvPr>
            <p:extLst/>
          </p:nvPr>
        </p:nvGraphicFramePr>
        <p:xfrm>
          <a:off x="4359606" y="543962"/>
          <a:ext cx="2224809" cy="1310464"/>
        </p:xfrm>
        <a:graphic>
          <a:graphicData uri="http://schemas.openxmlformats.org/drawingml/2006/table">
            <a:tbl>
              <a:tblPr firstRow="1" bandRow="1">
                <a:tableStyleId>{5C22544A-7EE6-4342-B048-85BDC9FD1C3A}</a:tableStyleId>
              </a:tblPr>
              <a:tblGrid>
                <a:gridCol w="741603">
                  <a:extLst>
                    <a:ext uri="{9D8B030D-6E8A-4147-A177-3AD203B41FA5}">
                      <a16:colId xmlns:a16="http://schemas.microsoft.com/office/drawing/2014/main" val="20000"/>
                    </a:ext>
                  </a:extLst>
                </a:gridCol>
                <a:gridCol w="741603">
                  <a:extLst>
                    <a:ext uri="{9D8B030D-6E8A-4147-A177-3AD203B41FA5}">
                      <a16:colId xmlns:a16="http://schemas.microsoft.com/office/drawing/2014/main" val="20001"/>
                    </a:ext>
                  </a:extLst>
                </a:gridCol>
                <a:gridCol w="741603">
                  <a:extLst>
                    <a:ext uri="{9D8B030D-6E8A-4147-A177-3AD203B41FA5}">
                      <a16:colId xmlns:a16="http://schemas.microsoft.com/office/drawing/2014/main" val="20002"/>
                    </a:ext>
                  </a:extLst>
                </a:gridCol>
              </a:tblGrid>
              <a:tr h="316718">
                <a:tc>
                  <a:txBody>
                    <a:bodyPr/>
                    <a:lstStyle/>
                    <a:p>
                      <a:pPr algn="ctr"/>
                      <a:r>
                        <a:rPr lang="en-US" altLang="zh-CN" sz="1700" b="1" dirty="0" smtClean="0">
                          <a:solidFill>
                            <a:schemeClr val="tx1"/>
                          </a:solidFill>
                        </a:rPr>
                        <a:t>A</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B</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C</a:t>
                      </a:r>
                      <a:endParaRPr lang="zh-CN" altLang="en-US" sz="1700" b="1" dirty="0">
                        <a:solidFill>
                          <a:schemeClr val="tx1"/>
                        </a:solidFill>
                      </a:endParaRPr>
                    </a:p>
                  </a:txBody>
                  <a:tcPr marL="91459" marR="91459" marT="34268" marB="34268"/>
                </a:tc>
                <a:extLst>
                  <a:ext uri="{0D108BD9-81ED-4DB2-BD59-A6C34878D82A}">
                    <a16:rowId xmlns:a16="http://schemas.microsoft.com/office/drawing/2014/main" val="10000"/>
                  </a:ext>
                </a:extLst>
              </a:tr>
              <a:tr h="316722">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b1</a:t>
                      </a:r>
                      <a:endParaRPr lang="zh-CN" altLang="en-US" sz="1700" b="1" dirty="0"/>
                    </a:p>
                  </a:txBody>
                  <a:tcPr marL="91459" marR="91459" marT="34268" marB="34268"/>
                </a:tc>
                <a:tc>
                  <a:txBody>
                    <a:bodyPr/>
                    <a:lstStyle/>
                    <a:p>
                      <a:pPr algn="ctr"/>
                      <a:r>
                        <a:rPr lang="en-US" altLang="zh-CN" sz="1700" b="1" dirty="0" smtClean="0"/>
                        <a:t>c2</a:t>
                      </a:r>
                      <a:endParaRPr lang="zh-CN" altLang="en-US" sz="1700" b="1" dirty="0"/>
                    </a:p>
                  </a:txBody>
                  <a:tcPr marL="91459" marR="91459" marT="34268" marB="34268"/>
                </a:tc>
                <a:extLst>
                  <a:ext uri="{0D108BD9-81ED-4DB2-BD59-A6C34878D82A}">
                    <a16:rowId xmlns:a16="http://schemas.microsoft.com/office/drawing/2014/main" val="10001"/>
                  </a:ext>
                </a:extLst>
              </a:tr>
              <a:tr h="316722">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c3</a:t>
                      </a:r>
                      <a:endParaRPr lang="zh-CN" altLang="en-US" sz="1700" b="1" dirty="0"/>
                    </a:p>
                  </a:txBody>
                  <a:tcPr marL="91459" marR="91459" marT="34268" marB="34268"/>
                </a:tc>
                <a:extLst>
                  <a:ext uri="{0D108BD9-81ED-4DB2-BD59-A6C34878D82A}">
                    <a16:rowId xmlns:a16="http://schemas.microsoft.com/office/drawing/2014/main" val="10002"/>
                  </a:ext>
                </a:extLst>
              </a:tr>
              <a:tr h="316722">
                <a:tc>
                  <a:txBody>
                    <a:bodyPr/>
                    <a:lstStyle/>
                    <a:p>
                      <a:pPr algn="ctr"/>
                      <a:r>
                        <a:rPr lang="en-US" altLang="zh-CN" sz="1700" b="1" dirty="0" smtClean="0"/>
                        <a:t>a1</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c1</a:t>
                      </a:r>
                      <a:endParaRPr lang="zh-CN" altLang="en-US" sz="1700" b="1" dirty="0"/>
                    </a:p>
                  </a:txBody>
                  <a:tcPr marL="91459" marR="91459" marT="34268" marB="34268"/>
                </a:tc>
                <a:extLst>
                  <a:ext uri="{0D108BD9-81ED-4DB2-BD59-A6C34878D82A}">
                    <a16:rowId xmlns:a16="http://schemas.microsoft.com/office/drawing/2014/main" val="10003"/>
                  </a:ext>
                </a:extLst>
              </a:tr>
            </a:tbl>
          </a:graphicData>
        </a:graphic>
      </p:graphicFrame>
      <p:graphicFrame>
        <p:nvGraphicFramePr>
          <p:cNvPr id="10" name="内容占位符 6"/>
          <p:cNvGraphicFramePr>
            <a:graphicFrameLocks/>
          </p:cNvGraphicFramePr>
          <p:nvPr>
            <p:extLst/>
          </p:nvPr>
        </p:nvGraphicFramePr>
        <p:xfrm>
          <a:off x="4366291" y="4073158"/>
          <a:ext cx="1996209" cy="664212"/>
        </p:xfrm>
        <a:graphic>
          <a:graphicData uri="http://schemas.openxmlformats.org/drawingml/2006/table">
            <a:tbl>
              <a:tblPr firstRow="1" bandRow="1">
                <a:tableStyleId>{5C22544A-7EE6-4342-B048-85BDC9FD1C3A}</a:tableStyleId>
              </a:tblPr>
              <a:tblGrid>
                <a:gridCol w="665403">
                  <a:extLst>
                    <a:ext uri="{9D8B030D-6E8A-4147-A177-3AD203B41FA5}">
                      <a16:colId xmlns:a16="http://schemas.microsoft.com/office/drawing/2014/main" val="20000"/>
                    </a:ext>
                  </a:extLst>
                </a:gridCol>
                <a:gridCol w="665403">
                  <a:extLst>
                    <a:ext uri="{9D8B030D-6E8A-4147-A177-3AD203B41FA5}">
                      <a16:colId xmlns:a16="http://schemas.microsoft.com/office/drawing/2014/main" val="20001"/>
                    </a:ext>
                  </a:extLst>
                </a:gridCol>
                <a:gridCol w="665403">
                  <a:extLst>
                    <a:ext uri="{9D8B030D-6E8A-4147-A177-3AD203B41FA5}">
                      <a16:colId xmlns:a16="http://schemas.microsoft.com/office/drawing/2014/main" val="20002"/>
                    </a:ext>
                  </a:extLst>
                </a:gridCol>
              </a:tblGrid>
              <a:tr h="332104">
                <a:tc>
                  <a:txBody>
                    <a:bodyPr/>
                    <a:lstStyle/>
                    <a:p>
                      <a:pPr algn="ctr"/>
                      <a:r>
                        <a:rPr lang="en-US" altLang="zh-CN" sz="1700" b="1" dirty="0" smtClean="0">
                          <a:solidFill>
                            <a:schemeClr val="tx1"/>
                          </a:solidFill>
                        </a:rPr>
                        <a:t>A</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B</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C</a:t>
                      </a:r>
                      <a:endParaRPr lang="zh-CN" altLang="en-US" sz="1700" b="1" dirty="0">
                        <a:solidFill>
                          <a:schemeClr val="tx1"/>
                        </a:solidFill>
                      </a:endParaRPr>
                    </a:p>
                  </a:txBody>
                  <a:tcPr marL="91459" marR="91459" marT="34268" marB="34268"/>
                </a:tc>
                <a:extLst>
                  <a:ext uri="{0D108BD9-81ED-4DB2-BD59-A6C34878D82A}">
                    <a16:rowId xmlns:a16="http://schemas.microsoft.com/office/drawing/2014/main" val="10000"/>
                  </a:ext>
                </a:extLst>
              </a:tr>
              <a:tr h="332108">
                <a:tc>
                  <a:txBody>
                    <a:bodyPr/>
                    <a:lstStyle/>
                    <a:p>
                      <a:pPr algn="ctr"/>
                      <a:r>
                        <a:rPr lang="en-US" altLang="zh-CN" sz="1700" b="1" dirty="0" smtClean="0"/>
                        <a:t>a3</a:t>
                      </a:r>
                      <a:endParaRPr lang="zh-CN" altLang="en-US" sz="1700" b="1" dirty="0"/>
                    </a:p>
                  </a:txBody>
                  <a:tcPr marL="91459" marR="91459" marT="34268" marB="34268"/>
                </a:tc>
                <a:tc>
                  <a:txBody>
                    <a:bodyPr/>
                    <a:lstStyle/>
                    <a:p>
                      <a:pPr algn="ctr"/>
                      <a:r>
                        <a:rPr lang="en-US" altLang="zh-CN" sz="1700" b="1" dirty="0" smtClean="0"/>
                        <a:t>b4</a:t>
                      </a:r>
                      <a:endParaRPr lang="zh-CN" altLang="en-US" sz="1700" b="1" dirty="0"/>
                    </a:p>
                  </a:txBody>
                  <a:tcPr marL="91459" marR="91459" marT="34268" marB="34268"/>
                </a:tc>
                <a:tc>
                  <a:txBody>
                    <a:bodyPr/>
                    <a:lstStyle/>
                    <a:p>
                      <a:pPr algn="ctr"/>
                      <a:r>
                        <a:rPr lang="en-US" altLang="zh-CN" sz="1700" b="1" dirty="0" smtClean="0"/>
                        <a:t>c6</a:t>
                      </a:r>
                      <a:endParaRPr lang="zh-CN" altLang="en-US" sz="1700" b="1" dirty="0"/>
                    </a:p>
                  </a:txBody>
                  <a:tcPr marL="91459" marR="91459" marT="34268" marB="34268"/>
                </a:tc>
                <a:extLst>
                  <a:ext uri="{0D108BD9-81ED-4DB2-BD59-A6C34878D82A}">
                    <a16:rowId xmlns:a16="http://schemas.microsoft.com/office/drawing/2014/main" val="10001"/>
                  </a:ext>
                </a:extLst>
              </a:tr>
            </a:tbl>
          </a:graphicData>
        </a:graphic>
      </p:graphicFrame>
      <p:graphicFrame>
        <p:nvGraphicFramePr>
          <p:cNvPr id="11" name="内容占位符 6"/>
          <p:cNvGraphicFramePr>
            <a:graphicFrameLocks/>
          </p:cNvGraphicFramePr>
          <p:nvPr>
            <p:extLst/>
          </p:nvPr>
        </p:nvGraphicFramePr>
        <p:xfrm>
          <a:off x="4291015" y="5981559"/>
          <a:ext cx="2071485" cy="659724"/>
        </p:xfrm>
        <a:graphic>
          <a:graphicData uri="http://schemas.openxmlformats.org/drawingml/2006/table">
            <a:tbl>
              <a:tblPr firstRow="1" bandRow="1">
                <a:tableStyleId>{5C22544A-7EE6-4342-B048-85BDC9FD1C3A}</a:tableStyleId>
              </a:tblPr>
              <a:tblGrid>
                <a:gridCol w="690495">
                  <a:extLst>
                    <a:ext uri="{9D8B030D-6E8A-4147-A177-3AD203B41FA5}">
                      <a16:colId xmlns:a16="http://schemas.microsoft.com/office/drawing/2014/main" val="20000"/>
                    </a:ext>
                  </a:extLst>
                </a:gridCol>
                <a:gridCol w="690495">
                  <a:extLst>
                    <a:ext uri="{9D8B030D-6E8A-4147-A177-3AD203B41FA5}">
                      <a16:colId xmlns:a16="http://schemas.microsoft.com/office/drawing/2014/main" val="20001"/>
                    </a:ext>
                  </a:extLst>
                </a:gridCol>
                <a:gridCol w="690495">
                  <a:extLst>
                    <a:ext uri="{9D8B030D-6E8A-4147-A177-3AD203B41FA5}">
                      <a16:colId xmlns:a16="http://schemas.microsoft.com/office/drawing/2014/main" val="20002"/>
                    </a:ext>
                  </a:extLst>
                </a:gridCol>
              </a:tblGrid>
              <a:tr h="0">
                <a:tc>
                  <a:txBody>
                    <a:bodyPr/>
                    <a:lstStyle/>
                    <a:p>
                      <a:pPr algn="ctr"/>
                      <a:r>
                        <a:rPr lang="en-US" altLang="zh-CN" sz="1700" b="1" dirty="0" smtClean="0">
                          <a:solidFill>
                            <a:schemeClr val="tx1"/>
                          </a:solidFill>
                        </a:rPr>
                        <a:t>A</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B</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C</a:t>
                      </a:r>
                      <a:endParaRPr lang="zh-CN" altLang="en-US" sz="1700" b="1" dirty="0">
                        <a:solidFill>
                          <a:schemeClr val="tx1"/>
                        </a:solidFill>
                      </a:endParaRPr>
                    </a:p>
                  </a:txBody>
                  <a:tcPr marL="91459" marR="91459" marT="34268" marB="34268"/>
                </a:tc>
                <a:extLst>
                  <a:ext uri="{0D108BD9-81ED-4DB2-BD59-A6C34878D82A}">
                    <a16:rowId xmlns:a16="http://schemas.microsoft.com/office/drawing/2014/main" val="10000"/>
                  </a:ext>
                </a:extLst>
              </a:tr>
              <a:tr h="332108">
                <a:tc>
                  <a:txBody>
                    <a:bodyPr/>
                    <a:lstStyle/>
                    <a:p>
                      <a:pPr algn="ctr"/>
                      <a:r>
                        <a:rPr lang="en-US" altLang="zh-CN" sz="1700" b="1" dirty="0" smtClean="0"/>
                        <a:t>a4</a:t>
                      </a:r>
                      <a:endParaRPr lang="zh-CN" altLang="en-US" sz="1700" b="1" dirty="0"/>
                    </a:p>
                  </a:txBody>
                  <a:tcPr marL="91459" marR="91459" marT="34268" marB="34268"/>
                </a:tc>
                <a:tc>
                  <a:txBody>
                    <a:bodyPr/>
                    <a:lstStyle/>
                    <a:p>
                      <a:pPr algn="ctr"/>
                      <a:r>
                        <a:rPr lang="en-US" altLang="zh-CN" sz="1700" b="1" dirty="0" smtClean="0"/>
                        <a:t>b6</a:t>
                      </a:r>
                      <a:endParaRPr lang="zh-CN" altLang="en-US" sz="1700" b="1" dirty="0"/>
                    </a:p>
                  </a:txBody>
                  <a:tcPr marL="91459" marR="91459" marT="34268" marB="34268"/>
                </a:tc>
                <a:tc>
                  <a:txBody>
                    <a:bodyPr/>
                    <a:lstStyle/>
                    <a:p>
                      <a:pPr algn="ctr"/>
                      <a:r>
                        <a:rPr lang="en-US" altLang="zh-CN" sz="1700" b="1" dirty="0" smtClean="0"/>
                        <a:t>c6</a:t>
                      </a:r>
                      <a:endParaRPr lang="zh-CN" altLang="en-US" sz="1700" b="1" dirty="0"/>
                    </a:p>
                  </a:txBody>
                  <a:tcPr marL="91459" marR="91459" marT="34268" marB="34268"/>
                </a:tc>
                <a:extLst>
                  <a:ext uri="{0D108BD9-81ED-4DB2-BD59-A6C34878D82A}">
                    <a16:rowId xmlns:a16="http://schemas.microsoft.com/office/drawing/2014/main" val="10001"/>
                  </a:ext>
                </a:extLst>
              </a:tr>
            </a:tbl>
          </a:graphicData>
        </a:graphic>
      </p:graphicFrame>
      <p:sp>
        <p:nvSpPr>
          <p:cNvPr id="18" name="椭圆 17"/>
          <p:cNvSpPr/>
          <p:nvPr/>
        </p:nvSpPr>
        <p:spPr>
          <a:xfrm>
            <a:off x="9273991" y="2456307"/>
            <a:ext cx="904009" cy="90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solidFill>
                  <a:srgbClr val="FF0000"/>
                </a:solidFill>
              </a:rPr>
              <a:t>a2</a:t>
            </a:r>
            <a:endParaRPr kumimoji="1" lang="zh-CN" altLang="en-US" sz="3200" b="1" dirty="0">
              <a:solidFill>
                <a:srgbClr val="FF0000"/>
              </a:solidFill>
            </a:endParaRPr>
          </a:p>
        </p:txBody>
      </p:sp>
      <p:sp>
        <p:nvSpPr>
          <p:cNvPr id="19" name="椭圆 18"/>
          <p:cNvSpPr/>
          <p:nvPr/>
        </p:nvSpPr>
        <p:spPr>
          <a:xfrm>
            <a:off x="10886011" y="2625994"/>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b2,c3</a:t>
            </a:r>
            <a:endParaRPr kumimoji="1" lang="zh-CN" altLang="en-US" dirty="0">
              <a:solidFill>
                <a:schemeClr val="tx1"/>
              </a:solidFill>
            </a:endParaRPr>
          </a:p>
        </p:txBody>
      </p:sp>
      <p:sp>
        <p:nvSpPr>
          <p:cNvPr id="20" name="椭圆 19"/>
          <p:cNvSpPr/>
          <p:nvPr/>
        </p:nvSpPr>
        <p:spPr>
          <a:xfrm>
            <a:off x="7589197" y="2643485"/>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b3,c7</a:t>
            </a:r>
            <a:endParaRPr kumimoji="1" lang="zh-CN" altLang="en-US" dirty="0">
              <a:solidFill>
                <a:schemeClr val="tx1"/>
              </a:solidFill>
            </a:endParaRPr>
          </a:p>
        </p:txBody>
      </p:sp>
      <p:cxnSp>
        <p:nvCxnSpPr>
          <p:cNvPr id="21" name="直线箭头连接符 20"/>
          <p:cNvCxnSpPr>
            <a:stCxn id="18" idx="2"/>
            <a:endCxn id="20" idx="6"/>
          </p:cNvCxnSpPr>
          <p:nvPr/>
        </p:nvCxnSpPr>
        <p:spPr>
          <a:xfrm flipH="1" flipV="1">
            <a:off x="8701023" y="2908311"/>
            <a:ext cx="5729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18" idx="6"/>
            <a:endCxn id="19" idx="2"/>
          </p:cNvCxnSpPr>
          <p:nvPr/>
        </p:nvCxnSpPr>
        <p:spPr>
          <a:xfrm flipV="1">
            <a:off x="10178000" y="2890820"/>
            <a:ext cx="708011" cy="1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9257948" y="3911770"/>
            <a:ext cx="904009" cy="90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smtClean="0">
                <a:solidFill>
                  <a:srgbClr val="FF0000"/>
                </a:solidFill>
              </a:rPr>
              <a:t>a3</a:t>
            </a:r>
            <a:endParaRPr kumimoji="1" lang="zh-CN" altLang="en-US" sz="3200" b="1" dirty="0">
              <a:solidFill>
                <a:srgbClr val="FF0000"/>
              </a:solidFill>
            </a:endParaRPr>
          </a:p>
        </p:txBody>
      </p:sp>
      <p:sp>
        <p:nvSpPr>
          <p:cNvPr id="24" name="椭圆 23"/>
          <p:cNvSpPr/>
          <p:nvPr/>
        </p:nvSpPr>
        <p:spPr>
          <a:xfrm>
            <a:off x="10886011" y="4109028"/>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b4,c6</a:t>
            </a:r>
            <a:endParaRPr kumimoji="1" lang="zh-CN" altLang="en-US" dirty="0">
              <a:solidFill>
                <a:schemeClr val="tx1"/>
              </a:solidFill>
            </a:endParaRPr>
          </a:p>
        </p:txBody>
      </p:sp>
      <p:cxnSp>
        <p:nvCxnSpPr>
          <p:cNvPr id="25" name="直线箭头连接符 24"/>
          <p:cNvCxnSpPr>
            <a:stCxn id="23" idx="6"/>
            <a:endCxn id="24" idx="2"/>
          </p:cNvCxnSpPr>
          <p:nvPr/>
        </p:nvCxnSpPr>
        <p:spPr>
          <a:xfrm>
            <a:off x="10161957" y="4363775"/>
            <a:ext cx="724054" cy="1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9257948" y="5877920"/>
            <a:ext cx="904009" cy="90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solidFill>
                  <a:srgbClr val="FF0000"/>
                </a:solidFill>
              </a:rPr>
              <a:t>a4</a:t>
            </a:r>
            <a:endParaRPr kumimoji="1" lang="zh-CN" altLang="en-US" sz="3200" b="1" dirty="0">
              <a:solidFill>
                <a:srgbClr val="FF0000"/>
              </a:solidFill>
            </a:endParaRPr>
          </a:p>
        </p:txBody>
      </p:sp>
      <p:sp>
        <p:nvSpPr>
          <p:cNvPr id="27" name="椭圆 26"/>
          <p:cNvSpPr/>
          <p:nvPr/>
        </p:nvSpPr>
        <p:spPr>
          <a:xfrm>
            <a:off x="10886011" y="6000063"/>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b6,c6</a:t>
            </a:r>
            <a:endParaRPr kumimoji="1" lang="zh-CN" altLang="en-US" dirty="0">
              <a:solidFill>
                <a:schemeClr val="tx1"/>
              </a:solidFill>
            </a:endParaRPr>
          </a:p>
        </p:txBody>
      </p:sp>
      <p:cxnSp>
        <p:nvCxnSpPr>
          <p:cNvPr id="28" name="直线箭头连接符 27"/>
          <p:cNvCxnSpPr>
            <a:stCxn id="26" idx="6"/>
          </p:cNvCxnSpPr>
          <p:nvPr/>
        </p:nvCxnSpPr>
        <p:spPr>
          <a:xfrm flipV="1">
            <a:off x="10161957" y="6329924"/>
            <a:ext cx="7240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内容占位符 6"/>
          <p:cNvGraphicFramePr>
            <a:graphicFrameLocks/>
          </p:cNvGraphicFramePr>
          <p:nvPr>
            <p:extLst/>
          </p:nvPr>
        </p:nvGraphicFramePr>
        <p:xfrm>
          <a:off x="4359606" y="2434806"/>
          <a:ext cx="1926939" cy="995915"/>
        </p:xfrm>
        <a:graphic>
          <a:graphicData uri="http://schemas.openxmlformats.org/drawingml/2006/table">
            <a:tbl>
              <a:tblPr firstRow="1" bandRow="1">
                <a:tableStyleId>{5C22544A-7EE6-4342-B048-85BDC9FD1C3A}</a:tableStyleId>
              </a:tblPr>
              <a:tblGrid>
                <a:gridCol w="642313">
                  <a:extLst>
                    <a:ext uri="{9D8B030D-6E8A-4147-A177-3AD203B41FA5}">
                      <a16:colId xmlns:a16="http://schemas.microsoft.com/office/drawing/2014/main" val="20000"/>
                    </a:ext>
                  </a:extLst>
                </a:gridCol>
                <a:gridCol w="642313">
                  <a:extLst>
                    <a:ext uri="{9D8B030D-6E8A-4147-A177-3AD203B41FA5}">
                      <a16:colId xmlns:a16="http://schemas.microsoft.com/office/drawing/2014/main" val="20001"/>
                    </a:ext>
                  </a:extLst>
                </a:gridCol>
                <a:gridCol w="642313">
                  <a:extLst>
                    <a:ext uri="{9D8B030D-6E8A-4147-A177-3AD203B41FA5}">
                      <a16:colId xmlns:a16="http://schemas.microsoft.com/office/drawing/2014/main" val="20002"/>
                    </a:ext>
                  </a:extLst>
                </a:gridCol>
              </a:tblGrid>
              <a:tr h="331969">
                <a:tc>
                  <a:txBody>
                    <a:bodyPr/>
                    <a:lstStyle/>
                    <a:p>
                      <a:pPr algn="ctr"/>
                      <a:r>
                        <a:rPr lang="en-US" altLang="zh-CN" sz="1700" b="1" dirty="0" smtClean="0">
                          <a:solidFill>
                            <a:schemeClr val="tx1"/>
                          </a:solidFill>
                        </a:rPr>
                        <a:t>A</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B</a:t>
                      </a:r>
                      <a:endParaRPr lang="zh-CN" altLang="en-US" sz="1700" b="1" dirty="0">
                        <a:solidFill>
                          <a:schemeClr val="tx1"/>
                        </a:solidFill>
                      </a:endParaRPr>
                    </a:p>
                  </a:txBody>
                  <a:tcPr marL="91459" marR="91459" marT="34268" marB="34268"/>
                </a:tc>
                <a:tc>
                  <a:txBody>
                    <a:bodyPr/>
                    <a:lstStyle/>
                    <a:p>
                      <a:pPr algn="ctr"/>
                      <a:r>
                        <a:rPr lang="en-US" altLang="zh-CN" sz="1700" b="1" dirty="0" smtClean="0">
                          <a:solidFill>
                            <a:schemeClr val="tx1"/>
                          </a:solidFill>
                        </a:rPr>
                        <a:t>C</a:t>
                      </a:r>
                      <a:endParaRPr lang="zh-CN" altLang="en-US" sz="1700" b="1" dirty="0">
                        <a:solidFill>
                          <a:schemeClr val="tx1"/>
                        </a:solidFill>
                      </a:endParaRPr>
                    </a:p>
                  </a:txBody>
                  <a:tcPr marL="91459" marR="91459" marT="34268" marB="34268"/>
                </a:tc>
                <a:extLst>
                  <a:ext uri="{0D108BD9-81ED-4DB2-BD59-A6C34878D82A}">
                    <a16:rowId xmlns:a16="http://schemas.microsoft.com/office/drawing/2014/main" val="10000"/>
                  </a:ext>
                </a:extLst>
              </a:tr>
              <a:tr h="331973">
                <a:tc>
                  <a:txBody>
                    <a:bodyPr/>
                    <a:lstStyle/>
                    <a:p>
                      <a:pPr algn="ctr"/>
                      <a:r>
                        <a:rPr lang="en-US" altLang="zh-CN" sz="1700" b="1" dirty="0" smtClean="0"/>
                        <a:t>a2</a:t>
                      </a:r>
                      <a:endParaRPr lang="zh-CN" altLang="en-US" sz="1700" b="1" dirty="0"/>
                    </a:p>
                  </a:txBody>
                  <a:tcPr marL="91459" marR="91459" marT="34268" marB="34268"/>
                </a:tc>
                <a:tc>
                  <a:txBody>
                    <a:bodyPr/>
                    <a:lstStyle/>
                    <a:p>
                      <a:pPr algn="ctr"/>
                      <a:r>
                        <a:rPr lang="en-US" altLang="zh-CN" sz="1700" b="1" dirty="0" smtClean="0"/>
                        <a:t>b3</a:t>
                      </a:r>
                      <a:endParaRPr lang="zh-CN" altLang="en-US" sz="1700" b="1" dirty="0"/>
                    </a:p>
                  </a:txBody>
                  <a:tcPr marL="91459" marR="91459" marT="34268" marB="34268"/>
                </a:tc>
                <a:tc>
                  <a:txBody>
                    <a:bodyPr/>
                    <a:lstStyle/>
                    <a:p>
                      <a:pPr algn="ctr"/>
                      <a:r>
                        <a:rPr lang="en-US" altLang="zh-CN" sz="1700" b="1" dirty="0" smtClean="0"/>
                        <a:t>c7</a:t>
                      </a:r>
                      <a:endParaRPr lang="zh-CN" altLang="en-US" sz="1700" b="1" dirty="0"/>
                    </a:p>
                  </a:txBody>
                  <a:tcPr marL="91459" marR="91459" marT="34268" marB="34268"/>
                </a:tc>
                <a:extLst>
                  <a:ext uri="{0D108BD9-81ED-4DB2-BD59-A6C34878D82A}">
                    <a16:rowId xmlns:a16="http://schemas.microsoft.com/office/drawing/2014/main" val="10001"/>
                  </a:ext>
                </a:extLst>
              </a:tr>
              <a:tr h="331973">
                <a:tc>
                  <a:txBody>
                    <a:bodyPr/>
                    <a:lstStyle/>
                    <a:p>
                      <a:pPr algn="ctr"/>
                      <a:r>
                        <a:rPr lang="en-US" altLang="zh-CN" sz="1700" b="1" dirty="0" smtClean="0"/>
                        <a:t>a2</a:t>
                      </a:r>
                      <a:endParaRPr lang="zh-CN" altLang="en-US" sz="1700" b="1" dirty="0"/>
                    </a:p>
                  </a:txBody>
                  <a:tcPr marL="91459" marR="91459" marT="34268" marB="34268"/>
                </a:tc>
                <a:tc>
                  <a:txBody>
                    <a:bodyPr/>
                    <a:lstStyle/>
                    <a:p>
                      <a:pPr algn="ctr"/>
                      <a:r>
                        <a:rPr lang="en-US" altLang="zh-CN" sz="1700" b="1" dirty="0" smtClean="0"/>
                        <a:t>b2</a:t>
                      </a:r>
                      <a:endParaRPr lang="zh-CN" altLang="en-US" sz="1700" b="1" dirty="0"/>
                    </a:p>
                  </a:txBody>
                  <a:tcPr marL="91459" marR="91459" marT="34268" marB="34268"/>
                </a:tc>
                <a:tc>
                  <a:txBody>
                    <a:bodyPr/>
                    <a:lstStyle/>
                    <a:p>
                      <a:pPr algn="ctr"/>
                      <a:r>
                        <a:rPr lang="en-US" altLang="zh-CN" sz="1700" b="1" dirty="0" smtClean="0"/>
                        <a:t>c3</a:t>
                      </a:r>
                      <a:endParaRPr lang="zh-CN" altLang="en-US" sz="1700" b="1" dirty="0"/>
                    </a:p>
                  </a:txBody>
                  <a:tcPr marL="91459" marR="91459" marT="34268" marB="34268"/>
                </a:tc>
                <a:extLst>
                  <a:ext uri="{0D108BD9-81ED-4DB2-BD59-A6C34878D82A}">
                    <a16:rowId xmlns:a16="http://schemas.microsoft.com/office/drawing/2014/main" val="10002"/>
                  </a:ext>
                </a:extLst>
              </a:tr>
            </a:tbl>
          </a:graphicData>
        </a:graphic>
      </p:graphicFrame>
      <p:sp>
        <p:nvSpPr>
          <p:cNvPr id="481" name="椭圆 480"/>
          <p:cNvSpPr/>
          <p:nvPr/>
        </p:nvSpPr>
        <p:spPr>
          <a:xfrm>
            <a:off x="9166532" y="1229300"/>
            <a:ext cx="904009" cy="90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solidFill>
                  <a:srgbClr val="FF0000"/>
                </a:solidFill>
              </a:rPr>
              <a:t>a1</a:t>
            </a:r>
            <a:endParaRPr kumimoji="1" lang="zh-CN" altLang="en-US" sz="3200" b="1" dirty="0">
              <a:solidFill>
                <a:srgbClr val="FF0000"/>
              </a:solidFill>
            </a:endParaRPr>
          </a:p>
        </p:txBody>
      </p:sp>
      <p:sp>
        <p:nvSpPr>
          <p:cNvPr id="482" name="椭圆 481"/>
          <p:cNvSpPr/>
          <p:nvPr/>
        </p:nvSpPr>
        <p:spPr>
          <a:xfrm>
            <a:off x="9072798" y="279136"/>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b2,c3</a:t>
            </a:r>
            <a:endParaRPr kumimoji="1" lang="zh-CN" altLang="en-US" dirty="0">
              <a:solidFill>
                <a:schemeClr val="tx1"/>
              </a:solidFill>
            </a:endParaRPr>
          </a:p>
        </p:txBody>
      </p:sp>
      <p:sp>
        <p:nvSpPr>
          <p:cNvPr id="483" name="椭圆 482"/>
          <p:cNvSpPr/>
          <p:nvPr/>
        </p:nvSpPr>
        <p:spPr>
          <a:xfrm>
            <a:off x="8033922" y="643148"/>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b1,c2</a:t>
            </a:r>
            <a:endParaRPr kumimoji="1" lang="zh-CN" altLang="en-US" dirty="0">
              <a:solidFill>
                <a:schemeClr val="tx1"/>
              </a:solidFill>
            </a:endParaRPr>
          </a:p>
        </p:txBody>
      </p:sp>
      <p:sp>
        <p:nvSpPr>
          <p:cNvPr id="484" name="椭圆 483"/>
          <p:cNvSpPr/>
          <p:nvPr/>
        </p:nvSpPr>
        <p:spPr>
          <a:xfrm>
            <a:off x="10174449" y="643148"/>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b2,c1</a:t>
            </a:r>
            <a:endParaRPr kumimoji="1" lang="zh-CN" altLang="en-US" dirty="0">
              <a:solidFill>
                <a:schemeClr val="tx1"/>
              </a:solidFill>
            </a:endParaRPr>
          </a:p>
        </p:txBody>
      </p:sp>
      <p:cxnSp>
        <p:nvCxnSpPr>
          <p:cNvPr id="485" name="直线箭头连接符 484"/>
          <p:cNvCxnSpPr>
            <a:stCxn id="483" idx="1"/>
          </p:cNvCxnSpPr>
          <p:nvPr/>
        </p:nvCxnSpPr>
        <p:spPr>
          <a:xfrm flipH="1" flipV="1">
            <a:off x="8982925" y="1095234"/>
            <a:ext cx="315996" cy="266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6" name="直线箭头连接符 485"/>
          <p:cNvCxnSpPr>
            <a:stCxn id="481" idx="0"/>
            <a:endCxn id="482" idx="4"/>
          </p:cNvCxnSpPr>
          <p:nvPr/>
        </p:nvCxnSpPr>
        <p:spPr>
          <a:xfrm flipV="1">
            <a:off x="9618537" y="808788"/>
            <a:ext cx="10174" cy="420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7" name="直线箭头连接符 486"/>
          <p:cNvCxnSpPr>
            <a:stCxn id="483" idx="7"/>
          </p:cNvCxnSpPr>
          <p:nvPr/>
        </p:nvCxnSpPr>
        <p:spPr>
          <a:xfrm flipV="1">
            <a:off x="9938152" y="1095234"/>
            <a:ext cx="399120" cy="266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0" name="文本框 499"/>
          <p:cNvSpPr txBox="1"/>
          <p:nvPr/>
        </p:nvSpPr>
        <p:spPr>
          <a:xfrm>
            <a:off x="2538059" y="2506281"/>
            <a:ext cx="1653145" cy="707886"/>
          </a:xfrm>
          <a:prstGeom prst="rect">
            <a:avLst/>
          </a:prstGeom>
          <a:noFill/>
        </p:spPr>
        <p:txBody>
          <a:bodyPr wrap="square" rtlCol="0">
            <a:spAutoFit/>
          </a:bodyPr>
          <a:lstStyle/>
          <a:p>
            <a:r>
              <a:rPr kumimoji="1" lang="zh-CN" altLang="en-US" sz="2000" b="1" dirty="0" smtClean="0">
                <a:solidFill>
                  <a:srgbClr val="FF0000"/>
                </a:solidFill>
              </a:rPr>
              <a:t>按不同的</a:t>
            </a:r>
            <a:r>
              <a:rPr kumimoji="1" lang="en-US" altLang="zh-CN" sz="2000" b="1" dirty="0" smtClean="0">
                <a:solidFill>
                  <a:srgbClr val="FF0000"/>
                </a:solidFill>
              </a:rPr>
              <a:t>A</a:t>
            </a:r>
            <a:r>
              <a:rPr kumimoji="1" lang="zh-CN" altLang="en-US" sz="2000" b="1" dirty="0" smtClean="0">
                <a:solidFill>
                  <a:srgbClr val="FF0000"/>
                </a:solidFill>
              </a:rPr>
              <a:t>值进行分解</a:t>
            </a:r>
            <a:endParaRPr kumimoji="1" lang="zh-CN" altLang="en-US" sz="2000" b="1" dirty="0">
              <a:solidFill>
                <a:srgbClr val="FF0000"/>
              </a:solidFill>
            </a:endParaRPr>
          </a:p>
        </p:txBody>
      </p:sp>
      <p:sp>
        <p:nvSpPr>
          <p:cNvPr id="505" name="燕尾形箭头 504"/>
          <p:cNvSpPr/>
          <p:nvPr/>
        </p:nvSpPr>
        <p:spPr>
          <a:xfrm>
            <a:off x="6892626" y="1166072"/>
            <a:ext cx="720490" cy="3912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6" name="文本框 505"/>
          <p:cNvSpPr txBox="1"/>
          <p:nvPr/>
        </p:nvSpPr>
        <p:spPr>
          <a:xfrm>
            <a:off x="6847321" y="631623"/>
            <a:ext cx="697627" cy="400110"/>
          </a:xfrm>
          <a:prstGeom prst="rect">
            <a:avLst/>
          </a:prstGeom>
          <a:noFill/>
        </p:spPr>
        <p:txBody>
          <a:bodyPr wrap="none" rtlCol="0">
            <a:spAutoFit/>
          </a:bodyPr>
          <a:lstStyle/>
          <a:p>
            <a:r>
              <a:rPr kumimoji="1" lang="zh-CN" altLang="en-US" sz="2000" b="1" dirty="0" smtClean="0">
                <a:solidFill>
                  <a:srgbClr val="FF0000"/>
                </a:solidFill>
              </a:rPr>
              <a:t>星型</a:t>
            </a:r>
            <a:endParaRPr kumimoji="1" lang="zh-CN" altLang="en-US" sz="2000" b="1" dirty="0">
              <a:solidFill>
                <a:srgbClr val="FF0000"/>
              </a:solidFill>
            </a:endParaRPr>
          </a:p>
        </p:txBody>
      </p:sp>
      <p:sp>
        <p:nvSpPr>
          <p:cNvPr id="507" name="燕尾形箭头 506"/>
          <p:cNvSpPr/>
          <p:nvPr/>
        </p:nvSpPr>
        <p:spPr>
          <a:xfrm>
            <a:off x="6631720" y="2822934"/>
            <a:ext cx="720490" cy="3912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8" name="文本框 507"/>
          <p:cNvSpPr txBox="1"/>
          <p:nvPr/>
        </p:nvSpPr>
        <p:spPr>
          <a:xfrm>
            <a:off x="6586415" y="2288485"/>
            <a:ext cx="697627" cy="400110"/>
          </a:xfrm>
          <a:prstGeom prst="rect">
            <a:avLst/>
          </a:prstGeom>
          <a:noFill/>
        </p:spPr>
        <p:txBody>
          <a:bodyPr wrap="none" rtlCol="0">
            <a:spAutoFit/>
          </a:bodyPr>
          <a:lstStyle/>
          <a:p>
            <a:r>
              <a:rPr kumimoji="1" lang="zh-CN" altLang="en-US" sz="2000" b="1" dirty="0" smtClean="0">
                <a:solidFill>
                  <a:srgbClr val="FF0000"/>
                </a:solidFill>
              </a:rPr>
              <a:t>星型</a:t>
            </a:r>
            <a:endParaRPr kumimoji="1" lang="zh-CN" altLang="en-US" sz="2000" b="1" dirty="0">
              <a:solidFill>
                <a:srgbClr val="FF0000"/>
              </a:solidFill>
            </a:endParaRPr>
          </a:p>
        </p:txBody>
      </p:sp>
      <p:sp>
        <p:nvSpPr>
          <p:cNvPr id="509" name="燕尾形箭头 508"/>
          <p:cNvSpPr/>
          <p:nvPr/>
        </p:nvSpPr>
        <p:spPr>
          <a:xfrm>
            <a:off x="6726309" y="4233631"/>
            <a:ext cx="720490" cy="3912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0" name="文本框 509"/>
          <p:cNvSpPr txBox="1"/>
          <p:nvPr/>
        </p:nvSpPr>
        <p:spPr>
          <a:xfrm>
            <a:off x="6681004" y="3699182"/>
            <a:ext cx="697627" cy="400110"/>
          </a:xfrm>
          <a:prstGeom prst="rect">
            <a:avLst/>
          </a:prstGeom>
          <a:noFill/>
        </p:spPr>
        <p:txBody>
          <a:bodyPr wrap="none" rtlCol="0">
            <a:spAutoFit/>
          </a:bodyPr>
          <a:lstStyle/>
          <a:p>
            <a:r>
              <a:rPr kumimoji="1" lang="zh-CN" altLang="en-US" sz="2000" b="1" dirty="0" smtClean="0">
                <a:solidFill>
                  <a:srgbClr val="FF0000"/>
                </a:solidFill>
              </a:rPr>
              <a:t>星型</a:t>
            </a:r>
            <a:endParaRPr kumimoji="1" lang="zh-CN" altLang="en-US" sz="2000" b="1" dirty="0">
              <a:solidFill>
                <a:srgbClr val="FF0000"/>
              </a:solidFill>
            </a:endParaRPr>
          </a:p>
        </p:txBody>
      </p:sp>
      <p:sp>
        <p:nvSpPr>
          <p:cNvPr id="511" name="燕尾形箭头 510"/>
          <p:cNvSpPr/>
          <p:nvPr/>
        </p:nvSpPr>
        <p:spPr>
          <a:xfrm>
            <a:off x="6706836" y="6045552"/>
            <a:ext cx="720490" cy="3912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2" name="文本框 511"/>
          <p:cNvSpPr txBox="1"/>
          <p:nvPr/>
        </p:nvSpPr>
        <p:spPr>
          <a:xfrm>
            <a:off x="6661531" y="5511103"/>
            <a:ext cx="697627" cy="400110"/>
          </a:xfrm>
          <a:prstGeom prst="rect">
            <a:avLst/>
          </a:prstGeom>
          <a:noFill/>
        </p:spPr>
        <p:txBody>
          <a:bodyPr wrap="none" rtlCol="0">
            <a:spAutoFit/>
          </a:bodyPr>
          <a:lstStyle/>
          <a:p>
            <a:r>
              <a:rPr kumimoji="1" lang="zh-CN" altLang="en-US" sz="2000" b="1" dirty="0" smtClean="0">
                <a:solidFill>
                  <a:srgbClr val="FF0000"/>
                </a:solidFill>
              </a:rPr>
              <a:t>星型</a:t>
            </a:r>
            <a:endParaRPr kumimoji="1" lang="zh-CN" altLang="en-US" sz="2000" b="1" dirty="0">
              <a:solidFill>
                <a:srgbClr val="FF0000"/>
              </a:solidFill>
            </a:endParaRPr>
          </a:p>
        </p:txBody>
      </p:sp>
    </p:spTree>
    <p:extLst>
      <p:ext uri="{BB962C8B-B14F-4D97-AF65-F5344CB8AC3E}">
        <p14:creationId xmlns:p14="http://schemas.microsoft.com/office/powerpoint/2010/main" val="2648013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932257" y="1818053"/>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b2,c3</a:t>
            </a:r>
            <a:endParaRPr kumimoji="1" lang="zh-CN" altLang="en-US" dirty="0">
              <a:solidFill>
                <a:schemeClr val="tx1"/>
              </a:solidFill>
            </a:endParaRPr>
          </a:p>
        </p:txBody>
      </p:sp>
      <p:sp>
        <p:nvSpPr>
          <p:cNvPr id="6" name="椭圆 5"/>
          <p:cNvSpPr/>
          <p:nvPr/>
        </p:nvSpPr>
        <p:spPr>
          <a:xfrm>
            <a:off x="3932257" y="413792"/>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b1,c2</a:t>
            </a:r>
            <a:endParaRPr kumimoji="1" lang="zh-CN" altLang="en-US" dirty="0">
              <a:solidFill>
                <a:schemeClr val="tx1"/>
              </a:solidFill>
            </a:endParaRPr>
          </a:p>
        </p:txBody>
      </p:sp>
      <p:sp>
        <p:nvSpPr>
          <p:cNvPr id="7" name="椭圆 6"/>
          <p:cNvSpPr/>
          <p:nvPr/>
        </p:nvSpPr>
        <p:spPr>
          <a:xfrm>
            <a:off x="3932257" y="1074501"/>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b2,c1</a:t>
            </a:r>
            <a:endParaRPr kumimoji="1" lang="zh-CN" altLang="en-US" dirty="0">
              <a:solidFill>
                <a:schemeClr val="tx1"/>
              </a:solidFill>
            </a:endParaRPr>
          </a:p>
        </p:txBody>
      </p:sp>
      <p:sp>
        <p:nvSpPr>
          <p:cNvPr id="8" name="矩形 7"/>
          <p:cNvSpPr/>
          <p:nvPr/>
        </p:nvSpPr>
        <p:spPr>
          <a:xfrm>
            <a:off x="3783849" y="171824"/>
            <a:ext cx="1408642" cy="22990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120913" y="2601965"/>
            <a:ext cx="646331" cy="369332"/>
          </a:xfrm>
          <a:prstGeom prst="rect">
            <a:avLst/>
          </a:prstGeom>
          <a:noFill/>
        </p:spPr>
        <p:txBody>
          <a:bodyPr wrap="none" rtlCol="0">
            <a:spAutoFit/>
          </a:bodyPr>
          <a:lstStyle/>
          <a:p>
            <a:r>
              <a:rPr kumimoji="1" lang="zh-CN" altLang="en-US" smtClean="0"/>
              <a:t>集合</a:t>
            </a:r>
            <a:endParaRPr kumimoji="1" lang="zh-CN" altLang="en-US"/>
          </a:p>
        </p:txBody>
      </p:sp>
      <p:graphicFrame>
        <p:nvGraphicFramePr>
          <p:cNvPr id="10" name="内容占位符 8"/>
          <p:cNvGraphicFramePr>
            <a:graphicFrameLocks/>
          </p:cNvGraphicFramePr>
          <p:nvPr>
            <p:extLst/>
          </p:nvPr>
        </p:nvGraphicFramePr>
        <p:xfrm>
          <a:off x="467562" y="1159632"/>
          <a:ext cx="2112963" cy="1311276"/>
        </p:xfrm>
        <a:graphic>
          <a:graphicData uri="http://schemas.openxmlformats.org/drawingml/2006/table">
            <a:tbl>
              <a:tblPr firstRow="1" bandRow="1">
                <a:tableStyleId>{5C22544A-7EE6-4342-B048-85BDC9FD1C3A}</a:tableStyleId>
              </a:tblPr>
              <a:tblGrid>
                <a:gridCol w="704321">
                  <a:extLst>
                    <a:ext uri="{9D8B030D-6E8A-4147-A177-3AD203B41FA5}">
                      <a16:colId xmlns:a16="http://schemas.microsoft.com/office/drawing/2014/main" val="20000"/>
                    </a:ext>
                  </a:extLst>
                </a:gridCol>
                <a:gridCol w="704321">
                  <a:extLst>
                    <a:ext uri="{9D8B030D-6E8A-4147-A177-3AD203B41FA5}">
                      <a16:colId xmlns:a16="http://schemas.microsoft.com/office/drawing/2014/main" val="20001"/>
                    </a:ext>
                  </a:extLst>
                </a:gridCol>
                <a:gridCol w="704321">
                  <a:extLst>
                    <a:ext uri="{9D8B030D-6E8A-4147-A177-3AD203B41FA5}">
                      <a16:colId xmlns:a16="http://schemas.microsoft.com/office/drawing/2014/main" val="20002"/>
                    </a:ext>
                  </a:extLst>
                </a:gridCol>
              </a:tblGrid>
              <a:tr h="327819">
                <a:tc>
                  <a:txBody>
                    <a:bodyPr/>
                    <a:lstStyle/>
                    <a:p>
                      <a:pPr algn="ctr"/>
                      <a:r>
                        <a:rPr lang="en-US" altLang="zh-CN" sz="1700" b="1" dirty="0" smtClean="0">
                          <a:solidFill>
                            <a:schemeClr val="tx1"/>
                          </a:solidFill>
                        </a:rPr>
                        <a:t>B</a:t>
                      </a:r>
                      <a:endParaRPr lang="zh-CN" altLang="en-US" sz="1700" b="1" dirty="0">
                        <a:solidFill>
                          <a:schemeClr val="tx1"/>
                        </a:solidFill>
                      </a:endParaRPr>
                    </a:p>
                  </a:txBody>
                  <a:tcPr marL="91472" marR="91472" marT="34303" marB="34303"/>
                </a:tc>
                <a:tc>
                  <a:txBody>
                    <a:bodyPr/>
                    <a:lstStyle/>
                    <a:p>
                      <a:pPr algn="ctr"/>
                      <a:r>
                        <a:rPr lang="en-US" altLang="zh-CN" sz="1700" b="1" dirty="0" smtClean="0">
                          <a:solidFill>
                            <a:schemeClr val="tx1"/>
                          </a:solidFill>
                        </a:rPr>
                        <a:t>C</a:t>
                      </a:r>
                      <a:endParaRPr lang="zh-CN" altLang="en-US" sz="1700" b="1" dirty="0">
                        <a:solidFill>
                          <a:schemeClr val="tx1"/>
                        </a:solidFill>
                      </a:endParaRPr>
                    </a:p>
                  </a:txBody>
                  <a:tcPr marL="91472" marR="91472" marT="34303" marB="34303"/>
                </a:tc>
                <a:tc>
                  <a:txBody>
                    <a:bodyPr/>
                    <a:lstStyle/>
                    <a:p>
                      <a:pPr algn="ctr"/>
                      <a:r>
                        <a:rPr lang="en-US" altLang="zh-CN" sz="1700" b="1" dirty="0" smtClean="0">
                          <a:solidFill>
                            <a:schemeClr val="tx1"/>
                          </a:solidFill>
                        </a:rPr>
                        <a:t>D</a:t>
                      </a:r>
                      <a:endParaRPr lang="zh-CN" altLang="en-US" sz="1700" b="1" dirty="0">
                        <a:solidFill>
                          <a:schemeClr val="tx1"/>
                        </a:solidFill>
                      </a:endParaRPr>
                    </a:p>
                  </a:txBody>
                  <a:tcPr marL="91472" marR="91472" marT="34303" marB="34303"/>
                </a:tc>
                <a:extLst>
                  <a:ext uri="{0D108BD9-81ED-4DB2-BD59-A6C34878D82A}">
                    <a16:rowId xmlns:a16="http://schemas.microsoft.com/office/drawing/2014/main" val="10000"/>
                  </a:ext>
                </a:extLst>
              </a:tr>
              <a:tr h="327819">
                <a:tc>
                  <a:txBody>
                    <a:bodyPr/>
                    <a:lstStyle/>
                    <a:p>
                      <a:pPr algn="ctr"/>
                      <a:r>
                        <a:rPr lang="en-US" altLang="zh-CN" sz="1700" b="1" dirty="0" smtClean="0"/>
                        <a:t>b1</a:t>
                      </a:r>
                      <a:endParaRPr lang="zh-CN" altLang="en-US" sz="1700" b="1" dirty="0"/>
                    </a:p>
                  </a:txBody>
                  <a:tcPr marL="91472" marR="91472" marT="34303" marB="34303"/>
                </a:tc>
                <a:tc>
                  <a:txBody>
                    <a:bodyPr/>
                    <a:lstStyle/>
                    <a:p>
                      <a:pPr algn="ctr"/>
                      <a:r>
                        <a:rPr lang="en-US" altLang="zh-CN" sz="1700" b="1" dirty="0" smtClean="0"/>
                        <a:t>c2</a:t>
                      </a:r>
                      <a:endParaRPr lang="zh-CN" altLang="en-US" sz="1700" b="1" dirty="0"/>
                    </a:p>
                  </a:txBody>
                  <a:tcPr marL="91472" marR="91472" marT="34303" marB="34303"/>
                </a:tc>
                <a:tc>
                  <a:txBody>
                    <a:bodyPr/>
                    <a:lstStyle/>
                    <a:p>
                      <a:pPr algn="ctr"/>
                      <a:r>
                        <a:rPr lang="en-US" altLang="zh-CN" sz="1700" b="1" dirty="0" smtClean="0"/>
                        <a:t>d1</a:t>
                      </a:r>
                      <a:endParaRPr lang="zh-CN" altLang="en-US" sz="1700" b="1" dirty="0"/>
                    </a:p>
                  </a:txBody>
                  <a:tcPr marL="91472" marR="91472" marT="34303" marB="34303"/>
                </a:tc>
                <a:extLst>
                  <a:ext uri="{0D108BD9-81ED-4DB2-BD59-A6C34878D82A}">
                    <a16:rowId xmlns:a16="http://schemas.microsoft.com/office/drawing/2014/main" val="10001"/>
                  </a:ext>
                </a:extLst>
              </a:tr>
              <a:tr h="327819">
                <a:tc>
                  <a:txBody>
                    <a:bodyPr/>
                    <a:lstStyle/>
                    <a:p>
                      <a:pPr algn="ctr"/>
                      <a:r>
                        <a:rPr lang="en-US" altLang="zh-CN" sz="1700" b="1" dirty="0" smtClean="0"/>
                        <a:t>b2</a:t>
                      </a:r>
                      <a:endParaRPr lang="zh-CN" altLang="en-US" sz="1700" b="1" dirty="0"/>
                    </a:p>
                  </a:txBody>
                  <a:tcPr marL="91472" marR="91472" marT="34303" marB="34303"/>
                </a:tc>
                <a:tc>
                  <a:txBody>
                    <a:bodyPr/>
                    <a:lstStyle/>
                    <a:p>
                      <a:pPr algn="ctr"/>
                      <a:r>
                        <a:rPr lang="en-US" altLang="zh-CN" sz="1700" b="1" dirty="0" smtClean="0"/>
                        <a:t>c1</a:t>
                      </a:r>
                      <a:endParaRPr lang="zh-CN" altLang="en-US" sz="1700" b="1" dirty="0"/>
                    </a:p>
                  </a:txBody>
                  <a:tcPr marL="91472" marR="91472" marT="34303" marB="34303"/>
                </a:tc>
                <a:tc>
                  <a:txBody>
                    <a:bodyPr/>
                    <a:lstStyle/>
                    <a:p>
                      <a:pPr algn="ctr"/>
                      <a:r>
                        <a:rPr lang="en-US" altLang="zh-CN" sz="1700" b="1" dirty="0" smtClean="0"/>
                        <a:t>d1</a:t>
                      </a:r>
                      <a:endParaRPr lang="zh-CN" altLang="en-US" sz="1700" b="1" dirty="0"/>
                    </a:p>
                  </a:txBody>
                  <a:tcPr marL="91472" marR="91472" marT="34303" marB="34303"/>
                </a:tc>
                <a:extLst>
                  <a:ext uri="{0D108BD9-81ED-4DB2-BD59-A6C34878D82A}">
                    <a16:rowId xmlns:a16="http://schemas.microsoft.com/office/drawing/2014/main" val="10002"/>
                  </a:ext>
                </a:extLst>
              </a:tr>
              <a:tr h="327819">
                <a:tc>
                  <a:txBody>
                    <a:bodyPr/>
                    <a:lstStyle/>
                    <a:p>
                      <a:pPr algn="ctr"/>
                      <a:r>
                        <a:rPr lang="en-US" altLang="zh-CN" sz="1700" b="1" dirty="0" smtClean="0"/>
                        <a:t>b2</a:t>
                      </a:r>
                      <a:endParaRPr lang="zh-CN" altLang="en-US" sz="1700" b="1" dirty="0"/>
                    </a:p>
                  </a:txBody>
                  <a:tcPr marL="91472" marR="91472" marT="34303" marB="34303"/>
                </a:tc>
                <a:tc>
                  <a:txBody>
                    <a:bodyPr/>
                    <a:lstStyle/>
                    <a:p>
                      <a:pPr algn="ctr"/>
                      <a:r>
                        <a:rPr lang="en-US" altLang="zh-CN" sz="1700" b="1" dirty="0" smtClean="0"/>
                        <a:t>c3</a:t>
                      </a:r>
                      <a:endParaRPr lang="zh-CN" altLang="en-US" sz="1700" b="1" dirty="0"/>
                    </a:p>
                  </a:txBody>
                  <a:tcPr marL="91472" marR="91472" marT="34303" marB="34303"/>
                </a:tc>
                <a:tc>
                  <a:txBody>
                    <a:bodyPr/>
                    <a:lstStyle/>
                    <a:p>
                      <a:pPr algn="ctr"/>
                      <a:r>
                        <a:rPr lang="en-US" altLang="zh-CN" sz="1700" b="1" dirty="0" smtClean="0"/>
                        <a:t>d2</a:t>
                      </a:r>
                      <a:endParaRPr lang="zh-CN" altLang="en-US" sz="1700" b="1" dirty="0"/>
                    </a:p>
                  </a:txBody>
                  <a:tcPr marL="91472" marR="91472" marT="34303" marB="34303"/>
                </a:tc>
                <a:extLst>
                  <a:ext uri="{0D108BD9-81ED-4DB2-BD59-A6C34878D82A}">
                    <a16:rowId xmlns:a16="http://schemas.microsoft.com/office/drawing/2014/main" val="10003"/>
                  </a:ext>
                </a:extLst>
              </a:tr>
            </a:tbl>
          </a:graphicData>
        </a:graphic>
      </p:graphicFrame>
      <p:sp>
        <p:nvSpPr>
          <p:cNvPr id="11" name="TextBox 10"/>
          <p:cNvSpPr txBox="1">
            <a:spLocks noChangeArrowheads="1"/>
          </p:cNvSpPr>
          <p:nvPr/>
        </p:nvSpPr>
        <p:spPr bwMode="auto">
          <a:xfrm>
            <a:off x="1256689" y="597222"/>
            <a:ext cx="104708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en-US" altLang="zh-CN" sz="2200" b="1" dirty="0" smtClean="0"/>
              <a:t>S(B,C)</a:t>
            </a:r>
            <a:endParaRPr lang="zh-CN" altLang="en-US" sz="2200" b="1" dirty="0"/>
          </a:p>
        </p:txBody>
      </p:sp>
      <p:sp>
        <p:nvSpPr>
          <p:cNvPr id="12" name="右箭头 11"/>
          <p:cNvSpPr/>
          <p:nvPr/>
        </p:nvSpPr>
        <p:spPr>
          <a:xfrm>
            <a:off x="2831488" y="1407357"/>
            <a:ext cx="686298" cy="550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2820159" y="983072"/>
            <a:ext cx="697627" cy="400110"/>
          </a:xfrm>
          <a:prstGeom prst="rect">
            <a:avLst/>
          </a:prstGeom>
          <a:noFill/>
        </p:spPr>
        <p:txBody>
          <a:bodyPr wrap="none" rtlCol="0">
            <a:spAutoFit/>
          </a:bodyPr>
          <a:lstStyle/>
          <a:p>
            <a:r>
              <a:rPr kumimoji="1" lang="zh-CN" altLang="en-US" sz="2000" b="1" dirty="0" smtClean="0">
                <a:solidFill>
                  <a:srgbClr val="FF0000"/>
                </a:solidFill>
              </a:rPr>
              <a:t>转换</a:t>
            </a:r>
            <a:endParaRPr kumimoji="1" lang="zh-CN" altLang="en-US" sz="2000" b="1" dirty="0">
              <a:solidFill>
                <a:srgbClr val="FF0000"/>
              </a:solidFill>
            </a:endParaRPr>
          </a:p>
        </p:txBody>
      </p:sp>
      <p:sp>
        <p:nvSpPr>
          <p:cNvPr id="14" name="椭圆 13"/>
          <p:cNvSpPr/>
          <p:nvPr/>
        </p:nvSpPr>
        <p:spPr>
          <a:xfrm>
            <a:off x="9273991" y="2456307"/>
            <a:ext cx="904009" cy="90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solidFill>
                  <a:srgbClr val="FF0000"/>
                </a:solidFill>
              </a:rPr>
              <a:t>a2</a:t>
            </a:r>
            <a:endParaRPr kumimoji="1" lang="zh-CN" altLang="en-US" sz="3200" b="1" dirty="0">
              <a:solidFill>
                <a:srgbClr val="FF0000"/>
              </a:solidFill>
            </a:endParaRPr>
          </a:p>
        </p:txBody>
      </p:sp>
      <p:sp>
        <p:nvSpPr>
          <p:cNvPr id="15" name="椭圆 14"/>
          <p:cNvSpPr/>
          <p:nvPr/>
        </p:nvSpPr>
        <p:spPr>
          <a:xfrm>
            <a:off x="10886011" y="2625994"/>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b2,c3</a:t>
            </a:r>
            <a:endParaRPr kumimoji="1" lang="zh-CN" altLang="en-US" dirty="0">
              <a:solidFill>
                <a:schemeClr val="tx1"/>
              </a:solidFill>
            </a:endParaRPr>
          </a:p>
        </p:txBody>
      </p:sp>
      <p:sp>
        <p:nvSpPr>
          <p:cNvPr id="16" name="椭圆 15"/>
          <p:cNvSpPr/>
          <p:nvPr/>
        </p:nvSpPr>
        <p:spPr>
          <a:xfrm>
            <a:off x="7589197" y="2643485"/>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b3,c7</a:t>
            </a:r>
            <a:endParaRPr kumimoji="1" lang="zh-CN" altLang="en-US" dirty="0">
              <a:solidFill>
                <a:schemeClr val="tx1"/>
              </a:solidFill>
            </a:endParaRPr>
          </a:p>
        </p:txBody>
      </p:sp>
      <p:cxnSp>
        <p:nvCxnSpPr>
          <p:cNvPr id="17" name="直线箭头连接符 16"/>
          <p:cNvCxnSpPr>
            <a:stCxn id="30" idx="2"/>
          </p:cNvCxnSpPr>
          <p:nvPr/>
        </p:nvCxnSpPr>
        <p:spPr>
          <a:xfrm flipH="1" flipV="1">
            <a:off x="8701023" y="2908311"/>
            <a:ext cx="5729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30" idx="6"/>
            <a:endCxn id="31" idx="2"/>
          </p:cNvCxnSpPr>
          <p:nvPr/>
        </p:nvCxnSpPr>
        <p:spPr>
          <a:xfrm flipV="1">
            <a:off x="10178000" y="2890820"/>
            <a:ext cx="708011" cy="1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9257948" y="3911770"/>
            <a:ext cx="904009" cy="90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smtClean="0">
                <a:solidFill>
                  <a:srgbClr val="FF0000"/>
                </a:solidFill>
              </a:rPr>
              <a:t>a3</a:t>
            </a:r>
            <a:endParaRPr kumimoji="1" lang="zh-CN" altLang="en-US" sz="3200" b="1" dirty="0">
              <a:solidFill>
                <a:srgbClr val="FF0000"/>
              </a:solidFill>
            </a:endParaRPr>
          </a:p>
        </p:txBody>
      </p:sp>
      <p:sp>
        <p:nvSpPr>
          <p:cNvPr id="20" name="椭圆 19"/>
          <p:cNvSpPr/>
          <p:nvPr/>
        </p:nvSpPr>
        <p:spPr>
          <a:xfrm>
            <a:off x="10886011" y="4109028"/>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b4,c6</a:t>
            </a:r>
            <a:endParaRPr kumimoji="1" lang="zh-CN" altLang="en-US" dirty="0">
              <a:solidFill>
                <a:schemeClr val="tx1"/>
              </a:solidFill>
            </a:endParaRPr>
          </a:p>
        </p:txBody>
      </p:sp>
      <p:cxnSp>
        <p:nvCxnSpPr>
          <p:cNvPr id="21" name="直线箭头连接符 20"/>
          <p:cNvCxnSpPr/>
          <p:nvPr/>
        </p:nvCxnSpPr>
        <p:spPr>
          <a:xfrm>
            <a:off x="10161957" y="4363775"/>
            <a:ext cx="724054" cy="1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9257948" y="5877920"/>
            <a:ext cx="904009" cy="90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solidFill>
                  <a:srgbClr val="FF0000"/>
                </a:solidFill>
              </a:rPr>
              <a:t>a4</a:t>
            </a:r>
            <a:endParaRPr kumimoji="1" lang="zh-CN" altLang="en-US" sz="3200" b="1" dirty="0">
              <a:solidFill>
                <a:srgbClr val="FF0000"/>
              </a:solidFill>
            </a:endParaRPr>
          </a:p>
        </p:txBody>
      </p:sp>
      <p:sp>
        <p:nvSpPr>
          <p:cNvPr id="23" name="椭圆 22"/>
          <p:cNvSpPr/>
          <p:nvPr/>
        </p:nvSpPr>
        <p:spPr>
          <a:xfrm>
            <a:off x="10886011" y="6000063"/>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b6,c6</a:t>
            </a:r>
            <a:endParaRPr kumimoji="1" lang="zh-CN" altLang="en-US" dirty="0">
              <a:solidFill>
                <a:schemeClr val="tx1"/>
              </a:solidFill>
            </a:endParaRPr>
          </a:p>
        </p:txBody>
      </p:sp>
      <p:cxnSp>
        <p:nvCxnSpPr>
          <p:cNvPr id="24" name="直线箭头连接符 23"/>
          <p:cNvCxnSpPr/>
          <p:nvPr/>
        </p:nvCxnSpPr>
        <p:spPr>
          <a:xfrm flipV="1">
            <a:off x="10161957" y="6329924"/>
            <a:ext cx="7240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9166532" y="1229300"/>
            <a:ext cx="904009" cy="90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solidFill>
                  <a:srgbClr val="FF0000"/>
                </a:solidFill>
              </a:rPr>
              <a:t>a1</a:t>
            </a:r>
            <a:endParaRPr kumimoji="1" lang="zh-CN" altLang="en-US" sz="3200" b="1" dirty="0">
              <a:solidFill>
                <a:srgbClr val="FF0000"/>
              </a:solidFill>
            </a:endParaRPr>
          </a:p>
        </p:txBody>
      </p:sp>
      <p:sp>
        <p:nvSpPr>
          <p:cNvPr id="26" name="椭圆 25"/>
          <p:cNvSpPr/>
          <p:nvPr/>
        </p:nvSpPr>
        <p:spPr>
          <a:xfrm>
            <a:off x="9072798" y="279136"/>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b2,c3</a:t>
            </a:r>
            <a:endParaRPr kumimoji="1" lang="zh-CN" altLang="en-US" dirty="0">
              <a:solidFill>
                <a:schemeClr val="tx1"/>
              </a:solidFill>
            </a:endParaRPr>
          </a:p>
        </p:txBody>
      </p:sp>
      <p:sp>
        <p:nvSpPr>
          <p:cNvPr id="27" name="椭圆 26"/>
          <p:cNvSpPr/>
          <p:nvPr/>
        </p:nvSpPr>
        <p:spPr>
          <a:xfrm>
            <a:off x="8033922" y="643148"/>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b1,c2</a:t>
            </a:r>
            <a:endParaRPr kumimoji="1" lang="zh-CN" altLang="en-US" dirty="0">
              <a:solidFill>
                <a:schemeClr val="tx1"/>
              </a:solidFill>
            </a:endParaRPr>
          </a:p>
        </p:txBody>
      </p:sp>
      <p:sp>
        <p:nvSpPr>
          <p:cNvPr id="28" name="椭圆 27"/>
          <p:cNvSpPr/>
          <p:nvPr/>
        </p:nvSpPr>
        <p:spPr>
          <a:xfrm>
            <a:off x="10174449" y="643148"/>
            <a:ext cx="1111826" cy="5296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b2,c1</a:t>
            </a:r>
            <a:endParaRPr kumimoji="1" lang="zh-CN" altLang="en-US" dirty="0">
              <a:solidFill>
                <a:schemeClr val="tx1"/>
              </a:solidFill>
            </a:endParaRPr>
          </a:p>
        </p:txBody>
      </p:sp>
      <p:cxnSp>
        <p:nvCxnSpPr>
          <p:cNvPr id="29" name="直线箭头连接符 28"/>
          <p:cNvCxnSpPr/>
          <p:nvPr/>
        </p:nvCxnSpPr>
        <p:spPr>
          <a:xfrm flipH="1" flipV="1">
            <a:off x="8982925" y="1095234"/>
            <a:ext cx="315996" cy="266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V="1">
            <a:off x="9618537" y="808788"/>
            <a:ext cx="10174" cy="420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flipV="1">
            <a:off x="9938152" y="1095234"/>
            <a:ext cx="399120" cy="266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a:off x="5452087" y="1671727"/>
            <a:ext cx="353083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333565" y="1028109"/>
            <a:ext cx="646331" cy="369332"/>
          </a:xfrm>
          <a:prstGeom prst="rect">
            <a:avLst/>
          </a:prstGeom>
          <a:noFill/>
        </p:spPr>
        <p:txBody>
          <a:bodyPr wrap="none" rtlCol="0">
            <a:spAutoFit/>
          </a:bodyPr>
          <a:lstStyle/>
          <a:p>
            <a:r>
              <a:rPr kumimoji="1" lang="zh-CN" altLang="en-US" dirty="0" smtClean="0"/>
              <a:t>子集</a:t>
            </a:r>
            <a:endParaRPr kumimoji="1" lang="zh-CN" altLang="en-US" dirty="0"/>
          </a:p>
        </p:txBody>
      </p:sp>
      <p:cxnSp>
        <p:nvCxnSpPr>
          <p:cNvPr id="35" name="直线连接符 34"/>
          <p:cNvCxnSpPr/>
          <p:nvPr/>
        </p:nvCxnSpPr>
        <p:spPr>
          <a:xfrm>
            <a:off x="5445107" y="1771863"/>
            <a:ext cx="1934020" cy="9957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线连接符 37"/>
          <p:cNvCxnSpPr/>
          <p:nvPr/>
        </p:nvCxnSpPr>
        <p:spPr>
          <a:xfrm>
            <a:off x="5340212" y="2237278"/>
            <a:ext cx="3732586" cy="21365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直线连接符 42"/>
          <p:cNvCxnSpPr/>
          <p:nvPr/>
        </p:nvCxnSpPr>
        <p:spPr>
          <a:xfrm>
            <a:off x="5308489" y="2547317"/>
            <a:ext cx="3832434" cy="358454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330887" y="1861142"/>
            <a:ext cx="883575" cy="369332"/>
          </a:xfrm>
          <a:prstGeom prst="rect">
            <a:avLst/>
          </a:prstGeom>
          <a:noFill/>
        </p:spPr>
        <p:txBody>
          <a:bodyPr wrap="none" rtlCol="0">
            <a:spAutoFit/>
          </a:bodyPr>
          <a:lstStyle/>
          <a:p>
            <a:r>
              <a:rPr kumimoji="1" lang="zh-CN" altLang="en-US" dirty="0" smtClean="0">
                <a:solidFill>
                  <a:srgbClr val="FF0000"/>
                </a:solidFill>
              </a:rPr>
              <a:t>非子集</a:t>
            </a:r>
            <a:endParaRPr kumimoji="1" lang="zh-CN" altLang="en-US" dirty="0">
              <a:solidFill>
                <a:srgbClr val="FF0000"/>
              </a:solidFill>
            </a:endParaRPr>
          </a:p>
        </p:txBody>
      </p:sp>
      <p:sp>
        <p:nvSpPr>
          <p:cNvPr id="47" name="文本框 46"/>
          <p:cNvSpPr txBox="1"/>
          <p:nvPr/>
        </p:nvSpPr>
        <p:spPr>
          <a:xfrm>
            <a:off x="6305769" y="2511223"/>
            <a:ext cx="883575" cy="369332"/>
          </a:xfrm>
          <a:prstGeom prst="rect">
            <a:avLst/>
          </a:prstGeom>
          <a:noFill/>
        </p:spPr>
        <p:txBody>
          <a:bodyPr wrap="none" rtlCol="0">
            <a:spAutoFit/>
          </a:bodyPr>
          <a:lstStyle/>
          <a:p>
            <a:r>
              <a:rPr kumimoji="1" lang="zh-CN" altLang="en-US" dirty="0" smtClean="0">
                <a:solidFill>
                  <a:srgbClr val="FF0000"/>
                </a:solidFill>
              </a:rPr>
              <a:t>非子集</a:t>
            </a:r>
            <a:endParaRPr kumimoji="1" lang="zh-CN" altLang="en-US" dirty="0">
              <a:solidFill>
                <a:srgbClr val="FF0000"/>
              </a:solidFill>
            </a:endParaRPr>
          </a:p>
        </p:txBody>
      </p:sp>
      <p:sp>
        <p:nvSpPr>
          <p:cNvPr id="48" name="文本框 47"/>
          <p:cNvSpPr txBox="1"/>
          <p:nvPr/>
        </p:nvSpPr>
        <p:spPr>
          <a:xfrm>
            <a:off x="6336299" y="3277324"/>
            <a:ext cx="883575" cy="369332"/>
          </a:xfrm>
          <a:prstGeom prst="rect">
            <a:avLst/>
          </a:prstGeom>
          <a:noFill/>
        </p:spPr>
        <p:txBody>
          <a:bodyPr wrap="none" rtlCol="0">
            <a:spAutoFit/>
          </a:bodyPr>
          <a:lstStyle/>
          <a:p>
            <a:r>
              <a:rPr kumimoji="1" lang="zh-CN" altLang="en-US" dirty="0" smtClean="0">
                <a:solidFill>
                  <a:srgbClr val="FF0000"/>
                </a:solidFill>
              </a:rPr>
              <a:t>非子集</a:t>
            </a:r>
            <a:endParaRPr kumimoji="1" lang="zh-CN" altLang="en-US" dirty="0">
              <a:solidFill>
                <a:srgbClr val="FF0000"/>
              </a:solidFill>
            </a:endParaRPr>
          </a:p>
        </p:txBody>
      </p:sp>
      <p:grpSp>
        <p:nvGrpSpPr>
          <p:cNvPr id="54" name="组 53"/>
          <p:cNvGrpSpPr/>
          <p:nvPr/>
        </p:nvGrpSpPr>
        <p:grpSpPr>
          <a:xfrm>
            <a:off x="7034114" y="1941793"/>
            <a:ext cx="569593" cy="572177"/>
            <a:chOff x="6847360" y="893831"/>
            <a:chExt cx="569593" cy="572177"/>
          </a:xfrm>
        </p:grpSpPr>
        <p:cxnSp>
          <p:nvCxnSpPr>
            <p:cNvPr id="50" name="直线连接符 49"/>
            <p:cNvCxnSpPr/>
            <p:nvPr/>
          </p:nvCxnSpPr>
          <p:spPr>
            <a:xfrm>
              <a:off x="6979896" y="943444"/>
              <a:ext cx="418245" cy="418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p:nvPr/>
          </p:nvCxnSpPr>
          <p:spPr>
            <a:xfrm flipH="1">
              <a:off x="6847360" y="893831"/>
              <a:ext cx="569593" cy="5721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5" name="组 54"/>
          <p:cNvGrpSpPr/>
          <p:nvPr/>
        </p:nvGrpSpPr>
        <p:grpSpPr>
          <a:xfrm>
            <a:off x="6836193" y="2785808"/>
            <a:ext cx="569593" cy="572177"/>
            <a:chOff x="6847360" y="893831"/>
            <a:chExt cx="569593" cy="572177"/>
          </a:xfrm>
        </p:grpSpPr>
        <p:cxnSp>
          <p:nvCxnSpPr>
            <p:cNvPr id="56" name="直线连接符 55"/>
            <p:cNvCxnSpPr/>
            <p:nvPr/>
          </p:nvCxnSpPr>
          <p:spPr>
            <a:xfrm>
              <a:off x="6979896" y="943444"/>
              <a:ext cx="418245" cy="418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flipH="1">
              <a:off x="6847360" y="893831"/>
              <a:ext cx="569593" cy="5721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8" name="组 57"/>
          <p:cNvGrpSpPr/>
          <p:nvPr/>
        </p:nvGrpSpPr>
        <p:grpSpPr>
          <a:xfrm>
            <a:off x="6811349" y="3625681"/>
            <a:ext cx="569593" cy="572177"/>
            <a:chOff x="6847360" y="893831"/>
            <a:chExt cx="569593" cy="572177"/>
          </a:xfrm>
        </p:grpSpPr>
        <p:cxnSp>
          <p:nvCxnSpPr>
            <p:cNvPr id="59" name="直线连接符 58"/>
            <p:cNvCxnSpPr/>
            <p:nvPr/>
          </p:nvCxnSpPr>
          <p:spPr>
            <a:xfrm>
              <a:off x="6979896" y="943444"/>
              <a:ext cx="418245" cy="418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线连接符 59"/>
            <p:cNvCxnSpPr/>
            <p:nvPr/>
          </p:nvCxnSpPr>
          <p:spPr>
            <a:xfrm flipH="1">
              <a:off x="6847360" y="893831"/>
              <a:ext cx="569593" cy="5721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 60"/>
          <p:cNvGrpSpPr/>
          <p:nvPr/>
        </p:nvGrpSpPr>
        <p:grpSpPr>
          <a:xfrm>
            <a:off x="7008494" y="1088202"/>
            <a:ext cx="432424" cy="309239"/>
            <a:chOff x="6722778" y="1156769"/>
            <a:chExt cx="432424" cy="309239"/>
          </a:xfrm>
        </p:grpSpPr>
        <p:cxnSp>
          <p:nvCxnSpPr>
            <p:cNvPr id="62" name="直线连接符 61"/>
            <p:cNvCxnSpPr/>
            <p:nvPr/>
          </p:nvCxnSpPr>
          <p:spPr>
            <a:xfrm>
              <a:off x="6722778" y="1333868"/>
              <a:ext cx="132140" cy="1321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线连接符 62"/>
            <p:cNvCxnSpPr/>
            <p:nvPr/>
          </p:nvCxnSpPr>
          <p:spPr>
            <a:xfrm flipH="1">
              <a:off x="6847361" y="1156769"/>
              <a:ext cx="307841" cy="3092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4583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err="1" smtClean="0"/>
              <a:t>Northwind</a:t>
            </a:r>
            <a:r>
              <a:rPr lang="zh-CN" altLang="en-US" dirty="0" smtClean="0"/>
              <a:t>数据库，查找这样的供应商，他们供应了所有被</a:t>
            </a:r>
            <a:r>
              <a:rPr lang="en-US" altLang="zh-CN" dirty="0" smtClean="0"/>
              <a:t>ID</a:t>
            </a:r>
            <a:r>
              <a:rPr lang="zh-CN" altLang="en-US" dirty="0" smtClean="0"/>
              <a:t>为</a:t>
            </a:r>
            <a:r>
              <a:rPr lang="en-US" altLang="zh-CN" dirty="0" smtClean="0"/>
              <a:t>1234</a:t>
            </a:r>
            <a:r>
              <a:rPr lang="zh-CN" altLang="en-US" dirty="0" smtClean="0"/>
              <a:t>的供应商所供应的商品</a:t>
            </a:r>
            <a:endParaRPr lang="en-US" altLang="zh-CN" dirty="0" smtClean="0"/>
          </a:p>
          <a:p>
            <a:r>
              <a:rPr lang="zh-CN" altLang="en-US" dirty="0" smtClean="0"/>
              <a:t>分析：</a:t>
            </a:r>
            <a:endParaRPr lang="en-US" altLang="zh-CN" dirty="0" smtClean="0"/>
          </a:p>
          <a:p>
            <a:pPr lvl="1"/>
            <a:r>
              <a:rPr lang="en-US" altLang="zh-CN" dirty="0" err="1" smtClean="0"/>
              <a:t>Northwind</a:t>
            </a:r>
            <a:r>
              <a:rPr lang="zh-CN" altLang="en-US" dirty="0" smtClean="0"/>
              <a:t>的</a:t>
            </a:r>
            <a:r>
              <a:rPr lang="en-US" altLang="zh-CN" dirty="0" smtClean="0"/>
              <a:t>products</a:t>
            </a:r>
            <a:r>
              <a:rPr lang="zh-CN" altLang="en-US" dirty="0" smtClean="0"/>
              <a:t>表  </a:t>
            </a:r>
            <a:r>
              <a:rPr lang="en-US" altLang="zh-CN" dirty="0" smtClean="0"/>
              <a:t>Products(</a:t>
            </a:r>
            <a:r>
              <a:rPr lang="en-US" altLang="zh-CN" dirty="0" err="1" smtClean="0"/>
              <a:t>ProductID</a:t>
            </a:r>
            <a:r>
              <a:rPr lang="en-US" altLang="zh-CN" dirty="0" smtClean="0"/>
              <a:t>, </a:t>
            </a:r>
            <a:r>
              <a:rPr lang="en-US" altLang="zh-CN" dirty="0" err="1" smtClean="0"/>
              <a:t>SupplierID</a:t>
            </a:r>
            <a:r>
              <a:rPr lang="en-US" altLang="zh-CN" dirty="0" smtClean="0"/>
              <a:t>,…)</a:t>
            </a:r>
          </a:p>
          <a:p>
            <a:pPr lvl="1"/>
            <a:r>
              <a:rPr lang="zh-CN" altLang="en-US" dirty="0" smtClean="0"/>
              <a:t>构建一个小表，只包含</a:t>
            </a:r>
            <a:r>
              <a:rPr lang="en-US" altLang="zh-CN" dirty="0" smtClean="0"/>
              <a:t>1234</a:t>
            </a:r>
            <a:r>
              <a:rPr lang="zh-CN" altLang="en-US" dirty="0" smtClean="0"/>
              <a:t>供应的商品  </a:t>
            </a:r>
            <a:r>
              <a:rPr lang="en-US" altLang="zh-CN" dirty="0" smtClean="0"/>
              <a:t>T1(</a:t>
            </a:r>
            <a:r>
              <a:rPr lang="en-US" altLang="zh-CN" dirty="0" err="1" smtClean="0"/>
              <a:t>ProcuctID</a:t>
            </a:r>
            <a:r>
              <a:rPr lang="en-US" altLang="zh-CN" dirty="0" smtClean="0"/>
              <a:t>) </a:t>
            </a:r>
          </a:p>
          <a:p>
            <a:pPr lvl="1"/>
            <a:r>
              <a:rPr lang="zh-CN" altLang="en-US" dirty="0" smtClean="0"/>
              <a:t>构建另一个表，只有两列 </a:t>
            </a:r>
            <a:r>
              <a:rPr lang="en-US" altLang="zh-CN" dirty="0" smtClean="0"/>
              <a:t>T2</a:t>
            </a:r>
            <a:r>
              <a:rPr lang="en-US" altLang="zh-CN" dirty="0"/>
              <a:t>(</a:t>
            </a:r>
            <a:r>
              <a:rPr lang="en-US" altLang="zh-CN" dirty="0" err="1"/>
              <a:t>ProductID</a:t>
            </a:r>
            <a:r>
              <a:rPr lang="en-US" altLang="zh-CN" dirty="0"/>
              <a:t>, </a:t>
            </a:r>
            <a:r>
              <a:rPr lang="en-US" altLang="zh-CN" dirty="0" err="1" smtClean="0"/>
              <a:t>SupplierID</a:t>
            </a:r>
            <a:r>
              <a:rPr lang="en-US" altLang="zh-CN" dirty="0" smtClean="0"/>
              <a:t>)</a:t>
            </a:r>
          </a:p>
          <a:p>
            <a:pPr lvl="1"/>
            <a:r>
              <a:rPr lang="en-US" altLang="zh-CN" dirty="0" smtClean="0"/>
              <a:t>T2 </a:t>
            </a:r>
            <a:r>
              <a:rPr lang="zh-CN" altLang="en-US" dirty="0" smtClean="0"/>
              <a:t>除以 </a:t>
            </a:r>
            <a:r>
              <a:rPr lang="en-US" altLang="zh-CN" dirty="0" smtClean="0"/>
              <a:t>T1</a:t>
            </a:r>
          </a:p>
          <a:p>
            <a:pPr lvl="1"/>
            <a:endParaRPr lang="en-US" altLang="zh-CN" dirty="0" smtClean="0"/>
          </a:p>
          <a:p>
            <a:pPr lvl="1"/>
            <a:endParaRPr lang="zh-CN" altLang="en-US" dirty="0"/>
          </a:p>
        </p:txBody>
      </p:sp>
      <p:sp>
        <p:nvSpPr>
          <p:cNvPr id="4" name="文本框 3"/>
          <p:cNvSpPr txBox="1"/>
          <p:nvPr/>
        </p:nvSpPr>
        <p:spPr>
          <a:xfrm>
            <a:off x="739725" y="5219113"/>
            <a:ext cx="3382109" cy="584775"/>
          </a:xfrm>
          <a:prstGeom prst="rect">
            <a:avLst/>
          </a:prstGeom>
          <a:noFill/>
        </p:spPr>
        <p:txBody>
          <a:bodyPr wrap="square" rtlCol="0">
            <a:spAutoFit/>
          </a:bodyPr>
          <a:lstStyle/>
          <a:p>
            <a:pPr algn="ctr"/>
            <a:r>
              <a:rPr lang="zh-CN" altLang="en-US" sz="3200" dirty="0" smtClean="0"/>
              <a:t>用</a:t>
            </a:r>
            <a:r>
              <a:rPr lang="en-US" altLang="zh-CN" sz="3200" dirty="0" smtClean="0"/>
              <a:t>SQL</a:t>
            </a:r>
            <a:r>
              <a:rPr lang="zh-CN" altLang="en-US" sz="3200" dirty="0" smtClean="0"/>
              <a:t>怎么做？</a:t>
            </a:r>
            <a:endParaRPr lang="zh-CN" altLang="en-US" sz="3200" dirty="0"/>
          </a:p>
        </p:txBody>
      </p:sp>
    </p:spTree>
    <p:extLst>
      <p:ext uri="{BB962C8B-B14F-4D97-AF65-F5344CB8AC3E}">
        <p14:creationId xmlns:p14="http://schemas.microsoft.com/office/powerpoint/2010/main" val="132947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查找这样的供应商</a:t>
            </a:r>
            <a:r>
              <a:rPr lang="en-US" altLang="zh-CN" dirty="0"/>
              <a:t>, </a:t>
            </a:r>
            <a:r>
              <a:rPr lang="zh-CN" altLang="zh-CN" dirty="0"/>
              <a:t>其供应的产品涵盖了所有类别</a:t>
            </a:r>
            <a:r>
              <a:rPr lang="en-US" altLang="zh-CN" dirty="0"/>
              <a:t>(category).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select </a:t>
            </a:r>
            <a:r>
              <a:rPr lang="en-US" altLang="zh-CN" dirty="0" err="1" smtClean="0"/>
              <a:t>supplierid</a:t>
            </a:r>
            <a:endParaRPr lang="zh-CN" altLang="zh-CN" dirty="0"/>
          </a:p>
          <a:p>
            <a:pPr marL="0" indent="0">
              <a:buNone/>
            </a:pPr>
            <a:r>
              <a:rPr lang="en-US" altLang="zh-CN" dirty="0"/>
              <a:t>from </a:t>
            </a:r>
            <a:r>
              <a:rPr lang="en-US" altLang="zh-CN" dirty="0" smtClean="0"/>
              <a:t> products p</a:t>
            </a:r>
          </a:p>
          <a:p>
            <a:pPr marL="0" indent="0">
              <a:buNone/>
            </a:pPr>
            <a:r>
              <a:rPr lang="en-US" altLang="zh-CN" dirty="0" smtClean="0"/>
              <a:t>group by </a:t>
            </a:r>
            <a:r>
              <a:rPr lang="en-US" altLang="zh-CN" dirty="0" err="1" smtClean="0"/>
              <a:t>supplierid</a:t>
            </a:r>
            <a:r>
              <a:rPr lang="en-US" altLang="zh-CN" dirty="0" smtClean="0"/>
              <a:t> </a:t>
            </a:r>
          </a:p>
          <a:p>
            <a:pPr marL="0" indent="0">
              <a:buNone/>
            </a:pPr>
            <a:r>
              <a:rPr lang="en-US" altLang="zh-CN" dirty="0" smtClean="0"/>
              <a:t>having count(distinct </a:t>
            </a:r>
            <a:r>
              <a:rPr lang="en-US" altLang="zh-CN" dirty="0" err="1" smtClean="0"/>
              <a:t>categoryid</a:t>
            </a:r>
            <a:r>
              <a:rPr lang="en-US" altLang="zh-CN" dirty="0" smtClean="0"/>
              <a:t>)= </a:t>
            </a:r>
            <a:endParaRPr lang="zh-CN" altLang="zh-CN" dirty="0"/>
          </a:p>
          <a:p>
            <a:pPr marL="0" indent="0">
              <a:buNone/>
            </a:pPr>
            <a:r>
              <a:rPr lang="en-US" altLang="zh-CN" dirty="0"/>
              <a:t>(select </a:t>
            </a:r>
            <a:r>
              <a:rPr lang="en-US" altLang="zh-CN" dirty="0" smtClean="0"/>
              <a:t>count(*) from  categories c )</a:t>
            </a:r>
            <a:endParaRPr lang="zh-CN" altLang="zh-CN" dirty="0"/>
          </a:p>
          <a:p>
            <a:endParaRPr lang="zh-CN" altLang="en-US" dirty="0"/>
          </a:p>
        </p:txBody>
      </p:sp>
    </p:spTree>
    <p:extLst>
      <p:ext uri="{BB962C8B-B14F-4D97-AF65-F5344CB8AC3E}">
        <p14:creationId xmlns:p14="http://schemas.microsoft.com/office/powerpoint/2010/main" val="3586840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查找这样的订单，其实际成交金额大于该订单日期之后</a:t>
            </a:r>
            <a:r>
              <a:rPr lang="en-US" altLang="zh-CN" dirty="0"/>
              <a:t>30</a:t>
            </a:r>
            <a:r>
              <a:rPr lang="zh-CN" altLang="zh-CN" dirty="0"/>
              <a:t>天内的平均实际成交额</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select o1.orderid, o1.orderdate, SUM(UNITPRICE*QUANTITY*(1-DISCOUNT)) AMOUNT1 </a:t>
            </a:r>
            <a:endParaRPr lang="zh-CN" altLang="zh-CN" dirty="0"/>
          </a:p>
          <a:p>
            <a:pPr marL="0" indent="0">
              <a:buNone/>
            </a:pPr>
            <a:r>
              <a:rPr lang="en-US" altLang="zh-CN" dirty="0"/>
              <a:t>from  "NORTHWIND"."ORDER_DETAILS" OD1,"NORTHWIND"."ORDERS" </a:t>
            </a:r>
            <a:r>
              <a:rPr lang="en-US" altLang="zh-CN" dirty="0">
                <a:solidFill>
                  <a:srgbClr val="FF0000"/>
                </a:solidFill>
              </a:rPr>
              <a:t>o1</a:t>
            </a:r>
            <a:endParaRPr lang="zh-CN" altLang="zh-CN" dirty="0">
              <a:solidFill>
                <a:srgbClr val="FF0000"/>
              </a:solidFill>
            </a:endParaRPr>
          </a:p>
          <a:p>
            <a:pPr marL="0" indent="0">
              <a:buNone/>
            </a:pPr>
            <a:r>
              <a:rPr lang="en-US" altLang="zh-CN" dirty="0"/>
              <a:t>where od1.orderid = o1.orderid</a:t>
            </a:r>
            <a:endParaRPr lang="zh-CN" altLang="zh-CN" dirty="0"/>
          </a:p>
          <a:p>
            <a:pPr marL="0" indent="0">
              <a:buNone/>
            </a:pPr>
            <a:r>
              <a:rPr lang="en-US" altLang="zh-CN" dirty="0"/>
              <a:t>group by o1.orderid, o1.orderdate</a:t>
            </a:r>
            <a:endParaRPr lang="zh-CN" altLang="zh-CN" dirty="0"/>
          </a:p>
          <a:p>
            <a:pPr marL="0" indent="0">
              <a:buNone/>
            </a:pPr>
            <a:r>
              <a:rPr lang="en-US" altLang="zh-CN" dirty="0"/>
              <a:t>having AMOUNT1&gt;</a:t>
            </a:r>
            <a:endParaRPr lang="zh-CN" altLang="zh-CN" dirty="0"/>
          </a:p>
          <a:p>
            <a:pPr marL="0" indent="0">
              <a:buNone/>
            </a:pPr>
            <a:r>
              <a:rPr lang="en-US" altLang="zh-CN" dirty="0"/>
              <a:t>(</a:t>
            </a:r>
            <a:endParaRPr lang="zh-CN" altLang="zh-CN" dirty="0"/>
          </a:p>
          <a:p>
            <a:pPr marL="0" indent="0">
              <a:buNone/>
            </a:pPr>
            <a:r>
              <a:rPr lang="en-US" altLang="zh-CN" dirty="0"/>
              <a:t>select sum(UNITPRICE*QUANTITY*(1-DISCOUNT))/count(distinct o2.orderid) </a:t>
            </a:r>
            <a:endParaRPr lang="zh-CN" altLang="zh-CN" dirty="0"/>
          </a:p>
          <a:p>
            <a:pPr marL="0" indent="0">
              <a:buNone/>
            </a:pPr>
            <a:r>
              <a:rPr lang="en-US" altLang="zh-CN" dirty="0"/>
              <a:t>from "NORTHWIND"."ORDER_DETAILS" OD2 , "NORTHWIND"."ORDERS" o2</a:t>
            </a:r>
            <a:endParaRPr lang="zh-CN" altLang="zh-CN" dirty="0"/>
          </a:p>
          <a:p>
            <a:pPr marL="0" indent="0">
              <a:buNone/>
            </a:pPr>
            <a:r>
              <a:rPr lang="en-US" altLang="zh-CN" dirty="0"/>
              <a:t>where od2.orderid = o2.orderid</a:t>
            </a:r>
            <a:endParaRPr lang="zh-CN" altLang="zh-CN" dirty="0"/>
          </a:p>
          <a:p>
            <a:pPr marL="0" indent="0">
              <a:buNone/>
            </a:pPr>
            <a:r>
              <a:rPr lang="en-US" altLang="zh-CN" dirty="0"/>
              <a:t>and </a:t>
            </a:r>
            <a:r>
              <a:rPr lang="en-US" altLang="zh-CN" dirty="0">
                <a:solidFill>
                  <a:srgbClr val="FF0000"/>
                </a:solidFill>
              </a:rPr>
              <a:t>DATEDIFF</a:t>
            </a:r>
            <a:r>
              <a:rPr lang="en-US" altLang="zh-CN" dirty="0"/>
              <a:t>('day',</a:t>
            </a:r>
            <a:r>
              <a:rPr lang="en-US" altLang="zh-CN" dirty="0">
                <a:solidFill>
                  <a:srgbClr val="FF0000"/>
                </a:solidFill>
              </a:rPr>
              <a:t>o1</a:t>
            </a:r>
            <a:r>
              <a:rPr lang="en-US" altLang="zh-CN" dirty="0"/>
              <a:t>.orderdate, o2.orderdate)&lt;=30</a:t>
            </a:r>
            <a:endParaRPr lang="zh-CN" altLang="zh-CN" dirty="0"/>
          </a:p>
          <a:p>
            <a:pPr marL="0" indent="0">
              <a:buNone/>
            </a:pPr>
            <a:r>
              <a:rPr lang="en-US" altLang="zh-CN" dirty="0"/>
              <a:t>and </a:t>
            </a:r>
            <a:r>
              <a:rPr lang="en-US" altLang="zh-CN" dirty="0">
                <a:solidFill>
                  <a:srgbClr val="FF0000"/>
                </a:solidFill>
              </a:rPr>
              <a:t>o1</a:t>
            </a:r>
            <a:r>
              <a:rPr lang="en-US" altLang="zh-CN" dirty="0"/>
              <a:t>.orderdate &lt; o2.orderdate</a:t>
            </a:r>
            <a:endParaRPr lang="zh-CN" altLang="zh-CN" dirty="0"/>
          </a:p>
          <a:p>
            <a:pPr marL="0" indent="0">
              <a:buNone/>
            </a:pPr>
            <a:r>
              <a:rPr lang="en-US" altLang="zh-CN" dirty="0"/>
              <a:t>)</a:t>
            </a:r>
            <a:endParaRPr lang="zh-CN" altLang="zh-CN" dirty="0"/>
          </a:p>
          <a:p>
            <a:pPr marL="0" indent="0">
              <a:buNone/>
            </a:pPr>
            <a:endParaRPr lang="zh-CN" altLang="en-US" dirty="0"/>
          </a:p>
        </p:txBody>
      </p:sp>
    </p:spTree>
    <p:extLst>
      <p:ext uri="{BB962C8B-B14F-4D97-AF65-F5344CB8AC3E}">
        <p14:creationId xmlns:p14="http://schemas.microsoft.com/office/powerpoint/2010/main" val="151892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将平均成绩按</a:t>
            </a:r>
            <a:r>
              <a:rPr lang="en-US" altLang="zh-CN" dirty="0"/>
              <a:t>[0,10), [10,20) ,……, [90,100]</a:t>
            </a:r>
            <a:r>
              <a:rPr lang="zh-CN" altLang="zh-CN" dirty="0"/>
              <a:t>分组，计算各组课程的平均评估分</a:t>
            </a:r>
            <a:endParaRPr lang="zh-CN" altLang="en-US" dirty="0"/>
          </a:p>
        </p:txBody>
      </p:sp>
      <p:sp>
        <p:nvSpPr>
          <p:cNvPr id="4" name="矩形 3"/>
          <p:cNvSpPr/>
          <p:nvPr/>
        </p:nvSpPr>
        <p:spPr>
          <a:xfrm>
            <a:off x="643596" y="2394396"/>
            <a:ext cx="10710204" cy="1815882"/>
          </a:xfrm>
          <a:prstGeom prst="rect">
            <a:avLst/>
          </a:prstGeom>
        </p:spPr>
        <p:txBody>
          <a:bodyPr wrap="square">
            <a:spAutoFit/>
          </a:bodyPr>
          <a:lstStyle/>
          <a:p>
            <a:pPr indent="266700" algn="just">
              <a:spcAft>
                <a:spcPts val="0"/>
              </a:spcAft>
            </a:pPr>
            <a:r>
              <a:rPr lang="en-US" altLang="zh-CN" sz="2800" kern="100" dirty="0">
                <a:latin typeface="等线" panose="02010600030101010101" pitchFamily="2" charset="-122"/>
                <a:cs typeface="Times New Roman" panose="02020603050405020304" pitchFamily="18" charset="0"/>
              </a:rPr>
              <a:t>select floor(</a:t>
            </a:r>
            <a:r>
              <a:rPr lang="zh-CN" altLang="zh-CN" sz="2800" kern="100" dirty="0">
                <a:latin typeface="等线" panose="02010600030101010101" pitchFamily="2" charset="-122"/>
                <a:cs typeface="Times New Roman" panose="02020603050405020304" pitchFamily="18" charset="0"/>
              </a:rPr>
              <a:t>平均成绩</a:t>
            </a:r>
            <a:r>
              <a:rPr lang="en-US" altLang="zh-CN" sz="2800" kern="100" dirty="0">
                <a:latin typeface="等线" panose="02010600030101010101" pitchFamily="2" charset="-122"/>
                <a:cs typeface="Times New Roman" panose="02020603050405020304" pitchFamily="18" charset="0"/>
              </a:rPr>
              <a:t> /10), count(*), </a:t>
            </a:r>
            <a:r>
              <a:rPr lang="en-US" altLang="zh-CN" sz="2800" kern="100" dirty="0" err="1">
                <a:latin typeface="等线" panose="02010600030101010101" pitchFamily="2" charset="-122"/>
                <a:cs typeface="Times New Roman" panose="02020603050405020304" pitchFamily="18" charset="0"/>
              </a:rPr>
              <a:t>avg</a:t>
            </a:r>
            <a:r>
              <a:rPr lang="en-US" altLang="zh-CN" sz="2800" kern="100" dirty="0">
                <a:latin typeface="等线" panose="02010600030101010101" pitchFamily="2" charset="-122"/>
                <a:cs typeface="Times New Roman" panose="02020603050405020304" pitchFamily="18" charset="0"/>
              </a:rPr>
              <a:t>(</a:t>
            </a:r>
            <a:r>
              <a:rPr lang="zh-CN" altLang="zh-CN" sz="2800" kern="100" dirty="0">
                <a:latin typeface="等线" panose="02010600030101010101" pitchFamily="2" charset="-122"/>
                <a:cs typeface="Times New Roman" panose="02020603050405020304" pitchFamily="18" charset="0"/>
              </a:rPr>
              <a:t>评估分数</a:t>
            </a:r>
            <a:r>
              <a:rPr lang="en-US" altLang="zh-CN" sz="2800" kern="100" dirty="0">
                <a:latin typeface="等线" panose="02010600030101010101" pitchFamily="2" charset="-122"/>
                <a:cs typeface="Times New Roman" panose="02020603050405020304" pitchFamily="18" charset="0"/>
              </a:rPr>
              <a:t>) </a:t>
            </a:r>
            <a:endParaRPr lang="en-US" altLang="zh-CN" sz="2800" kern="100" dirty="0" smtClean="0">
              <a:latin typeface="等线" panose="02010600030101010101" pitchFamily="2" charset="-122"/>
              <a:cs typeface="Times New Roman" panose="02020603050405020304" pitchFamily="18" charset="0"/>
            </a:endParaRPr>
          </a:p>
          <a:p>
            <a:pPr indent="266700" algn="just">
              <a:spcAft>
                <a:spcPts val="0"/>
              </a:spcAft>
            </a:pPr>
            <a:r>
              <a:rPr lang="en-US" altLang="zh-CN" sz="2800" kern="100" dirty="0" smtClean="0">
                <a:latin typeface="等线" panose="02010600030101010101" pitchFamily="2" charset="-122"/>
                <a:cs typeface="Times New Roman" panose="02020603050405020304" pitchFamily="18" charset="0"/>
              </a:rPr>
              <a:t>from </a:t>
            </a:r>
            <a:r>
              <a:rPr lang="en-US" altLang="zh-CN" sz="2800" kern="100" dirty="0">
                <a:latin typeface="等线" panose="02010600030101010101" pitchFamily="2" charset="-122"/>
                <a:cs typeface="Times New Roman" panose="02020603050405020304" pitchFamily="18" charset="0"/>
              </a:rPr>
              <a:t>course</a:t>
            </a:r>
            <a:endParaRPr lang="zh-CN" altLang="zh-CN" sz="2800" kern="100" dirty="0">
              <a:latin typeface="等线" panose="02010600030101010101" pitchFamily="2" charset="-122"/>
              <a:cs typeface="Times New Roman" panose="02020603050405020304" pitchFamily="18" charset="0"/>
            </a:endParaRPr>
          </a:p>
          <a:p>
            <a:pPr indent="266700" algn="just">
              <a:spcAft>
                <a:spcPts val="0"/>
              </a:spcAft>
            </a:pPr>
            <a:r>
              <a:rPr lang="en-US" altLang="zh-CN" sz="2800" kern="100" dirty="0">
                <a:latin typeface="等线" panose="02010600030101010101" pitchFamily="2" charset="-122"/>
                <a:cs typeface="Times New Roman" panose="02020603050405020304" pitchFamily="18" charset="0"/>
              </a:rPr>
              <a:t>group by floor(</a:t>
            </a:r>
            <a:r>
              <a:rPr lang="zh-CN" altLang="zh-CN" sz="2800" kern="100" dirty="0">
                <a:latin typeface="等线" panose="02010600030101010101" pitchFamily="2" charset="-122"/>
                <a:cs typeface="Times New Roman" panose="02020603050405020304" pitchFamily="18" charset="0"/>
              </a:rPr>
              <a:t>平均成绩</a:t>
            </a:r>
            <a:r>
              <a:rPr lang="en-US" altLang="zh-CN" sz="2800" kern="100" dirty="0">
                <a:latin typeface="等线" panose="02010600030101010101" pitchFamily="2" charset="-122"/>
                <a:cs typeface="Times New Roman" panose="02020603050405020304" pitchFamily="18" charset="0"/>
              </a:rPr>
              <a:t> /10)</a:t>
            </a:r>
            <a:endParaRPr lang="zh-CN" altLang="zh-CN" sz="2800" kern="100" dirty="0">
              <a:latin typeface="等线" panose="02010600030101010101" pitchFamily="2" charset="-122"/>
              <a:cs typeface="Times New Roman" panose="02020603050405020304" pitchFamily="18" charset="0"/>
            </a:endParaRPr>
          </a:p>
          <a:p>
            <a:pPr indent="266700" algn="just">
              <a:spcAft>
                <a:spcPts val="0"/>
              </a:spcAft>
            </a:pPr>
            <a:r>
              <a:rPr lang="en-US" altLang="zh-CN" sz="2800" kern="100" dirty="0">
                <a:latin typeface="等线" panose="02010600030101010101" pitchFamily="2" charset="-122"/>
                <a:cs typeface="Times New Roman" panose="02020603050405020304" pitchFamily="18" charset="0"/>
              </a:rPr>
              <a:t>order by floor(</a:t>
            </a:r>
            <a:r>
              <a:rPr lang="zh-CN" altLang="zh-CN" sz="2800" kern="100" dirty="0">
                <a:latin typeface="等线" panose="02010600030101010101" pitchFamily="2" charset="-122"/>
                <a:cs typeface="Times New Roman" panose="02020603050405020304" pitchFamily="18" charset="0"/>
              </a:rPr>
              <a:t>平均成绩</a:t>
            </a:r>
            <a:r>
              <a:rPr lang="en-US" altLang="zh-CN" sz="2800" kern="100" dirty="0">
                <a:latin typeface="等线" panose="02010600030101010101" pitchFamily="2" charset="-122"/>
                <a:cs typeface="Times New Roman" panose="02020603050405020304" pitchFamily="18" charset="0"/>
              </a:rPr>
              <a:t> /10)</a:t>
            </a:r>
            <a:endParaRPr lang="zh-CN" altLang="zh-CN" sz="28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7619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约束和断言</a:t>
            </a:r>
            <a:endParaRPr lang="zh-CN" altLang="en-US" dirty="0"/>
          </a:p>
        </p:txBody>
      </p:sp>
      <p:sp>
        <p:nvSpPr>
          <p:cNvPr id="3" name="内容占位符 2"/>
          <p:cNvSpPr>
            <a:spLocks noGrp="1"/>
          </p:cNvSpPr>
          <p:nvPr>
            <p:ph idx="1"/>
          </p:nvPr>
        </p:nvSpPr>
        <p:spPr>
          <a:xfrm>
            <a:off x="669388" y="1516136"/>
            <a:ext cx="10515600" cy="4351338"/>
          </a:xfrm>
        </p:spPr>
        <p:txBody>
          <a:bodyPr/>
          <a:lstStyle/>
          <a:p>
            <a:r>
              <a:rPr lang="zh-CN" altLang="en-US" dirty="0" smtClean="0"/>
              <a:t>断言可以用来指定</a:t>
            </a:r>
            <a:r>
              <a:rPr lang="zh-CN" altLang="en-US" dirty="0"/>
              <a:t>更具一般性的</a:t>
            </a:r>
            <a:r>
              <a:rPr lang="zh-CN" altLang="en-US" dirty="0" smtClean="0"/>
              <a:t>约束</a:t>
            </a:r>
            <a:endParaRPr lang="en-US" altLang="zh-CN" dirty="0" smtClean="0"/>
          </a:p>
          <a:p>
            <a:r>
              <a:rPr lang="zh-CN" altLang="en-US" dirty="0"/>
              <a:t>涉及多个表的或聚集操作的比较复杂的</a:t>
            </a:r>
            <a:r>
              <a:rPr lang="zh-CN" altLang="en-US" dirty="0" smtClean="0"/>
              <a:t>完整性约束</a:t>
            </a:r>
            <a:endParaRPr lang="en-US" altLang="zh-CN" dirty="0" smtClean="0"/>
          </a:p>
          <a:p>
            <a:r>
              <a:rPr lang="zh-CN" altLang="en-US" dirty="0"/>
              <a:t>任何对断言中所涉及的关系的操作都会触发关系数据库管理系统对断言的检查，任何使断言不为真值的操作都会被拒绝执行</a:t>
            </a:r>
          </a:p>
          <a:p>
            <a:endParaRPr lang="zh-CN" altLang="en-US" dirty="0"/>
          </a:p>
        </p:txBody>
      </p:sp>
      <p:sp>
        <p:nvSpPr>
          <p:cNvPr id="4" name="矩形 3"/>
          <p:cNvSpPr/>
          <p:nvPr/>
        </p:nvSpPr>
        <p:spPr>
          <a:xfrm>
            <a:off x="1409114" y="3498822"/>
            <a:ext cx="10604695" cy="1726627"/>
          </a:xfrm>
          <a:prstGeom prst="rect">
            <a:avLst/>
          </a:prstGeom>
        </p:spPr>
        <p:txBody>
          <a:bodyPr wrap="square">
            <a:spAutoFit/>
          </a:bodyPr>
          <a:lstStyle/>
          <a:p>
            <a:pPr>
              <a:defRPr/>
            </a:pPr>
            <a:r>
              <a:rPr lang="en-US" altLang="zh-CN" dirty="0"/>
              <a:t>[</a:t>
            </a:r>
            <a:r>
              <a:rPr lang="zh-CN" altLang="en-US" dirty="0"/>
              <a:t>例5.</a:t>
            </a:r>
            <a:r>
              <a:rPr lang="en-US" altLang="zh-CN" dirty="0"/>
              <a:t>19]</a:t>
            </a:r>
            <a:r>
              <a:rPr lang="zh-CN" altLang="en-US" dirty="0"/>
              <a:t>限制每一门课程最多</a:t>
            </a:r>
            <a:r>
              <a:rPr lang="en-US" altLang="zh-CN" dirty="0"/>
              <a:t>60</a:t>
            </a:r>
            <a:r>
              <a:rPr lang="zh-CN" altLang="en-US" dirty="0"/>
              <a:t>名学生选修</a:t>
            </a:r>
            <a:endParaRPr lang="en-US" altLang="zh-CN" dirty="0"/>
          </a:p>
          <a:p>
            <a:pPr>
              <a:defRPr/>
            </a:pPr>
            <a:endParaRPr lang="en-US" altLang="zh-CN" dirty="0"/>
          </a:p>
          <a:p>
            <a:pPr>
              <a:lnSpc>
                <a:spcPct val="120000"/>
              </a:lnSpc>
              <a:defRPr/>
            </a:pPr>
            <a:r>
              <a:rPr lang="en-US" altLang="zh-CN" dirty="0"/>
              <a:t>	CREATE ASSERTION ASSE_SC_CNUM1</a:t>
            </a:r>
          </a:p>
          <a:p>
            <a:pPr>
              <a:lnSpc>
                <a:spcPct val="120000"/>
              </a:lnSpc>
              <a:defRPr/>
            </a:pPr>
            <a:r>
              <a:rPr lang="en-US" altLang="zh-CN" dirty="0"/>
              <a:t>		CHECK</a:t>
            </a:r>
            <a:r>
              <a:rPr lang="zh-CN" altLang="en-US" dirty="0"/>
              <a:t>(</a:t>
            </a:r>
            <a:r>
              <a:rPr lang="en-US" altLang="zh-CN" dirty="0">
                <a:solidFill>
                  <a:srgbClr val="FF0000"/>
                </a:solidFill>
              </a:rPr>
              <a:t>60 &gt;= ALL </a:t>
            </a:r>
            <a:r>
              <a:rPr lang="zh-CN" altLang="en-US" dirty="0">
                <a:solidFill>
                  <a:srgbClr val="FF0000"/>
                </a:solidFill>
              </a:rPr>
              <a:t>(</a:t>
            </a:r>
            <a:r>
              <a:rPr lang="en-US" altLang="zh-CN" dirty="0">
                <a:solidFill>
                  <a:srgbClr val="FF0000"/>
                </a:solidFill>
              </a:rPr>
              <a:t>SELECT count</a:t>
            </a:r>
            <a:r>
              <a:rPr lang="zh-CN" altLang="en-US" dirty="0">
                <a:solidFill>
                  <a:srgbClr val="FF0000"/>
                </a:solidFill>
              </a:rPr>
              <a:t>(</a:t>
            </a:r>
            <a:r>
              <a:rPr lang="en-US" altLang="zh-CN" dirty="0">
                <a:solidFill>
                  <a:srgbClr val="FF0000"/>
                </a:solidFill>
              </a:rPr>
              <a:t>*</a:t>
            </a:r>
            <a:r>
              <a:rPr lang="zh-CN" altLang="en-US" dirty="0">
                <a:solidFill>
                  <a:srgbClr val="FF0000"/>
                </a:solidFill>
              </a:rPr>
              <a:t>) </a:t>
            </a:r>
            <a:r>
              <a:rPr lang="en-US" altLang="zh-CN" dirty="0">
                <a:solidFill>
                  <a:srgbClr val="FF0000"/>
                </a:solidFill>
              </a:rPr>
              <a:t>	</a:t>
            </a:r>
            <a:r>
              <a:rPr lang="en-US" altLang="zh-CN" dirty="0" smtClean="0">
                <a:solidFill>
                  <a:srgbClr val="FF0000"/>
                </a:solidFill>
              </a:rPr>
              <a:t>  </a:t>
            </a:r>
            <a:r>
              <a:rPr lang="en-US" altLang="zh-CN" dirty="0">
                <a:solidFill>
                  <a:srgbClr val="FF0000"/>
                </a:solidFill>
              </a:rPr>
              <a:t>FROM	 SC </a:t>
            </a:r>
            <a:r>
              <a:rPr lang="en-US" altLang="zh-CN" dirty="0" smtClean="0">
                <a:solidFill>
                  <a:srgbClr val="FF0000"/>
                </a:solidFill>
              </a:rPr>
              <a:t>  </a:t>
            </a:r>
            <a:r>
              <a:rPr lang="en-US" altLang="zh-CN" dirty="0">
                <a:solidFill>
                  <a:srgbClr val="FF0000"/>
                </a:solidFill>
              </a:rPr>
              <a:t>GROUP by </a:t>
            </a:r>
            <a:r>
              <a:rPr lang="en-US" altLang="zh-CN" dirty="0" err="1">
                <a:solidFill>
                  <a:srgbClr val="FF0000"/>
                </a:solidFill>
              </a:rPr>
              <a:t>cno</a:t>
            </a:r>
            <a:r>
              <a:rPr lang="zh-CN" altLang="en-US" dirty="0" smtClean="0">
                <a:solidFill>
                  <a:srgbClr val="FF0000"/>
                </a:solidFill>
              </a:rPr>
              <a:t>)</a:t>
            </a:r>
            <a:r>
              <a:rPr lang="en-US" altLang="zh-CN" dirty="0" smtClean="0">
                <a:solidFill>
                  <a:srgbClr val="FF0000"/>
                </a:solidFill>
              </a:rPr>
              <a:t> </a:t>
            </a:r>
            <a:r>
              <a:rPr lang="zh-CN" altLang="en-US" dirty="0"/>
              <a:t>)</a:t>
            </a:r>
            <a:r>
              <a:rPr lang="en-US" altLang="zh-CN" dirty="0"/>
              <a:t>;</a:t>
            </a:r>
          </a:p>
          <a:p>
            <a:pPr>
              <a:lnSpc>
                <a:spcPct val="150000"/>
              </a:lnSpc>
              <a:defRPr/>
            </a:pPr>
            <a:r>
              <a:rPr lang="zh-CN" altLang="en-US" dirty="0"/>
              <a:t> </a:t>
            </a:r>
            <a:r>
              <a:rPr lang="en-US" altLang="zh-CN" dirty="0"/>
              <a:t>		/*</a:t>
            </a:r>
            <a:r>
              <a:rPr lang="zh-CN" altLang="en-US" dirty="0"/>
              <a:t>此断言的谓词，涉及聚集操作</a:t>
            </a:r>
            <a:r>
              <a:rPr lang="en-US" altLang="zh-CN" dirty="0"/>
              <a:t>count </a:t>
            </a:r>
            <a:r>
              <a:rPr lang="zh-CN" altLang="en-US" dirty="0"/>
              <a:t>和分组函数</a:t>
            </a:r>
            <a:r>
              <a:rPr lang="en-US" altLang="zh-CN" dirty="0"/>
              <a:t>group </a:t>
            </a:r>
            <a:r>
              <a:rPr lang="en-US" altLang="zh-CN" dirty="0" smtClean="0"/>
              <a:t>by</a:t>
            </a:r>
            <a:r>
              <a:rPr lang="zh-CN" altLang="en-US" dirty="0" smtClean="0"/>
              <a:t>的</a:t>
            </a:r>
            <a:r>
              <a:rPr lang="en-US" altLang="zh-CN" dirty="0"/>
              <a:t>SQL</a:t>
            </a:r>
            <a:r>
              <a:rPr lang="zh-CN" altLang="en-US" dirty="0"/>
              <a:t>语句*</a:t>
            </a:r>
            <a:r>
              <a:rPr lang="en-US" altLang="zh-CN" dirty="0"/>
              <a:t>/</a:t>
            </a:r>
          </a:p>
        </p:txBody>
      </p:sp>
      <p:sp>
        <p:nvSpPr>
          <p:cNvPr id="5" name="文本框 4"/>
          <p:cNvSpPr txBox="1"/>
          <p:nvPr/>
        </p:nvSpPr>
        <p:spPr>
          <a:xfrm>
            <a:off x="1409114" y="5641145"/>
            <a:ext cx="8789963" cy="400110"/>
          </a:xfrm>
          <a:prstGeom prst="rect">
            <a:avLst/>
          </a:prstGeom>
          <a:noFill/>
        </p:spPr>
        <p:txBody>
          <a:bodyPr wrap="square" rtlCol="0">
            <a:spAutoFit/>
          </a:bodyPr>
          <a:lstStyle/>
          <a:p>
            <a:r>
              <a:rPr lang="zh-CN" altLang="en-US" sz="2000" dirty="0" smtClean="0"/>
              <a:t>能写成 </a:t>
            </a:r>
            <a:r>
              <a:rPr lang="en-US" altLang="zh-CN" sz="2000" dirty="0" smtClean="0"/>
              <a:t>60&gt;= (select max(count(*)) from </a:t>
            </a:r>
            <a:r>
              <a:rPr lang="en-US" altLang="zh-CN" sz="2000" dirty="0" err="1" smtClean="0"/>
              <a:t>sc</a:t>
            </a:r>
            <a:r>
              <a:rPr lang="en-US" altLang="zh-CN" sz="2000" dirty="0" smtClean="0"/>
              <a:t> group by </a:t>
            </a:r>
            <a:r>
              <a:rPr lang="en-US" altLang="zh-CN" sz="2000" dirty="0" err="1" smtClean="0"/>
              <a:t>cno</a:t>
            </a:r>
            <a:r>
              <a:rPr lang="en-US" altLang="zh-CN" sz="2000" dirty="0" smtClean="0"/>
              <a:t>)  </a:t>
            </a:r>
            <a:r>
              <a:rPr lang="zh-CN" altLang="en-US" sz="2000" dirty="0" smtClean="0"/>
              <a:t>吗？</a:t>
            </a:r>
            <a:endParaRPr lang="zh-CN" altLang="en-US" sz="2000" dirty="0"/>
          </a:p>
        </p:txBody>
      </p:sp>
    </p:spTree>
    <p:extLst>
      <p:ext uri="{BB962C8B-B14F-4D97-AF65-F5344CB8AC3E}">
        <p14:creationId xmlns:p14="http://schemas.microsoft.com/office/powerpoint/2010/main" val="83699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400" dirty="0" smtClean="0"/>
              <a:t>在</a:t>
            </a:r>
            <a:r>
              <a:rPr lang="en-US" altLang="zh-CN" sz="2400" dirty="0" err="1"/>
              <a:t>order_details</a:t>
            </a:r>
            <a:r>
              <a:rPr lang="zh-CN" altLang="en-US" sz="2400" dirty="0"/>
              <a:t>表上定义一个</a:t>
            </a:r>
            <a:r>
              <a:rPr lang="en-US" altLang="zh-CN" sz="2400" dirty="0"/>
              <a:t>BEFORE INSERT</a:t>
            </a:r>
            <a:r>
              <a:rPr lang="zh-CN" altLang="en-US" sz="2400" dirty="0"/>
              <a:t>触发器，当插入订单明细项时，先检查表</a:t>
            </a:r>
            <a:r>
              <a:rPr lang="en-US" altLang="zh-CN" sz="2400" dirty="0"/>
              <a:t>Products</a:t>
            </a:r>
            <a:r>
              <a:rPr lang="zh-CN" altLang="en-US" sz="2400" dirty="0"/>
              <a:t>中的可用数量</a:t>
            </a:r>
            <a:r>
              <a:rPr lang="en-US" altLang="zh-CN" sz="2400" dirty="0" err="1"/>
              <a:t>unitsinstock</a:t>
            </a:r>
            <a:r>
              <a:rPr lang="zh-CN" altLang="en-US" sz="2400" dirty="0"/>
              <a:t>是否足够。</a:t>
            </a:r>
            <a:r>
              <a:rPr lang="zh-CN" altLang="zh-CN" sz="2400" dirty="0" smtClean="0"/>
              <a:t>。</a:t>
            </a:r>
            <a:endParaRPr lang="zh-CN" altLang="en-US" sz="2400"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CREATE TRIGGER  OD_INSERT2		</a:t>
            </a:r>
            <a:endParaRPr lang="zh-CN" altLang="zh-CN" dirty="0"/>
          </a:p>
          <a:p>
            <a:pPr marL="0" indent="0">
              <a:buNone/>
            </a:pPr>
            <a:r>
              <a:rPr lang="en-US" altLang="zh-CN" dirty="0"/>
              <a:t>before </a:t>
            </a:r>
            <a:r>
              <a:rPr lang="en-US" altLang="zh-CN" dirty="0" smtClean="0"/>
              <a:t>INSERT </a:t>
            </a:r>
            <a:r>
              <a:rPr lang="en-US" altLang="zh-CN" dirty="0"/>
              <a:t>ON "NORTHWIND"."ORDER_DETAILS"</a:t>
            </a:r>
            <a:endParaRPr lang="zh-CN" altLang="zh-CN" dirty="0"/>
          </a:p>
          <a:p>
            <a:pPr marL="0" indent="0">
              <a:buNone/>
            </a:pPr>
            <a:r>
              <a:rPr lang="en-US" altLang="zh-CN" dirty="0"/>
              <a:t>FOR EACH </a:t>
            </a:r>
            <a:r>
              <a:rPr lang="en-US" altLang="zh-CN" dirty="0" smtClean="0"/>
              <a:t>ROW </a:t>
            </a:r>
            <a:r>
              <a:rPr lang="en-US" altLang="zh-CN" dirty="0"/>
              <a:t>	</a:t>
            </a:r>
            <a:endParaRPr lang="zh-CN" altLang="zh-CN" dirty="0"/>
          </a:p>
          <a:p>
            <a:pPr marL="0" indent="0">
              <a:buNone/>
            </a:pPr>
            <a:r>
              <a:rPr lang="en-US" altLang="zh-CN" dirty="0" smtClean="0"/>
              <a:t>AS</a:t>
            </a:r>
            <a:endParaRPr lang="zh-CN" altLang="zh-CN" dirty="0"/>
          </a:p>
          <a:p>
            <a:pPr marL="0" indent="0">
              <a:buNone/>
            </a:pPr>
            <a:r>
              <a:rPr lang="en-US" altLang="zh-CN" dirty="0" smtClean="0"/>
              <a:t>BEGIN</a:t>
            </a:r>
            <a:endParaRPr lang="zh-CN" altLang="zh-CN" dirty="0"/>
          </a:p>
          <a:p>
            <a:pPr marL="0" indent="0">
              <a:buNone/>
            </a:pPr>
            <a:r>
              <a:rPr lang="en-US" altLang="zh-CN" dirty="0"/>
              <a:t>  </a:t>
            </a:r>
            <a:r>
              <a:rPr lang="en-US" altLang="zh-CN" dirty="0" smtClean="0"/>
              <a:t>IF </a:t>
            </a:r>
            <a:r>
              <a:rPr lang="en-US" altLang="zh-CN" dirty="0" err="1"/>
              <a:t>new.quantity</a:t>
            </a:r>
            <a:r>
              <a:rPr lang="en-US" altLang="zh-CN" dirty="0"/>
              <a:t> &gt; (  select sum(</a:t>
            </a:r>
            <a:r>
              <a:rPr lang="en-US" altLang="zh-CN" dirty="0" err="1"/>
              <a:t>unitsinstock</a:t>
            </a:r>
            <a:r>
              <a:rPr lang="en-US" altLang="zh-CN" dirty="0"/>
              <a:t>) </a:t>
            </a:r>
            <a:r>
              <a:rPr lang="en-US" altLang="zh-CN" dirty="0" smtClean="0"/>
              <a:t/>
            </a:r>
            <a:br>
              <a:rPr lang="en-US" altLang="zh-CN" dirty="0" smtClean="0"/>
            </a:br>
            <a:r>
              <a:rPr lang="en-US" altLang="zh-CN" dirty="0" smtClean="0"/>
              <a:t>     </a:t>
            </a:r>
            <a:r>
              <a:rPr lang="en-US" altLang="zh-CN" sz="2400" dirty="0" smtClean="0"/>
              <a:t>from </a:t>
            </a:r>
            <a:r>
              <a:rPr lang="en-US" altLang="zh-CN" sz="2400" dirty="0"/>
              <a:t>"NORTHWIND"."PRODUCTS" </a:t>
            </a:r>
            <a:r>
              <a:rPr lang="en-US" altLang="zh-CN" sz="2400" dirty="0" smtClean="0"/>
              <a:t/>
            </a:r>
            <a:br>
              <a:rPr lang="en-US" altLang="zh-CN" sz="2400" dirty="0" smtClean="0"/>
            </a:br>
            <a:r>
              <a:rPr lang="en-US" altLang="zh-CN" sz="2400" dirty="0" smtClean="0"/>
              <a:t>      where </a:t>
            </a:r>
            <a:r>
              <a:rPr lang="en-US" altLang="zh-CN" sz="2400" dirty="0" err="1"/>
              <a:t>productid</a:t>
            </a:r>
            <a:r>
              <a:rPr lang="en-US" altLang="zh-CN" sz="2400" dirty="0"/>
              <a:t> = </a:t>
            </a:r>
            <a:r>
              <a:rPr lang="en-US" altLang="zh-CN" sz="2400" dirty="0" err="1"/>
              <a:t>new.productid</a:t>
            </a:r>
            <a:r>
              <a:rPr lang="en-US" altLang="zh-CN" sz="2400" dirty="0"/>
              <a:t>)</a:t>
            </a:r>
            <a:endParaRPr lang="zh-CN" altLang="zh-CN" sz="2400" dirty="0"/>
          </a:p>
          <a:p>
            <a:pPr marL="0" indent="0">
              <a:buNone/>
            </a:pPr>
            <a:r>
              <a:rPr lang="en-US" altLang="zh-CN" dirty="0"/>
              <a:t>  </a:t>
            </a:r>
            <a:r>
              <a:rPr lang="en-US" altLang="zh-CN" dirty="0" smtClean="0"/>
              <a:t>THEN </a:t>
            </a:r>
            <a:endParaRPr lang="zh-CN" altLang="zh-CN" dirty="0"/>
          </a:p>
          <a:p>
            <a:pPr marL="0" indent="0">
              <a:buNone/>
            </a:pPr>
            <a:r>
              <a:rPr lang="en-US" altLang="zh-CN" dirty="0"/>
              <a:t>    RAISE EXCEPTION 'failed';</a:t>
            </a:r>
            <a:endParaRPr lang="zh-CN" altLang="zh-CN" dirty="0"/>
          </a:p>
          <a:p>
            <a:pPr marL="0" indent="0">
              <a:buNone/>
            </a:pPr>
            <a:r>
              <a:rPr lang="en-US" altLang="zh-CN" dirty="0"/>
              <a:t> </a:t>
            </a:r>
            <a:r>
              <a:rPr lang="en-US" altLang="zh-CN" dirty="0" smtClean="0"/>
              <a:t>END IF;</a:t>
            </a:r>
            <a:endParaRPr lang="zh-CN" altLang="zh-CN" dirty="0"/>
          </a:p>
          <a:p>
            <a:pPr marL="0" indent="0">
              <a:buNone/>
            </a:pPr>
            <a:r>
              <a:rPr lang="en-US" altLang="zh-CN" dirty="0" smtClean="0"/>
              <a:t>END</a:t>
            </a:r>
            <a:endParaRPr lang="zh-CN" altLang="zh-CN" dirty="0"/>
          </a:p>
        </p:txBody>
      </p:sp>
    </p:spTree>
    <p:extLst>
      <p:ext uri="{BB962C8B-B14F-4D97-AF65-F5344CB8AC3E}">
        <p14:creationId xmlns:p14="http://schemas.microsoft.com/office/powerpoint/2010/main" val="3004167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655</Words>
  <Application>Microsoft Office PowerPoint</Application>
  <PresentationFormat>宽屏</PresentationFormat>
  <Paragraphs>204</Paragraphs>
  <Slides>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宋体</vt:lpstr>
      <vt:lpstr>Arial</vt:lpstr>
      <vt:lpstr>Times New Roman</vt:lpstr>
      <vt:lpstr>Office 主题​​</vt:lpstr>
      <vt:lpstr>除法运算</vt:lpstr>
      <vt:lpstr>PowerPoint 演示文稿</vt:lpstr>
      <vt:lpstr>PowerPoint 演示文稿</vt:lpstr>
      <vt:lpstr>小练习</vt:lpstr>
      <vt:lpstr>查找这样的供应商, 其供应的产品涵盖了所有类别(category). </vt:lpstr>
      <vt:lpstr>查找这样的订单，其实际成交金额大于该订单日期之后30天内的平均实际成交额</vt:lpstr>
      <vt:lpstr>将平均成绩按[0,10), [10,20) ,……, [90,100]分组，计算各组课程的平均评估分</vt:lpstr>
      <vt:lpstr>约束和断言</vt:lpstr>
      <vt:lpstr>在order_details表上定义一个BEFORE INSERT触发器，当插入订单明细项时，先检查表Products中的可用数量unitsinstock是否足够。。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jinchuan</dc:creator>
  <cp:lastModifiedBy>jinchuan</cp:lastModifiedBy>
  <cp:revision>71</cp:revision>
  <dcterms:created xsi:type="dcterms:W3CDTF">2020-09-16T00:28:46Z</dcterms:created>
  <dcterms:modified xsi:type="dcterms:W3CDTF">2020-10-20T14:11:08Z</dcterms:modified>
</cp:coreProperties>
</file>