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audio1.bin" ContentType="audio/unknown"/>
  <Override PartName="/ppt/media/audio2.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70" r:id="rId23"/>
    <p:sldId id="280" r:id="rId24"/>
    <p:sldId id="281"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9" r:id="rId50"/>
    <p:sldId id="310" r:id="rId51"/>
    <p:sldId id="311" r:id="rId52"/>
    <p:sldId id="312" r:id="rId53"/>
    <p:sldId id="313" r:id="rId54"/>
    <p:sldId id="314" r:id="rId55"/>
    <p:sldId id="315" r:id="rId56"/>
    <p:sldId id="316" r:id="rId57"/>
    <p:sldId id="317" r:id="rId58"/>
    <p:sldId id="322" r:id="rId59"/>
    <p:sldId id="323" r:id="rId60"/>
    <p:sldId id="324" r:id="rId61"/>
    <p:sldId id="325" r:id="rId62"/>
    <p:sldId id="319"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E8086-2330-304C-998D-52EDC97B9570}" type="doc">
      <dgm:prSet loTypeId="urn:microsoft.com/office/officeart/2005/8/layout/radial6" loCatId="" qsTypeId="urn:microsoft.com/office/officeart/2005/8/quickstyle/simple4" qsCatId="simple" csTypeId="urn:microsoft.com/office/officeart/2005/8/colors/accent0_3" csCatId="mainScheme" phldr="1"/>
      <dgm:spPr/>
      <dgm:t>
        <a:bodyPr/>
        <a:lstStyle/>
        <a:p>
          <a:endParaRPr lang="zh-CN" altLang="en-US"/>
        </a:p>
      </dgm:t>
    </dgm:pt>
    <dgm:pt modelId="{F15942AF-7BAC-9B47-AD9F-E7FCB781E714}">
      <dgm:prSet phldrT="[文本]"/>
      <dgm:spPr/>
      <dgm:t>
        <a:bodyPr/>
        <a:lstStyle/>
        <a:p>
          <a:r>
            <a:rPr lang="zh-CN" altLang="en-US" dirty="0" smtClean="0"/>
            <a:t>关系数据理论问题由来</a:t>
          </a:r>
          <a:endParaRPr lang="zh-CN" altLang="en-US" dirty="0"/>
        </a:p>
      </dgm:t>
    </dgm:pt>
    <dgm:pt modelId="{C63058B1-85C3-5D4F-B7D8-F790F24FA40B}" type="parTrans" cxnId="{DE2DC6AF-1D2A-B941-8104-C83856A5C40D}">
      <dgm:prSet/>
      <dgm:spPr/>
      <dgm:t>
        <a:bodyPr/>
        <a:lstStyle/>
        <a:p>
          <a:endParaRPr lang="zh-CN" altLang="en-US"/>
        </a:p>
      </dgm:t>
    </dgm:pt>
    <dgm:pt modelId="{6B9A7F89-2C9A-C847-B1F7-D983A4C7E437}" type="sibTrans" cxnId="{DE2DC6AF-1D2A-B941-8104-C83856A5C40D}">
      <dgm:prSet/>
      <dgm:spPr/>
      <dgm:t>
        <a:bodyPr/>
        <a:lstStyle/>
        <a:p>
          <a:endParaRPr lang="zh-CN" altLang="en-US"/>
        </a:p>
      </dgm:t>
    </dgm:pt>
    <dgm:pt modelId="{FA1F6707-FBB0-7F44-B2B6-C38D4D45BB06}">
      <dgm:prSet phldrT="[文本]"/>
      <dgm:spPr/>
      <dgm:t>
        <a:bodyPr/>
        <a:lstStyle/>
        <a:p>
          <a:r>
            <a:rPr lang="zh-CN" altLang="en-US" dirty="0" smtClean="0"/>
            <a:t>什么是好的数据库模式</a:t>
          </a:r>
          <a:endParaRPr lang="zh-CN" altLang="en-US" dirty="0"/>
        </a:p>
      </dgm:t>
    </dgm:pt>
    <dgm:pt modelId="{B053B26A-3B5A-1545-B5D3-1A85A14B508D}" type="parTrans" cxnId="{BEDB29FE-017A-9D4C-A020-EA5DC201C2BF}">
      <dgm:prSet/>
      <dgm:spPr/>
      <dgm:t>
        <a:bodyPr/>
        <a:lstStyle/>
        <a:p>
          <a:endParaRPr lang="zh-CN" altLang="en-US"/>
        </a:p>
      </dgm:t>
    </dgm:pt>
    <dgm:pt modelId="{9FAE8149-C3BD-DF43-B21C-1F3722C9540C}" type="sibTrans" cxnId="{BEDB29FE-017A-9D4C-A020-EA5DC201C2BF}">
      <dgm:prSet/>
      <dgm:spPr/>
      <dgm:t>
        <a:bodyPr/>
        <a:lstStyle/>
        <a:p>
          <a:endParaRPr lang="zh-CN" altLang="en-US"/>
        </a:p>
      </dgm:t>
    </dgm:pt>
    <dgm:pt modelId="{30761531-B071-DF4A-AE89-3DD619775D7B}">
      <dgm:prSet phldrT="[文本]"/>
      <dgm:spPr/>
      <dgm:t>
        <a:bodyPr/>
        <a:lstStyle/>
        <a:p>
          <a:r>
            <a:rPr lang="zh-CN" altLang="en-US" dirty="0" smtClean="0"/>
            <a:t>关系模式设计指导理论</a:t>
          </a:r>
          <a:endParaRPr lang="zh-CN" altLang="en-US" dirty="0"/>
        </a:p>
      </dgm:t>
    </dgm:pt>
    <dgm:pt modelId="{448907E9-1FB7-4C4C-A275-3F0C5766C21D}" type="parTrans" cxnId="{2E41ADCA-720B-4A42-9425-5907B6BE4293}">
      <dgm:prSet/>
      <dgm:spPr/>
      <dgm:t>
        <a:bodyPr/>
        <a:lstStyle/>
        <a:p>
          <a:endParaRPr lang="zh-CN" altLang="en-US"/>
        </a:p>
      </dgm:t>
    </dgm:pt>
    <dgm:pt modelId="{BCDE8A97-C9B3-0043-B321-CACB434B7464}" type="sibTrans" cxnId="{2E41ADCA-720B-4A42-9425-5907B6BE4293}">
      <dgm:prSet/>
      <dgm:spPr/>
      <dgm:t>
        <a:bodyPr/>
        <a:lstStyle/>
        <a:p>
          <a:endParaRPr lang="zh-CN" altLang="en-US"/>
        </a:p>
      </dgm:t>
    </dgm:pt>
    <dgm:pt modelId="{1C460F3B-2F61-4144-B053-2929C5A21917}">
      <dgm:prSet phldrT="[文本]"/>
      <dgm:spPr/>
      <dgm:t>
        <a:bodyPr/>
        <a:lstStyle/>
        <a:p>
          <a:r>
            <a:rPr lang="zh-CN" altLang="en-US" dirty="0" smtClean="0"/>
            <a:t>关系模式设计算法</a:t>
          </a:r>
          <a:endParaRPr lang="zh-CN" altLang="en-US" dirty="0"/>
        </a:p>
      </dgm:t>
    </dgm:pt>
    <dgm:pt modelId="{F63FBC71-812A-A949-81D4-E8158C9AE135}" type="parTrans" cxnId="{F50BF193-67ED-FE4F-833A-C1C3CE978E73}">
      <dgm:prSet/>
      <dgm:spPr/>
      <dgm:t>
        <a:bodyPr/>
        <a:lstStyle/>
        <a:p>
          <a:endParaRPr lang="zh-CN" altLang="en-US"/>
        </a:p>
      </dgm:t>
    </dgm:pt>
    <dgm:pt modelId="{0E287BF0-7E13-3C46-9328-6D411D5C208B}" type="sibTrans" cxnId="{F50BF193-67ED-FE4F-833A-C1C3CE978E73}">
      <dgm:prSet/>
      <dgm:spPr/>
      <dgm:t>
        <a:bodyPr/>
        <a:lstStyle/>
        <a:p>
          <a:endParaRPr lang="zh-CN" altLang="en-US"/>
        </a:p>
      </dgm:t>
    </dgm:pt>
    <dgm:pt modelId="{400E633C-5D3C-2E47-8406-235B3574DD29}">
      <dgm:prSet phldrT="[文本]"/>
      <dgm:spPr/>
      <dgm:t>
        <a:bodyPr/>
        <a:lstStyle/>
        <a:p>
          <a:endParaRPr lang="zh-CN" altLang="en-US" dirty="0"/>
        </a:p>
      </dgm:t>
    </dgm:pt>
    <dgm:pt modelId="{0018E6E5-35A8-D040-95C2-23C79044120A}" type="parTrans" cxnId="{D7B9578D-89B7-4442-9AA1-D12EACA3BB5E}">
      <dgm:prSet/>
      <dgm:spPr/>
      <dgm:t>
        <a:bodyPr/>
        <a:lstStyle/>
        <a:p>
          <a:endParaRPr lang="zh-CN" altLang="en-US"/>
        </a:p>
      </dgm:t>
    </dgm:pt>
    <dgm:pt modelId="{874EAF97-767B-7946-AAB2-75569CF3DA9E}" type="sibTrans" cxnId="{D7B9578D-89B7-4442-9AA1-D12EACA3BB5E}">
      <dgm:prSet/>
      <dgm:spPr/>
      <dgm:t>
        <a:bodyPr/>
        <a:lstStyle/>
        <a:p>
          <a:endParaRPr lang="zh-CN" altLang="en-US"/>
        </a:p>
      </dgm:t>
    </dgm:pt>
    <dgm:pt modelId="{E4EF673A-D425-F844-B0BE-A8840DA88B7E}">
      <dgm:prSet/>
      <dgm:spPr/>
      <dgm:t>
        <a:bodyPr/>
        <a:lstStyle/>
        <a:p>
          <a:r>
            <a:rPr lang="zh-CN" altLang="en-US" dirty="0" smtClean="0"/>
            <a:t>关系模式好坏的评价准则</a:t>
          </a:r>
          <a:endParaRPr lang="zh-CN" altLang="en-US" dirty="0"/>
        </a:p>
      </dgm:t>
    </dgm:pt>
    <dgm:pt modelId="{AE54387D-D933-2248-8C23-7961FB43172C}" type="parTrans" cxnId="{48C8AFBF-5567-614C-8F0A-237B98621FFC}">
      <dgm:prSet/>
      <dgm:spPr/>
      <dgm:t>
        <a:bodyPr/>
        <a:lstStyle/>
        <a:p>
          <a:endParaRPr lang="zh-CN" altLang="en-US"/>
        </a:p>
      </dgm:t>
    </dgm:pt>
    <dgm:pt modelId="{7E2DCE6A-CE15-D845-BA13-B9C2140C8A9F}" type="sibTrans" cxnId="{48C8AFBF-5567-614C-8F0A-237B98621FFC}">
      <dgm:prSet/>
      <dgm:spPr/>
      <dgm:t>
        <a:bodyPr/>
        <a:lstStyle/>
        <a:p>
          <a:endParaRPr lang="zh-CN" altLang="en-US"/>
        </a:p>
      </dgm:t>
    </dgm:pt>
    <dgm:pt modelId="{A5697B44-7C8A-0547-A9AE-FA91A7DEC1C3}" type="pres">
      <dgm:prSet presAssocID="{E69E8086-2330-304C-998D-52EDC97B9570}" presName="Name0" presStyleCnt="0">
        <dgm:presLayoutVars>
          <dgm:chMax val="1"/>
          <dgm:dir/>
          <dgm:animLvl val="ctr"/>
          <dgm:resizeHandles val="exact"/>
        </dgm:presLayoutVars>
      </dgm:prSet>
      <dgm:spPr/>
      <dgm:t>
        <a:bodyPr/>
        <a:lstStyle/>
        <a:p>
          <a:endParaRPr lang="zh-CN" altLang="en-US"/>
        </a:p>
      </dgm:t>
    </dgm:pt>
    <dgm:pt modelId="{2A62FCF9-CA28-3245-B878-60A972A38DB1}" type="pres">
      <dgm:prSet presAssocID="{F15942AF-7BAC-9B47-AD9F-E7FCB781E714}" presName="centerShape" presStyleLbl="node0" presStyleIdx="0" presStyleCnt="1"/>
      <dgm:spPr/>
      <dgm:t>
        <a:bodyPr/>
        <a:lstStyle/>
        <a:p>
          <a:endParaRPr lang="zh-CN" altLang="en-US"/>
        </a:p>
      </dgm:t>
    </dgm:pt>
    <dgm:pt modelId="{7A88CF63-46B7-A544-9526-682C8425CEB6}" type="pres">
      <dgm:prSet presAssocID="{FA1F6707-FBB0-7F44-B2B6-C38D4D45BB06}" presName="node" presStyleLbl="node1" presStyleIdx="0" presStyleCnt="4">
        <dgm:presLayoutVars>
          <dgm:bulletEnabled val="1"/>
        </dgm:presLayoutVars>
      </dgm:prSet>
      <dgm:spPr/>
      <dgm:t>
        <a:bodyPr/>
        <a:lstStyle/>
        <a:p>
          <a:endParaRPr lang="zh-CN" altLang="en-US"/>
        </a:p>
      </dgm:t>
    </dgm:pt>
    <dgm:pt modelId="{A3B472E9-8EED-2846-B7EF-1F5E0EA69DAA}" type="pres">
      <dgm:prSet presAssocID="{FA1F6707-FBB0-7F44-B2B6-C38D4D45BB06}" presName="dummy" presStyleCnt="0"/>
      <dgm:spPr/>
    </dgm:pt>
    <dgm:pt modelId="{FE741D5C-044E-1545-8D6E-B7A28E2C0598}" type="pres">
      <dgm:prSet presAssocID="{9FAE8149-C3BD-DF43-B21C-1F3722C9540C}" presName="sibTrans" presStyleLbl="sibTrans2D1" presStyleIdx="0" presStyleCnt="4"/>
      <dgm:spPr/>
      <dgm:t>
        <a:bodyPr/>
        <a:lstStyle/>
        <a:p>
          <a:endParaRPr lang="zh-CN" altLang="en-US"/>
        </a:p>
      </dgm:t>
    </dgm:pt>
    <dgm:pt modelId="{E9C415C0-72D8-C047-98DC-142BE377E161}" type="pres">
      <dgm:prSet presAssocID="{E4EF673A-D425-F844-B0BE-A8840DA88B7E}" presName="node" presStyleLbl="node1" presStyleIdx="1" presStyleCnt="4">
        <dgm:presLayoutVars>
          <dgm:bulletEnabled val="1"/>
        </dgm:presLayoutVars>
      </dgm:prSet>
      <dgm:spPr/>
      <dgm:t>
        <a:bodyPr/>
        <a:lstStyle/>
        <a:p>
          <a:endParaRPr lang="zh-CN" altLang="en-US"/>
        </a:p>
      </dgm:t>
    </dgm:pt>
    <dgm:pt modelId="{0DF0626A-946D-C043-A34A-7B1B7D45E9C9}" type="pres">
      <dgm:prSet presAssocID="{E4EF673A-D425-F844-B0BE-A8840DA88B7E}" presName="dummy" presStyleCnt="0"/>
      <dgm:spPr/>
    </dgm:pt>
    <dgm:pt modelId="{595D4DAC-31F7-DB4C-B52A-642145EFE4D5}" type="pres">
      <dgm:prSet presAssocID="{7E2DCE6A-CE15-D845-BA13-B9C2140C8A9F}" presName="sibTrans" presStyleLbl="sibTrans2D1" presStyleIdx="1" presStyleCnt="4"/>
      <dgm:spPr/>
      <dgm:t>
        <a:bodyPr/>
        <a:lstStyle/>
        <a:p>
          <a:endParaRPr lang="zh-CN" altLang="en-US"/>
        </a:p>
      </dgm:t>
    </dgm:pt>
    <dgm:pt modelId="{E1AA3426-E830-7140-875A-EC6B02971306}" type="pres">
      <dgm:prSet presAssocID="{30761531-B071-DF4A-AE89-3DD619775D7B}" presName="node" presStyleLbl="node1" presStyleIdx="2" presStyleCnt="4">
        <dgm:presLayoutVars>
          <dgm:bulletEnabled val="1"/>
        </dgm:presLayoutVars>
      </dgm:prSet>
      <dgm:spPr/>
      <dgm:t>
        <a:bodyPr/>
        <a:lstStyle/>
        <a:p>
          <a:endParaRPr lang="zh-CN" altLang="en-US"/>
        </a:p>
      </dgm:t>
    </dgm:pt>
    <dgm:pt modelId="{0867DAE2-7255-D041-ACB0-95F8A2992504}" type="pres">
      <dgm:prSet presAssocID="{30761531-B071-DF4A-AE89-3DD619775D7B}" presName="dummy" presStyleCnt="0"/>
      <dgm:spPr/>
    </dgm:pt>
    <dgm:pt modelId="{A0EA29AE-5782-9E4C-AC4B-ABCB862FABF3}" type="pres">
      <dgm:prSet presAssocID="{BCDE8A97-C9B3-0043-B321-CACB434B7464}" presName="sibTrans" presStyleLbl="sibTrans2D1" presStyleIdx="2" presStyleCnt="4"/>
      <dgm:spPr/>
      <dgm:t>
        <a:bodyPr/>
        <a:lstStyle/>
        <a:p>
          <a:endParaRPr lang="zh-CN" altLang="en-US"/>
        </a:p>
      </dgm:t>
    </dgm:pt>
    <dgm:pt modelId="{072472BB-5E1A-BF42-9240-3A576F533DFF}" type="pres">
      <dgm:prSet presAssocID="{1C460F3B-2F61-4144-B053-2929C5A21917}" presName="node" presStyleLbl="node1" presStyleIdx="3" presStyleCnt="4">
        <dgm:presLayoutVars>
          <dgm:bulletEnabled val="1"/>
        </dgm:presLayoutVars>
      </dgm:prSet>
      <dgm:spPr/>
      <dgm:t>
        <a:bodyPr/>
        <a:lstStyle/>
        <a:p>
          <a:endParaRPr lang="zh-CN" altLang="en-US"/>
        </a:p>
      </dgm:t>
    </dgm:pt>
    <dgm:pt modelId="{D2F3B4DC-8333-7242-9117-D9F006C5109B}" type="pres">
      <dgm:prSet presAssocID="{1C460F3B-2F61-4144-B053-2929C5A21917}" presName="dummy" presStyleCnt="0"/>
      <dgm:spPr/>
    </dgm:pt>
    <dgm:pt modelId="{53EDD017-4368-194A-A2F1-CB20EDFE4B96}" type="pres">
      <dgm:prSet presAssocID="{0E287BF0-7E13-3C46-9328-6D411D5C208B}" presName="sibTrans" presStyleLbl="sibTrans2D1" presStyleIdx="3" presStyleCnt="4"/>
      <dgm:spPr/>
      <dgm:t>
        <a:bodyPr/>
        <a:lstStyle/>
        <a:p>
          <a:endParaRPr lang="zh-CN" altLang="en-US"/>
        </a:p>
      </dgm:t>
    </dgm:pt>
  </dgm:ptLst>
  <dgm:cxnLst>
    <dgm:cxn modelId="{BEDB29FE-017A-9D4C-A020-EA5DC201C2BF}" srcId="{F15942AF-7BAC-9B47-AD9F-E7FCB781E714}" destId="{FA1F6707-FBB0-7F44-B2B6-C38D4D45BB06}" srcOrd="0" destOrd="0" parTransId="{B053B26A-3B5A-1545-B5D3-1A85A14B508D}" sibTransId="{9FAE8149-C3BD-DF43-B21C-1F3722C9540C}"/>
    <dgm:cxn modelId="{2E41ADCA-720B-4A42-9425-5907B6BE4293}" srcId="{F15942AF-7BAC-9B47-AD9F-E7FCB781E714}" destId="{30761531-B071-DF4A-AE89-3DD619775D7B}" srcOrd="2" destOrd="0" parTransId="{448907E9-1FB7-4C4C-A275-3F0C5766C21D}" sibTransId="{BCDE8A97-C9B3-0043-B321-CACB434B7464}"/>
    <dgm:cxn modelId="{3B085D4D-9DC4-D842-A78E-1259173A2736}" type="presOf" srcId="{7E2DCE6A-CE15-D845-BA13-B9C2140C8A9F}" destId="{595D4DAC-31F7-DB4C-B52A-642145EFE4D5}" srcOrd="0" destOrd="0" presId="urn:microsoft.com/office/officeart/2005/8/layout/radial6"/>
    <dgm:cxn modelId="{F1D64697-38B3-D04D-B9BC-AF1A7AAF53D7}" type="presOf" srcId="{FA1F6707-FBB0-7F44-B2B6-C38D4D45BB06}" destId="{7A88CF63-46B7-A544-9526-682C8425CEB6}" srcOrd="0" destOrd="0" presId="urn:microsoft.com/office/officeart/2005/8/layout/radial6"/>
    <dgm:cxn modelId="{2A47171C-45BC-514E-B618-56129DB1F161}" type="presOf" srcId="{1C460F3B-2F61-4144-B053-2929C5A21917}" destId="{072472BB-5E1A-BF42-9240-3A576F533DFF}" srcOrd="0" destOrd="0" presId="urn:microsoft.com/office/officeart/2005/8/layout/radial6"/>
    <dgm:cxn modelId="{D7B9578D-89B7-4442-9AA1-D12EACA3BB5E}" srcId="{E69E8086-2330-304C-998D-52EDC97B9570}" destId="{400E633C-5D3C-2E47-8406-235B3574DD29}" srcOrd="1" destOrd="0" parTransId="{0018E6E5-35A8-D040-95C2-23C79044120A}" sibTransId="{874EAF97-767B-7946-AAB2-75569CF3DA9E}"/>
    <dgm:cxn modelId="{64724649-0E6A-B040-BD1F-72DC1BBC14F2}" type="presOf" srcId="{F15942AF-7BAC-9B47-AD9F-E7FCB781E714}" destId="{2A62FCF9-CA28-3245-B878-60A972A38DB1}" srcOrd="0" destOrd="0" presId="urn:microsoft.com/office/officeart/2005/8/layout/radial6"/>
    <dgm:cxn modelId="{F4C0F9C6-05A2-924A-9052-EC4303B1FBB6}" type="presOf" srcId="{30761531-B071-DF4A-AE89-3DD619775D7B}" destId="{E1AA3426-E830-7140-875A-EC6B02971306}" srcOrd="0" destOrd="0" presId="urn:microsoft.com/office/officeart/2005/8/layout/radial6"/>
    <dgm:cxn modelId="{48C8AFBF-5567-614C-8F0A-237B98621FFC}" srcId="{F15942AF-7BAC-9B47-AD9F-E7FCB781E714}" destId="{E4EF673A-D425-F844-B0BE-A8840DA88B7E}" srcOrd="1" destOrd="0" parTransId="{AE54387D-D933-2248-8C23-7961FB43172C}" sibTransId="{7E2DCE6A-CE15-D845-BA13-B9C2140C8A9F}"/>
    <dgm:cxn modelId="{F7898278-0FE3-304A-87F1-C4091317CC23}" type="presOf" srcId="{BCDE8A97-C9B3-0043-B321-CACB434B7464}" destId="{A0EA29AE-5782-9E4C-AC4B-ABCB862FABF3}" srcOrd="0" destOrd="0" presId="urn:microsoft.com/office/officeart/2005/8/layout/radial6"/>
    <dgm:cxn modelId="{F50BF193-67ED-FE4F-833A-C1C3CE978E73}" srcId="{F15942AF-7BAC-9B47-AD9F-E7FCB781E714}" destId="{1C460F3B-2F61-4144-B053-2929C5A21917}" srcOrd="3" destOrd="0" parTransId="{F63FBC71-812A-A949-81D4-E8158C9AE135}" sibTransId="{0E287BF0-7E13-3C46-9328-6D411D5C208B}"/>
    <dgm:cxn modelId="{6E0F7B6B-D9F5-B744-950E-690D17D91890}" type="presOf" srcId="{E69E8086-2330-304C-998D-52EDC97B9570}" destId="{A5697B44-7C8A-0547-A9AE-FA91A7DEC1C3}" srcOrd="0" destOrd="0" presId="urn:microsoft.com/office/officeart/2005/8/layout/radial6"/>
    <dgm:cxn modelId="{E5F0AA52-591B-114A-AB45-AACF29C61A23}" type="presOf" srcId="{9FAE8149-C3BD-DF43-B21C-1F3722C9540C}" destId="{FE741D5C-044E-1545-8D6E-B7A28E2C0598}" srcOrd="0" destOrd="0" presId="urn:microsoft.com/office/officeart/2005/8/layout/radial6"/>
    <dgm:cxn modelId="{DE2DC6AF-1D2A-B941-8104-C83856A5C40D}" srcId="{E69E8086-2330-304C-998D-52EDC97B9570}" destId="{F15942AF-7BAC-9B47-AD9F-E7FCB781E714}" srcOrd="0" destOrd="0" parTransId="{C63058B1-85C3-5D4F-B7D8-F790F24FA40B}" sibTransId="{6B9A7F89-2C9A-C847-B1F7-D983A4C7E437}"/>
    <dgm:cxn modelId="{CB7D7DF9-5AAF-C949-BC5F-E99EAC660030}" type="presOf" srcId="{0E287BF0-7E13-3C46-9328-6D411D5C208B}" destId="{53EDD017-4368-194A-A2F1-CB20EDFE4B96}" srcOrd="0" destOrd="0" presId="urn:microsoft.com/office/officeart/2005/8/layout/radial6"/>
    <dgm:cxn modelId="{C59492F3-D978-474A-87A0-0392AE7F8AF4}" type="presOf" srcId="{E4EF673A-D425-F844-B0BE-A8840DA88B7E}" destId="{E9C415C0-72D8-C047-98DC-142BE377E161}" srcOrd="0" destOrd="0" presId="urn:microsoft.com/office/officeart/2005/8/layout/radial6"/>
    <dgm:cxn modelId="{5A71B9C4-5BDB-DE4E-8C99-C504BFC9815F}" type="presParOf" srcId="{A5697B44-7C8A-0547-A9AE-FA91A7DEC1C3}" destId="{2A62FCF9-CA28-3245-B878-60A972A38DB1}" srcOrd="0" destOrd="0" presId="urn:microsoft.com/office/officeart/2005/8/layout/radial6"/>
    <dgm:cxn modelId="{5788ECD5-99B6-3B40-970D-5981A50D7D19}" type="presParOf" srcId="{A5697B44-7C8A-0547-A9AE-FA91A7DEC1C3}" destId="{7A88CF63-46B7-A544-9526-682C8425CEB6}" srcOrd="1" destOrd="0" presId="urn:microsoft.com/office/officeart/2005/8/layout/radial6"/>
    <dgm:cxn modelId="{A6B37C5F-43D3-634A-8AF3-DDFA4FBCDB94}" type="presParOf" srcId="{A5697B44-7C8A-0547-A9AE-FA91A7DEC1C3}" destId="{A3B472E9-8EED-2846-B7EF-1F5E0EA69DAA}" srcOrd="2" destOrd="0" presId="urn:microsoft.com/office/officeart/2005/8/layout/radial6"/>
    <dgm:cxn modelId="{3C46C8A3-B89C-2F4C-8FEE-197D7E3AECFA}" type="presParOf" srcId="{A5697B44-7C8A-0547-A9AE-FA91A7DEC1C3}" destId="{FE741D5C-044E-1545-8D6E-B7A28E2C0598}" srcOrd="3" destOrd="0" presId="urn:microsoft.com/office/officeart/2005/8/layout/radial6"/>
    <dgm:cxn modelId="{8F1214B0-27C7-C84A-A569-2FF884EB2904}" type="presParOf" srcId="{A5697B44-7C8A-0547-A9AE-FA91A7DEC1C3}" destId="{E9C415C0-72D8-C047-98DC-142BE377E161}" srcOrd="4" destOrd="0" presId="urn:microsoft.com/office/officeart/2005/8/layout/radial6"/>
    <dgm:cxn modelId="{135FE84E-6D43-1E40-8F16-1E2F1991D515}" type="presParOf" srcId="{A5697B44-7C8A-0547-A9AE-FA91A7DEC1C3}" destId="{0DF0626A-946D-C043-A34A-7B1B7D45E9C9}" srcOrd="5" destOrd="0" presId="urn:microsoft.com/office/officeart/2005/8/layout/radial6"/>
    <dgm:cxn modelId="{3CFE10F4-74F8-5843-816B-D6890069C89B}" type="presParOf" srcId="{A5697B44-7C8A-0547-A9AE-FA91A7DEC1C3}" destId="{595D4DAC-31F7-DB4C-B52A-642145EFE4D5}" srcOrd="6" destOrd="0" presId="urn:microsoft.com/office/officeart/2005/8/layout/radial6"/>
    <dgm:cxn modelId="{95C27B08-62D5-654E-B5A7-6DB3B3F641AD}" type="presParOf" srcId="{A5697B44-7C8A-0547-A9AE-FA91A7DEC1C3}" destId="{E1AA3426-E830-7140-875A-EC6B02971306}" srcOrd="7" destOrd="0" presId="urn:microsoft.com/office/officeart/2005/8/layout/radial6"/>
    <dgm:cxn modelId="{23D9385E-18C4-FC42-8A8E-01DDAADE705B}" type="presParOf" srcId="{A5697B44-7C8A-0547-A9AE-FA91A7DEC1C3}" destId="{0867DAE2-7255-D041-ACB0-95F8A2992504}" srcOrd="8" destOrd="0" presId="urn:microsoft.com/office/officeart/2005/8/layout/radial6"/>
    <dgm:cxn modelId="{24251CE6-F22D-FD47-B9D6-46876174E90B}" type="presParOf" srcId="{A5697B44-7C8A-0547-A9AE-FA91A7DEC1C3}" destId="{A0EA29AE-5782-9E4C-AC4B-ABCB862FABF3}" srcOrd="9" destOrd="0" presId="urn:microsoft.com/office/officeart/2005/8/layout/radial6"/>
    <dgm:cxn modelId="{97917CED-882F-864A-9988-EB296C8EF084}" type="presParOf" srcId="{A5697B44-7C8A-0547-A9AE-FA91A7DEC1C3}" destId="{072472BB-5E1A-BF42-9240-3A576F533DFF}" srcOrd="10" destOrd="0" presId="urn:microsoft.com/office/officeart/2005/8/layout/radial6"/>
    <dgm:cxn modelId="{EB8DB37F-A5E4-B340-AB59-3110AE330796}" type="presParOf" srcId="{A5697B44-7C8A-0547-A9AE-FA91A7DEC1C3}" destId="{D2F3B4DC-8333-7242-9117-D9F006C5109B}" srcOrd="11" destOrd="0" presId="urn:microsoft.com/office/officeart/2005/8/layout/radial6"/>
    <dgm:cxn modelId="{AE284B60-C7CE-8441-9A3D-3F28767DEDCC}" type="presParOf" srcId="{A5697B44-7C8A-0547-A9AE-FA91A7DEC1C3}" destId="{53EDD017-4368-194A-A2F1-CB20EDFE4B96}"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D80A11-6AD4-F340-8940-C03810AAC896}" type="doc">
      <dgm:prSet loTypeId="urn:microsoft.com/office/officeart/2005/8/layout/arrow6" loCatId="" qsTypeId="urn:microsoft.com/office/officeart/2005/8/quickstyle/simple4" qsCatId="simple" csTypeId="urn:microsoft.com/office/officeart/2005/8/colors/accent1_2" csCatId="accent1" phldr="1"/>
      <dgm:spPr/>
      <dgm:t>
        <a:bodyPr/>
        <a:lstStyle/>
        <a:p>
          <a:endParaRPr lang="zh-CN" altLang="en-US"/>
        </a:p>
      </dgm:t>
    </dgm:pt>
    <dgm:pt modelId="{C2733067-2636-324A-B146-AE3ED6571792}">
      <dgm:prSet phldrT="[文本]"/>
      <dgm:spPr/>
      <dgm:t>
        <a:bodyPr/>
        <a:lstStyle/>
        <a:p>
          <a:r>
            <a:rPr lang="zh-CN" altLang="en-US" dirty="0" smtClean="0"/>
            <a:t>数据冗余</a:t>
          </a:r>
          <a:endParaRPr lang="zh-CN" altLang="en-US" dirty="0"/>
        </a:p>
      </dgm:t>
    </dgm:pt>
    <dgm:pt modelId="{FC016D63-7E89-4C4C-B437-556BC0800CF3}" type="parTrans" cxnId="{0E08B815-71FE-FB46-94DA-724AE65FBD92}">
      <dgm:prSet/>
      <dgm:spPr/>
      <dgm:t>
        <a:bodyPr/>
        <a:lstStyle/>
        <a:p>
          <a:endParaRPr lang="zh-CN" altLang="en-US"/>
        </a:p>
      </dgm:t>
    </dgm:pt>
    <dgm:pt modelId="{3F598408-54F4-EE47-8199-03359A50D72F}" type="sibTrans" cxnId="{0E08B815-71FE-FB46-94DA-724AE65FBD92}">
      <dgm:prSet/>
      <dgm:spPr/>
      <dgm:t>
        <a:bodyPr/>
        <a:lstStyle/>
        <a:p>
          <a:endParaRPr lang="zh-CN" altLang="en-US"/>
        </a:p>
      </dgm:t>
    </dgm:pt>
    <dgm:pt modelId="{B72470A0-C241-094E-9BAC-7A170EB590B8}">
      <dgm:prSet phldrT="[文本]"/>
      <dgm:spPr/>
      <dgm:t>
        <a:bodyPr/>
        <a:lstStyle/>
        <a:p>
          <a:r>
            <a:rPr lang="zh-CN" altLang="en-US" dirty="0" smtClean="0"/>
            <a:t>数据异常</a:t>
          </a:r>
          <a:endParaRPr lang="zh-CN" altLang="en-US" dirty="0"/>
        </a:p>
      </dgm:t>
    </dgm:pt>
    <dgm:pt modelId="{A9D8E5AC-43CB-7348-A995-FEB58D765CAD}" type="parTrans" cxnId="{614B1D70-8D8D-364A-95D0-F8301D5F67A5}">
      <dgm:prSet/>
      <dgm:spPr/>
      <dgm:t>
        <a:bodyPr/>
        <a:lstStyle/>
        <a:p>
          <a:endParaRPr lang="zh-CN" altLang="en-US"/>
        </a:p>
      </dgm:t>
    </dgm:pt>
    <dgm:pt modelId="{84DBFAE3-7C08-1B41-A9D8-56FF15251756}" type="sibTrans" cxnId="{614B1D70-8D8D-364A-95D0-F8301D5F67A5}">
      <dgm:prSet/>
      <dgm:spPr/>
      <dgm:t>
        <a:bodyPr/>
        <a:lstStyle/>
        <a:p>
          <a:endParaRPr lang="zh-CN" altLang="en-US"/>
        </a:p>
      </dgm:t>
    </dgm:pt>
    <dgm:pt modelId="{77D84295-1D71-274C-8B62-49F1A906D700}" type="pres">
      <dgm:prSet presAssocID="{6AD80A11-6AD4-F340-8940-C03810AAC896}" presName="compositeShape" presStyleCnt="0">
        <dgm:presLayoutVars>
          <dgm:chMax val="2"/>
          <dgm:dir/>
          <dgm:resizeHandles val="exact"/>
        </dgm:presLayoutVars>
      </dgm:prSet>
      <dgm:spPr/>
      <dgm:t>
        <a:bodyPr/>
        <a:lstStyle/>
        <a:p>
          <a:endParaRPr lang="zh-CN" altLang="en-US"/>
        </a:p>
      </dgm:t>
    </dgm:pt>
    <dgm:pt modelId="{F84C74DB-6D89-054D-A0E5-70C82E9FD342}" type="pres">
      <dgm:prSet presAssocID="{6AD80A11-6AD4-F340-8940-C03810AAC896}" presName="ribbon" presStyleLbl="node1" presStyleIdx="0" presStyleCnt="1" custLinFactNeighborX="-2094" custLinFactNeighborY="6953"/>
      <dgm:spPr>
        <a:solidFill>
          <a:schemeClr val="tx1"/>
        </a:solidFill>
      </dgm:spPr>
    </dgm:pt>
    <dgm:pt modelId="{0A294813-1FDD-344B-A6B8-85F9DB9AFE39}" type="pres">
      <dgm:prSet presAssocID="{6AD80A11-6AD4-F340-8940-C03810AAC896}" presName="leftArrowText" presStyleLbl="node1" presStyleIdx="0" presStyleCnt="1">
        <dgm:presLayoutVars>
          <dgm:chMax val="0"/>
          <dgm:bulletEnabled val="1"/>
        </dgm:presLayoutVars>
      </dgm:prSet>
      <dgm:spPr/>
      <dgm:t>
        <a:bodyPr/>
        <a:lstStyle/>
        <a:p>
          <a:endParaRPr lang="zh-CN" altLang="en-US"/>
        </a:p>
      </dgm:t>
    </dgm:pt>
    <dgm:pt modelId="{26366D13-63C9-9D40-BB5B-2A9CC92298FF}" type="pres">
      <dgm:prSet presAssocID="{6AD80A11-6AD4-F340-8940-C03810AAC896}" presName="rightArrowText" presStyleLbl="node1" presStyleIdx="0" presStyleCnt="1">
        <dgm:presLayoutVars>
          <dgm:chMax val="0"/>
          <dgm:bulletEnabled val="1"/>
        </dgm:presLayoutVars>
      </dgm:prSet>
      <dgm:spPr/>
      <dgm:t>
        <a:bodyPr/>
        <a:lstStyle/>
        <a:p>
          <a:endParaRPr lang="zh-CN" altLang="en-US"/>
        </a:p>
      </dgm:t>
    </dgm:pt>
  </dgm:ptLst>
  <dgm:cxnLst>
    <dgm:cxn modelId="{AB998AB6-78E3-CF4D-935E-5E266E05E448}" type="presOf" srcId="{C2733067-2636-324A-B146-AE3ED6571792}" destId="{0A294813-1FDD-344B-A6B8-85F9DB9AFE39}" srcOrd="0" destOrd="0" presId="urn:microsoft.com/office/officeart/2005/8/layout/arrow6"/>
    <dgm:cxn modelId="{4EE33FFE-C1D2-744D-9EC2-AF824B63CC94}" type="presOf" srcId="{B72470A0-C241-094E-9BAC-7A170EB590B8}" destId="{26366D13-63C9-9D40-BB5B-2A9CC92298FF}" srcOrd="0" destOrd="0" presId="urn:microsoft.com/office/officeart/2005/8/layout/arrow6"/>
    <dgm:cxn modelId="{0E08B815-71FE-FB46-94DA-724AE65FBD92}" srcId="{6AD80A11-6AD4-F340-8940-C03810AAC896}" destId="{C2733067-2636-324A-B146-AE3ED6571792}" srcOrd="0" destOrd="0" parTransId="{FC016D63-7E89-4C4C-B437-556BC0800CF3}" sibTransId="{3F598408-54F4-EE47-8199-03359A50D72F}"/>
    <dgm:cxn modelId="{39AA3622-32D5-0842-BDF7-F05C5D574AE7}" type="presOf" srcId="{6AD80A11-6AD4-F340-8940-C03810AAC896}" destId="{77D84295-1D71-274C-8B62-49F1A906D700}" srcOrd="0" destOrd="0" presId="urn:microsoft.com/office/officeart/2005/8/layout/arrow6"/>
    <dgm:cxn modelId="{614B1D70-8D8D-364A-95D0-F8301D5F67A5}" srcId="{6AD80A11-6AD4-F340-8940-C03810AAC896}" destId="{B72470A0-C241-094E-9BAC-7A170EB590B8}" srcOrd="1" destOrd="0" parTransId="{A9D8E5AC-43CB-7348-A995-FEB58D765CAD}" sibTransId="{84DBFAE3-7C08-1B41-A9D8-56FF15251756}"/>
    <dgm:cxn modelId="{764432A4-DB45-1249-8C06-48F2060BBECB}" type="presParOf" srcId="{77D84295-1D71-274C-8B62-49F1A906D700}" destId="{F84C74DB-6D89-054D-A0E5-70C82E9FD342}" srcOrd="0" destOrd="0" presId="urn:microsoft.com/office/officeart/2005/8/layout/arrow6"/>
    <dgm:cxn modelId="{85AE9683-F83E-694B-8ACD-0D3E47C2E06A}" type="presParOf" srcId="{77D84295-1D71-274C-8B62-49F1A906D700}" destId="{0A294813-1FDD-344B-A6B8-85F9DB9AFE39}" srcOrd="1" destOrd="0" presId="urn:microsoft.com/office/officeart/2005/8/layout/arrow6"/>
    <dgm:cxn modelId="{970859FE-3471-CA43-A2E6-A2DFC0F1C820}" type="presParOf" srcId="{77D84295-1D71-274C-8B62-49F1A906D700}" destId="{26366D13-63C9-9D40-BB5B-2A9CC92298FF}" srcOrd="2" destOrd="0" presId="urn:microsoft.com/office/officeart/2005/8/layout/arrow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D017-4368-194A-A2F1-CB20EDFE4B96}">
      <dsp:nvSpPr>
        <dsp:cNvPr id="0" name=""/>
        <dsp:cNvSpPr/>
      </dsp:nvSpPr>
      <dsp:spPr>
        <a:xfrm>
          <a:off x="2431827" y="692664"/>
          <a:ext cx="4623796" cy="4623796"/>
        </a:xfrm>
        <a:prstGeom prst="blockArc">
          <a:avLst>
            <a:gd name="adj1" fmla="val 10800000"/>
            <a:gd name="adj2" fmla="val 16200000"/>
            <a:gd name="adj3" fmla="val 4635"/>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EA29AE-5782-9E4C-AC4B-ABCB862FABF3}">
      <dsp:nvSpPr>
        <dsp:cNvPr id="0" name=""/>
        <dsp:cNvSpPr/>
      </dsp:nvSpPr>
      <dsp:spPr>
        <a:xfrm>
          <a:off x="2431827" y="692664"/>
          <a:ext cx="4623796" cy="4623796"/>
        </a:xfrm>
        <a:prstGeom prst="blockArc">
          <a:avLst>
            <a:gd name="adj1" fmla="val 5400000"/>
            <a:gd name="adj2" fmla="val 10800000"/>
            <a:gd name="adj3" fmla="val 4635"/>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95D4DAC-31F7-DB4C-B52A-642145EFE4D5}">
      <dsp:nvSpPr>
        <dsp:cNvPr id="0" name=""/>
        <dsp:cNvSpPr/>
      </dsp:nvSpPr>
      <dsp:spPr>
        <a:xfrm>
          <a:off x="2431827" y="692664"/>
          <a:ext cx="4623796" cy="4623796"/>
        </a:xfrm>
        <a:prstGeom prst="blockArc">
          <a:avLst>
            <a:gd name="adj1" fmla="val 0"/>
            <a:gd name="adj2" fmla="val 5400000"/>
            <a:gd name="adj3" fmla="val 4635"/>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741D5C-044E-1545-8D6E-B7A28E2C0598}">
      <dsp:nvSpPr>
        <dsp:cNvPr id="0" name=""/>
        <dsp:cNvSpPr/>
      </dsp:nvSpPr>
      <dsp:spPr>
        <a:xfrm>
          <a:off x="2431827" y="692664"/>
          <a:ext cx="4623796" cy="4623796"/>
        </a:xfrm>
        <a:prstGeom prst="blockArc">
          <a:avLst>
            <a:gd name="adj1" fmla="val 16200000"/>
            <a:gd name="adj2" fmla="val 0"/>
            <a:gd name="adj3" fmla="val 4635"/>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A62FCF9-CA28-3245-B878-60A972A38DB1}">
      <dsp:nvSpPr>
        <dsp:cNvPr id="0" name=""/>
        <dsp:cNvSpPr/>
      </dsp:nvSpPr>
      <dsp:spPr>
        <a:xfrm>
          <a:off x="3680556" y="1941393"/>
          <a:ext cx="2126338" cy="2126338"/>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关系数据理论问题由来</a:t>
          </a:r>
          <a:endParaRPr lang="zh-CN" altLang="en-US" sz="2800" kern="1200" dirty="0"/>
        </a:p>
      </dsp:txBody>
      <dsp:txXfrm>
        <a:off x="3991951" y="2252788"/>
        <a:ext cx="1503548" cy="1503548"/>
      </dsp:txXfrm>
    </dsp:sp>
    <dsp:sp modelId="{7A88CF63-46B7-A544-9526-682C8425CEB6}">
      <dsp:nvSpPr>
        <dsp:cNvPr id="0" name=""/>
        <dsp:cNvSpPr/>
      </dsp:nvSpPr>
      <dsp:spPr>
        <a:xfrm>
          <a:off x="3999507" y="2029"/>
          <a:ext cx="1488436" cy="1488436"/>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什么是好的数据库模式</a:t>
          </a:r>
          <a:endParaRPr lang="zh-CN" altLang="en-US" sz="1900" kern="1200" dirty="0"/>
        </a:p>
      </dsp:txBody>
      <dsp:txXfrm>
        <a:off x="4217483" y="220005"/>
        <a:ext cx="1052484" cy="1052484"/>
      </dsp:txXfrm>
    </dsp:sp>
    <dsp:sp modelId="{E9C415C0-72D8-C047-98DC-142BE377E161}">
      <dsp:nvSpPr>
        <dsp:cNvPr id="0" name=""/>
        <dsp:cNvSpPr/>
      </dsp:nvSpPr>
      <dsp:spPr>
        <a:xfrm>
          <a:off x="6257822" y="2260344"/>
          <a:ext cx="1488436" cy="1488436"/>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关系模式好坏的评价准则</a:t>
          </a:r>
          <a:endParaRPr lang="zh-CN" altLang="en-US" sz="1900" kern="1200" dirty="0"/>
        </a:p>
      </dsp:txBody>
      <dsp:txXfrm>
        <a:off x="6475798" y="2478320"/>
        <a:ext cx="1052484" cy="1052484"/>
      </dsp:txXfrm>
    </dsp:sp>
    <dsp:sp modelId="{E1AA3426-E830-7140-875A-EC6B02971306}">
      <dsp:nvSpPr>
        <dsp:cNvPr id="0" name=""/>
        <dsp:cNvSpPr/>
      </dsp:nvSpPr>
      <dsp:spPr>
        <a:xfrm>
          <a:off x="3999507" y="4518658"/>
          <a:ext cx="1488436" cy="1488436"/>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关系模式设计指导理论</a:t>
          </a:r>
          <a:endParaRPr lang="zh-CN" altLang="en-US" sz="1900" kern="1200" dirty="0"/>
        </a:p>
      </dsp:txBody>
      <dsp:txXfrm>
        <a:off x="4217483" y="4736634"/>
        <a:ext cx="1052484" cy="1052484"/>
      </dsp:txXfrm>
    </dsp:sp>
    <dsp:sp modelId="{072472BB-5E1A-BF42-9240-3A576F533DFF}">
      <dsp:nvSpPr>
        <dsp:cNvPr id="0" name=""/>
        <dsp:cNvSpPr/>
      </dsp:nvSpPr>
      <dsp:spPr>
        <a:xfrm>
          <a:off x="1741193" y="2260344"/>
          <a:ext cx="1488436" cy="1488436"/>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关系模式设计算法</a:t>
          </a:r>
          <a:endParaRPr lang="zh-CN" altLang="en-US" sz="1900" kern="1200" dirty="0"/>
        </a:p>
      </dsp:txBody>
      <dsp:txXfrm>
        <a:off x="1959169" y="2478320"/>
        <a:ext cx="1052484" cy="1052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C74DB-6D89-054D-A0E5-70C82E9FD342}">
      <dsp:nvSpPr>
        <dsp:cNvPr id="0" name=""/>
        <dsp:cNvSpPr/>
      </dsp:nvSpPr>
      <dsp:spPr>
        <a:xfrm>
          <a:off x="772894" y="0"/>
          <a:ext cx="8609255" cy="3443702"/>
        </a:xfrm>
        <a:prstGeom prst="leftRightRibbon">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0A294813-1FDD-344B-A6B8-85F9DB9AFE39}">
      <dsp:nvSpPr>
        <dsp:cNvPr id="0" name=""/>
        <dsp:cNvSpPr/>
      </dsp:nvSpPr>
      <dsp:spPr>
        <a:xfrm>
          <a:off x="1986283" y="602647"/>
          <a:ext cx="2841054" cy="168741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95580" rIns="0" bIns="209550" numCol="1" spcCol="1270" anchor="ctr" anchorCtr="0">
          <a:noAutofit/>
        </a:bodyPr>
        <a:lstStyle/>
        <a:p>
          <a:pPr lvl="0" algn="ctr" defTabSz="2444750">
            <a:lnSpc>
              <a:spcPct val="90000"/>
            </a:lnSpc>
            <a:spcBef>
              <a:spcPct val="0"/>
            </a:spcBef>
            <a:spcAft>
              <a:spcPct val="35000"/>
            </a:spcAft>
          </a:pPr>
          <a:r>
            <a:rPr lang="zh-CN" altLang="en-US" sz="5500" kern="1200" dirty="0" smtClean="0"/>
            <a:t>数据冗余</a:t>
          </a:r>
          <a:endParaRPr lang="zh-CN" altLang="en-US" sz="5500" kern="1200" dirty="0"/>
        </a:p>
      </dsp:txBody>
      <dsp:txXfrm>
        <a:off x="1986283" y="602647"/>
        <a:ext cx="2841054" cy="1687413"/>
      </dsp:txXfrm>
    </dsp:sp>
    <dsp:sp modelId="{26366D13-63C9-9D40-BB5B-2A9CC92298FF}">
      <dsp:nvSpPr>
        <dsp:cNvPr id="0" name=""/>
        <dsp:cNvSpPr/>
      </dsp:nvSpPr>
      <dsp:spPr>
        <a:xfrm>
          <a:off x="5257800" y="1153640"/>
          <a:ext cx="3357609" cy="1687413"/>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95580" rIns="0" bIns="209550" numCol="1" spcCol="1270" anchor="ctr" anchorCtr="0">
          <a:noAutofit/>
        </a:bodyPr>
        <a:lstStyle/>
        <a:p>
          <a:pPr lvl="0" algn="ctr" defTabSz="2444750">
            <a:lnSpc>
              <a:spcPct val="90000"/>
            </a:lnSpc>
            <a:spcBef>
              <a:spcPct val="0"/>
            </a:spcBef>
            <a:spcAft>
              <a:spcPct val="35000"/>
            </a:spcAft>
          </a:pPr>
          <a:r>
            <a:rPr lang="zh-CN" altLang="en-US" sz="5500" kern="1200" dirty="0" smtClean="0"/>
            <a:t>数据异常</a:t>
          </a:r>
          <a:endParaRPr lang="zh-CN" altLang="en-US" sz="5500" kern="1200" dirty="0"/>
        </a:p>
      </dsp:txBody>
      <dsp:txXfrm>
        <a:off x="5257800" y="1153640"/>
        <a:ext cx="3357609" cy="168741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F2FC-FF09-4832-B9CD-C20A2FEA5E5B}" type="datetimeFigureOut">
              <a:rPr lang="zh-CN" altLang="en-US" smtClean="0"/>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4882F-5C81-4A00-AB95-A80971608AD7}" type="slidenum">
              <a:rPr lang="zh-CN" altLang="en-US" smtClean="0"/>
              <a:t>‹#›</a:t>
            </a:fld>
            <a:endParaRPr lang="zh-CN" altLang="en-US"/>
          </a:p>
        </p:txBody>
      </p:sp>
    </p:spTree>
    <p:extLst>
      <p:ext uri="{BB962C8B-B14F-4D97-AF65-F5344CB8AC3E}">
        <p14:creationId xmlns:p14="http://schemas.microsoft.com/office/powerpoint/2010/main" val="1454602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5926B4C-D508-49AF-9FB1-D4305A14C9C5}" type="slidenum">
              <a:rPr lang="en-US" altLang="zh-CN" smtClean="0">
                <a:latin typeface="Arial" panose="020B0604020202020204" pitchFamily="34" charset="0"/>
              </a:rPr>
              <a:pPr>
                <a:spcBef>
                  <a:spcPct val="0"/>
                </a:spcBef>
                <a:buFontTx/>
                <a:buNone/>
              </a:pPr>
              <a:t>3</a:t>
            </a:fld>
            <a:endParaRPr lang="en-US" altLang="zh-CN" smtClean="0">
              <a:latin typeface="Arial" panose="020B0604020202020204" pitchFamily="34" charset="0"/>
            </a:endParaRPr>
          </a:p>
        </p:txBody>
      </p:sp>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2912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C862C53-0BE9-464E-B214-1594EB0B483B}" type="slidenum">
              <a:rPr lang="en-US" altLang="zh-CN" smtClean="0">
                <a:latin typeface="Arial" panose="020B0604020202020204" pitchFamily="34" charset="0"/>
              </a:rPr>
              <a:pPr>
                <a:spcBef>
                  <a:spcPct val="0"/>
                </a:spcBef>
                <a:buFontTx/>
                <a:buNone/>
              </a:pPr>
              <a:t>5</a:t>
            </a:fld>
            <a:endParaRPr lang="en-US" altLang="zh-CN" smtClean="0">
              <a:latin typeface="Arial" panose="020B0604020202020204" pitchFamily="34" charset="0"/>
            </a:endParaRPr>
          </a:p>
        </p:txBody>
      </p:sp>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3104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275303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79283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254093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828800"/>
            <a:ext cx="10972800" cy="4495800"/>
          </a:xfrm>
        </p:spPr>
        <p:txBody>
          <a:bodyPr/>
          <a:lstStyle/>
          <a:p>
            <a:pPr lvl="0"/>
            <a:endParaRPr lang="zh-CN" altLang="en-US" noProof="0" smtClean="0"/>
          </a:p>
        </p:txBody>
      </p:sp>
      <p:sp>
        <p:nvSpPr>
          <p:cNvPr id="4" name="Rectangle 15"/>
          <p:cNvSpPr>
            <a:spLocks noGrp="1" noChangeArrowheads="1"/>
          </p:cNvSpPr>
          <p:nvPr>
            <p:ph type="dt" sz="half" idx="10"/>
          </p:nvPr>
        </p:nvSpPr>
        <p:spPr>
          <a:xfrm>
            <a:off x="609600" y="6400800"/>
            <a:ext cx="2844800" cy="321733"/>
          </a:xfrm>
          <a:prstGeom prst="rect">
            <a:avLst/>
          </a:prstGeom>
        </p:spPr>
        <p:txBody>
          <a:bodyPr/>
          <a:lstStyle>
            <a:lvl1pPr eaLnBrk="1" hangingPunct="1">
              <a:buFont typeface="Arial" panose="020B0604020202020204" pitchFamily="34" charset="0"/>
              <a:buNone/>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16"/>
          <p:cNvSpPr>
            <a:spLocks noGrp="1" noChangeArrowheads="1"/>
          </p:cNvSpPr>
          <p:nvPr>
            <p:ph type="ftr" sz="quarter" idx="11"/>
          </p:nvPr>
        </p:nvSpPr>
        <p:spPr>
          <a:xfrm>
            <a:off x="6959600" y="6381751"/>
            <a:ext cx="4800600" cy="321733"/>
          </a:xfrm>
          <a:prstGeom prst="rect">
            <a:avLst/>
          </a:prstGeom>
        </p:spPr>
        <p:txBody>
          <a:bodyPr/>
          <a:lstStyle>
            <a:lvl1pPr eaLnBrk="1" hangingPunct="1">
              <a:buFont typeface="Arial" panose="020B0604020202020204" pitchFamily="34" charset="0"/>
              <a:buNone/>
              <a:defRPr>
                <a:latin typeface="Arial" panose="020B0604020202020204" pitchFamily="34" charset="0"/>
                <a:ea typeface="宋体" panose="02010600030101010101" pitchFamily="2" charset="-122"/>
              </a:defRPr>
            </a:lvl1pPr>
          </a:lstStyle>
          <a:p>
            <a:pPr>
              <a:defRPr/>
            </a:pPr>
            <a:endParaRPr lang="en-US" altLang="zh-CN"/>
          </a:p>
        </p:txBody>
      </p:sp>
    </p:spTree>
    <p:extLst>
      <p:ext uri="{BB962C8B-B14F-4D97-AF65-F5344CB8AC3E}">
        <p14:creationId xmlns:p14="http://schemas.microsoft.com/office/powerpoint/2010/main" val="59728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131400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413144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134442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108750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306373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74397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323964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AB3012D-AEDB-4499-BDAD-AE9D6B7E0845}"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325474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3012D-AEDB-4499-BDAD-AE9D6B7E0845}" type="datetimeFigureOut">
              <a:rPr lang="zh-CN" altLang="en-US" smtClean="0"/>
              <a:t>2020/12/29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39976-117F-4EE0-9C6D-F29F6526C89C}" type="slidenum">
              <a:rPr lang="zh-CN" altLang="en-US" smtClean="0"/>
              <a:t>‹#›</a:t>
            </a:fld>
            <a:endParaRPr lang="zh-CN" altLang="en-US"/>
          </a:p>
        </p:txBody>
      </p:sp>
    </p:spTree>
    <p:extLst>
      <p:ext uri="{BB962C8B-B14F-4D97-AF65-F5344CB8AC3E}">
        <p14:creationId xmlns:p14="http://schemas.microsoft.com/office/powerpoint/2010/main" val="2107688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数据库课程期末</a:t>
            </a:r>
            <a:r>
              <a:rPr lang="zh-CN" altLang="en-US" dirty="0" smtClean="0"/>
              <a:t>复习</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727352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026"/>
          <p:cNvSpPr>
            <a:spLocks noGrp="1" noChangeArrowheads="1"/>
          </p:cNvSpPr>
          <p:nvPr>
            <p:ph type="title"/>
          </p:nvPr>
        </p:nvSpPr>
        <p:spPr/>
        <p:txBody>
          <a:bodyPr/>
          <a:lstStyle/>
          <a:p>
            <a:pPr eaLnBrk="1" hangingPunct="1"/>
            <a:r>
              <a:rPr lang="zh-CN" altLang="en-US" sz="4800"/>
              <a:t>数据库系统的三级模式结构（续）</a:t>
            </a:r>
          </a:p>
        </p:txBody>
      </p:sp>
      <p:sp>
        <p:nvSpPr>
          <p:cNvPr id="144386" name="Rectangle 2050"/>
          <p:cNvSpPr>
            <a:spLocks noGrp="1" noChangeArrowheads="1"/>
          </p:cNvSpPr>
          <p:nvPr>
            <p:ph type="body" idx="1"/>
          </p:nvPr>
        </p:nvSpPr>
        <p:spPr>
          <a:xfrm>
            <a:off x="2927351" y="5662084"/>
            <a:ext cx="5568949" cy="287867"/>
          </a:xfrm>
        </p:spPr>
        <p:txBody>
          <a:bodyPr/>
          <a:lstStyle/>
          <a:p>
            <a:pPr eaLnBrk="1" hangingPunct="1">
              <a:lnSpc>
                <a:spcPct val="60000"/>
              </a:lnSpc>
              <a:buFont typeface="Wingdings" panose="05000000000000000000" pitchFamily="2" charset="2"/>
              <a:buNone/>
            </a:pPr>
            <a:r>
              <a:rPr lang="zh-CN" altLang="en-US" sz="1733"/>
              <a:t>图</a:t>
            </a:r>
            <a:r>
              <a:rPr lang="en-US" altLang="zh-CN" sz="1733"/>
              <a:t>1.16  </a:t>
            </a:r>
            <a:r>
              <a:rPr lang="zh-CN" altLang="en-US" sz="1733"/>
              <a:t>数据库系统的三级模式结构 </a:t>
            </a:r>
          </a:p>
        </p:txBody>
      </p:sp>
      <p:pic>
        <p:nvPicPr>
          <p:cNvPr id="145411" name="Picture 2055" descr="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018" y="1413934"/>
            <a:ext cx="8640233" cy="392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517137" y="4716388"/>
            <a:ext cx="2447778" cy="523220"/>
          </a:xfrm>
          <a:prstGeom prst="rect">
            <a:avLst/>
          </a:prstGeom>
          <a:noFill/>
        </p:spPr>
        <p:txBody>
          <a:bodyPr wrap="square" rtlCol="0">
            <a:spAutoFit/>
          </a:bodyPr>
          <a:lstStyle/>
          <a:p>
            <a:r>
              <a:rPr lang="zh-CN" altLang="en-US" sz="2800" b="1" dirty="0" smtClean="0"/>
              <a:t>解耦合</a:t>
            </a:r>
            <a:endParaRPr lang="zh-CN" altLang="en-US" sz="2800" b="1" dirty="0"/>
          </a:p>
        </p:txBody>
      </p:sp>
    </p:spTree>
    <p:extLst>
      <p:ext uri="{BB962C8B-B14F-4D97-AF65-F5344CB8AC3E}">
        <p14:creationId xmlns:p14="http://schemas.microsoft.com/office/powerpoint/2010/main" val="2340253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第二章</a:t>
            </a:r>
          </a:p>
        </p:txBody>
      </p:sp>
      <p:sp>
        <p:nvSpPr>
          <p:cNvPr id="3" name="内容占位符 2"/>
          <p:cNvSpPr>
            <a:spLocks noGrp="1"/>
          </p:cNvSpPr>
          <p:nvPr>
            <p:ph idx="1"/>
          </p:nvPr>
        </p:nvSpPr>
        <p:spPr/>
        <p:txBody>
          <a:bodyPr/>
          <a:lstStyle/>
          <a:p>
            <a:r>
              <a:rPr lang="zh-CN" altLang="en-US" dirty="0" smtClean="0"/>
              <a:t>关系模型</a:t>
            </a:r>
            <a:endParaRPr lang="en-US" altLang="zh-CN" dirty="0" smtClean="0"/>
          </a:p>
          <a:p>
            <a:r>
              <a:rPr lang="zh-CN" altLang="en-US" dirty="0" smtClean="0"/>
              <a:t>关系模式</a:t>
            </a:r>
            <a:endParaRPr lang="en-US" altLang="zh-CN" dirty="0" smtClean="0"/>
          </a:p>
          <a:p>
            <a:r>
              <a:rPr lang="zh-CN" altLang="en-US" dirty="0"/>
              <a:t>三</a:t>
            </a:r>
            <a:r>
              <a:rPr lang="zh-CN" altLang="en-US" dirty="0" smtClean="0"/>
              <a:t>类完整性约束</a:t>
            </a:r>
            <a:endParaRPr lang="en-US" altLang="zh-CN" dirty="0" smtClean="0"/>
          </a:p>
          <a:p>
            <a:r>
              <a:rPr lang="zh-CN" altLang="en-US" dirty="0" smtClean="0"/>
              <a:t>关系代数：集合运算和专门的关系运算</a:t>
            </a:r>
            <a:endParaRPr lang="en-US" altLang="zh-CN" dirty="0" smtClean="0"/>
          </a:p>
          <a:p>
            <a:r>
              <a:rPr lang="zh-CN" altLang="en-US" dirty="0" smtClean="0"/>
              <a:t>难点：象集，除法</a:t>
            </a:r>
            <a:endParaRPr lang="zh-CN" altLang="en-US" dirty="0"/>
          </a:p>
        </p:txBody>
      </p:sp>
    </p:spTree>
    <p:extLst>
      <p:ext uri="{BB962C8B-B14F-4D97-AF65-F5344CB8AC3E}">
        <p14:creationId xmlns:p14="http://schemas.microsoft.com/office/powerpoint/2010/main" val="2383542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lstStyle/>
          <a:p>
            <a:r>
              <a:rPr lang="zh-CN" altLang="en-US" dirty="0" smtClean="0"/>
              <a:t>域</a:t>
            </a:r>
            <a:r>
              <a:rPr lang="en-US" altLang="zh-CN" dirty="0" smtClean="0">
                <a:sym typeface="Wingdings" panose="05000000000000000000" pitchFamily="2" charset="2"/>
              </a:rPr>
              <a:t></a:t>
            </a:r>
            <a:r>
              <a:rPr lang="zh-CN" altLang="en-US" dirty="0" smtClean="0">
                <a:sym typeface="Wingdings" panose="05000000000000000000" pitchFamily="2" charset="2"/>
              </a:rPr>
              <a:t>笛卡儿积</a:t>
            </a:r>
            <a:r>
              <a:rPr lang="en-US" altLang="zh-CN" dirty="0" smtClean="0">
                <a:sym typeface="Wingdings" panose="05000000000000000000" pitchFamily="2" charset="2"/>
              </a:rPr>
              <a:t></a:t>
            </a:r>
            <a:r>
              <a:rPr lang="zh-CN" altLang="en-US" dirty="0" smtClean="0">
                <a:sym typeface="Wingdings" panose="05000000000000000000" pitchFamily="2" charset="2"/>
              </a:rPr>
              <a:t>关系</a:t>
            </a:r>
            <a:endParaRPr lang="en-US" altLang="zh-CN" dirty="0" smtClean="0">
              <a:sym typeface="Wingdings" panose="05000000000000000000" pitchFamily="2" charset="2"/>
            </a:endParaRPr>
          </a:p>
          <a:p>
            <a:r>
              <a:rPr lang="zh-CN" altLang="en-US" dirty="0" smtClean="0">
                <a:sym typeface="Wingdings" panose="05000000000000000000" pitchFamily="2" charset="2"/>
              </a:rPr>
              <a:t>元组，属性，码</a:t>
            </a:r>
            <a:endParaRPr lang="zh-CN" altLang="en-US" dirty="0"/>
          </a:p>
        </p:txBody>
      </p:sp>
      <p:pic>
        <p:nvPicPr>
          <p:cNvPr id="4" name="图片 3"/>
          <p:cNvPicPr>
            <a:picLocks noChangeAspect="1"/>
          </p:cNvPicPr>
          <p:nvPr/>
        </p:nvPicPr>
        <p:blipFill>
          <a:blip r:embed="rId3"/>
          <a:stretch>
            <a:fillRect/>
          </a:stretch>
        </p:blipFill>
        <p:spPr>
          <a:xfrm>
            <a:off x="343928" y="3092436"/>
            <a:ext cx="5212812" cy="1071408"/>
          </a:xfrm>
          <a:prstGeom prst="rect">
            <a:avLst/>
          </a:prstGeom>
        </p:spPr>
      </p:pic>
      <p:pic>
        <p:nvPicPr>
          <p:cNvPr id="5" name="图片 4"/>
          <p:cNvPicPr>
            <a:picLocks noChangeAspect="1"/>
          </p:cNvPicPr>
          <p:nvPr/>
        </p:nvPicPr>
        <p:blipFill>
          <a:blip r:embed="rId4"/>
          <a:stretch>
            <a:fillRect/>
          </a:stretch>
        </p:blipFill>
        <p:spPr>
          <a:xfrm>
            <a:off x="343928" y="4377605"/>
            <a:ext cx="5212812" cy="2361817"/>
          </a:xfrm>
          <a:prstGeom prst="rect">
            <a:avLst/>
          </a:prstGeom>
        </p:spPr>
      </p:pic>
      <p:graphicFrame>
        <p:nvGraphicFramePr>
          <p:cNvPr id="6" name="Object 3"/>
          <p:cNvGraphicFramePr>
            <a:graphicFrameLocks noChangeAspect="1"/>
          </p:cNvGraphicFramePr>
          <p:nvPr>
            <p:extLst>
              <p:ext uri="{D42A27DB-BD31-4B8C-83A1-F6EECF244321}">
                <p14:modId xmlns:p14="http://schemas.microsoft.com/office/powerpoint/2010/main" val="3192929370"/>
              </p:ext>
            </p:extLst>
          </p:nvPr>
        </p:nvGraphicFramePr>
        <p:xfrm>
          <a:off x="5279195" y="2253147"/>
          <a:ext cx="7158553" cy="4109963"/>
        </p:xfrm>
        <a:graphic>
          <a:graphicData uri="http://schemas.openxmlformats.org/presentationml/2006/ole">
            <mc:AlternateContent xmlns:mc="http://schemas.openxmlformats.org/markup-compatibility/2006">
              <mc:Choice xmlns:v="urn:schemas-microsoft-com:vml" Requires="v">
                <p:oleObj spid="_x0000_s1093" name="Document" r:id="rId5" imgW="3937000" imgH="3251200" progId="Word.Document.8">
                  <p:embed/>
                </p:oleObj>
              </mc:Choice>
              <mc:Fallback>
                <p:oleObj name="Document" r:id="rId5" imgW="3937000" imgH="3251200" progId="Word.Document.8">
                  <p:embed/>
                  <p:pic>
                    <p:nvPicPr>
                      <p:cNvPr id="215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9195" y="2253147"/>
                        <a:ext cx="7158553" cy="41099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95941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z="4800"/>
              <a:t>2</a:t>
            </a:r>
            <a:r>
              <a:rPr lang="zh-CN" altLang="en-US" sz="4800"/>
              <a:t>．定义关系模式</a:t>
            </a:r>
          </a:p>
        </p:txBody>
      </p:sp>
      <p:sp>
        <p:nvSpPr>
          <p:cNvPr id="35843"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mtClean="0"/>
              <a:t>关系模式可以形式化地表示为：</a:t>
            </a:r>
          </a:p>
          <a:p>
            <a:pPr lvl="1" algn="just" eaLnBrk="1" hangingPunct="1">
              <a:buFont typeface="Wingdings" panose="05000000000000000000" pitchFamily="2" charset="2"/>
              <a:buNone/>
            </a:pPr>
            <a:r>
              <a:rPr lang="zh-CN" altLang="en-US" sz="3733">
                <a:solidFill>
                  <a:srgbClr val="79710F"/>
                </a:solidFill>
              </a:rPr>
              <a:t>    </a:t>
            </a:r>
            <a:r>
              <a:rPr lang="zh-CN" altLang="en-US" sz="3733" i="1">
                <a:solidFill>
                  <a:srgbClr val="79710F"/>
                </a:solidFill>
              </a:rPr>
              <a:t>	</a:t>
            </a:r>
            <a:r>
              <a:rPr lang="en-US" altLang="zh-CN" sz="3733" i="1">
                <a:solidFill>
                  <a:srgbClr val="79710F"/>
                </a:solidFill>
              </a:rPr>
              <a:t>R</a:t>
            </a:r>
            <a:r>
              <a:rPr lang="zh-CN" altLang="en-US" sz="3733" i="1">
                <a:solidFill>
                  <a:srgbClr val="79710F"/>
                </a:solidFill>
              </a:rPr>
              <a:t>（</a:t>
            </a:r>
            <a:r>
              <a:rPr lang="en-US" altLang="zh-CN" sz="3733" i="1">
                <a:solidFill>
                  <a:srgbClr val="79710F"/>
                </a:solidFill>
              </a:rPr>
              <a:t>U</a:t>
            </a:r>
            <a:r>
              <a:rPr lang="zh-CN" altLang="en-US" sz="3733" i="1">
                <a:solidFill>
                  <a:srgbClr val="79710F"/>
                </a:solidFill>
              </a:rPr>
              <a:t>，</a:t>
            </a:r>
            <a:r>
              <a:rPr lang="en-US" altLang="zh-CN" sz="3733" i="1">
                <a:solidFill>
                  <a:srgbClr val="79710F"/>
                </a:solidFill>
              </a:rPr>
              <a:t>D</a:t>
            </a:r>
            <a:r>
              <a:rPr lang="zh-CN" altLang="en-US" sz="3733" i="1">
                <a:solidFill>
                  <a:srgbClr val="79710F"/>
                </a:solidFill>
              </a:rPr>
              <a:t>，</a:t>
            </a:r>
            <a:r>
              <a:rPr lang="en-US" altLang="zh-CN" sz="3733" i="1">
                <a:solidFill>
                  <a:srgbClr val="79710F"/>
                </a:solidFill>
              </a:rPr>
              <a:t>DOM</a:t>
            </a:r>
            <a:r>
              <a:rPr lang="zh-CN" altLang="en-US" sz="3733" i="1">
                <a:solidFill>
                  <a:srgbClr val="79710F"/>
                </a:solidFill>
              </a:rPr>
              <a:t>，</a:t>
            </a:r>
            <a:r>
              <a:rPr lang="en-US" altLang="zh-CN" sz="3733" i="1">
                <a:solidFill>
                  <a:srgbClr val="79710F"/>
                </a:solidFill>
              </a:rPr>
              <a:t>F</a:t>
            </a:r>
            <a:r>
              <a:rPr lang="zh-CN" altLang="en-US" sz="3733" i="1">
                <a:solidFill>
                  <a:srgbClr val="79710F"/>
                </a:solidFill>
              </a:rPr>
              <a:t>）</a:t>
            </a:r>
            <a:endParaRPr lang="zh-CN" altLang="en-US" i="1" smtClean="0">
              <a:solidFill>
                <a:srgbClr val="79710F"/>
              </a:solidFill>
            </a:endParaRPr>
          </a:p>
          <a:p>
            <a:pPr lvl="1" algn="just" eaLnBrk="1" hangingPunct="1">
              <a:buFont typeface="Wingdings" panose="05000000000000000000" pitchFamily="2" charset="2"/>
              <a:buNone/>
            </a:pPr>
            <a:r>
              <a:rPr lang="zh-CN" altLang="en-US" i="1" smtClean="0"/>
              <a:t>		</a:t>
            </a:r>
            <a:r>
              <a:rPr lang="en-US" altLang="zh-CN" i="1" smtClean="0"/>
              <a:t>R       	     </a:t>
            </a:r>
            <a:r>
              <a:rPr lang="zh-CN" altLang="en-US" smtClean="0"/>
              <a:t>关系名</a:t>
            </a:r>
          </a:p>
          <a:p>
            <a:pPr lvl="1" algn="just" eaLnBrk="1" hangingPunct="1">
              <a:buFont typeface="Wingdings" panose="05000000000000000000" pitchFamily="2" charset="2"/>
              <a:buNone/>
            </a:pPr>
            <a:r>
              <a:rPr lang="zh-CN" altLang="en-US" i="1" smtClean="0"/>
              <a:t>		</a:t>
            </a:r>
            <a:r>
              <a:rPr lang="en-US" altLang="zh-CN" i="1" smtClean="0"/>
              <a:t>U</a:t>
            </a:r>
            <a:r>
              <a:rPr lang="en-US" altLang="zh-CN" smtClean="0"/>
              <a:t>       	     </a:t>
            </a:r>
            <a:r>
              <a:rPr lang="zh-CN" altLang="en-US" smtClean="0"/>
              <a:t>组成该关系的属性名集合</a:t>
            </a:r>
          </a:p>
          <a:p>
            <a:pPr lvl="1" algn="just" eaLnBrk="1" hangingPunct="1">
              <a:buFont typeface="Wingdings" panose="05000000000000000000" pitchFamily="2" charset="2"/>
              <a:buNone/>
            </a:pPr>
            <a:r>
              <a:rPr lang="zh-CN" altLang="en-US" i="1" smtClean="0"/>
              <a:t>		</a:t>
            </a:r>
            <a:r>
              <a:rPr lang="en-US" altLang="zh-CN" i="1" smtClean="0"/>
              <a:t>D</a:t>
            </a:r>
            <a:r>
              <a:rPr lang="en-US" altLang="zh-CN" smtClean="0"/>
              <a:t>       	     </a:t>
            </a:r>
            <a:r>
              <a:rPr lang="en-US" altLang="zh-CN" i="1" smtClean="0"/>
              <a:t>U</a:t>
            </a:r>
            <a:r>
              <a:rPr lang="zh-CN" altLang="en-US" smtClean="0"/>
              <a:t>中属性所来自的域</a:t>
            </a:r>
          </a:p>
          <a:p>
            <a:pPr lvl="1" algn="just" eaLnBrk="1" hangingPunct="1">
              <a:buFont typeface="Wingdings" panose="05000000000000000000" pitchFamily="2" charset="2"/>
              <a:buNone/>
            </a:pPr>
            <a:r>
              <a:rPr lang="zh-CN" altLang="en-US" smtClean="0"/>
              <a:t>		</a:t>
            </a:r>
            <a:r>
              <a:rPr lang="en-US" altLang="zh-CN" smtClean="0"/>
              <a:t>DOM  	     </a:t>
            </a:r>
            <a:r>
              <a:rPr lang="zh-CN" altLang="en-US" smtClean="0"/>
              <a:t>属性向域的映象集合</a:t>
            </a:r>
          </a:p>
          <a:p>
            <a:pPr lvl="1" algn="just" eaLnBrk="1" hangingPunct="1">
              <a:buFont typeface="Wingdings" panose="05000000000000000000" pitchFamily="2" charset="2"/>
              <a:buNone/>
            </a:pPr>
            <a:r>
              <a:rPr lang="zh-CN" altLang="en-US" i="1" smtClean="0"/>
              <a:t>		</a:t>
            </a:r>
            <a:r>
              <a:rPr lang="en-US" altLang="zh-CN" i="1" smtClean="0"/>
              <a:t>F</a:t>
            </a:r>
            <a:r>
              <a:rPr lang="en-US" altLang="zh-CN" smtClean="0"/>
              <a:t>        	     </a:t>
            </a:r>
            <a:r>
              <a:rPr lang="zh-CN" altLang="en-US" smtClean="0"/>
              <a:t>属性间数据的依赖关系的集合</a:t>
            </a:r>
          </a:p>
          <a:p>
            <a:pPr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3310604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25658" y="154110"/>
            <a:ext cx="10515600" cy="1325563"/>
          </a:xfrm>
        </p:spPr>
        <p:txBody>
          <a:bodyPr/>
          <a:lstStyle/>
          <a:p>
            <a:pPr eaLnBrk="1" hangingPunct="1"/>
            <a:r>
              <a:rPr lang="zh-CN" altLang="en-US" sz="4800" dirty="0"/>
              <a:t>关系的三类完整性约束</a:t>
            </a:r>
          </a:p>
        </p:txBody>
      </p:sp>
      <p:sp>
        <p:nvSpPr>
          <p:cNvPr id="41987" name="Rectangle 3"/>
          <p:cNvSpPr>
            <a:spLocks noGrp="1" noChangeArrowheads="1"/>
          </p:cNvSpPr>
          <p:nvPr>
            <p:ph type="body" idx="1"/>
          </p:nvPr>
        </p:nvSpPr>
        <p:spPr>
          <a:xfrm>
            <a:off x="912284" y="1098552"/>
            <a:ext cx="10938933" cy="4931833"/>
          </a:xfrm>
        </p:spPr>
        <p:txBody>
          <a:bodyPr/>
          <a:lstStyle/>
          <a:p>
            <a:pPr algn="just" eaLnBrk="1" hangingPunct="1">
              <a:lnSpc>
                <a:spcPct val="140000"/>
              </a:lnSpc>
            </a:pPr>
            <a:r>
              <a:rPr lang="zh-CN" altLang="en-US" smtClean="0"/>
              <a:t>实体完整性和参照完整性</a:t>
            </a:r>
          </a:p>
          <a:p>
            <a:pPr lvl="1" algn="just" eaLnBrk="1" hangingPunct="1">
              <a:lnSpc>
                <a:spcPct val="140000"/>
              </a:lnSpc>
              <a:buSzPct val="85000"/>
            </a:pPr>
            <a:r>
              <a:rPr lang="zh-CN" altLang="en-US" smtClean="0"/>
              <a:t>关系模型必须满足的完整性约束条件称为关系的两个</a:t>
            </a:r>
            <a:r>
              <a:rPr lang="zh-CN" altLang="en-US" smtClean="0">
                <a:solidFill>
                  <a:srgbClr val="FF00FF"/>
                </a:solidFill>
              </a:rPr>
              <a:t>不变性</a:t>
            </a:r>
            <a:r>
              <a:rPr lang="zh-CN" altLang="en-US" smtClean="0"/>
              <a:t>，应该由关系系统自动支持</a:t>
            </a:r>
          </a:p>
          <a:p>
            <a:pPr algn="just" eaLnBrk="1" hangingPunct="1">
              <a:lnSpc>
                <a:spcPct val="140000"/>
              </a:lnSpc>
            </a:pPr>
            <a:r>
              <a:rPr lang="zh-CN" altLang="en-US" smtClean="0"/>
              <a:t>用户定义的完整性</a:t>
            </a:r>
          </a:p>
          <a:p>
            <a:pPr lvl="1" algn="just" eaLnBrk="1" hangingPunct="1">
              <a:lnSpc>
                <a:spcPct val="140000"/>
              </a:lnSpc>
            </a:pPr>
            <a:r>
              <a:rPr lang="zh-CN" altLang="en-US" smtClean="0"/>
              <a:t>应用领域需要遵循的约束条件，体现了具体领域中的语义约束 </a:t>
            </a:r>
          </a:p>
        </p:txBody>
      </p:sp>
    </p:spTree>
    <p:extLst>
      <p:ext uri="{BB962C8B-B14F-4D97-AF65-F5344CB8AC3E}">
        <p14:creationId xmlns:p14="http://schemas.microsoft.com/office/powerpoint/2010/main" val="3976960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z="4800"/>
              <a:t>一些记号（续）</a:t>
            </a:r>
            <a:endParaRPr lang="en-US" altLang="zh-CN" sz="4800"/>
          </a:p>
        </p:txBody>
      </p:sp>
      <p:sp>
        <p:nvSpPr>
          <p:cNvPr id="72707" name="Rectangle 3"/>
          <p:cNvSpPr>
            <a:spLocks noGrp="1" noChangeArrowheads="1"/>
          </p:cNvSpPr>
          <p:nvPr>
            <p:ph type="body" idx="1"/>
          </p:nvPr>
        </p:nvSpPr>
        <p:spPr/>
        <p:txBody>
          <a:bodyPr/>
          <a:lstStyle/>
          <a:p>
            <a:pPr lvl="1" algn="just" eaLnBrk="1" hangingPunct="1">
              <a:lnSpc>
                <a:spcPct val="140000"/>
              </a:lnSpc>
              <a:buFont typeface="Wingdings" panose="05000000000000000000" pitchFamily="2" charset="2"/>
              <a:buNone/>
            </a:pPr>
            <a:r>
              <a:rPr lang="zh-CN" altLang="en-US" smtClean="0"/>
              <a:t>（</a:t>
            </a:r>
            <a:r>
              <a:rPr lang="en-US" altLang="zh-CN" smtClean="0"/>
              <a:t>4</a:t>
            </a:r>
            <a:r>
              <a:rPr lang="zh-CN" altLang="en-US" smtClean="0"/>
              <a:t>）象集</a:t>
            </a:r>
            <a:r>
              <a:rPr lang="en-US" altLang="zh-CN" i="1" smtClean="0"/>
              <a:t>Z</a:t>
            </a:r>
            <a:r>
              <a:rPr lang="en-US" altLang="zh-CN" baseline="-30000" smtClean="0"/>
              <a:t>x</a:t>
            </a:r>
            <a:endParaRPr lang="en-US" altLang="zh-CN" smtClean="0"/>
          </a:p>
          <a:p>
            <a:pPr lvl="1" algn="just" eaLnBrk="1" hangingPunct="1">
              <a:lnSpc>
                <a:spcPct val="140000"/>
              </a:lnSpc>
              <a:buFont typeface="Wingdings" panose="05000000000000000000" pitchFamily="2" charset="2"/>
              <a:buNone/>
            </a:pPr>
            <a:r>
              <a:rPr lang="en-US" altLang="zh-CN" smtClean="0"/>
              <a:t>  </a:t>
            </a:r>
            <a:r>
              <a:rPr lang="zh-CN" altLang="en-US" smtClean="0"/>
              <a:t>给定一个关系</a:t>
            </a:r>
            <a:r>
              <a:rPr lang="en-US" altLang="zh-CN" i="1" smtClean="0"/>
              <a:t>R</a:t>
            </a:r>
            <a:r>
              <a:rPr lang="zh-CN" altLang="en-US" smtClean="0"/>
              <a:t>（</a:t>
            </a:r>
            <a:r>
              <a:rPr lang="en-US" altLang="zh-CN" i="1" smtClean="0"/>
              <a:t>X</a:t>
            </a:r>
            <a:r>
              <a:rPr lang="zh-CN" altLang="en-US" smtClean="0"/>
              <a:t>，</a:t>
            </a:r>
            <a:r>
              <a:rPr lang="en-US" altLang="zh-CN" i="1" smtClean="0"/>
              <a:t>Z</a:t>
            </a:r>
            <a:r>
              <a:rPr lang="zh-CN" altLang="en-US" smtClean="0"/>
              <a:t>），</a:t>
            </a:r>
            <a:r>
              <a:rPr lang="en-US" altLang="zh-CN" i="1" smtClean="0"/>
              <a:t>X</a:t>
            </a:r>
            <a:r>
              <a:rPr lang="zh-CN" altLang="en-US" smtClean="0"/>
              <a:t>和</a:t>
            </a:r>
            <a:r>
              <a:rPr lang="en-US" altLang="zh-CN" i="1" smtClean="0"/>
              <a:t>Z</a:t>
            </a:r>
            <a:r>
              <a:rPr lang="zh-CN" altLang="en-US" smtClean="0"/>
              <a:t>为属性组。</a:t>
            </a:r>
          </a:p>
          <a:p>
            <a:pPr lvl="1" algn="just" eaLnBrk="1" hangingPunct="1">
              <a:lnSpc>
                <a:spcPct val="140000"/>
              </a:lnSpc>
              <a:buFont typeface="Wingdings" panose="05000000000000000000" pitchFamily="2" charset="2"/>
              <a:buNone/>
            </a:pPr>
            <a:r>
              <a:rPr lang="zh-CN" altLang="en-US" smtClean="0"/>
              <a:t>  当</a:t>
            </a:r>
            <a:r>
              <a:rPr lang="en-US" altLang="zh-CN" i="1" smtClean="0"/>
              <a:t>t</a:t>
            </a:r>
            <a:r>
              <a:rPr lang="en-US" altLang="zh-CN" smtClean="0"/>
              <a:t>[</a:t>
            </a:r>
            <a:r>
              <a:rPr lang="en-US" altLang="zh-CN" i="1" smtClean="0"/>
              <a:t>X</a:t>
            </a:r>
            <a:r>
              <a:rPr lang="en-US" altLang="zh-CN" smtClean="0"/>
              <a:t>]=</a:t>
            </a:r>
            <a:r>
              <a:rPr lang="en-US" altLang="zh-CN" i="1" smtClean="0"/>
              <a:t>x</a:t>
            </a:r>
            <a:r>
              <a:rPr lang="zh-CN" altLang="en-US" smtClean="0"/>
              <a:t>时，</a:t>
            </a:r>
            <a:r>
              <a:rPr lang="en-US" altLang="zh-CN" i="1" smtClean="0"/>
              <a:t>x</a:t>
            </a:r>
            <a:r>
              <a:rPr lang="zh-CN" altLang="en-US" smtClean="0"/>
              <a:t>在</a:t>
            </a:r>
            <a:r>
              <a:rPr lang="en-US" altLang="zh-CN" i="1" smtClean="0"/>
              <a:t>R</a:t>
            </a:r>
            <a:r>
              <a:rPr lang="zh-CN" altLang="en-US" smtClean="0"/>
              <a:t>中的</a:t>
            </a:r>
            <a:r>
              <a:rPr lang="zh-CN" altLang="en-US" smtClean="0">
                <a:solidFill>
                  <a:schemeClr val="hlink"/>
                </a:solidFill>
              </a:rPr>
              <a:t>象集</a:t>
            </a:r>
            <a:r>
              <a:rPr lang="zh-CN" altLang="en-US" smtClean="0"/>
              <a:t>（</a:t>
            </a:r>
            <a:r>
              <a:rPr lang="en-US" altLang="zh-CN" smtClean="0"/>
              <a:t>Images Set</a:t>
            </a:r>
            <a:r>
              <a:rPr lang="zh-CN" altLang="en-US" smtClean="0"/>
              <a:t>）为：</a:t>
            </a:r>
          </a:p>
          <a:p>
            <a:pPr lvl="1" algn="just" eaLnBrk="1" hangingPunct="1">
              <a:lnSpc>
                <a:spcPct val="130000"/>
              </a:lnSpc>
              <a:buFont typeface="Wingdings" panose="05000000000000000000" pitchFamily="2" charset="2"/>
              <a:buNone/>
            </a:pPr>
            <a:r>
              <a:rPr lang="zh-CN" altLang="en-US" smtClean="0"/>
              <a:t>	           </a:t>
            </a:r>
            <a:r>
              <a:rPr lang="en-US" altLang="zh-CN" i="1" smtClean="0">
                <a:solidFill>
                  <a:srgbClr val="E02920"/>
                </a:solidFill>
              </a:rPr>
              <a:t>Z</a:t>
            </a:r>
            <a:r>
              <a:rPr lang="en-US" altLang="zh-CN" baseline="-30000" smtClean="0">
                <a:solidFill>
                  <a:srgbClr val="E02920"/>
                </a:solidFill>
              </a:rPr>
              <a:t>x</a:t>
            </a:r>
            <a:r>
              <a:rPr lang="en-US" altLang="zh-CN" smtClean="0"/>
              <a:t>={</a:t>
            </a:r>
            <a:r>
              <a:rPr lang="en-US" altLang="zh-CN" i="1" smtClean="0"/>
              <a:t>t</a:t>
            </a:r>
            <a:r>
              <a:rPr lang="en-US" altLang="zh-CN" smtClean="0"/>
              <a:t>[</a:t>
            </a:r>
            <a:r>
              <a:rPr lang="en-US" altLang="zh-CN" i="1" smtClean="0"/>
              <a:t>Z</a:t>
            </a:r>
            <a:r>
              <a:rPr lang="en-US" altLang="zh-CN" smtClean="0"/>
              <a:t>]|</a:t>
            </a:r>
            <a:r>
              <a:rPr lang="en-US" altLang="zh-CN" i="1" smtClean="0"/>
              <a:t>t </a:t>
            </a:r>
            <a:r>
              <a:rPr lang="en-US" altLang="zh-CN" smtClean="0">
                <a:sym typeface="Symbol" panose="05050102010706020507" pitchFamily="18" charset="2"/>
              </a:rPr>
              <a:t></a:t>
            </a:r>
            <a:r>
              <a:rPr lang="en-US" altLang="zh-CN" i="1" smtClean="0"/>
              <a:t>R</a:t>
            </a:r>
            <a:r>
              <a:rPr lang="zh-CN" altLang="en-US" smtClean="0"/>
              <a:t>，</a:t>
            </a:r>
            <a:r>
              <a:rPr lang="en-US" altLang="zh-CN" i="1" smtClean="0"/>
              <a:t>t</a:t>
            </a:r>
            <a:r>
              <a:rPr lang="en-US" altLang="zh-CN" smtClean="0"/>
              <a:t>[</a:t>
            </a:r>
            <a:r>
              <a:rPr lang="en-US" altLang="zh-CN" i="1" smtClean="0"/>
              <a:t>X</a:t>
            </a:r>
            <a:r>
              <a:rPr lang="en-US" altLang="zh-CN" smtClean="0"/>
              <a:t>]=</a:t>
            </a:r>
            <a:r>
              <a:rPr lang="en-US" altLang="zh-CN" i="1" smtClean="0"/>
              <a:t>x</a:t>
            </a:r>
            <a:r>
              <a:rPr lang="en-US" altLang="zh-CN" smtClean="0"/>
              <a:t>}</a:t>
            </a:r>
          </a:p>
          <a:p>
            <a:pPr lvl="1" eaLnBrk="1" hangingPunct="1">
              <a:lnSpc>
                <a:spcPct val="140000"/>
              </a:lnSpc>
              <a:buFont typeface="Wingdings" panose="05000000000000000000" pitchFamily="2" charset="2"/>
              <a:buNone/>
            </a:pPr>
            <a:r>
              <a:rPr lang="en-US" altLang="zh-CN" smtClean="0"/>
              <a:t> 	</a:t>
            </a:r>
            <a:r>
              <a:rPr lang="zh-CN" altLang="en-US" smtClean="0"/>
              <a:t>它表示</a:t>
            </a:r>
            <a:r>
              <a:rPr lang="en-US" altLang="zh-CN" i="1" smtClean="0"/>
              <a:t>R</a:t>
            </a:r>
            <a:r>
              <a:rPr lang="zh-CN" altLang="en-US" smtClean="0"/>
              <a:t>中属性组</a:t>
            </a:r>
            <a:r>
              <a:rPr lang="en-US" altLang="zh-CN" i="1" smtClean="0"/>
              <a:t>X</a:t>
            </a:r>
            <a:r>
              <a:rPr lang="zh-CN" altLang="en-US" smtClean="0"/>
              <a:t>上值为</a:t>
            </a:r>
            <a:r>
              <a:rPr lang="en-US" altLang="zh-CN" i="1" smtClean="0"/>
              <a:t>x</a:t>
            </a:r>
            <a:r>
              <a:rPr lang="zh-CN" altLang="en-US" smtClean="0"/>
              <a:t>的诸元组在</a:t>
            </a:r>
            <a:r>
              <a:rPr lang="en-US" altLang="zh-CN" i="1" smtClean="0"/>
              <a:t>Z</a:t>
            </a:r>
            <a:r>
              <a:rPr lang="zh-CN" altLang="en-US" smtClean="0"/>
              <a:t>上分量的集合 </a:t>
            </a:r>
          </a:p>
        </p:txBody>
      </p:sp>
    </p:spTree>
    <p:extLst>
      <p:ext uri="{BB962C8B-B14F-4D97-AF65-F5344CB8AC3E}">
        <p14:creationId xmlns:p14="http://schemas.microsoft.com/office/powerpoint/2010/main" val="1690625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z="4267"/>
              <a:t>一些记号</a:t>
            </a:r>
            <a:endParaRPr lang="en-US" altLang="zh-CN" sz="4267"/>
          </a:p>
        </p:txBody>
      </p:sp>
      <p:sp>
        <p:nvSpPr>
          <p:cNvPr id="73731" name="Rectangle 3"/>
          <p:cNvSpPr>
            <a:spLocks noGrp="1" noChangeArrowheads="1"/>
          </p:cNvSpPr>
          <p:nvPr>
            <p:ph type="body" idx="1"/>
          </p:nvPr>
        </p:nvSpPr>
        <p:spPr>
          <a:xfrm>
            <a:off x="5780618" y="1394884"/>
            <a:ext cx="5581649" cy="4495800"/>
          </a:xfrm>
        </p:spPr>
        <p:txBody>
          <a:bodyPr>
            <a:normAutofit fontScale="92500" lnSpcReduction="20000"/>
          </a:bodyPr>
          <a:lstStyle/>
          <a:p>
            <a:pPr eaLnBrk="1" hangingPunct="1">
              <a:lnSpc>
                <a:spcPct val="150000"/>
              </a:lnSpc>
            </a:pPr>
            <a:r>
              <a:rPr lang="en-US" altLang="zh-CN" sz="3200" i="1" dirty="0"/>
              <a:t>x</a:t>
            </a:r>
            <a:r>
              <a:rPr lang="en-US" altLang="zh-CN" sz="3200" baseline="-30000" dirty="0"/>
              <a:t>1</a:t>
            </a:r>
            <a:r>
              <a:rPr lang="zh-CN" altLang="en-US" sz="3200" dirty="0"/>
              <a:t>在</a:t>
            </a:r>
            <a:r>
              <a:rPr lang="en-US" altLang="zh-CN" sz="3200" i="1" dirty="0"/>
              <a:t>R</a:t>
            </a:r>
            <a:r>
              <a:rPr lang="zh-CN" altLang="en-US" sz="3200" dirty="0"/>
              <a:t>中的象集</a:t>
            </a:r>
          </a:p>
          <a:p>
            <a:pPr eaLnBrk="1" hangingPunct="1">
              <a:lnSpc>
                <a:spcPct val="150000"/>
              </a:lnSpc>
              <a:buFont typeface="Wingdings" panose="05000000000000000000" pitchFamily="2" charset="2"/>
              <a:buNone/>
            </a:pPr>
            <a:r>
              <a:rPr lang="zh-CN" altLang="en-US" sz="3200" i="1" dirty="0"/>
              <a:t>    </a:t>
            </a:r>
            <a:r>
              <a:rPr lang="en-US" altLang="zh-CN" sz="3200" i="1" dirty="0">
                <a:solidFill>
                  <a:srgbClr val="E02920"/>
                </a:solidFill>
              </a:rPr>
              <a:t>Z</a:t>
            </a:r>
            <a:r>
              <a:rPr lang="en-US" altLang="zh-CN" sz="3200" baseline="-30000" dirty="0">
                <a:solidFill>
                  <a:srgbClr val="E02920"/>
                </a:solidFill>
              </a:rPr>
              <a:t>x1</a:t>
            </a:r>
            <a:r>
              <a:rPr lang="en-US" altLang="zh-CN" sz="3200" i="1" dirty="0"/>
              <a:t> </a:t>
            </a:r>
            <a:r>
              <a:rPr lang="en-US" altLang="zh-CN" sz="3200" dirty="0"/>
              <a:t>={</a:t>
            </a:r>
            <a:r>
              <a:rPr lang="en-US" altLang="zh-CN" sz="3200" i="1" dirty="0"/>
              <a:t>Z</a:t>
            </a:r>
            <a:r>
              <a:rPr lang="en-US" altLang="zh-CN" sz="3200" baseline="-25000" dirty="0"/>
              <a:t>1</a:t>
            </a:r>
            <a:r>
              <a:rPr lang="zh-CN" altLang="en-US" sz="3200" dirty="0"/>
              <a:t>，</a:t>
            </a:r>
            <a:r>
              <a:rPr lang="en-US" altLang="zh-CN" sz="3200" i="1" dirty="0"/>
              <a:t>Z</a:t>
            </a:r>
            <a:r>
              <a:rPr lang="en-US" altLang="zh-CN" sz="3200" baseline="-25000" dirty="0"/>
              <a:t>2</a:t>
            </a:r>
            <a:r>
              <a:rPr lang="zh-CN" altLang="en-US" sz="3200" dirty="0"/>
              <a:t>，</a:t>
            </a:r>
            <a:r>
              <a:rPr lang="en-US" altLang="zh-CN" sz="3200" i="1" dirty="0"/>
              <a:t>Z</a:t>
            </a:r>
            <a:r>
              <a:rPr lang="en-US" altLang="zh-CN" sz="3200" baseline="-25000" dirty="0"/>
              <a:t>3</a:t>
            </a:r>
            <a:r>
              <a:rPr lang="en-US" altLang="zh-CN" sz="3200" dirty="0"/>
              <a:t>}</a:t>
            </a:r>
            <a:r>
              <a:rPr lang="zh-CN" altLang="en-US" sz="3200" dirty="0"/>
              <a:t>，</a:t>
            </a:r>
            <a:endParaRPr lang="zh-CN" altLang="en-US" sz="3200" i="1" dirty="0"/>
          </a:p>
          <a:p>
            <a:pPr eaLnBrk="1" hangingPunct="1">
              <a:lnSpc>
                <a:spcPct val="150000"/>
              </a:lnSpc>
            </a:pPr>
            <a:r>
              <a:rPr lang="en-US" altLang="zh-CN" sz="3200" i="1" dirty="0"/>
              <a:t>x</a:t>
            </a:r>
            <a:r>
              <a:rPr lang="en-US" altLang="zh-CN" sz="3200" baseline="-30000" dirty="0"/>
              <a:t>2</a:t>
            </a:r>
            <a:r>
              <a:rPr lang="zh-CN" altLang="en-US" sz="3200" dirty="0"/>
              <a:t>在</a:t>
            </a:r>
            <a:r>
              <a:rPr lang="en-US" altLang="zh-CN" sz="3200" i="1" dirty="0"/>
              <a:t>R</a:t>
            </a:r>
            <a:r>
              <a:rPr lang="zh-CN" altLang="en-US" sz="3200" dirty="0"/>
              <a:t>中的象集</a:t>
            </a:r>
          </a:p>
          <a:p>
            <a:pPr eaLnBrk="1" hangingPunct="1">
              <a:lnSpc>
                <a:spcPct val="150000"/>
              </a:lnSpc>
              <a:buFont typeface="Wingdings" panose="05000000000000000000" pitchFamily="2" charset="2"/>
              <a:buNone/>
            </a:pPr>
            <a:r>
              <a:rPr lang="zh-CN" altLang="en-US" sz="3200" i="1" dirty="0"/>
              <a:t>    </a:t>
            </a:r>
            <a:r>
              <a:rPr lang="en-US" altLang="zh-CN" sz="3200" i="1" dirty="0">
                <a:solidFill>
                  <a:srgbClr val="E02920"/>
                </a:solidFill>
              </a:rPr>
              <a:t>Z</a:t>
            </a:r>
            <a:r>
              <a:rPr lang="en-US" altLang="zh-CN" sz="3200" baseline="-30000" dirty="0">
                <a:solidFill>
                  <a:srgbClr val="E02920"/>
                </a:solidFill>
              </a:rPr>
              <a:t>x2</a:t>
            </a:r>
            <a:r>
              <a:rPr lang="en-US" altLang="zh-CN" sz="3200" i="1" dirty="0"/>
              <a:t> </a:t>
            </a:r>
            <a:r>
              <a:rPr lang="en-US" altLang="zh-CN" sz="3200" dirty="0"/>
              <a:t>={</a:t>
            </a:r>
            <a:r>
              <a:rPr lang="en-US" altLang="zh-CN" sz="3200" i="1" dirty="0"/>
              <a:t>Z</a:t>
            </a:r>
            <a:r>
              <a:rPr lang="en-US" altLang="zh-CN" sz="3200" baseline="-25000" dirty="0"/>
              <a:t>2</a:t>
            </a:r>
            <a:r>
              <a:rPr lang="zh-CN" altLang="en-US" sz="3200" dirty="0"/>
              <a:t>，</a:t>
            </a:r>
            <a:r>
              <a:rPr lang="en-US" altLang="zh-CN" sz="3200" i="1" dirty="0"/>
              <a:t>Z</a:t>
            </a:r>
            <a:r>
              <a:rPr lang="en-US" altLang="zh-CN" sz="3200" baseline="-25000" dirty="0"/>
              <a:t>3</a:t>
            </a:r>
            <a:r>
              <a:rPr lang="en-US" altLang="zh-CN" sz="3200" dirty="0"/>
              <a:t>}</a:t>
            </a:r>
            <a:r>
              <a:rPr lang="zh-CN" altLang="en-US" sz="3200" dirty="0"/>
              <a:t>，</a:t>
            </a:r>
            <a:endParaRPr lang="zh-CN" altLang="en-US" sz="3200" i="1" dirty="0"/>
          </a:p>
          <a:p>
            <a:pPr eaLnBrk="1" hangingPunct="1">
              <a:lnSpc>
                <a:spcPct val="150000"/>
              </a:lnSpc>
            </a:pPr>
            <a:r>
              <a:rPr lang="en-US" altLang="zh-CN" sz="3200" i="1" dirty="0"/>
              <a:t>x</a:t>
            </a:r>
            <a:r>
              <a:rPr lang="en-US" altLang="zh-CN" sz="3200" baseline="-30000" dirty="0"/>
              <a:t>3</a:t>
            </a:r>
            <a:r>
              <a:rPr lang="zh-CN" altLang="en-US" sz="3200" dirty="0"/>
              <a:t>在</a:t>
            </a:r>
            <a:r>
              <a:rPr lang="en-US" altLang="zh-CN" sz="3200" i="1" dirty="0"/>
              <a:t>R</a:t>
            </a:r>
            <a:r>
              <a:rPr lang="zh-CN" altLang="en-US" sz="3200" dirty="0"/>
              <a:t>中的象集</a:t>
            </a:r>
          </a:p>
          <a:p>
            <a:pPr eaLnBrk="1" hangingPunct="1">
              <a:lnSpc>
                <a:spcPct val="150000"/>
              </a:lnSpc>
              <a:buFont typeface="Wingdings" panose="05000000000000000000" pitchFamily="2" charset="2"/>
              <a:buNone/>
            </a:pPr>
            <a:r>
              <a:rPr lang="zh-CN" altLang="en-US" sz="3200" i="1" dirty="0"/>
              <a:t>    </a:t>
            </a:r>
            <a:r>
              <a:rPr lang="en-US" altLang="zh-CN" sz="3200" i="1" dirty="0">
                <a:solidFill>
                  <a:srgbClr val="E02920"/>
                </a:solidFill>
              </a:rPr>
              <a:t>Z</a:t>
            </a:r>
            <a:r>
              <a:rPr lang="en-US" altLang="zh-CN" sz="3200" baseline="-30000" dirty="0">
                <a:solidFill>
                  <a:srgbClr val="E02920"/>
                </a:solidFill>
              </a:rPr>
              <a:t>x3</a:t>
            </a:r>
            <a:r>
              <a:rPr lang="en-US" altLang="zh-CN" sz="3200" dirty="0"/>
              <a:t>={</a:t>
            </a:r>
            <a:r>
              <a:rPr lang="en-US" altLang="zh-CN" sz="3200" i="1" dirty="0"/>
              <a:t>Z</a:t>
            </a:r>
            <a:r>
              <a:rPr lang="en-US" altLang="zh-CN" sz="3200" baseline="-25000" dirty="0"/>
              <a:t>1</a:t>
            </a:r>
            <a:r>
              <a:rPr lang="zh-CN" altLang="en-US" sz="3200" dirty="0"/>
              <a:t>，</a:t>
            </a:r>
            <a:r>
              <a:rPr lang="en-US" altLang="zh-CN" sz="3200" i="1" dirty="0"/>
              <a:t>Z</a:t>
            </a:r>
            <a:r>
              <a:rPr lang="en-US" altLang="zh-CN" sz="3200" baseline="-25000" dirty="0"/>
              <a:t>3</a:t>
            </a:r>
            <a:r>
              <a:rPr lang="en-US" altLang="zh-CN" sz="3200" dirty="0"/>
              <a:t>}</a:t>
            </a:r>
          </a:p>
        </p:txBody>
      </p:sp>
      <p:pic>
        <p:nvPicPr>
          <p:cNvPr id="73732" name="Picture 4" descr="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018" y="1773767"/>
            <a:ext cx="3210983" cy="395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5"/>
          <p:cNvSpPr>
            <a:spLocks noChangeArrowheads="1"/>
          </p:cNvSpPr>
          <p:nvPr/>
        </p:nvSpPr>
        <p:spPr bwMode="auto">
          <a:xfrm>
            <a:off x="1968500" y="5974177"/>
            <a:ext cx="15007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en-US" altLang="zh-CN" sz="2400" b="0"/>
              <a:t> </a:t>
            </a:r>
            <a:r>
              <a:rPr kumimoji="1" lang="zh-CN" altLang="en-US" sz="2400" b="0"/>
              <a:t>象集举例</a:t>
            </a:r>
          </a:p>
        </p:txBody>
      </p:sp>
      <p:sp>
        <p:nvSpPr>
          <p:cNvPr id="8" name="椭圆 7"/>
          <p:cNvSpPr>
            <a:spLocks noChangeArrowheads="1"/>
          </p:cNvSpPr>
          <p:nvPr/>
        </p:nvSpPr>
        <p:spPr bwMode="auto">
          <a:xfrm>
            <a:off x="6426950" y="3929219"/>
            <a:ext cx="571500" cy="285749"/>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9" name="矩形 8"/>
          <p:cNvSpPr>
            <a:spLocks noChangeArrowheads="1"/>
          </p:cNvSpPr>
          <p:nvPr/>
        </p:nvSpPr>
        <p:spPr bwMode="auto">
          <a:xfrm>
            <a:off x="1524000" y="2144184"/>
            <a:ext cx="3143251" cy="14986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 name="圆角矩形 9"/>
          <p:cNvSpPr>
            <a:spLocks noChangeArrowheads="1"/>
          </p:cNvSpPr>
          <p:nvPr/>
        </p:nvSpPr>
        <p:spPr bwMode="auto">
          <a:xfrm>
            <a:off x="3143251" y="2214033"/>
            <a:ext cx="762000" cy="1356784"/>
          </a:xfrm>
          <a:prstGeom prst="roundRect">
            <a:avLst>
              <a:gd name="adj" fmla="val 16667"/>
            </a:avLst>
          </a:prstGeom>
          <a:noFill/>
          <a:ln w="25400">
            <a:solidFill>
              <a:srgbClr val="00B050"/>
            </a:solidFill>
            <a:round/>
            <a:headEnd/>
            <a:tailEnd/>
          </a:ln>
          <a:effectLst>
            <a:outerShdw blurRad="63500" dist="38100" dir="16200000" rotWithShape="0">
              <a:srgbClr val="000000">
                <a:alpha val="39998"/>
              </a:srgbClr>
            </a:outerShdw>
          </a:effectLst>
          <a:extLst>
            <a:ext uri="{909E8E84-426E-40DD-AFC4-6F175D3DCCD1}">
              <a14:hiddenFill xmlns:a14="http://schemas.microsoft.com/office/drawing/2010/main">
                <a:solidFill>
                  <a:srgbClr val="FFFFFF"/>
                </a:solidFill>
              </a14:hiddenFill>
            </a:ext>
          </a:extLst>
        </p:spPr>
        <p:txBody>
          <a:bodyPr wrap="none" anchor="ctr"/>
          <a:lstStyle/>
          <a:p>
            <a:pPr marL="457189" indent="-457189">
              <a:defRPr/>
            </a:pPr>
            <a:endParaRPr lang="zh-CN" altLang="en-US" sz="2400"/>
          </a:p>
        </p:txBody>
      </p:sp>
      <p:sp>
        <p:nvSpPr>
          <p:cNvPr id="11" name="矩形 10"/>
          <p:cNvSpPr>
            <a:spLocks noChangeArrowheads="1"/>
          </p:cNvSpPr>
          <p:nvPr/>
        </p:nvSpPr>
        <p:spPr bwMode="auto">
          <a:xfrm>
            <a:off x="1524000" y="3642784"/>
            <a:ext cx="3143251" cy="1073149"/>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2" name="圆角矩形 11"/>
          <p:cNvSpPr>
            <a:spLocks noChangeArrowheads="1"/>
          </p:cNvSpPr>
          <p:nvPr/>
        </p:nvSpPr>
        <p:spPr bwMode="auto">
          <a:xfrm>
            <a:off x="3143251" y="3714751"/>
            <a:ext cx="762000" cy="929216"/>
          </a:xfrm>
          <a:prstGeom prst="roundRect">
            <a:avLst>
              <a:gd name="adj" fmla="val 16667"/>
            </a:avLst>
          </a:prstGeom>
          <a:noFill/>
          <a:ln w="25400">
            <a:solidFill>
              <a:srgbClr val="00B050"/>
            </a:solidFill>
            <a:round/>
            <a:headEnd/>
            <a:tailEnd/>
          </a:ln>
          <a:effectLst>
            <a:outerShdw blurRad="63500" dist="38100" dir="16200000" rotWithShape="0">
              <a:srgbClr val="000000">
                <a:alpha val="39998"/>
              </a:srgbClr>
            </a:outerShdw>
          </a:effectLst>
          <a:extLst>
            <a:ext uri="{909E8E84-426E-40DD-AFC4-6F175D3DCCD1}">
              <a14:hiddenFill xmlns:a14="http://schemas.microsoft.com/office/drawing/2010/main">
                <a:solidFill>
                  <a:srgbClr val="FFFFFF"/>
                </a:solidFill>
              </a14:hiddenFill>
            </a:ext>
          </a:extLst>
        </p:spPr>
        <p:txBody>
          <a:bodyPr wrap="none" anchor="ctr"/>
          <a:lstStyle/>
          <a:p>
            <a:pPr marL="457189" indent="-457189">
              <a:defRPr/>
            </a:pPr>
            <a:endParaRPr lang="zh-CN" altLang="en-US" sz="2400"/>
          </a:p>
        </p:txBody>
      </p:sp>
      <p:sp>
        <p:nvSpPr>
          <p:cNvPr id="13" name="椭圆 12"/>
          <p:cNvSpPr>
            <a:spLocks noChangeArrowheads="1"/>
          </p:cNvSpPr>
          <p:nvPr/>
        </p:nvSpPr>
        <p:spPr bwMode="auto">
          <a:xfrm>
            <a:off x="6434797" y="5379035"/>
            <a:ext cx="571500" cy="285749"/>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4" name="矩形 13"/>
          <p:cNvSpPr>
            <a:spLocks noChangeArrowheads="1"/>
          </p:cNvSpPr>
          <p:nvPr/>
        </p:nvSpPr>
        <p:spPr bwMode="auto">
          <a:xfrm>
            <a:off x="1524000" y="4715933"/>
            <a:ext cx="3143251" cy="999067"/>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5" name="圆角矩形 14"/>
          <p:cNvSpPr>
            <a:spLocks noChangeArrowheads="1"/>
          </p:cNvSpPr>
          <p:nvPr/>
        </p:nvSpPr>
        <p:spPr bwMode="auto">
          <a:xfrm>
            <a:off x="3143251" y="4785785"/>
            <a:ext cx="762000" cy="857249"/>
          </a:xfrm>
          <a:prstGeom prst="roundRect">
            <a:avLst>
              <a:gd name="adj" fmla="val 16667"/>
            </a:avLst>
          </a:prstGeom>
          <a:noFill/>
          <a:ln w="25400">
            <a:solidFill>
              <a:srgbClr val="00B050"/>
            </a:solidFill>
            <a:round/>
            <a:headEnd/>
            <a:tailEnd/>
          </a:ln>
          <a:effectLst>
            <a:outerShdw blurRad="63500" dist="38100" dir="16200000" rotWithShape="0">
              <a:srgbClr val="000000">
                <a:alpha val="39998"/>
              </a:srgbClr>
            </a:outerShdw>
          </a:effectLst>
          <a:extLst>
            <a:ext uri="{909E8E84-426E-40DD-AFC4-6F175D3DCCD1}">
              <a14:hiddenFill xmlns:a14="http://schemas.microsoft.com/office/drawing/2010/main">
                <a:solidFill>
                  <a:srgbClr val="FFFFFF"/>
                </a:solidFill>
              </a14:hiddenFill>
            </a:ext>
          </a:extLst>
        </p:spPr>
        <p:txBody>
          <a:bodyPr wrap="none" anchor="ctr"/>
          <a:lstStyle/>
          <a:p>
            <a:pPr marL="457189" indent="-457189">
              <a:defRPr/>
            </a:pPr>
            <a:endParaRPr lang="zh-CN" altLang="en-US" sz="2400"/>
          </a:p>
        </p:txBody>
      </p:sp>
      <p:sp>
        <p:nvSpPr>
          <p:cNvPr id="16" name="椭圆 15"/>
          <p:cNvSpPr>
            <a:spLocks noChangeArrowheads="1"/>
          </p:cNvSpPr>
          <p:nvPr/>
        </p:nvSpPr>
        <p:spPr bwMode="auto">
          <a:xfrm>
            <a:off x="6448865" y="2504664"/>
            <a:ext cx="571500" cy="285749"/>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7" name="弧形 16"/>
          <p:cNvSpPr/>
          <p:nvPr/>
        </p:nvSpPr>
        <p:spPr bwMode="auto">
          <a:xfrm rot="358344">
            <a:off x="3570818" y="1972733"/>
            <a:ext cx="4857749" cy="857251"/>
          </a:xfrm>
          <a:prstGeom prst="arc">
            <a:avLst>
              <a:gd name="adj1" fmla="val 10868318"/>
              <a:gd name="adj2" fmla="val 21557403"/>
            </a:avLst>
          </a:prstGeom>
          <a:noFill/>
          <a:ln w="25400" cap="flat" cmpd="sng" algn="ctr">
            <a:solidFill>
              <a:srgbClr val="FF0000"/>
            </a:solidFill>
            <a:prstDash val="dashDot"/>
            <a:round/>
            <a:headEnd type="none" w="med" len="med"/>
            <a:tailEnd type="stealth" w="med" len="med"/>
          </a:ln>
          <a:effectLst/>
        </p:spPr>
        <p:txBody>
          <a:bodyPr wrap="none" anchor="ctr"/>
          <a:lstStyle/>
          <a:p>
            <a:pPr marL="457189" indent="-457189">
              <a:defRPr/>
            </a:pPr>
            <a:endParaRPr lang="zh-CN" altLang="en-US" sz="2400"/>
          </a:p>
        </p:txBody>
      </p:sp>
      <p:sp>
        <p:nvSpPr>
          <p:cNvPr id="18" name="弧形 17"/>
          <p:cNvSpPr/>
          <p:nvPr/>
        </p:nvSpPr>
        <p:spPr bwMode="auto">
          <a:xfrm rot="358344">
            <a:off x="3570818" y="3473452"/>
            <a:ext cx="4857749" cy="857249"/>
          </a:xfrm>
          <a:prstGeom prst="arc">
            <a:avLst>
              <a:gd name="adj1" fmla="val 10868318"/>
              <a:gd name="adj2" fmla="val 21557403"/>
            </a:avLst>
          </a:prstGeom>
          <a:noFill/>
          <a:ln w="25400" cap="flat" cmpd="sng" algn="ctr">
            <a:solidFill>
              <a:srgbClr val="FF0000"/>
            </a:solidFill>
            <a:prstDash val="dashDot"/>
            <a:round/>
            <a:headEnd type="none" w="med" len="med"/>
            <a:tailEnd type="stealth" w="med" len="med"/>
          </a:ln>
          <a:effectLst/>
        </p:spPr>
        <p:txBody>
          <a:bodyPr wrap="none" anchor="ctr"/>
          <a:lstStyle/>
          <a:p>
            <a:pPr marL="457189" indent="-457189">
              <a:defRPr/>
            </a:pPr>
            <a:endParaRPr lang="zh-CN" altLang="en-US" sz="2400"/>
          </a:p>
        </p:txBody>
      </p:sp>
      <p:sp>
        <p:nvSpPr>
          <p:cNvPr id="19" name="弧形 18"/>
          <p:cNvSpPr/>
          <p:nvPr/>
        </p:nvSpPr>
        <p:spPr bwMode="auto">
          <a:xfrm rot="778044">
            <a:off x="3467101" y="4688417"/>
            <a:ext cx="4857751" cy="1092200"/>
          </a:xfrm>
          <a:prstGeom prst="arc">
            <a:avLst>
              <a:gd name="adj1" fmla="val 10868318"/>
              <a:gd name="adj2" fmla="val 21517718"/>
            </a:avLst>
          </a:prstGeom>
          <a:noFill/>
          <a:ln w="25400" cap="flat" cmpd="sng" algn="ctr">
            <a:solidFill>
              <a:srgbClr val="FF0000"/>
            </a:solidFill>
            <a:prstDash val="dashDot"/>
            <a:round/>
            <a:headEnd type="none" w="med" len="med"/>
            <a:tailEnd type="stealth" w="med" len="med"/>
          </a:ln>
          <a:effectLst/>
        </p:spPr>
        <p:txBody>
          <a:bodyPr wrap="none" anchor="ctr"/>
          <a:lstStyle/>
          <a:p>
            <a:pPr marL="457189" indent="-457189">
              <a:defRPr/>
            </a:pPr>
            <a:endParaRPr lang="zh-CN" altLang="en-US" sz="2400"/>
          </a:p>
        </p:txBody>
      </p:sp>
    </p:spTree>
    <p:extLst>
      <p:ext uri="{BB962C8B-B14F-4D97-AF65-F5344CB8AC3E}">
        <p14:creationId xmlns:p14="http://schemas.microsoft.com/office/powerpoint/2010/main" val="185811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nodeType="afterGroup">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1000"/>
                                        <p:tgtEl>
                                          <p:spTgt spid="9"/>
                                        </p:tgtEl>
                                      </p:cBhvr>
                                    </p:animEffect>
                                  </p:childTnLst>
                                </p:cTn>
                              </p:par>
                            </p:childTnLst>
                          </p:cTn>
                        </p:par>
                        <p:par>
                          <p:cTn id="12" fill="hold" nodeType="afterGroup">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1000"/>
                                        <p:tgtEl>
                                          <p:spTgt spid="10"/>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1000"/>
                                        <p:tgtEl>
                                          <p:spTgt spid="1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xit" presetSubtype="0" fill="hold" nodeType="clickEffect">
                                  <p:stCondLst>
                                    <p:cond delay="0"/>
                                  </p:stCondLst>
                                  <p:childTnLst>
                                    <p:animEffect transition="out" filter="fade">
                                      <p:cBhvr>
                                        <p:cTn id="23" dur="1000"/>
                                        <p:tgtEl>
                                          <p:spTgt spid="17"/>
                                        </p:tgtEl>
                                      </p:cBhvr>
                                    </p:animEffect>
                                    <p:set>
                                      <p:cBhvr>
                                        <p:cTn id="24" dur="1" fill="hold">
                                          <p:stCondLst>
                                            <p:cond delay="999"/>
                                          </p:stCondLst>
                                        </p:cTn>
                                        <p:tgtEl>
                                          <p:spTgt spid="1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1000"/>
                                        <p:tgtEl>
                                          <p:spTgt spid="16"/>
                                        </p:tgtEl>
                                      </p:cBhvr>
                                    </p:animEffect>
                                    <p:set>
                                      <p:cBhvr>
                                        <p:cTn id="27" dur="1" fill="hold">
                                          <p:stCondLst>
                                            <p:cond delay="999"/>
                                          </p:stCondLst>
                                        </p:cTn>
                                        <p:tgtEl>
                                          <p:spTgt spid="1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1000"/>
                                        <p:tgtEl>
                                          <p:spTgt spid="10"/>
                                        </p:tgtEl>
                                      </p:cBhvr>
                                    </p:animEffect>
                                    <p:set>
                                      <p:cBhvr>
                                        <p:cTn id="30" dur="1" fill="hold">
                                          <p:stCondLst>
                                            <p:cond delay="999"/>
                                          </p:stCondLst>
                                        </p:cTn>
                                        <p:tgtEl>
                                          <p:spTgt spid="10"/>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1000"/>
                                        <p:tgtEl>
                                          <p:spTgt spid="9"/>
                                        </p:tgtEl>
                                      </p:cBhvr>
                                    </p:animEffect>
                                    <p:set>
                                      <p:cBhvr>
                                        <p:cTn id="33" dur="1" fill="hold">
                                          <p:stCondLst>
                                            <p:cond delay="999"/>
                                          </p:stCondLst>
                                        </p:cTn>
                                        <p:tgtEl>
                                          <p:spTgt spid="9"/>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childTnLst>
                                </p:cTn>
                              </p:par>
                            </p:childTnLst>
                          </p:cTn>
                        </p:par>
                        <p:par>
                          <p:cTn id="39" fill="hold" nodeType="afterGroup">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1000"/>
                                        <p:tgtEl>
                                          <p:spTgt spid="11"/>
                                        </p:tgtEl>
                                      </p:cBhvr>
                                    </p:animEffect>
                                  </p:childTnLst>
                                </p:cTn>
                              </p:par>
                            </p:childTnLst>
                          </p:cTn>
                        </p:par>
                        <p:par>
                          <p:cTn id="43" fill="hold" nodeType="afterGroup">
                            <p:stCondLst>
                              <p:cond delay="2000"/>
                            </p:stCondLst>
                            <p:childTnLst>
                              <p:par>
                                <p:cTn id="44" presetID="22" presetClass="entr" presetSubtype="4"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1000"/>
                                        <p:tgtEl>
                                          <p:spTgt spid="12"/>
                                        </p:tgtEl>
                                      </p:cBhvr>
                                    </p:animEffect>
                                  </p:childTnLst>
                                </p:cTn>
                              </p:par>
                            </p:childTnLst>
                          </p:cTn>
                        </p:par>
                        <p:par>
                          <p:cTn id="47" fill="hold" nodeType="afterGroup">
                            <p:stCondLst>
                              <p:cond delay="3000"/>
                            </p:stCondLst>
                            <p:childTnLst>
                              <p:par>
                                <p:cTn id="48" presetID="22" presetClass="entr" presetSubtype="8"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10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1" nodeType="clickEffect">
                                  <p:stCondLst>
                                    <p:cond delay="0"/>
                                  </p:stCondLst>
                                  <p:childTnLst>
                                    <p:animEffect transition="out" filter="fade">
                                      <p:cBhvr>
                                        <p:cTn id="54" dur="1000"/>
                                        <p:tgtEl>
                                          <p:spTgt spid="11"/>
                                        </p:tgtEl>
                                      </p:cBhvr>
                                    </p:animEffect>
                                    <p:set>
                                      <p:cBhvr>
                                        <p:cTn id="55" dur="1" fill="hold">
                                          <p:stCondLst>
                                            <p:cond delay="999"/>
                                          </p:stCondLst>
                                        </p:cTn>
                                        <p:tgtEl>
                                          <p:spTgt spid="1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12"/>
                                        </p:tgtEl>
                                      </p:cBhvr>
                                    </p:animEffect>
                                    <p:set>
                                      <p:cBhvr>
                                        <p:cTn id="58" dur="1" fill="hold">
                                          <p:stCondLst>
                                            <p:cond delay="999"/>
                                          </p:stCondLst>
                                        </p:cTn>
                                        <p:tgtEl>
                                          <p:spTgt spid="1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1000"/>
                                        <p:tgtEl>
                                          <p:spTgt spid="18"/>
                                        </p:tgtEl>
                                      </p:cBhvr>
                                    </p:animEffect>
                                    <p:set>
                                      <p:cBhvr>
                                        <p:cTn id="61" dur="1" fill="hold">
                                          <p:stCondLst>
                                            <p:cond delay="999"/>
                                          </p:stCondLst>
                                        </p:cTn>
                                        <p:tgtEl>
                                          <p:spTgt spid="1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8"/>
                                        </p:tgtEl>
                                      </p:cBhvr>
                                    </p:animEffect>
                                    <p:set>
                                      <p:cBhvr>
                                        <p:cTn id="64" dur="1" fill="hold">
                                          <p:stCondLst>
                                            <p:cond delay="999"/>
                                          </p:stCondLst>
                                        </p:cTn>
                                        <p:tgtEl>
                                          <p:spTgt spid="8"/>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000"/>
                                        <p:tgtEl>
                                          <p:spTgt spid="13"/>
                                        </p:tgtEl>
                                      </p:cBhvr>
                                    </p:animEffect>
                                  </p:childTnLst>
                                </p:cTn>
                              </p:par>
                            </p:childTnLst>
                          </p:cTn>
                        </p:par>
                        <p:par>
                          <p:cTn id="70" fill="hold" nodeType="afterGroup">
                            <p:stCondLst>
                              <p:cond delay="100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1000"/>
                                        <p:tgtEl>
                                          <p:spTgt spid="14"/>
                                        </p:tgtEl>
                                      </p:cBhvr>
                                    </p:animEffect>
                                  </p:childTnLst>
                                </p:cTn>
                              </p:par>
                            </p:childTnLst>
                          </p:cTn>
                        </p:par>
                        <p:par>
                          <p:cTn id="74" fill="hold" nodeType="afterGroup">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1000"/>
                                        <p:tgtEl>
                                          <p:spTgt spid="15"/>
                                        </p:tgtEl>
                                      </p:cBhvr>
                                    </p:animEffect>
                                  </p:childTnLst>
                                </p:cTn>
                              </p:par>
                            </p:childTnLst>
                          </p:cTn>
                        </p:par>
                        <p:par>
                          <p:cTn id="78" fill="hold" nodeType="afterGroup">
                            <p:stCondLst>
                              <p:cond delay="3000"/>
                            </p:stCondLst>
                            <p:childTnLst>
                              <p:par>
                                <p:cTn id="79" presetID="22" presetClass="entr" presetSubtype="8" fill="hold" nodeType="after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left)">
                                      <p:cBhvr>
                                        <p:cTn id="81" dur="1000"/>
                                        <p:tgtEl>
                                          <p:spTgt spid="1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xit" presetSubtype="0" fill="hold" grpId="1" nodeType="clickEffect">
                                  <p:stCondLst>
                                    <p:cond delay="0"/>
                                  </p:stCondLst>
                                  <p:childTnLst>
                                    <p:animEffect transition="out" filter="fade">
                                      <p:cBhvr>
                                        <p:cTn id="85" dur="1000"/>
                                        <p:tgtEl>
                                          <p:spTgt spid="13"/>
                                        </p:tgtEl>
                                      </p:cBhvr>
                                    </p:animEffect>
                                    <p:set>
                                      <p:cBhvr>
                                        <p:cTn id="86" dur="1" fill="hold">
                                          <p:stCondLst>
                                            <p:cond delay="999"/>
                                          </p:stCondLst>
                                        </p:cTn>
                                        <p:tgtEl>
                                          <p:spTgt spid="13"/>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1000"/>
                                        <p:tgtEl>
                                          <p:spTgt spid="19"/>
                                        </p:tgtEl>
                                      </p:cBhvr>
                                    </p:animEffect>
                                    <p:set>
                                      <p:cBhvr>
                                        <p:cTn id="89" dur="1" fill="hold">
                                          <p:stCondLst>
                                            <p:cond delay="999"/>
                                          </p:stCondLst>
                                        </p:cTn>
                                        <p:tgtEl>
                                          <p:spTgt spid="19"/>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1000"/>
                                        <p:tgtEl>
                                          <p:spTgt spid="15"/>
                                        </p:tgtEl>
                                      </p:cBhvr>
                                    </p:animEffect>
                                    <p:set>
                                      <p:cBhvr>
                                        <p:cTn id="92" dur="1" fill="hold">
                                          <p:stCondLst>
                                            <p:cond delay="999"/>
                                          </p:stCondLst>
                                        </p:cTn>
                                        <p:tgtEl>
                                          <p:spTgt spid="15"/>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1000"/>
                                        <p:tgtEl>
                                          <p:spTgt spid="14"/>
                                        </p:tgtEl>
                                      </p:cBhvr>
                                    </p:animEffect>
                                    <p:set>
                                      <p:cBhvr>
                                        <p:cTn id="95"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zh-CN" sz="4800"/>
              <a:t>4. </a:t>
            </a:r>
            <a:r>
              <a:rPr lang="zh-CN" altLang="en-US" sz="4800"/>
              <a:t>除运算（</a:t>
            </a:r>
            <a:r>
              <a:rPr lang="en-US" altLang="zh-CN" sz="4800"/>
              <a:t>Division</a:t>
            </a:r>
            <a:r>
              <a:rPr lang="zh-CN" altLang="en-US" sz="4800"/>
              <a:t>） </a:t>
            </a:r>
          </a:p>
        </p:txBody>
      </p:sp>
      <p:sp>
        <p:nvSpPr>
          <p:cNvPr id="108547" name="Rectangle 3"/>
          <p:cNvSpPr>
            <a:spLocks noGrp="1" noChangeArrowheads="1"/>
          </p:cNvSpPr>
          <p:nvPr>
            <p:ph type="body" idx="1"/>
          </p:nvPr>
        </p:nvSpPr>
        <p:spPr>
          <a:xfrm>
            <a:off x="814918" y="1267884"/>
            <a:ext cx="10850033" cy="4620683"/>
          </a:xfrm>
        </p:spPr>
        <p:txBody>
          <a:bodyPr/>
          <a:lstStyle/>
          <a:p>
            <a:pPr algn="just" eaLnBrk="1" hangingPunct="1">
              <a:lnSpc>
                <a:spcPct val="140000"/>
              </a:lnSpc>
              <a:buFont typeface="Wingdings" panose="05000000000000000000" pitchFamily="2" charset="2"/>
              <a:buNone/>
            </a:pPr>
            <a:r>
              <a:rPr lang="zh-CN" altLang="en-US" sz="2667">
                <a:latin typeface="Arial Unicode MS" pitchFamily="34" charset="-122"/>
              </a:rPr>
              <a:t>给定关系</a:t>
            </a:r>
            <a:r>
              <a:rPr lang="en-US" altLang="zh-CN" sz="2667"/>
              <a:t>R (X</a:t>
            </a:r>
            <a:r>
              <a:rPr lang="zh-CN" altLang="en-US" sz="2667"/>
              <a:t>，</a:t>
            </a:r>
            <a:r>
              <a:rPr lang="en-US" altLang="zh-CN" sz="2667"/>
              <a:t>Y) </a:t>
            </a:r>
            <a:r>
              <a:rPr lang="zh-CN" altLang="en-US" sz="2667">
                <a:latin typeface="Arial Unicode MS" pitchFamily="34" charset="-122"/>
              </a:rPr>
              <a:t>和</a:t>
            </a:r>
            <a:r>
              <a:rPr lang="en-US" altLang="zh-CN" sz="2667"/>
              <a:t>S (Y</a:t>
            </a:r>
            <a:r>
              <a:rPr lang="zh-CN" altLang="en-US" sz="2667"/>
              <a:t>，</a:t>
            </a:r>
            <a:r>
              <a:rPr lang="en-US" altLang="zh-CN" sz="2667"/>
              <a:t>Z)</a:t>
            </a:r>
            <a:r>
              <a:rPr lang="zh-CN" altLang="en-US" sz="2667">
                <a:latin typeface="Arial Unicode MS" pitchFamily="34" charset="-122"/>
              </a:rPr>
              <a:t>，其中</a:t>
            </a:r>
            <a:r>
              <a:rPr lang="en-US" altLang="zh-CN" sz="2667" i="1"/>
              <a:t>X</a:t>
            </a:r>
            <a:r>
              <a:rPr lang="zh-CN" altLang="en-US" sz="2667"/>
              <a:t>，</a:t>
            </a:r>
            <a:r>
              <a:rPr lang="en-US" altLang="zh-CN" sz="2667" i="1"/>
              <a:t>Y</a:t>
            </a:r>
            <a:r>
              <a:rPr lang="zh-CN" altLang="en-US" sz="2667"/>
              <a:t>，</a:t>
            </a:r>
            <a:r>
              <a:rPr lang="en-US" altLang="zh-CN" sz="2667" i="1"/>
              <a:t>Z</a:t>
            </a:r>
            <a:r>
              <a:rPr lang="zh-CN" altLang="en-US" sz="2667">
                <a:latin typeface="Arial Unicode MS" pitchFamily="34" charset="-122"/>
              </a:rPr>
              <a:t>为属性组。</a:t>
            </a:r>
          </a:p>
          <a:p>
            <a:pPr algn="just" eaLnBrk="1" hangingPunct="1">
              <a:lnSpc>
                <a:spcPct val="140000"/>
              </a:lnSpc>
              <a:buFont typeface="Wingdings" panose="05000000000000000000" pitchFamily="2" charset="2"/>
              <a:buNone/>
            </a:pPr>
            <a:r>
              <a:rPr lang="en-US" altLang="zh-CN" sz="2667"/>
              <a:t>R</a:t>
            </a:r>
            <a:r>
              <a:rPr lang="zh-CN" altLang="en-US" sz="2667">
                <a:latin typeface="Arial Unicode MS" pitchFamily="34" charset="-122"/>
              </a:rPr>
              <a:t>中的</a:t>
            </a:r>
            <a:r>
              <a:rPr lang="en-US" altLang="zh-CN" sz="2667"/>
              <a:t>Y</a:t>
            </a:r>
            <a:r>
              <a:rPr lang="zh-CN" altLang="en-US" sz="2667">
                <a:latin typeface="Arial Unicode MS" pitchFamily="34" charset="-122"/>
              </a:rPr>
              <a:t>与</a:t>
            </a:r>
            <a:r>
              <a:rPr lang="en-US" altLang="zh-CN" sz="2667"/>
              <a:t>S</a:t>
            </a:r>
            <a:r>
              <a:rPr lang="zh-CN" altLang="en-US" sz="2667">
                <a:latin typeface="Arial Unicode MS" pitchFamily="34" charset="-122"/>
              </a:rPr>
              <a:t>中的</a:t>
            </a:r>
            <a:r>
              <a:rPr lang="en-US" altLang="zh-CN" sz="2667"/>
              <a:t>Y</a:t>
            </a:r>
            <a:r>
              <a:rPr lang="zh-CN" altLang="en-US" sz="2667">
                <a:latin typeface="Arial Unicode MS" pitchFamily="34" charset="-122"/>
              </a:rPr>
              <a:t>出自相同的域集。</a:t>
            </a:r>
          </a:p>
          <a:p>
            <a:pPr algn="just" eaLnBrk="1" hangingPunct="1">
              <a:lnSpc>
                <a:spcPct val="140000"/>
              </a:lnSpc>
              <a:buFont typeface="Wingdings" panose="05000000000000000000" pitchFamily="2" charset="2"/>
              <a:buNone/>
            </a:pPr>
            <a:r>
              <a:rPr lang="en-US" altLang="zh-CN" sz="2667"/>
              <a:t>R</a:t>
            </a:r>
            <a:r>
              <a:rPr lang="zh-CN" altLang="en-US" sz="2667">
                <a:latin typeface="Arial Unicode MS" pitchFamily="34" charset="-122"/>
              </a:rPr>
              <a:t>与</a:t>
            </a:r>
            <a:r>
              <a:rPr lang="en-US" altLang="zh-CN" sz="2667"/>
              <a:t>S</a:t>
            </a:r>
            <a:r>
              <a:rPr lang="zh-CN" altLang="en-US" sz="2667">
                <a:latin typeface="Arial Unicode MS" pitchFamily="34" charset="-122"/>
              </a:rPr>
              <a:t>的除运算得到一个新的关系</a:t>
            </a:r>
            <a:r>
              <a:rPr lang="en-US" altLang="zh-CN" sz="2667"/>
              <a:t>P(X)</a:t>
            </a:r>
            <a:r>
              <a:rPr lang="zh-CN" altLang="en-US" sz="2667" i="1">
                <a:solidFill>
                  <a:schemeClr val="hlink"/>
                </a:solidFill>
                <a:latin typeface="Arial Unicode MS" pitchFamily="34" charset="-122"/>
              </a:rPr>
              <a:t>，</a:t>
            </a:r>
            <a:r>
              <a:rPr lang="en-US" altLang="zh-CN" sz="2667"/>
              <a:t>P</a:t>
            </a:r>
            <a:r>
              <a:rPr lang="zh-CN" altLang="en-US" sz="2667">
                <a:latin typeface="Arial Unicode MS" pitchFamily="34" charset="-122"/>
              </a:rPr>
              <a:t>是</a:t>
            </a:r>
            <a:r>
              <a:rPr lang="en-US" altLang="zh-CN" sz="2667"/>
              <a:t>R</a:t>
            </a:r>
            <a:r>
              <a:rPr lang="zh-CN" altLang="en-US" sz="2667">
                <a:latin typeface="Arial Unicode MS" pitchFamily="34" charset="-122"/>
              </a:rPr>
              <a:t>中满足下列条件的元组在 </a:t>
            </a:r>
            <a:r>
              <a:rPr lang="en-US" altLang="zh-CN" sz="2667" i="1"/>
              <a:t>X </a:t>
            </a:r>
            <a:r>
              <a:rPr lang="zh-CN" altLang="en-US" sz="2667">
                <a:latin typeface="Arial Unicode MS" pitchFamily="34" charset="-122"/>
              </a:rPr>
              <a:t>属性列上的投影：</a:t>
            </a:r>
          </a:p>
          <a:p>
            <a:pPr algn="just" eaLnBrk="1" hangingPunct="1">
              <a:lnSpc>
                <a:spcPct val="140000"/>
              </a:lnSpc>
              <a:buFont typeface="Wingdings" panose="05000000000000000000" pitchFamily="2" charset="2"/>
              <a:buNone/>
            </a:pPr>
            <a:r>
              <a:rPr lang="zh-CN" altLang="en-US" sz="2667">
                <a:latin typeface="Arial Unicode MS" pitchFamily="34" charset="-122"/>
              </a:rPr>
              <a:t>元组在</a:t>
            </a:r>
            <a:r>
              <a:rPr lang="en-US" altLang="zh-CN" sz="2667" i="1"/>
              <a:t>X</a:t>
            </a:r>
            <a:r>
              <a:rPr lang="zh-CN" altLang="en-US" sz="2667">
                <a:latin typeface="Arial Unicode MS" pitchFamily="34" charset="-122"/>
              </a:rPr>
              <a:t>上分量值</a:t>
            </a:r>
            <a:r>
              <a:rPr lang="en-US" altLang="zh-CN" sz="2667" i="1">
                <a:latin typeface="Arial Unicode MS" pitchFamily="34" charset="-122"/>
              </a:rPr>
              <a:t>x </a:t>
            </a:r>
            <a:r>
              <a:rPr lang="zh-CN" altLang="en-US" sz="2667">
                <a:latin typeface="Arial Unicode MS" pitchFamily="34" charset="-122"/>
              </a:rPr>
              <a:t>的象集</a:t>
            </a:r>
            <a:r>
              <a:rPr lang="en-US" altLang="zh-CN" sz="2667" i="1"/>
              <a:t>Y</a:t>
            </a:r>
            <a:r>
              <a:rPr lang="en-US" altLang="zh-CN" sz="2667" i="1" baseline="-30000"/>
              <a:t>x</a:t>
            </a:r>
            <a:r>
              <a:rPr lang="zh-CN" altLang="en-US" sz="2667">
                <a:latin typeface="Arial Unicode MS" pitchFamily="34" charset="-122"/>
              </a:rPr>
              <a:t>包含</a:t>
            </a:r>
            <a:r>
              <a:rPr lang="en-US" altLang="zh-CN" sz="2667" i="1"/>
              <a:t>S</a:t>
            </a:r>
            <a:r>
              <a:rPr lang="zh-CN" altLang="en-US" sz="2667">
                <a:latin typeface="Arial Unicode MS" pitchFamily="34" charset="-122"/>
              </a:rPr>
              <a:t>在</a:t>
            </a:r>
            <a:r>
              <a:rPr lang="en-US" altLang="zh-CN" sz="2667" i="1"/>
              <a:t>Y</a:t>
            </a:r>
            <a:r>
              <a:rPr lang="zh-CN" altLang="en-US" sz="2667">
                <a:latin typeface="Arial Unicode MS" pitchFamily="34" charset="-122"/>
              </a:rPr>
              <a:t>上投影的集合，记作：</a:t>
            </a:r>
          </a:p>
          <a:p>
            <a:pPr lvl="1" algn="just" eaLnBrk="1" hangingPunct="1">
              <a:lnSpc>
                <a:spcPct val="140000"/>
              </a:lnSpc>
              <a:buFont typeface="Wingdings" panose="05000000000000000000" pitchFamily="2" charset="2"/>
              <a:buNone/>
            </a:pPr>
            <a:r>
              <a:rPr lang="zh-CN" altLang="en-US" sz="2667">
                <a:latin typeface="Arial Unicode MS" pitchFamily="34" charset="-122"/>
              </a:rPr>
              <a:t>       </a:t>
            </a:r>
            <a:r>
              <a:rPr lang="en-US" altLang="zh-CN" sz="2667" i="1"/>
              <a:t>R</a:t>
            </a:r>
            <a:r>
              <a:rPr lang="en-US" altLang="zh-CN" sz="2667"/>
              <a:t>÷</a:t>
            </a:r>
            <a:r>
              <a:rPr lang="en-US" altLang="zh-CN" sz="2667" i="1"/>
              <a:t>S</a:t>
            </a:r>
            <a:r>
              <a:rPr lang="en-US" altLang="zh-CN" sz="2667"/>
              <a:t>={</a:t>
            </a:r>
            <a:r>
              <a:rPr lang="en-US" altLang="zh-CN" sz="2667" i="1"/>
              <a:t>t</a:t>
            </a:r>
            <a:r>
              <a:rPr lang="en-US" altLang="zh-CN" sz="2667" baseline="-30000"/>
              <a:t>r</a:t>
            </a:r>
            <a:r>
              <a:rPr lang="en-US" altLang="zh-CN" sz="2667"/>
              <a:t>[</a:t>
            </a:r>
            <a:r>
              <a:rPr lang="en-US" altLang="zh-CN" sz="2667" i="1"/>
              <a:t>X</a:t>
            </a:r>
            <a:r>
              <a:rPr lang="en-US" altLang="zh-CN" sz="2667"/>
              <a:t>]|</a:t>
            </a:r>
            <a:r>
              <a:rPr lang="en-US" altLang="zh-CN" sz="2667" i="1"/>
              <a:t>t</a:t>
            </a:r>
            <a:r>
              <a:rPr lang="en-US" altLang="zh-CN" sz="2667" baseline="-30000"/>
              <a:t>r</a:t>
            </a:r>
            <a:r>
              <a:rPr lang="en-US" altLang="zh-CN" sz="2667">
                <a:sym typeface="Symbol" panose="05050102010706020507" pitchFamily="18" charset="2"/>
              </a:rPr>
              <a:t></a:t>
            </a:r>
            <a:r>
              <a:rPr lang="en-US" altLang="zh-CN" sz="2667" i="1"/>
              <a:t>R</a:t>
            </a:r>
            <a:r>
              <a:rPr lang="en-US" altLang="zh-CN" sz="2667"/>
              <a:t>∧π</a:t>
            </a:r>
            <a:r>
              <a:rPr lang="en-US" altLang="zh-CN" sz="2667" baseline="-30000"/>
              <a:t>Y</a:t>
            </a:r>
            <a:r>
              <a:rPr lang="en-US" altLang="zh-CN" sz="2667"/>
              <a:t>(</a:t>
            </a:r>
            <a:r>
              <a:rPr lang="en-US" altLang="zh-CN" sz="2667" i="1"/>
              <a:t>S</a:t>
            </a:r>
            <a:r>
              <a:rPr lang="en-US" altLang="zh-CN" sz="2667"/>
              <a:t>)</a:t>
            </a:r>
            <a:r>
              <a:rPr lang="en-US" altLang="zh-CN" sz="2667">
                <a:sym typeface="Symbol" panose="05050102010706020507" pitchFamily="18" charset="2"/>
              </a:rPr>
              <a:t></a:t>
            </a:r>
            <a:r>
              <a:rPr lang="en-US" altLang="zh-CN" sz="2667" i="1"/>
              <a:t>Y</a:t>
            </a:r>
            <a:r>
              <a:rPr lang="en-US" altLang="zh-CN" sz="2667" i="1" baseline="-30000"/>
              <a:t>x</a:t>
            </a:r>
            <a:r>
              <a:rPr lang="en-US" altLang="zh-CN" sz="2667"/>
              <a:t>}</a:t>
            </a:r>
          </a:p>
          <a:p>
            <a:pPr lvl="1" algn="just" eaLnBrk="1" hangingPunct="1">
              <a:lnSpc>
                <a:spcPct val="140000"/>
              </a:lnSpc>
              <a:buFont typeface="Wingdings" panose="05000000000000000000" pitchFamily="2" charset="2"/>
              <a:buNone/>
            </a:pPr>
            <a:r>
              <a:rPr lang="en-US" altLang="zh-CN" sz="2667" i="1">
                <a:latin typeface="Arial Unicode MS" pitchFamily="34" charset="-122"/>
              </a:rPr>
              <a:t>       </a:t>
            </a:r>
            <a:r>
              <a:rPr lang="en-US" altLang="zh-CN" sz="2667" i="1"/>
              <a:t>Y</a:t>
            </a:r>
            <a:r>
              <a:rPr lang="en-US" altLang="zh-CN" sz="2667" i="1" baseline="-30000"/>
              <a:t>x</a:t>
            </a:r>
            <a:r>
              <a:rPr lang="zh-CN" altLang="en-US" sz="2667"/>
              <a:t>：</a:t>
            </a:r>
            <a:r>
              <a:rPr lang="en-US" altLang="zh-CN" sz="2667" i="1"/>
              <a:t>x</a:t>
            </a:r>
            <a:r>
              <a:rPr lang="zh-CN" altLang="en-US" sz="2667">
                <a:latin typeface="Arial Unicode MS" pitchFamily="34" charset="-122"/>
              </a:rPr>
              <a:t>在</a:t>
            </a:r>
            <a:r>
              <a:rPr lang="en-US" altLang="zh-CN" sz="2667" i="1"/>
              <a:t>R</a:t>
            </a:r>
            <a:r>
              <a:rPr lang="zh-CN" altLang="en-US" sz="2667">
                <a:latin typeface="Arial Unicode MS" pitchFamily="34" charset="-122"/>
              </a:rPr>
              <a:t>中的象集，</a:t>
            </a:r>
            <a:r>
              <a:rPr lang="en-US" altLang="zh-CN" sz="2667" i="1"/>
              <a:t>x</a:t>
            </a:r>
            <a:r>
              <a:rPr lang="en-US" altLang="zh-CN" sz="2667"/>
              <a:t> = </a:t>
            </a:r>
            <a:r>
              <a:rPr lang="en-US" altLang="zh-CN" sz="2667" i="1"/>
              <a:t>t</a:t>
            </a:r>
            <a:r>
              <a:rPr lang="en-US" altLang="zh-CN" sz="2667" baseline="-30000"/>
              <a:t>r</a:t>
            </a:r>
            <a:r>
              <a:rPr lang="en-US" altLang="zh-CN" sz="2667"/>
              <a:t>[</a:t>
            </a:r>
            <a:r>
              <a:rPr lang="en-US" altLang="zh-CN" sz="2667" i="1"/>
              <a:t>X</a:t>
            </a:r>
            <a:r>
              <a:rPr lang="en-US" altLang="zh-CN" sz="2667"/>
              <a:t>]</a:t>
            </a:r>
          </a:p>
          <a:p>
            <a:pPr eaLnBrk="1" hangingPunct="1">
              <a:lnSpc>
                <a:spcPct val="140000"/>
              </a:lnSpc>
            </a:pPr>
            <a:endParaRPr lang="en-US" altLang="zh-CN" sz="2667">
              <a:latin typeface="宋体" panose="02010600030101010101" pitchFamily="2" charset="-122"/>
            </a:endParaRPr>
          </a:p>
        </p:txBody>
      </p:sp>
    </p:spTree>
    <p:extLst>
      <p:ext uri="{BB962C8B-B14F-4D97-AF65-F5344CB8AC3E}">
        <p14:creationId xmlns:p14="http://schemas.microsoft.com/office/powerpoint/2010/main" val="337797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z="4800"/>
              <a:t>除运算（续）</a:t>
            </a:r>
            <a:endParaRPr lang="en-US" altLang="zh-CN" sz="4800"/>
          </a:p>
        </p:txBody>
      </p:sp>
      <p:sp>
        <p:nvSpPr>
          <p:cNvPr id="109571" name="Rectangle 3"/>
          <p:cNvSpPr>
            <a:spLocks noGrp="1" noChangeArrowheads="1"/>
          </p:cNvSpPr>
          <p:nvPr>
            <p:ph type="body" idx="1"/>
          </p:nvPr>
        </p:nvSpPr>
        <p:spPr/>
        <p:txBody>
          <a:bodyPr/>
          <a:lstStyle/>
          <a:p>
            <a:pPr algn="just" eaLnBrk="1" hangingPunct="1"/>
            <a:r>
              <a:rPr lang="zh-CN" altLang="en-US" smtClean="0"/>
              <a:t>除操作是同时从行和列角度进行运算</a:t>
            </a:r>
          </a:p>
          <a:p>
            <a:pPr algn="just" eaLnBrk="1" hangingPunct="1">
              <a:buFont typeface="Wingdings" panose="05000000000000000000" pitchFamily="2" charset="2"/>
              <a:buNone/>
            </a:pPr>
            <a:r>
              <a:rPr lang="zh-CN" altLang="en-US" smtClean="0"/>
              <a:t> </a:t>
            </a:r>
          </a:p>
          <a:p>
            <a:pPr algn="just" eaLnBrk="1" hangingPunct="1"/>
            <a:endParaRPr lang="zh-CN" altLang="en-US" smtClean="0"/>
          </a:p>
          <a:p>
            <a:pPr algn="just" eaLnBrk="1" hangingPunct="1"/>
            <a:endParaRPr lang="zh-CN" altLang="en-US" smtClean="0"/>
          </a:p>
          <a:p>
            <a:pPr algn="just" eaLnBrk="1" hangingPunct="1"/>
            <a:endParaRPr lang="zh-CN" altLang="en-US" smtClean="0"/>
          </a:p>
          <a:p>
            <a:pPr lvl="2" algn="just" eaLnBrk="1" hangingPunct="1"/>
            <a:endParaRPr lang="zh-CN" altLang="en-US" smtClean="0"/>
          </a:p>
          <a:p>
            <a:pPr eaLnBrk="1" hangingPunct="1"/>
            <a:endParaRPr lang="en-US" altLang="zh-CN" smtClean="0"/>
          </a:p>
        </p:txBody>
      </p:sp>
      <p:grpSp>
        <p:nvGrpSpPr>
          <p:cNvPr id="109572" name="Group 43"/>
          <p:cNvGrpSpPr>
            <a:grpSpLocks/>
          </p:cNvGrpSpPr>
          <p:nvPr/>
        </p:nvGrpSpPr>
        <p:grpSpPr bwMode="auto">
          <a:xfrm>
            <a:off x="3600451" y="2491319"/>
            <a:ext cx="5080000" cy="2215607"/>
            <a:chOff x="1728" y="1536"/>
            <a:chExt cx="2400" cy="1395"/>
          </a:xfrm>
        </p:grpSpPr>
        <p:grpSp>
          <p:nvGrpSpPr>
            <p:cNvPr id="109573" name="Group 20"/>
            <p:cNvGrpSpPr>
              <a:grpSpLocks/>
            </p:cNvGrpSpPr>
            <p:nvPr/>
          </p:nvGrpSpPr>
          <p:grpSpPr bwMode="auto">
            <a:xfrm>
              <a:off x="2064" y="1632"/>
              <a:ext cx="912" cy="768"/>
              <a:chOff x="1536" y="1632"/>
              <a:chExt cx="912" cy="768"/>
            </a:xfrm>
          </p:grpSpPr>
          <p:sp>
            <p:nvSpPr>
              <p:cNvPr id="109588" name="Rectangle 21"/>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89" name="Rectangle 22" descr="浅色下对角线"/>
              <p:cNvSpPr>
                <a:spLocks noChangeArrowheads="1"/>
              </p:cNvSpPr>
              <p:nvPr/>
            </p:nvSpPr>
            <p:spPr bwMode="auto">
              <a:xfrm>
                <a:off x="1536" y="1728"/>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90" name="Rectangle 23"/>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91" name="Rectangle 24"/>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92" name="Rectangle 25"/>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93" name="Rectangle 26" descr="浅色下对角线"/>
              <p:cNvSpPr>
                <a:spLocks noChangeArrowheads="1"/>
              </p:cNvSpPr>
              <p:nvPr/>
            </p:nvSpPr>
            <p:spPr bwMode="auto">
              <a:xfrm>
                <a:off x="1536" y="2016"/>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94" name="Rectangle 27"/>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95" name="Rectangle 28" descr="浅色下对角线"/>
              <p:cNvSpPr>
                <a:spLocks noChangeArrowheads="1"/>
              </p:cNvSpPr>
              <p:nvPr/>
            </p:nvSpPr>
            <p:spPr bwMode="auto">
              <a:xfrm>
                <a:off x="1536" y="2208"/>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sp>
          <p:nvSpPr>
            <p:cNvPr id="109574" name="AutoShape 29"/>
            <p:cNvSpPr>
              <a:spLocks noChangeArrowheads="1"/>
            </p:cNvSpPr>
            <p:nvPr/>
          </p:nvSpPr>
          <p:spPr bwMode="auto">
            <a:xfrm rot="2235391">
              <a:off x="3072" y="2304"/>
              <a:ext cx="480" cy="144"/>
            </a:xfrm>
            <a:prstGeom prst="rightArrow">
              <a:avLst>
                <a:gd name="adj1" fmla="val 50000"/>
                <a:gd name="adj2" fmla="val 83333"/>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75" name="Rectangle 30"/>
            <p:cNvSpPr>
              <a:spLocks noChangeArrowheads="1"/>
            </p:cNvSpPr>
            <p:nvPr/>
          </p:nvSpPr>
          <p:spPr bwMode="auto">
            <a:xfrm>
              <a:off x="2448" y="2640"/>
              <a:ext cx="528"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76" name="Rectangle 31"/>
            <p:cNvSpPr>
              <a:spLocks noChangeArrowheads="1"/>
            </p:cNvSpPr>
            <p:nvPr/>
          </p:nvSpPr>
          <p:spPr bwMode="auto">
            <a:xfrm>
              <a:off x="2448" y="2832"/>
              <a:ext cx="528"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77" name="Rectangle 32"/>
            <p:cNvSpPr>
              <a:spLocks noChangeArrowheads="1"/>
            </p:cNvSpPr>
            <p:nvPr/>
          </p:nvSpPr>
          <p:spPr bwMode="auto">
            <a:xfrm>
              <a:off x="2448" y="2736"/>
              <a:ext cx="528" cy="96"/>
            </a:xfrm>
            <a:prstGeom prst="rect">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78" name="Rectangle 33"/>
            <p:cNvSpPr>
              <a:spLocks noChangeArrowheads="1"/>
            </p:cNvSpPr>
            <p:nvPr/>
          </p:nvSpPr>
          <p:spPr bwMode="auto">
            <a:xfrm>
              <a:off x="2928" y="2304"/>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en-US" altLang="zh-CN" sz="2667" b="0"/>
                <a:t>÷</a:t>
              </a:r>
            </a:p>
          </p:txBody>
        </p:sp>
        <p:sp>
          <p:nvSpPr>
            <p:cNvPr id="109579" name="AutoShape 34"/>
            <p:cNvSpPr>
              <a:spLocks noChangeArrowheads="1"/>
            </p:cNvSpPr>
            <p:nvPr/>
          </p:nvSpPr>
          <p:spPr bwMode="auto">
            <a:xfrm rot="-1832436">
              <a:off x="3132" y="2684"/>
              <a:ext cx="384" cy="144"/>
            </a:xfrm>
            <a:prstGeom prst="rightArrow">
              <a:avLst>
                <a:gd name="adj1" fmla="val 50000"/>
                <a:gd name="adj2" fmla="val 66667"/>
              </a:avLst>
            </a:prstGeom>
            <a:solidFill>
              <a:srgbClr val="FFFFFF"/>
            </a:solid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80" name="Rectangle 35" descr="浅色下对角线"/>
            <p:cNvSpPr>
              <a:spLocks noChangeArrowheads="1"/>
            </p:cNvSpPr>
            <p:nvPr/>
          </p:nvSpPr>
          <p:spPr bwMode="auto">
            <a:xfrm>
              <a:off x="3744" y="2544"/>
              <a:ext cx="384"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81" name="Rectangle 36" descr="浅色下对角线"/>
            <p:cNvSpPr>
              <a:spLocks noChangeArrowheads="1"/>
            </p:cNvSpPr>
            <p:nvPr/>
          </p:nvSpPr>
          <p:spPr bwMode="auto">
            <a:xfrm>
              <a:off x="3744" y="2448"/>
              <a:ext cx="384"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82" name="Rectangle 37" descr="浅色下对角线"/>
            <p:cNvSpPr>
              <a:spLocks noChangeArrowheads="1"/>
            </p:cNvSpPr>
            <p:nvPr/>
          </p:nvSpPr>
          <p:spPr bwMode="auto">
            <a:xfrm>
              <a:off x="2064" y="1536"/>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109583" name="Text Box 38"/>
            <p:cNvSpPr txBox="1">
              <a:spLocks noChangeArrowheads="1"/>
            </p:cNvSpPr>
            <p:nvPr/>
          </p:nvSpPr>
          <p:spPr bwMode="auto">
            <a:xfrm>
              <a:off x="1728" y="1584"/>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50000"/>
                </a:spcBef>
                <a:buSzTx/>
                <a:buFont typeface="Arial" panose="020B0604020202020204" pitchFamily="34" charset="0"/>
                <a:buNone/>
              </a:pPr>
              <a:r>
                <a:rPr lang="en-US" altLang="zh-CN" sz="2400"/>
                <a:t>R</a:t>
              </a:r>
              <a:endParaRPr lang="en-US" altLang="zh-CN" sz="2400" b="0"/>
            </a:p>
          </p:txBody>
        </p:sp>
        <p:sp>
          <p:nvSpPr>
            <p:cNvPr id="109584" name="Text Box 39"/>
            <p:cNvSpPr txBox="1">
              <a:spLocks noChangeArrowheads="1"/>
            </p:cNvSpPr>
            <p:nvPr/>
          </p:nvSpPr>
          <p:spPr bwMode="auto">
            <a:xfrm>
              <a:off x="2064" y="2640"/>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50000"/>
                </a:spcBef>
                <a:buSzTx/>
                <a:buFont typeface="Arial" panose="020B0604020202020204" pitchFamily="34" charset="0"/>
                <a:buNone/>
              </a:pPr>
              <a:r>
                <a:rPr lang="en-US" altLang="zh-CN" sz="2400"/>
                <a:t>S</a:t>
              </a:r>
              <a:endParaRPr lang="en-US" altLang="zh-CN" sz="2400" b="0"/>
            </a:p>
          </p:txBody>
        </p:sp>
        <p:sp>
          <p:nvSpPr>
            <p:cNvPr id="109585" name="Line 40"/>
            <p:cNvSpPr>
              <a:spLocks noChangeShapeType="1"/>
            </p:cNvSpPr>
            <p:nvPr/>
          </p:nvSpPr>
          <p:spPr bwMode="auto">
            <a:xfrm>
              <a:off x="2448" y="1536"/>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9586" name="Line 41"/>
            <p:cNvSpPr>
              <a:spLocks noChangeShapeType="1"/>
            </p:cNvSpPr>
            <p:nvPr/>
          </p:nvSpPr>
          <p:spPr bwMode="auto">
            <a:xfrm>
              <a:off x="2784" y="264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9587" name="Line 42"/>
            <p:cNvSpPr>
              <a:spLocks noChangeShapeType="1"/>
            </p:cNvSpPr>
            <p:nvPr/>
          </p:nvSpPr>
          <p:spPr bwMode="auto">
            <a:xfrm>
              <a:off x="2784" y="1536"/>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grpSp>
    </p:spTree>
    <p:extLst>
      <p:ext uri="{BB962C8B-B14F-4D97-AF65-F5344CB8AC3E}">
        <p14:creationId xmlns:p14="http://schemas.microsoft.com/office/powerpoint/2010/main" val="4274464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z="4800"/>
              <a:t>除运算（续）</a:t>
            </a:r>
            <a:endParaRPr lang="en-US" altLang="zh-CN" sz="4800"/>
          </a:p>
        </p:txBody>
      </p:sp>
      <p:sp>
        <p:nvSpPr>
          <p:cNvPr id="110595" name="Rectangle 132"/>
          <p:cNvSpPr>
            <a:spLocks noChangeArrowheads="1"/>
          </p:cNvSpPr>
          <p:nvPr/>
        </p:nvSpPr>
        <p:spPr bwMode="auto">
          <a:xfrm>
            <a:off x="719667" y="1130300"/>
            <a:ext cx="110405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3200"/>
              <a:t>[</a:t>
            </a:r>
            <a:r>
              <a:rPr lang="zh-CN" altLang="en-US" sz="3200"/>
              <a:t>例</a:t>
            </a:r>
            <a:r>
              <a:rPr lang="en-US" altLang="zh-CN" sz="3200"/>
              <a:t>2.9]</a:t>
            </a:r>
            <a:r>
              <a:rPr lang="zh-CN" altLang="en-US" sz="3200"/>
              <a:t>设关系</a:t>
            </a:r>
            <a:r>
              <a:rPr lang="en-US" altLang="zh-CN" sz="3200" i="1"/>
              <a:t>R</a:t>
            </a:r>
            <a:r>
              <a:rPr lang="zh-CN" altLang="en-US" sz="3200"/>
              <a:t>、</a:t>
            </a:r>
            <a:r>
              <a:rPr lang="en-US" altLang="zh-CN" sz="3200" i="1"/>
              <a:t>S</a:t>
            </a:r>
            <a:r>
              <a:rPr lang="zh-CN" altLang="en-US" sz="3200"/>
              <a:t>分别为下图的</a:t>
            </a:r>
            <a:r>
              <a:rPr lang="en-US" altLang="zh-CN" sz="3200"/>
              <a:t>(a)</a:t>
            </a:r>
            <a:r>
              <a:rPr lang="zh-CN" altLang="en-US" sz="3200"/>
              <a:t>和</a:t>
            </a:r>
            <a:r>
              <a:rPr lang="en-US" altLang="zh-CN" sz="3200"/>
              <a:t>(b)</a:t>
            </a:r>
            <a:r>
              <a:rPr lang="zh-CN" altLang="en-US" sz="3200"/>
              <a:t>，</a:t>
            </a:r>
            <a:endParaRPr lang="en-US" altLang="zh-CN" sz="3200"/>
          </a:p>
          <a:p>
            <a:pPr eaLnBrk="1" hangingPunct="1">
              <a:spcBef>
                <a:spcPct val="0"/>
              </a:spcBef>
              <a:buSzTx/>
              <a:buFont typeface="Arial" panose="020B0604020202020204" pitchFamily="34" charset="0"/>
              <a:buNone/>
            </a:pPr>
            <a:r>
              <a:rPr lang="en-US" altLang="zh-CN" sz="3200"/>
              <a:t>R÷S  </a:t>
            </a:r>
            <a:r>
              <a:rPr lang="zh-CN" altLang="en-US" sz="3200"/>
              <a:t>的结果为图</a:t>
            </a:r>
            <a:r>
              <a:rPr lang="en-US" altLang="zh-CN" sz="3200"/>
              <a:t>(c) </a:t>
            </a:r>
          </a:p>
        </p:txBody>
      </p:sp>
      <p:graphicFrame>
        <p:nvGraphicFramePr>
          <p:cNvPr id="7" name="内容占位符 6"/>
          <p:cNvGraphicFramePr>
            <a:graphicFrameLocks noGrp="1"/>
          </p:cNvGraphicFramePr>
          <p:nvPr>
            <p:ph sz="half" idx="1"/>
          </p:nvPr>
        </p:nvGraphicFramePr>
        <p:xfrm>
          <a:off x="1280585" y="2624667"/>
          <a:ext cx="4047069" cy="3535216"/>
        </p:xfrm>
        <a:graphic>
          <a:graphicData uri="http://schemas.openxmlformats.org/drawingml/2006/table">
            <a:tbl>
              <a:tblPr firstRow="1" bandRow="1">
                <a:tableStyleId>{5C22544A-7EE6-4342-B048-85BDC9FD1C3A}</a:tableStyleId>
              </a:tblPr>
              <a:tblGrid>
                <a:gridCol w="1349023">
                  <a:extLst>
                    <a:ext uri="{9D8B030D-6E8A-4147-A177-3AD203B41FA5}">
                      <a16:colId xmlns:a16="http://schemas.microsoft.com/office/drawing/2014/main" val="20000"/>
                    </a:ext>
                  </a:extLst>
                </a:gridCol>
                <a:gridCol w="1349023">
                  <a:extLst>
                    <a:ext uri="{9D8B030D-6E8A-4147-A177-3AD203B41FA5}">
                      <a16:colId xmlns:a16="http://schemas.microsoft.com/office/drawing/2014/main" val="20001"/>
                    </a:ext>
                  </a:extLst>
                </a:gridCol>
                <a:gridCol w="1349023">
                  <a:extLst>
                    <a:ext uri="{9D8B030D-6E8A-4147-A177-3AD203B41FA5}">
                      <a16:colId xmlns:a16="http://schemas.microsoft.com/office/drawing/2014/main" val="20002"/>
                    </a:ext>
                  </a:extLst>
                </a:gridCol>
              </a:tblGrid>
              <a:tr h="436827">
                <a:tc>
                  <a:txBody>
                    <a:bodyPr/>
                    <a:lstStyle/>
                    <a:p>
                      <a:pPr algn="ctr"/>
                      <a:r>
                        <a:rPr lang="en-US" altLang="zh-CN" sz="2300" b="1" dirty="0" smtClean="0">
                          <a:solidFill>
                            <a:schemeClr val="tx1"/>
                          </a:solidFill>
                        </a:rPr>
                        <a:t>A</a:t>
                      </a:r>
                      <a:endParaRPr lang="zh-CN" altLang="en-US" sz="2300" b="1" dirty="0">
                        <a:solidFill>
                          <a:schemeClr val="tx1"/>
                        </a:solidFill>
                      </a:endParaRPr>
                    </a:p>
                  </a:txBody>
                  <a:tcPr marL="121945" marR="121945" marT="45691" marB="45691"/>
                </a:tc>
                <a:tc>
                  <a:txBody>
                    <a:bodyPr/>
                    <a:lstStyle/>
                    <a:p>
                      <a:pPr algn="ctr"/>
                      <a:r>
                        <a:rPr lang="en-US" altLang="zh-CN" sz="2300" b="1" dirty="0" smtClean="0">
                          <a:solidFill>
                            <a:schemeClr val="tx1"/>
                          </a:solidFill>
                        </a:rPr>
                        <a:t>B</a:t>
                      </a:r>
                      <a:endParaRPr lang="zh-CN" altLang="en-US" sz="2300" b="1" dirty="0">
                        <a:solidFill>
                          <a:schemeClr val="tx1"/>
                        </a:solidFill>
                      </a:endParaRPr>
                    </a:p>
                  </a:txBody>
                  <a:tcPr marL="121945" marR="121945" marT="45691" marB="45691"/>
                </a:tc>
                <a:tc>
                  <a:txBody>
                    <a:bodyPr/>
                    <a:lstStyle/>
                    <a:p>
                      <a:pPr algn="ctr"/>
                      <a:r>
                        <a:rPr lang="en-US" altLang="zh-CN" sz="2300" b="1" dirty="0" smtClean="0">
                          <a:solidFill>
                            <a:schemeClr val="tx1"/>
                          </a:solidFill>
                        </a:rPr>
                        <a:t>C</a:t>
                      </a:r>
                      <a:endParaRPr lang="zh-CN" altLang="en-US" sz="2300" b="1" dirty="0">
                        <a:solidFill>
                          <a:schemeClr val="tx1"/>
                        </a:solidFill>
                      </a:endParaRPr>
                    </a:p>
                  </a:txBody>
                  <a:tcPr marL="121945" marR="121945" marT="45691" marB="45691"/>
                </a:tc>
                <a:extLst>
                  <a:ext uri="{0D108BD9-81ED-4DB2-BD59-A6C34878D82A}">
                    <a16:rowId xmlns:a16="http://schemas.microsoft.com/office/drawing/2014/main" val="10000"/>
                  </a:ext>
                </a:extLst>
              </a:tr>
              <a:tr h="436827">
                <a:tc>
                  <a:txBody>
                    <a:bodyPr/>
                    <a:lstStyle/>
                    <a:p>
                      <a:pPr algn="ctr"/>
                      <a:r>
                        <a:rPr lang="en-US" altLang="zh-CN" sz="2300" b="1" dirty="0" smtClean="0"/>
                        <a:t>a1</a:t>
                      </a:r>
                      <a:endParaRPr lang="zh-CN" altLang="en-US" sz="2300" b="1" dirty="0"/>
                    </a:p>
                  </a:txBody>
                  <a:tcPr marL="121945" marR="121945" marT="45691" marB="45691"/>
                </a:tc>
                <a:tc>
                  <a:txBody>
                    <a:bodyPr/>
                    <a:lstStyle/>
                    <a:p>
                      <a:pPr algn="ctr"/>
                      <a:r>
                        <a:rPr lang="en-US" altLang="zh-CN" sz="2300" b="1" dirty="0" smtClean="0"/>
                        <a:t>b1</a:t>
                      </a:r>
                      <a:endParaRPr lang="zh-CN" altLang="en-US" sz="2300" b="1" dirty="0"/>
                    </a:p>
                  </a:txBody>
                  <a:tcPr marL="121945" marR="121945" marT="45691" marB="45691"/>
                </a:tc>
                <a:tc>
                  <a:txBody>
                    <a:bodyPr/>
                    <a:lstStyle/>
                    <a:p>
                      <a:pPr algn="ctr"/>
                      <a:r>
                        <a:rPr lang="en-US" altLang="zh-CN" sz="2300" b="1" dirty="0" smtClean="0"/>
                        <a:t>c2</a:t>
                      </a:r>
                      <a:endParaRPr lang="zh-CN" altLang="en-US" sz="2300" b="1" dirty="0"/>
                    </a:p>
                  </a:txBody>
                  <a:tcPr marL="121945" marR="121945" marT="45691" marB="45691"/>
                </a:tc>
                <a:extLst>
                  <a:ext uri="{0D108BD9-81ED-4DB2-BD59-A6C34878D82A}">
                    <a16:rowId xmlns:a16="http://schemas.microsoft.com/office/drawing/2014/main" val="10001"/>
                  </a:ext>
                </a:extLst>
              </a:tr>
              <a:tr h="436827">
                <a:tc>
                  <a:txBody>
                    <a:bodyPr/>
                    <a:lstStyle/>
                    <a:p>
                      <a:pPr algn="ctr"/>
                      <a:r>
                        <a:rPr lang="en-US" altLang="zh-CN" sz="2300" b="1" dirty="0" smtClean="0"/>
                        <a:t>a2</a:t>
                      </a:r>
                      <a:endParaRPr lang="zh-CN" altLang="en-US" sz="2300" b="1" dirty="0"/>
                    </a:p>
                  </a:txBody>
                  <a:tcPr marL="121945" marR="121945" marT="45691" marB="45691"/>
                </a:tc>
                <a:tc>
                  <a:txBody>
                    <a:bodyPr/>
                    <a:lstStyle/>
                    <a:p>
                      <a:pPr algn="ctr"/>
                      <a:r>
                        <a:rPr lang="en-US" altLang="zh-CN" sz="2300" b="1" dirty="0" smtClean="0"/>
                        <a:t>b3</a:t>
                      </a:r>
                      <a:endParaRPr lang="zh-CN" altLang="en-US" sz="2300" b="1" dirty="0"/>
                    </a:p>
                  </a:txBody>
                  <a:tcPr marL="121945" marR="121945" marT="45691" marB="45691"/>
                </a:tc>
                <a:tc>
                  <a:txBody>
                    <a:bodyPr/>
                    <a:lstStyle/>
                    <a:p>
                      <a:pPr algn="ctr"/>
                      <a:r>
                        <a:rPr lang="en-US" altLang="zh-CN" sz="2300" b="1" dirty="0" smtClean="0"/>
                        <a:t>c7</a:t>
                      </a:r>
                      <a:endParaRPr lang="zh-CN" altLang="en-US" sz="2300" b="1" dirty="0"/>
                    </a:p>
                  </a:txBody>
                  <a:tcPr marL="121945" marR="121945" marT="45691" marB="45691"/>
                </a:tc>
                <a:extLst>
                  <a:ext uri="{0D108BD9-81ED-4DB2-BD59-A6C34878D82A}">
                    <a16:rowId xmlns:a16="http://schemas.microsoft.com/office/drawing/2014/main" val="10002"/>
                  </a:ext>
                </a:extLst>
              </a:tr>
              <a:tr h="436827">
                <a:tc>
                  <a:txBody>
                    <a:bodyPr/>
                    <a:lstStyle/>
                    <a:p>
                      <a:pPr algn="ctr"/>
                      <a:r>
                        <a:rPr lang="en-US" altLang="zh-CN" sz="2300" b="1" dirty="0" smtClean="0"/>
                        <a:t>a3</a:t>
                      </a:r>
                      <a:endParaRPr lang="zh-CN" altLang="en-US" sz="2300" b="1" dirty="0"/>
                    </a:p>
                  </a:txBody>
                  <a:tcPr marL="121945" marR="121945" marT="45691" marB="45691"/>
                </a:tc>
                <a:tc>
                  <a:txBody>
                    <a:bodyPr/>
                    <a:lstStyle/>
                    <a:p>
                      <a:pPr algn="ctr"/>
                      <a:r>
                        <a:rPr lang="en-US" altLang="zh-CN" sz="2300" b="1" dirty="0" smtClean="0"/>
                        <a:t>b4</a:t>
                      </a:r>
                      <a:endParaRPr lang="zh-CN" altLang="en-US" sz="2300" b="1" dirty="0"/>
                    </a:p>
                  </a:txBody>
                  <a:tcPr marL="121945" marR="121945" marT="45691" marB="45691"/>
                </a:tc>
                <a:tc>
                  <a:txBody>
                    <a:bodyPr/>
                    <a:lstStyle/>
                    <a:p>
                      <a:pPr algn="ctr"/>
                      <a:r>
                        <a:rPr lang="en-US" altLang="zh-CN" sz="2300" b="1" dirty="0" smtClean="0"/>
                        <a:t>c6</a:t>
                      </a:r>
                      <a:endParaRPr lang="zh-CN" altLang="en-US" sz="2300" b="1" dirty="0"/>
                    </a:p>
                  </a:txBody>
                  <a:tcPr marL="121945" marR="121945" marT="45691" marB="45691"/>
                </a:tc>
                <a:extLst>
                  <a:ext uri="{0D108BD9-81ED-4DB2-BD59-A6C34878D82A}">
                    <a16:rowId xmlns:a16="http://schemas.microsoft.com/office/drawing/2014/main" val="10003"/>
                  </a:ext>
                </a:extLst>
              </a:tr>
              <a:tr h="436827">
                <a:tc>
                  <a:txBody>
                    <a:bodyPr/>
                    <a:lstStyle/>
                    <a:p>
                      <a:pPr algn="ctr"/>
                      <a:r>
                        <a:rPr lang="en-US" altLang="zh-CN" sz="2300" b="1" dirty="0" smtClean="0"/>
                        <a:t>a1</a:t>
                      </a:r>
                      <a:endParaRPr lang="zh-CN" altLang="en-US" sz="2300" b="1" dirty="0"/>
                    </a:p>
                  </a:txBody>
                  <a:tcPr marL="121945" marR="121945" marT="45691" marB="45691"/>
                </a:tc>
                <a:tc>
                  <a:txBody>
                    <a:bodyPr/>
                    <a:lstStyle/>
                    <a:p>
                      <a:pPr algn="ctr"/>
                      <a:r>
                        <a:rPr lang="en-US" altLang="zh-CN" sz="2300" b="1" dirty="0" smtClean="0"/>
                        <a:t>b2</a:t>
                      </a:r>
                      <a:endParaRPr lang="zh-CN" altLang="en-US" sz="2300" b="1" dirty="0"/>
                    </a:p>
                  </a:txBody>
                  <a:tcPr marL="121945" marR="121945" marT="45691" marB="45691"/>
                </a:tc>
                <a:tc>
                  <a:txBody>
                    <a:bodyPr/>
                    <a:lstStyle/>
                    <a:p>
                      <a:pPr algn="ctr"/>
                      <a:r>
                        <a:rPr lang="en-US" altLang="zh-CN" sz="2300" b="1" dirty="0" smtClean="0"/>
                        <a:t>c3</a:t>
                      </a:r>
                      <a:endParaRPr lang="zh-CN" altLang="en-US" sz="2300" b="1" dirty="0"/>
                    </a:p>
                  </a:txBody>
                  <a:tcPr marL="121945" marR="121945" marT="45691" marB="45691"/>
                </a:tc>
                <a:extLst>
                  <a:ext uri="{0D108BD9-81ED-4DB2-BD59-A6C34878D82A}">
                    <a16:rowId xmlns:a16="http://schemas.microsoft.com/office/drawing/2014/main" val="10004"/>
                  </a:ext>
                </a:extLst>
              </a:tr>
              <a:tr h="436827">
                <a:tc>
                  <a:txBody>
                    <a:bodyPr/>
                    <a:lstStyle/>
                    <a:p>
                      <a:pPr algn="ctr"/>
                      <a:r>
                        <a:rPr lang="en-US" altLang="zh-CN" sz="2300" b="1" dirty="0" smtClean="0"/>
                        <a:t>a4</a:t>
                      </a:r>
                      <a:endParaRPr lang="zh-CN" altLang="en-US" sz="2300" b="1" dirty="0"/>
                    </a:p>
                  </a:txBody>
                  <a:tcPr marL="121945" marR="121945" marT="45691" marB="45691"/>
                </a:tc>
                <a:tc>
                  <a:txBody>
                    <a:bodyPr/>
                    <a:lstStyle/>
                    <a:p>
                      <a:pPr algn="ctr"/>
                      <a:r>
                        <a:rPr lang="en-US" altLang="zh-CN" sz="2300" b="1" dirty="0" smtClean="0"/>
                        <a:t>b6</a:t>
                      </a:r>
                      <a:endParaRPr lang="zh-CN" altLang="en-US" sz="2300" b="1" dirty="0"/>
                    </a:p>
                  </a:txBody>
                  <a:tcPr marL="121945" marR="121945" marT="45691" marB="45691"/>
                </a:tc>
                <a:tc>
                  <a:txBody>
                    <a:bodyPr/>
                    <a:lstStyle/>
                    <a:p>
                      <a:pPr algn="ctr"/>
                      <a:r>
                        <a:rPr lang="en-US" altLang="zh-CN" sz="2300" b="1" dirty="0" smtClean="0"/>
                        <a:t>c6</a:t>
                      </a:r>
                      <a:endParaRPr lang="zh-CN" altLang="en-US" sz="2300" b="1" dirty="0"/>
                    </a:p>
                  </a:txBody>
                  <a:tcPr marL="121945" marR="121945" marT="45691" marB="45691"/>
                </a:tc>
                <a:extLst>
                  <a:ext uri="{0D108BD9-81ED-4DB2-BD59-A6C34878D82A}">
                    <a16:rowId xmlns:a16="http://schemas.microsoft.com/office/drawing/2014/main" val="10005"/>
                  </a:ext>
                </a:extLst>
              </a:tr>
              <a:tr h="436827">
                <a:tc>
                  <a:txBody>
                    <a:bodyPr/>
                    <a:lstStyle/>
                    <a:p>
                      <a:pPr algn="ctr"/>
                      <a:r>
                        <a:rPr lang="en-US" altLang="zh-CN" sz="2300" b="1" dirty="0" smtClean="0"/>
                        <a:t>a2</a:t>
                      </a:r>
                      <a:endParaRPr lang="zh-CN" altLang="en-US" sz="2300" b="1" dirty="0"/>
                    </a:p>
                  </a:txBody>
                  <a:tcPr marL="121945" marR="121945" marT="45691" marB="45691"/>
                </a:tc>
                <a:tc>
                  <a:txBody>
                    <a:bodyPr/>
                    <a:lstStyle/>
                    <a:p>
                      <a:pPr algn="ctr"/>
                      <a:r>
                        <a:rPr lang="en-US" altLang="zh-CN" sz="2300" b="1" dirty="0" smtClean="0"/>
                        <a:t>b2</a:t>
                      </a:r>
                      <a:endParaRPr lang="zh-CN" altLang="en-US" sz="2300" b="1" dirty="0"/>
                    </a:p>
                  </a:txBody>
                  <a:tcPr marL="121945" marR="121945" marT="45691" marB="45691"/>
                </a:tc>
                <a:tc>
                  <a:txBody>
                    <a:bodyPr/>
                    <a:lstStyle/>
                    <a:p>
                      <a:pPr algn="ctr"/>
                      <a:r>
                        <a:rPr lang="en-US" altLang="zh-CN" sz="2300" b="1" dirty="0" smtClean="0"/>
                        <a:t>c3</a:t>
                      </a:r>
                      <a:endParaRPr lang="zh-CN" altLang="en-US" sz="2300" b="1" dirty="0"/>
                    </a:p>
                  </a:txBody>
                  <a:tcPr marL="121945" marR="121945" marT="45691" marB="45691"/>
                </a:tc>
                <a:extLst>
                  <a:ext uri="{0D108BD9-81ED-4DB2-BD59-A6C34878D82A}">
                    <a16:rowId xmlns:a16="http://schemas.microsoft.com/office/drawing/2014/main" val="10006"/>
                  </a:ext>
                </a:extLst>
              </a:tr>
              <a:tr h="436827">
                <a:tc>
                  <a:txBody>
                    <a:bodyPr/>
                    <a:lstStyle/>
                    <a:p>
                      <a:pPr algn="ctr"/>
                      <a:r>
                        <a:rPr lang="en-US" altLang="zh-CN" sz="2300" b="1" dirty="0" smtClean="0"/>
                        <a:t>a1</a:t>
                      </a:r>
                      <a:endParaRPr lang="zh-CN" altLang="en-US" sz="2300" b="1" dirty="0"/>
                    </a:p>
                  </a:txBody>
                  <a:tcPr marL="121945" marR="121945" marT="45691" marB="45691"/>
                </a:tc>
                <a:tc>
                  <a:txBody>
                    <a:bodyPr/>
                    <a:lstStyle/>
                    <a:p>
                      <a:pPr algn="ctr"/>
                      <a:r>
                        <a:rPr lang="en-US" altLang="zh-CN" sz="2300" b="1" dirty="0" smtClean="0"/>
                        <a:t>b2</a:t>
                      </a:r>
                      <a:endParaRPr lang="zh-CN" altLang="en-US" sz="2300" b="1" dirty="0"/>
                    </a:p>
                  </a:txBody>
                  <a:tcPr marL="121945" marR="121945" marT="45691" marB="45691"/>
                </a:tc>
                <a:tc>
                  <a:txBody>
                    <a:bodyPr/>
                    <a:lstStyle/>
                    <a:p>
                      <a:pPr algn="ctr"/>
                      <a:r>
                        <a:rPr lang="en-US" altLang="zh-CN" sz="2300" b="1" dirty="0" smtClean="0"/>
                        <a:t>c1</a:t>
                      </a:r>
                      <a:endParaRPr lang="zh-CN" altLang="en-US" sz="2300" b="1" dirty="0"/>
                    </a:p>
                  </a:txBody>
                  <a:tcPr marL="121945" marR="121945" marT="45691" marB="45691"/>
                </a:tc>
                <a:extLst>
                  <a:ext uri="{0D108BD9-81ED-4DB2-BD59-A6C34878D82A}">
                    <a16:rowId xmlns:a16="http://schemas.microsoft.com/office/drawing/2014/main" val="10007"/>
                  </a:ext>
                </a:extLst>
              </a:tr>
            </a:tbl>
          </a:graphicData>
        </a:graphic>
      </p:graphicFrame>
      <p:graphicFrame>
        <p:nvGraphicFramePr>
          <p:cNvPr id="8" name="内容占位符 8"/>
          <p:cNvGraphicFramePr>
            <a:graphicFrameLocks/>
          </p:cNvGraphicFramePr>
          <p:nvPr/>
        </p:nvGraphicFramePr>
        <p:xfrm>
          <a:off x="6479118" y="2694517"/>
          <a:ext cx="2817285" cy="1767976"/>
        </p:xfrm>
        <a:graphic>
          <a:graphicData uri="http://schemas.openxmlformats.org/drawingml/2006/table">
            <a:tbl>
              <a:tblPr firstRow="1" bandRow="1">
                <a:tableStyleId>{5C22544A-7EE6-4342-B048-85BDC9FD1C3A}</a:tableStyleId>
              </a:tblPr>
              <a:tblGrid>
                <a:gridCol w="939095">
                  <a:extLst>
                    <a:ext uri="{9D8B030D-6E8A-4147-A177-3AD203B41FA5}">
                      <a16:colId xmlns:a16="http://schemas.microsoft.com/office/drawing/2014/main" val="20000"/>
                    </a:ext>
                  </a:extLst>
                </a:gridCol>
                <a:gridCol w="939095">
                  <a:extLst>
                    <a:ext uri="{9D8B030D-6E8A-4147-A177-3AD203B41FA5}">
                      <a16:colId xmlns:a16="http://schemas.microsoft.com/office/drawing/2014/main" val="20001"/>
                    </a:ext>
                  </a:extLst>
                </a:gridCol>
                <a:gridCol w="939095">
                  <a:extLst>
                    <a:ext uri="{9D8B030D-6E8A-4147-A177-3AD203B41FA5}">
                      <a16:colId xmlns:a16="http://schemas.microsoft.com/office/drawing/2014/main" val="20002"/>
                    </a:ext>
                  </a:extLst>
                </a:gridCol>
              </a:tblGrid>
              <a:tr h="437092">
                <a:tc>
                  <a:txBody>
                    <a:bodyPr/>
                    <a:lstStyle/>
                    <a:p>
                      <a:pPr algn="ctr"/>
                      <a:r>
                        <a:rPr lang="en-US" altLang="zh-CN" sz="2300" b="1" dirty="0" smtClean="0">
                          <a:solidFill>
                            <a:schemeClr val="tx1"/>
                          </a:solidFill>
                        </a:rPr>
                        <a:t>B</a:t>
                      </a:r>
                      <a:endParaRPr lang="zh-CN" altLang="en-US" sz="2300" b="1" dirty="0">
                        <a:solidFill>
                          <a:schemeClr val="tx1"/>
                        </a:solidFill>
                      </a:endParaRPr>
                    </a:p>
                  </a:txBody>
                  <a:tcPr marL="121963" marR="121963" marT="45737" marB="45737"/>
                </a:tc>
                <a:tc>
                  <a:txBody>
                    <a:bodyPr/>
                    <a:lstStyle/>
                    <a:p>
                      <a:pPr algn="ctr"/>
                      <a:r>
                        <a:rPr lang="en-US" altLang="zh-CN" sz="2300" b="1" dirty="0" smtClean="0">
                          <a:solidFill>
                            <a:schemeClr val="tx1"/>
                          </a:solidFill>
                        </a:rPr>
                        <a:t>C</a:t>
                      </a:r>
                      <a:endParaRPr lang="zh-CN" altLang="en-US" sz="2300" b="1" dirty="0">
                        <a:solidFill>
                          <a:schemeClr val="tx1"/>
                        </a:solidFill>
                      </a:endParaRPr>
                    </a:p>
                  </a:txBody>
                  <a:tcPr marL="121963" marR="121963" marT="45737" marB="45737"/>
                </a:tc>
                <a:tc>
                  <a:txBody>
                    <a:bodyPr/>
                    <a:lstStyle/>
                    <a:p>
                      <a:pPr algn="ctr"/>
                      <a:r>
                        <a:rPr lang="en-US" altLang="zh-CN" sz="2300" b="1" dirty="0" smtClean="0">
                          <a:solidFill>
                            <a:schemeClr val="tx1"/>
                          </a:solidFill>
                        </a:rPr>
                        <a:t>D</a:t>
                      </a:r>
                      <a:endParaRPr lang="zh-CN" altLang="en-US" sz="2300" b="1" dirty="0">
                        <a:solidFill>
                          <a:schemeClr val="tx1"/>
                        </a:solidFill>
                      </a:endParaRPr>
                    </a:p>
                  </a:txBody>
                  <a:tcPr marL="121963" marR="121963" marT="45737" marB="45737"/>
                </a:tc>
                <a:extLst>
                  <a:ext uri="{0D108BD9-81ED-4DB2-BD59-A6C34878D82A}">
                    <a16:rowId xmlns:a16="http://schemas.microsoft.com/office/drawing/2014/main" val="10000"/>
                  </a:ext>
                </a:extLst>
              </a:tr>
              <a:tr h="437092">
                <a:tc>
                  <a:txBody>
                    <a:bodyPr/>
                    <a:lstStyle/>
                    <a:p>
                      <a:pPr algn="ctr"/>
                      <a:r>
                        <a:rPr lang="en-US" altLang="zh-CN" sz="2300" b="1" dirty="0" smtClean="0"/>
                        <a:t>b1</a:t>
                      </a:r>
                      <a:endParaRPr lang="zh-CN" altLang="en-US" sz="2300" b="1" dirty="0"/>
                    </a:p>
                  </a:txBody>
                  <a:tcPr marL="121963" marR="121963" marT="45737" marB="45737"/>
                </a:tc>
                <a:tc>
                  <a:txBody>
                    <a:bodyPr/>
                    <a:lstStyle/>
                    <a:p>
                      <a:pPr algn="ctr"/>
                      <a:r>
                        <a:rPr lang="en-US" altLang="zh-CN" sz="2300" b="1" dirty="0" smtClean="0"/>
                        <a:t>c2</a:t>
                      </a:r>
                      <a:endParaRPr lang="zh-CN" altLang="en-US" sz="2300" b="1" dirty="0"/>
                    </a:p>
                  </a:txBody>
                  <a:tcPr marL="121963" marR="121963" marT="45737" marB="45737"/>
                </a:tc>
                <a:tc>
                  <a:txBody>
                    <a:bodyPr/>
                    <a:lstStyle/>
                    <a:p>
                      <a:pPr algn="ctr"/>
                      <a:r>
                        <a:rPr lang="en-US" altLang="zh-CN" sz="2300" b="1" dirty="0" smtClean="0"/>
                        <a:t>d1</a:t>
                      </a:r>
                      <a:endParaRPr lang="zh-CN" altLang="en-US" sz="2300" b="1" dirty="0"/>
                    </a:p>
                  </a:txBody>
                  <a:tcPr marL="121963" marR="121963" marT="45737" marB="45737"/>
                </a:tc>
                <a:extLst>
                  <a:ext uri="{0D108BD9-81ED-4DB2-BD59-A6C34878D82A}">
                    <a16:rowId xmlns:a16="http://schemas.microsoft.com/office/drawing/2014/main" val="10001"/>
                  </a:ext>
                </a:extLst>
              </a:tr>
              <a:tr h="437092">
                <a:tc>
                  <a:txBody>
                    <a:bodyPr/>
                    <a:lstStyle/>
                    <a:p>
                      <a:pPr algn="ctr"/>
                      <a:r>
                        <a:rPr lang="en-US" altLang="zh-CN" sz="2300" b="1" dirty="0" smtClean="0"/>
                        <a:t>b2</a:t>
                      </a:r>
                      <a:endParaRPr lang="zh-CN" altLang="en-US" sz="2300" b="1" dirty="0"/>
                    </a:p>
                  </a:txBody>
                  <a:tcPr marL="121963" marR="121963" marT="45737" marB="45737"/>
                </a:tc>
                <a:tc>
                  <a:txBody>
                    <a:bodyPr/>
                    <a:lstStyle/>
                    <a:p>
                      <a:pPr algn="ctr"/>
                      <a:r>
                        <a:rPr lang="en-US" altLang="zh-CN" sz="2300" b="1" dirty="0" smtClean="0"/>
                        <a:t>c1</a:t>
                      </a:r>
                      <a:endParaRPr lang="zh-CN" altLang="en-US" sz="2300" b="1" dirty="0"/>
                    </a:p>
                  </a:txBody>
                  <a:tcPr marL="121963" marR="121963" marT="45737" marB="45737"/>
                </a:tc>
                <a:tc>
                  <a:txBody>
                    <a:bodyPr/>
                    <a:lstStyle/>
                    <a:p>
                      <a:pPr algn="ctr"/>
                      <a:r>
                        <a:rPr lang="en-US" altLang="zh-CN" sz="2300" b="1" dirty="0" smtClean="0"/>
                        <a:t>d1</a:t>
                      </a:r>
                      <a:endParaRPr lang="zh-CN" altLang="en-US" sz="2300" b="1" dirty="0"/>
                    </a:p>
                  </a:txBody>
                  <a:tcPr marL="121963" marR="121963" marT="45737" marB="45737"/>
                </a:tc>
                <a:extLst>
                  <a:ext uri="{0D108BD9-81ED-4DB2-BD59-A6C34878D82A}">
                    <a16:rowId xmlns:a16="http://schemas.microsoft.com/office/drawing/2014/main" val="10002"/>
                  </a:ext>
                </a:extLst>
              </a:tr>
              <a:tr h="437092">
                <a:tc>
                  <a:txBody>
                    <a:bodyPr/>
                    <a:lstStyle/>
                    <a:p>
                      <a:pPr algn="ctr"/>
                      <a:r>
                        <a:rPr lang="en-US" altLang="zh-CN" sz="2300" b="1" dirty="0" smtClean="0"/>
                        <a:t>b2</a:t>
                      </a:r>
                      <a:endParaRPr lang="zh-CN" altLang="en-US" sz="2300" b="1" dirty="0"/>
                    </a:p>
                  </a:txBody>
                  <a:tcPr marL="121963" marR="121963" marT="45737" marB="45737"/>
                </a:tc>
                <a:tc>
                  <a:txBody>
                    <a:bodyPr/>
                    <a:lstStyle/>
                    <a:p>
                      <a:pPr algn="ctr"/>
                      <a:r>
                        <a:rPr lang="en-US" altLang="zh-CN" sz="2300" b="1" dirty="0" smtClean="0"/>
                        <a:t>c3</a:t>
                      </a:r>
                      <a:endParaRPr lang="zh-CN" altLang="en-US" sz="2300" b="1" dirty="0"/>
                    </a:p>
                  </a:txBody>
                  <a:tcPr marL="121963" marR="121963" marT="45737" marB="45737"/>
                </a:tc>
                <a:tc>
                  <a:txBody>
                    <a:bodyPr/>
                    <a:lstStyle/>
                    <a:p>
                      <a:pPr algn="ctr"/>
                      <a:r>
                        <a:rPr lang="en-US" altLang="zh-CN" sz="2300" b="1" dirty="0" smtClean="0"/>
                        <a:t>d2</a:t>
                      </a:r>
                      <a:endParaRPr lang="zh-CN" altLang="en-US" sz="2300" b="1" dirty="0"/>
                    </a:p>
                  </a:txBody>
                  <a:tcPr marL="121963" marR="121963" marT="45737" marB="45737"/>
                </a:tc>
                <a:extLst>
                  <a:ext uri="{0D108BD9-81ED-4DB2-BD59-A6C34878D82A}">
                    <a16:rowId xmlns:a16="http://schemas.microsoft.com/office/drawing/2014/main" val="10003"/>
                  </a:ext>
                </a:extLst>
              </a:tr>
            </a:tbl>
          </a:graphicData>
        </a:graphic>
      </p:graphicFrame>
      <p:sp>
        <p:nvSpPr>
          <p:cNvPr id="110656" name="TextBox 7"/>
          <p:cNvSpPr txBox="1">
            <a:spLocks noChangeArrowheads="1"/>
          </p:cNvSpPr>
          <p:nvPr/>
        </p:nvSpPr>
        <p:spPr bwMode="auto">
          <a:xfrm>
            <a:off x="1255184" y="2133601"/>
            <a:ext cx="455574"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933"/>
              <a:t>R</a:t>
            </a:r>
            <a:endParaRPr lang="zh-CN" altLang="en-US" sz="2933"/>
          </a:p>
        </p:txBody>
      </p:sp>
      <p:sp>
        <p:nvSpPr>
          <p:cNvPr id="110657" name="TextBox 10"/>
          <p:cNvSpPr txBox="1">
            <a:spLocks noChangeArrowheads="1"/>
          </p:cNvSpPr>
          <p:nvPr/>
        </p:nvSpPr>
        <p:spPr bwMode="auto">
          <a:xfrm>
            <a:off x="6716184" y="4436534"/>
            <a:ext cx="1085554"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933"/>
              <a:t>R÷S</a:t>
            </a:r>
            <a:endParaRPr lang="zh-CN" altLang="en-US" sz="2933"/>
          </a:p>
        </p:txBody>
      </p:sp>
      <p:sp>
        <p:nvSpPr>
          <p:cNvPr id="110658" name="TextBox 10"/>
          <p:cNvSpPr txBox="1">
            <a:spLocks noChangeArrowheads="1"/>
          </p:cNvSpPr>
          <p:nvPr/>
        </p:nvSpPr>
        <p:spPr bwMode="auto">
          <a:xfrm>
            <a:off x="6970184" y="2271185"/>
            <a:ext cx="436338"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933"/>
              <a:t>S</a:t>
            </a:r>
            <a:endParaRPr lang="zh-CN" altLang="en-US" sz="2933"/>
          </a:p>
        </p:txBody>
      </p:sp>
      <p:graphicFrame>
        <p:nvGraphicFramePr>
          <p:cNvPr id="13" name="内容占位符 8"/>
          <p:cNvGraphicFramePr>
            <a:graphicFrameLocks/>
          </p:cNvGraphicFramePr>
          <p:nvPr/>
        </p:nvGraphicFramePr>
        <p:xfrm>
          <a:off x="6970184" y="5245100"/>
          <a:ext cx="939800" cy="884192"/>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20000"/>
                    </a:ext>
                  </a:extLst>
                </a:gridCol>
              </a:tblGrid>
              <a:tr h="437092">
                <a:tc>
                  <a:txBody>
                    <a:bodyPr/>
                    <a:lstStyle/>
                    <a:p>
                      <a:pPr algn="ctr"/>
                      <a:r>
                        <a:rPr lang="en-US" altLang="zh-CN" sz="2300" b="1" dirty="0" smtClean="0">
                          <a:solidFill>
                            <a:schemeClr val="tx1"/>
                          </a:solidFill>
                        </a:rPr>
                        <a:t>A</a:t>
                      </a:r>
                      <a:endParaRPr lang="zh-CN" altLang="en-US" sz="2300" b="1" dirty="0">
                        <a:solidFill>
                          <a:schemeClr val="tx1"/>
                        </a:solidFill>
                      </a:endParaRPr>
                    </a:p>
                  </a:txBody>
                  <a:tcPr marL="122055" marR="122055" marT="45788" marB="45788"/>
                </a:tc>
                <a:extLst>
                  <a:ext uri="{0D108BD9-81ED-4DB2-BD59-A6C34878D82A}">
                    <a16:rowId xmlns:a16="http://schemas.microsoft.com/office/drawing/2014/main" val="10000"/>
                  </a:ext>
                </a:extLst>
              </a:tr>
              <a:tr h="437092">
                <a:tc>
                  <a:txBody>
                    <a:bodyPr/>
                    <a:lstStyle/>
                    <a:p>
                      <a:pPr algn="ctr"/>
                      <a:r>
                        <a:rPr lang="en-US" altLang="zh-CN" sz="2300" b="1" dirty="0" smtClean="0"/>
                        <a:t>a1</a:t>
                      </a:r>
                      <a:endParaRPr lang="zh-CN" altLang="en-US" sz="2300" b="1" dirty="0"/>
                    </a:p>
                  </a:txBody>
                  <a:tcPr marL="122055" marR="122055" marT="45788" marB="4578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02551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a:t>
            </a:r>
            <a:endParaRPr lang="zh-CN" altLang="en-US" dirty="0"/>
          </a:p>
        </p:txBody>
      </p:sp>
      <p:sp>
        <p:nvSpPr>
          <p:cNvPr id="3" name="内容占位符 2"/>
          <p:cNvSpPr>
            <a:spLocks noGrp="1"/>
          </p:cNvSpPr>
          <p:nvPr>
            <p:ph idx="1"/>
          </p:nvPr>
        </p:nvSpPr>
        <p:spPr/>
        <p:txBody>
          <a:bodyPr/>
          <a:lstStyle/>
          <a:p>
            <a:r>
              <a:rPr lang="zh-CN" altLang="en-US" dirty="0" smtClean="0"/>
              <a:t>数据库是什么？</a:t>
            </a:r>
            <a:endParaRPr lang="en-US" altLang="zh-CN" dirty="0" smtClean="0"/>
          </a:p>
          <a:p>
            <a:r>
              <a:rPr lang="zh-CN" altLang="en-US" dirty="0" smtClean="0"/>
              <a:t>数据库系统</a:t>
            </a:r>
            <a:endParaRPr lang="en-US" altLang="zh-CN" dirty="0" smtClean="0"/>
          </a:p>
          <a:p>
            <a:r>
              <a:rPr lang="zh-CN" altLang="en-US" dirty="0" smtClean="0"/>
              <a:t>数据管理技术，特别是文件系统和数据库系统对比</a:t>
            </a:r>
            <a:endParaRPr lang="en-US" altLang="zh-CN" dirty="0" smtClean="0"/>
          </a:p>
          <a:p>
            <a:r>
              <a:rPr lang="zh-CN" altLang="en-US" dirty="0" smtClean="0"/>
              <a:t>概念模型、逻辑模型和物理模型</a:t>
            </a:r>
            <a:endParaRPr lang="en-US" altLang="zh-CN" dirty="0" smtClean="0"/>
          </a:p>
          <a:p>
            <a:r>
              <a:rPr lang="zh-CN" altLang="en-US" dirty="0" smtClean="0"/>
              <a:t>历史上出现过的数据模型</a:t>
            </a:r>
            <a:endParaRPr lang="en-US" altLang="zh-CN" dirty="0" smtClean="0"/>
          </a:p>
          <a:p>
            <a:r>
              <a:rPr lang="zh-CN" altLang="en-US" dirty="0" smtClean="0"/>
              <a:t>数据库的三级模式结构</a:t>
            </a:r>
            <a:endParaRPr lang="zh-CN" altLang="en-US" dirty="0"/>
          </a:p>
        </p:txBody>
      </p:sp>
    </p:spTree>
    <p:extLst>
      <p:ext uri="{BB962C8B-B14F-4D97-AF65-F5344CB8AC3E}">
        <p14:creationId xmlns:p14="http://schemas.microsoft.com/office/powerpoint/2010/main" val="1063429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z="4800"/>
              <a:t>除运算（续）</a:t>
            </a:r>
            <a:endParaRPr lang="en-US" altLang="zh-CN" sz="4800"/>
          </a:p>
        </p:txBody>
      </p:sp>
      <p:sp>
        <p:nvSpPr>
          <p:cNvPr id="111619" name="Rectangle 132"/>
          <p:cNvSpPr>
            <a:spLocks noChangeArrowheads="1"/>
          </p:cNvSpPr>
          <p:nvPr/>
        </p:nvSpPr>
        <p:spPr bwMode="auto">
          <a:xfrm>
            <a:off x="719667" y="1130300"/>
            <a:ext cx="110405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3200"/>
              <a:t>[</a:t>
            </a:r>
            <a:r>
              <a:rPr lang="zh-CN" altLang="en-US" sz="3200"/>
              <a:t>例</a:t>
            </a:r>
            <a:r>
              <a:rPr lang="en-US" altLang="zh-CN" sz="3200"/>
              <a:t>2.9]</a:t>
            </a:r>
            <a:r>
              <a:rPr lang="zh-CN" altLang="en-US" sz="3200"/>
              <a:t>设关系</a:t>
            </a:r>
            <a:r>
              <a:rPr lang="en-US" altLang="zh-CN" sz="3200" i="1"/>
              <a:t>R</a:t>
            </a:r>
            <a:r>
              <a:rPr lang="zh-CN" altLang="en-US" sz="3200"/>
              <a:t>、</a:t>
            </a:r>
            <a:r>
              <a:rPr lang="en-US" altLang="zh-CN" sz="3200" i="1"/>
              <a:t>S</a:t>
            </a:r>
            <a:r>
              <a:rPr lang="zh-CN" altLang="en-US" sz="3200"/>
              <a:t>分别为下图的</a:t>
            </a:r>
            <a:r>
              <a:rPr lang="en-US" altLang="zh-CN" sz="3200"/>
              <a:t>(a)</a:t>
            </a:r>
            <a:r>
              <a:rPr lang="zh-CN" altLang="en-US" sz="3200"/>
              <a:t>和</a:t>
            </a:r>
            <a:r>
              <a:rPr lang="en-US" altLang="zh-CN" sz="3200"/>
              <a:t>(b)</a:t>
            </a:r>
            <a:r>
              <a:rPr lang="zh-CN" altLang="en-US" sz="3200"/>
              <a:t>，</a:t>
            </a:r>
            <a:endParaRPr lang="en-US" altLang="zh-CN" sz="3200"/>
          </a:p>
          <a:p>
            <a:pPr eaLnBrk="1" hangingPunct="1">
              <a:spcBef>
                <a:spcPct val="0"/>
              </a:spcBef>
              <a:buSzTx/>
              <a:buFont typeface="Arial" panose="020B0604020202020204" pitchFamily="34" charset="0"/>
              <a:buNone/>
            </a:pPr>
            <a:r>
              <a:rPr lang="en-US" altLang="zh-CN" sz="3200"/>
              <a:t>R÷S  </a:t>
            </a:r>
            <a:r>
              <a:rPr lang="zh-CN" altLang="en-US" sz="3200"/>
              <a:t>的结果为图</a:t>
            </a:r>
            <a:r>
              <a:rPr lang="en-US" altLang="zh-CN" sz="3200"/>
              <a:t>(c) </a:t>
            </a:r>
          </a:p>
        </p:txBody>
      </p:sp>
      <p:graphicFrame>
        <p:nvGraphicFramePr>
          <p:cNvPr id="7" name="内容占位符 6"/>
          <p:cNvGraphicFramePr>
            <a:graphicFrameLocks noGrp="1"/>
          </p:cNvGraphicFramePr>
          <p:nvPr>
            <p:ph sz="half" idx="1"/>
          </p:nvPr>
        </p:nvGraphicFramePr>
        <p:xfrm>
          <a:off x="1280585" y="2624667"/>
          <a:ext cx="4047069" cy="3535216"/>
        </p:xfrm>
        <a:graphic>
          <a:graphicData uri="http://schemas.openxmlformats.org/drawingml/2006/table">
            <a:tbl>
              <a:tblPr firstRow="1" bandRow="1">
                <a:tableStyleId>{5C22544A-7EE6-4342-B048-85BDC9FD1C3A}</a:tableStyleId>
              </a:tblPr>
              <a:tblGrid>
                <a:gridCol w="1349023">
                  <a:extLst>
                    <a:ext uri="{9D8B030D-6E8A-4147-A177-3AD203B41FA5}">
                      <a16:colId xmlns:a16="http://schemas.microsoft.com/office/drawing/2014/main" val="20000"/>
                    </a:ext>
                  </a:extLst>
                </a:gridCol>
                <a:gridCol w="1349023">
                  <a:extLst>
                    <a:ext uri="{9D8B030D-6E8A-4147-A177-3AD203B41FA5}">
                      <a16:colId xmlns:a16="http://schemas.microsoft.com/office/drawing/2014/main" val="20001"/>
                    </a:ext>
                  </a:extLst>
                </a:gridCol>
                <a:gridCol w="1349023">
                  <a:extLst>
                    <a:ext uri="{9D8B030D-6E8A-4147-A177-3AD203B41FA5}">
                      <a16:colId xmlns:a16="http://schemas.microsoft.com/office/drawing/2014/main" val="20002"/>
                    </a:ext>
                  </a:extLst>
                </a:gridCol>
              </a:tblGrid>
              <a:tr h="436827">
                <a:tc>
                  <a:txBody>
                    <a:bodyPr/>
                    <a:lstStyle/>
                    <a:p>
                      <a:pPr algn="ctr"/>
                      <a:r>
                        <a:rPr lang="en-US" altLang="zh-CN" sz="2300" b="1" dirty="0" smtClean="0">
                          <a:solidFill>
                            <a:schemeClr val="tx1"/>
                          </a:solidFill>
                        </a:rPr>
                        <a:t>A</a:t>
                      </a:r>
                      <a:endParaRPr lang="zh-CN" altLang="en-US" sz="2300" b="1" dirty="0">
                        <a:solidFill>
                          <a:schemeClr val="tx1"/>
                        </a:solidFill>
                      </a:endParaRPr>
                    </a:p>
                  </a:txBody>
                  <a:tcPr marL="121945" marR="121945" marT="45691" marB="45691"/>
                </a:tc>
                <a:tc>
                  <a:txBody>
                    <a:bodyPr/>
                    <a:lstStyle/>
                    <a:p>
                      <a:pPr algn="ctr"/>
                      <a:r>
                        <a:rPr lang="en-US" altLang="zh-CN" sz="2300" b="1" dirty="0" smtClean="0">
                          <a:solidFill>
                            <a:schemeClr val="tx1"/>
                          </a:solidFill>
                        </a:rPr>
                        <a:t>B</a:t>
                      </a:r>
                      <a:endParaRPr lang="zh-CN" altLang="en-US" sz="2300" b="1" dirty="0">
                        <a:solidFill>
                          <a:schemeClr val="tx1"/>
                        </a:solidFill>
                      </a:endParaRPr>
                    </a:p>
                  </a:txBody>
                  <a:tcPr marL="121945" marR="121945" marT="45691" marB="45691"/>
                </a:tc>
                <a:tc>
                  <a:txBody>
                    <a:bodyPr/>
                    <a:lstStyle/>
                    <a:p>
                      <a:pPr algn="ctr"/>
                      <a:r>
                        <a:rPr lang="en-US" altLang="zh-CN" sz="2300" b="1" dirty="0" smtClean="0">
                          <a:solidFill>
                            <a:schemeClr val="tx1"/>
                          </a:solidFill>
                        </a:rPr>
                        <a:t>C</a:t>
                      </a:r>
                      <a:endParaRPr lang="zh-CN" altLang="en-US" sz="2300" b="1" dirty="0">
                        <a:solidFill>
                          <a:schemeClr val="tx1"/>
                        </a:solidFill>
                      </a:endParaRPr>
                    </a:p>
                  </a:txBody>
                  <a:tcPr marL="121945" marR="121945" marT="45691" marB="45691"/>
                </a:tc>
                <a:extLst>
                  <a:ext uri="{0D108BD9-81ED-4DB2-BD59-A6C34878D82A}">
                    <a16:rowId xmlns:a16="http://schemas.microsoft.com/office/drawing/2014/main" val="10000"/>
                  </a:ext>
                </a:extLst>
              </a:tr>
              <a:tr h="436827">
                <a:tc>
                  <a:txBody>
                    <a:bodyPr/>
                    <a:lstStyle/>
                    <a:p>
                      <a:pPr algn="ctr"/>
                      <a:r>
                        <a:rPr lang="en-US" altLang="zh-CN" sz="2300" b="1" dirty="0" smtClean="0"/>
                        <a:t>a1</a:t>
                      </a:r>
                      <a:endParaRPr lang="zh-CN" altLang="en-US" sz="2300" b="1" dirty="0"/>
                    </a:p>
                  </a:txBody>
                  <a:tcPr marL="121945" marR="121945" marT="45691" marB="45691"/>
                </a:tc>
                <a:tc>
                  <a:txBody>
                    <a:bodyPr/>
                    <a:lstStyle/>
                    <a:p>
                      <a:pPr algn="ctr"/>
                      <a:r>
                        <a:rPr lang="en-US" altLang="zh-CN" sz="2300" b="1" dirty="0" smtClean="0"/>
                        <a:t>b1</a:t>
                      </a:r>
                      <a:endParaRPr lang="zh-CN" altLang="en-US" sz="2300" b="1" dirty="0"/>
                    </a:p>
                  </a:txBody>
                  <a:tcPr marL="121945" marR="121945" marT="45691" marB="45691"/>
                </a:tc>
                <a:tc>
                  <a:txBody>
                    <a:bodyPr/>
                    <a:lstStyle/>
                    <a:p>
                      <a:pPr algn="ctr"/>
                      <a:r>
                        <a:rPr lang="en-US" altLang="zh-CN" sz="2300" b="1" kern="1200" dirty="0" smtClean="0">
                          <a:solidFill>
                            <a:schemeClr val="dk1"/>
                          </a:solidFill>
                          <a:latin typeface="+mn-lt"/>
                          <a:ea typeface="+mn-ea"/>
                          <a:cs typeface="+mn-cs"/>
                        </a:rPr>
                        <a:t>c2</a:t>
                      </a:r>
                      <a:endParaRPr lang="zh-CN" altLang="en-US" sz="2300" b="1" kern="1200" dirty="0">
                        <a:solidFill>
                          <a:schemeClr val="dk1"/>
                        </a:solidFill>
                        <a:latin typeface="+mn-lt"/>
                        <a:ea typeface="+mn-ea"/>
                        <a:cs typeface="+mn-cs"/>
                      </a:endParaRPr>
                    </a:p>
                  </a:txBody>
                  <a:tcPr marL="121945" marR="121945" marT="45691" marB="45691"/>
                </a:tc>
                <a:extLst>
                  <a:ext uri="{0D108BD9-81ED-4DB2-BD59-A6C34878D82A}">
                    <a16:rowId xmlns:a16="http://schemas.microsoft.com/office/drawing/2014/main" val="10001"/>
                  </a:ext>
                </a:extLst>
              </a:tr>
              <a:tr h="436827">
                <a:tc>
                  <a:txBody>
                    <a:bodyPr/>
                    <a:lstStyle/>
                    <a:p>
                      <a:pPr algn="ctr"/>
                      <a:r>
                        <a:rPr lang="en-US" altLang="zh-CN" sz="2300" b="1" dirty="0" smtClean="0"/>
                        <a:t>a1</a:t>
                      </a:r>
                      <a:endParaRPr lang="zh-CN" altLang="en-US" sz="2300" b="1" dirty="0"/>
                    </a:p>
                  </a:txBody>
                  <a:tcPr marL="121945" marR="121945" marT="45691" marB="45691"/>
                </a:tc>
                <a:tc>
                  <a:txBody>
                    <a:bodyPr/>
                    <a:lstStyle/>
                    <a:p>
                      <a:pPr algn="ctr"/>
                      <a:r>
                        <a:rPr lang="en-US" altLang="zh-CN" sz="2300" b="1" dirty="0" smtClean="0"/>
                        <a:t>b2</a:t>
                      </a:r>
                      <a:endParaRPr lang="zh-CN" altLang="en-US" sz="2300" b="1" dirty="0"/>
                    </a:p>
                  </a:txBody>
                  <a:tcPr marL="121945" marR="121945" marT="45691" marB="45691"/>
                </a:tc>
                <a:tc>
                  <a:txBody>
                    <a:bodyPr/>
                    <a:lstStyle/>
                    <a:p>
                      <a:pPr algn="ctr"/>
                      <a:r>
                        <a:rPr lang="en-US" altLang="zh-CN" sz="2300" b="1" kern="1200" dirty="0" smtClean="0">
                          <a:solidFill>
                            <a:schemeClr val="dk1"/>
                          </a:solidFill>
                          <a:latin typeface="+mn-lt"/>
                          <a:ea typeface="+mn-ea"/>
                          <a:cs typeface="+mn-cs"/>
                        </a:rPr>
                        <a:t>C1</a:t>
                      </a:r>
                      <a:endParaRPr lang="zh-CN" altLang="en-US" sz="2300" b="1" kern="1200" dirty="0">
                        <a:solidFill>
                          <a:schemeClr val="dk1"/>
                        </a:solidFill>
                        <a:latin typeface="+mn-lt"/>
                        <a:ea typeface="+mn-ea"/>
                        <a:cs typeface="+mn-cs"/>
                      </a:endParaRPr>
                    </a:p>
                  </a:txBody>
                  <a:tcPr marL="121945" marR="121945" marT="45691" marB="45691"/>
                </a:tc>
                <a:extLst>
                  <a:ext uri="{0D108BD9-81ED-4DB2-BD59-A6C34878D82A}">
                    <a16:rowId xmlns:a16="http://schemas.microsoft.com/office/drawing/2014/main" val="10002"/>
                  </a:ext>
                </a:extLst>
              </a:tr>
              <a:tr h="436827">
                <a:tc>
                  <a:txBody>
                    <a:bodyPr/>
                    <a:lstStyle/>
                    <a:p>
                      <a:pPr algn="ctr"/>
                      <a:r>
                        <a:rPr lang="en-US" altLang="zh-CN" sz="2300" b="1" dirty="0" smtClean="0"/>
                        <a:t>a1</a:t>
                      </a:r>
                      <a:endParaRPr lang="zh-CN" altLang="en-US" sz="2300" b="1" dirty="0"/>
                    </a:p>
                  </a:txBody>
                  <a:tcPr marL="121945" marR="121945" marT="45691" marB="45691"/>
                </a:tc>
                <a:tc>
                  <a:txBody>
                    <a:bodyPr/>
                    <a:lstStyle/>
                    <a:p>
                      <a:pPr algn="ctr"/>
                      <a:r>
                        <a:rPr lang="en-US" altLang="zh-CN" sz="2300" b="1" dirty="0" smtClean="0"/>
                        <a:t>b2</a:t>
                      </a:r>
                      <a:endParaRPr lang="zh-CN" altLang="en-US" sz="2300" b="1" dirty="0"/>
                    </a:p>
                  </a:txBody>
                  <a:tcPr marL="121945" marR="121945" marT="45691" marB="45691"/>
                </a:tc>
                <a:tc>
                  <a:txBody>
                    <a:bodyPr/>
                    <a:lstStyle/>
                    <a:p>
                      <a:pPr marL="0" algn="ctr" defTabSz="914400" rtl="0" eaLnBrk="1" latinLnBrk="0" hangingPunct="1"/>
                      <a:r>
                        <a:rPr lang="en-US" altLang="zh-CN" sz="2300" b="1" kern="1200" dirty="0" smtClean="0">
                          <a:solidFill>
                            <a:schemeClr val="dk1"/>
                          </a:solidFill>
                          <a:latin typeface="+mn-lt"/>
                          <a:ea typeface="+mn-ea"/>
                          <a:cs typeface="+mn-cs"/>
                        </a:rPr>
                        <a:t>C3</a:t>
                      </a:r>
                    </a:p>
                  </a:txBody>
                  <a:tcPr marL="121945" marR="121945" marT="45691" marB="45691"/>
                </a:tc>
                <a:extLst>
                  <a:ext uri="{0D108BD9-81ED-4DB2-BD59-A6C34878D82A}">
                    <a16:rowId xmlns:a16="http://schemas.microsoft.com/office/drawing/2014/main" val="10003"/>
                  </a:ext>
                </a:extLst>
              </a:tr>
              <a:tr h="436827">
                <a:tc>
                  <a:txBody>
                    <a:bodyPr/>
                    <a:lstStyle/>
                    <a:p>
                      <a:pPr algn="ctr"/>
                      <a:r>
                        <a:rPr lang="en-US" altLang="zh-CN" sz="2300" b="1" dirty="0" smtClean="0">
                          <a:solidFill>
                            <a:srgbClr val="00B0F0"/>
                          </a:solidFill>
                        </a:rPr>
                        <a:t>a2</a:t>
                      </a:r>
                      <a:endParaRPr lang="zh-CN" altLang="en-US" sz="2300" b="1" dirty="0">
                        <a:solidFill>
                          <a:srgbClr val="00B0F0"/>
                        </a:solidFill>
                      </a:endParaRPr>
                    </a:p>
                  </a:txBody>
                  <a:tcPr marL="121945" marR="121945" marT="45691" marB="45691"/>
                </a:tc>
                <a:tc>
                  <a:txBody>
                    <a:bodyPr/>
                    <a:lstStyle/>
                    <a:p>
                      <a:pPr algn="ctr"/>
                      <a:r>
                        <a:rPr lang="en-US" altLang="zh-CN" sz="2300" b="1" dirty="0" smtClean="0">
                          <a:solidFill>
                            <a:srgbClr val="00B0F0"/>
                          </a:solidFill>
                        </a:rPr>
                        <a:t>b3</a:t>
                      </a:r>
                      <a:endParaRPr lang="zh-CN" altLang="en-US" sz="2300" b="1" dirty="0">
                        <a:solidFill>
                          <a:srgbClr val="00B0F0"/>
                        </a:solidFill>
                      </a:endParaRPr>
                    </a:p>
                  </a:txBody>
                  <a:tcPr marL="121945" marR="121945" marT="45691" marB="45691"/>
                </a:tc>
                <a:tc>
                  <a:txBody>
                    <a:bodyPr/>
                    <a:lstStyle/>
                    <a:p>
                      <a:pPr marL="0" algn="ctr" defTabSz="914400" rtl="0" eaLnBrk="1" latinLnBrk="0" hangingPunct="1"/>
                      <a:r>
                        <a:rPr lang="en-US" altLang="zh-CN" sz="2300" b="1" kern="1200" dirty="0" smtClean="0">
                          <a:solidFill>
                            <a:srgbClr val="00B0F0"/>
                          </a:solidFill>
                          <a:latin typeface="+mn-lt"/>
                          <a:ea typeface="+mn-ea"/>
                          <a:cs typeface="+mn-cs"/>
                        </a:rPr>
                        <a:t>C7</a:t>
                      </a:r>
                      <a:endParaRPr lang="zh-CN" altLang="en-US" sz="2300" b="1" kern="1200" dirty="0">
                        <a:solidFill>
                          <a:srgbClr val="00B0F0"/>
                        </a:solidFill>
                        <a:latin typeface="+mn-lt"/>
                        <a:ea typeface="+mn-ea"/>
                        <a:cs typeface="+mn-cs"/>
                      </a:endParaRPr>
                    </a:p>
                  </a:txBody>
                  <a:tcPr marL="121945" marR="121945" marT="45691" marB="45691"/>
                </a:tc>
                <a:extLst>
                  <a:ext uri="{0D108BD9-81ED-4DB2-BD59-A6C34878D82A}">
                    <a16:rowId xmlns:a16="http://schemas.microsoft.com/office/drawing/2014/main" val="10004"/>
                  </a:ext>
                </a:extLst>
              </a:tr>
              <a:tr h="436827">
                <a:tc>
                  <a:txBody>
                    <a:bodyPr/>
                    <a:lstStyle/>
                    <a:p>
                      <a:pPr algn="ctr"/>
                      <a:r>
                        <a:rPr lang="en-US" altLang="zh-CN" sz="2300" b="1" dirty="0" smtClean="0">
                          <a:solidFill>
                            <a:srgbClr val="00B0F0"/>
                          </a:solidFill>
                        </a:rPr>
                        <a:t>a2</a:t>
                      </a:r>
                      <a:endParaRPr lang="zh-CN" altLang="en-US" sz="2300" b="1" dirty="0">
                        <a:solidFill>
                          <a:srgbClr val="00B0F0"/>
                        </a:solidFill>
                      </a:endParaRPr>
                    </a:p>
                  </a:txBody>
                  <a:tcPr marL="121945" marR="121945" marT="45691" marB="45691"/>
                </a:tc>
                <a:tc>
                  <a:txBody>
                    <a:bodyPr/>
                    <a:lstStyle/>
                    <a:p>
                      <a:pPr algn="ctr"/>
                      <a:r>
                        <a:rPr lang="en-US" altLang="zh-CN" sz="2300" b="1" dirty="0" smtClean="0">
                          <a:solidFill>
                            <a:srgbClr val="00B0F0"/>
                          </a:solidFill>
                        </a:rPr>
                        <a:t>b2</a:t>
                      </a:r>
                      <a:endParaRPr lang="zh-CN" altLang="en-US" sz="2300" b="1" dirty="0">
                        <a:solidFill>
                          <a:srgbClr val="00B0F0"/>
                        </a:solidFill>
                      </a:endParaRPr>
                    </a:p>
                  </a:txBody>
                  <a:tcPr marL="121945" marR="121945" marT="45691" marB="45691"/>
                </a:tc>
                <a:tc>
                  <a:txBody>
                    <a:bodyPr/>
                    <a:lstStyle/>
                    <a:p>
                      <a:pPr marL="0" algn="ctr" defTabSz="914400" rtl="0" eaLnBrk="1" latinLnBrk="0" hangingPunct="1"/>
                      <a:r>
                        <a:rPr lang="en-US" altLang="zh-CN" sz="2300" b="1" kern="1200" dirty="0" smtClean="0">
                          <a:solidFill>
                            <a:srgbClr val="00B0F0"/>
                          </a:solidFill>
                          <a:latin typeface="+mn-lt"/>
                          <a:ea typeface="+mn-ea"/>
                          <a:cs typeface="+mn-cs"/>
                        </a:rPr>
                        <a:t>C3</a:t>
                      </a:r>
                      <a:endParaRPr lang="zh-CN" altLang="en-US" sz="2300" b="1" kern="1200" dirty="0">
                        <a:solidFill>
                          <a:srgbClr val="00B0F0"/>
                        </a:solidFill>
                        <a:latin typeface="+mn-lt"/>
                        <a:ea typeface="+mn-ea"/>
                        <a:cs typeface="+mn-cs"/>
                      </a:endParaRPr>
                    </a:p>
                  </a:txBody>
                  <a:tcPr marL="121945" marR="121945" marT="45691" marB="45691"/>
                </a:tc>
                <a:extLst>
                  <a:ext uri="{0D108BD9-81ED-4DB2-BD59-A6C34878D82A}">
                    <a16:rowId xmlns:a16="http://schemas.microsoft.com/office/drawing/2014/main" val="10005"/>
                  </a:ext>
                </a:extLst>
              </a:tr>
              <a:tr h="436827">
                <a:tc>
                  <a:txBody>
                    <a:bodyPr/>
                    <a:lstStyle/>
                    <a:p>
                      <a:pPr algn="ctr"/>
                      <a:r>
                        <a:rPr lang="en-US" altLang="zh-CN" sz="2300" b="1" dirty="0" smtClean="0"/>
                        <a:t>a3</a:t>
                      </a:r>
                      <a:endParaRPr lang="zh-CN" altLang="en-US" sz="2300" b="1" dirty="0"/>
                    </a:p>
                  </a:txBody>
                  <a:tcPr marL="121945" marR="121945" marT="45691" marB="45691"/>
                </a:tc>
                <a:tc>
                  <a:txBody>
                    <a:bodyPr/>
                    <a:lstStyle/>
                    <a:p>
                      <a:pPr algn="ctr"/>
                      <a:r>
                        <a:rPr lang="en-US" altLang="zh-CN" sz="2300" b="1" dirty="0" smtClean="0"/>
                        <a:t>b4</a:t>
                      </a:r>
                      <a:endParaRPr lang="zh-CN" altLang="en-US" sz="2300" b="1" dirty="0"/>
                    </a:p>
                  </a:txBody>
                  <a:tcPr marL="121945" marR="121945" marT="45691" marB="45691"/>
                </a:tc>
                <a:tc>
                  <a:txBody>
                    <a:bodyPr/>
                    <a:lstStyle/>
                    <a:p>
                      <a:pPr marL="0" algn="ctr" defTabSz="914400" rtl="0" eaLnBrk="1" latinLnBrk="0" hangingPunct="1"/>
                      <a:r>
                        <a:rPr lang="en-US" altLang="zh-CN" sz="2300" b="1" kern="1200" dirty="0" smtClean="0">
                          <a:solidFill>
                            <a:schemeClr val="dk1"/>
                          </a:solidFill>
                          <a:latin typeface="+mn-lt"/>
                          <a:ea typeface="+mn-ea"/>
                          <a:cs typeface="+mn-cs"/>
                        </a:rPr>
                        <a:t>C6</a:t>
                      </a:r>
                      <a:endParaRPr lang="zh-CN" altLang="en-US" sz="2300" b="1" kern="1200" dirty="0">
                        <a:solidFill>
                          <a:schemeClr val="dk1"/>
                        </a:solidFill>
                        <a:latin typeface="+mn-lt"/>
                        <a:ea typeface="+mn-ea"/>
                        <a:cs typeface="+mn-cs"/>
                      </a:endParaRPr>
                    </a:p>
                  </a:txBody>
                  <a:tcPr marL="121945" marR="121945" marT="45691" marB="45691"/>
                </a:tc>
                <a:extLst>
                  <a:ext uri="{0D108BD9-81ED-4DB2-BD59-A6C34878D82A}">
                    <a16:rowId xmlns:a16="http://schemas.microsoft.com/office/drawing/2014/main" val="10006"/>
                  </a:ext>
                </a:extLst>
              </a:tr>
              <a:tr h="436827">
                <a:tc>
                  <a:txBody>
                    <a:bodyPr/>
                    <a:lstStyle/>
                    <a:p>
                      <a:pPr algn="ctr"/>
                      <a:r>
                        <a:rPr lang="en-US" altLang="zh-CN" sz="2300" b="1" dirty="0" smtClean="0"/>
                        <a:t>a4</a:t>
                      </a:r>
                      <a:endParaRPr lang="zh-CN" altLang="en-US" sz="2300" b="1" dirty="0"/>
                    </a:p>
                  </a:txBody>
                  <a:tcPr marL="121945" marR="121945" marT="45691" marB="45691"/>
                </a:tc>
                <a:tc>
                  <a:txBody>
                    <a:bodyPr/>
                    <a:lstStyle/>
                    <a:p>
                      <a:pPr algn="ctr"/>
                      <a:r>
                        <a:rPr lang="en-US" altLang="zh-CN" sz="2300" b="1" dirty="0" smtClean="0"/>
                        <a:t>b6</a:t>
                      </a:r>
                      <a:endParaRPr lang="zh-CN" altLang="en-US" sz="2300" b="1" dirty="0"/>
                    </a:p>
                  </a:txBody>
                  <a:tcPr marL="121945" marR="121945" marT="45691" marB="45691"/>
                </a:tc>
                <a:tc>
                  <a:txBody>
                    <a:bodyPr/>
                    <a:lstStyle/>
                    <a:p>
                      <a:pPr algn="ctr"/>
                      <a:r>
                        <a:rPr lang="en-US" altLang="zh-CN" sz="2300" b="1" kern="1200" dirty="0" smtClean="0">
                          <a:solidFill>
                            <a:schemeClr val="dk1"/>
                          </a:solidFill>
                          <a:latin typeface="+mn-lt"/>
                          <a:ea typeface="+mn-ea"/>
                          <a:cs typeface="+mn-cs"/>
                        </a:rPr>
                        <a:t>c6</a:t>
                      </a:r>
                      <a:endParaRPr lang="zh-CN" altLang="en-US" sz="2300" b="1" kern="1200" dirty="0">
                        <a:solidFill>
                          <a:schemeClr val="dk1"/>
                        </a:solidFill>
                        <a:latin typeface="+mn-lt"/>
                        <a:ea typeface="+mn-ea"/>
                        <a:cs typeface="+mn-cs"/>
                      </a:endParaRPr>
                    </a:p>
                  </a:txBody>
                  <a:tcPr marL="121945" marR="121945" marT="45691" marB="45691"/>
                </a:tc>
                <a:extLst>
                  <a:ext uri="{0D108BD9-81ED-4DB2-BD59-A6C34878D82A}">
                    <a16:rowId xmlns:a16="http://schemas.microsoft.com/office/drawing/2014/main" val="10007"/>
                  </a:ext>
                </a:extLst>
              </a:tr>
            </a:tbl>
          </a:graphicData>
        </a:graphic>
      </p:graphicFrame>
      <p:graphicFrame>
        <p:nvGraphicFramePr>
          <p:cNvPr id="8" name="内容占位符 8"/>
          <p:cNvGraphicFramePr>
            <a:graphicFrameLocks/>
          </p:cNvGraphicFramePr>
          <p:nvPr/>
        </p:nvGraphicFramePr>
        <p:xfrm>
          <a:off x="6479118" y="2694517"/>
          <a:ext cx="2817285" cy="1767976"/>
        </p:xfrm>
        <a:graphic>
          <a:graphicData uri="http://schemas.openxmlformats.org/drawingml/2006/table">
            <a:tbl>
              <a:tblPr firstRow="1" bandRow="1">
                <a:tableStyleId>{5C22544A-7EE6-4342-B048-85BDC9FD1C3A}</a:tableStyleId>
              </a:tblPr>
              <a:tblGrid>
                <a:gridCol w="939095">
                  <a:extLst>
                    <a:ext uri="{9D8B030D-6E8A-4147-A177-3AD203B41FA5}">
                      <a16:colId xmlns:a16="http://schemas.microsoft.com/office/drawing/2014/main" val="20000"/>
                    </a:ext>
                  </a:extLst>
                </a:gridCol>
                <a:gridCol w="939095">
                  <a:extLst>
                    <a:ext uri="{9D8B030D-6E8A-4147-A177-3AD203B41FA5}">
                      <a16:colId xmlns:a16="http://schemas.microsoft.com/office/drawing/2014/main" val="20001"/>
                    </a:ext>
                  </a:extLst>
                </a:gridCol>
                <a:gridCol w="939095">
                  <a:extLst>
                    <a:ext uri="{9D8B030D-6E8A-4147-A177-3AD203B41FA5}">
                      <a16:colId xmlns:a16="http://schemas.microsoft.com/office/drawing/2014/main" val="20002"/>
                    </a:ext>
                  </a:extLst>
                </a:gridCol>
              </a:tblGrid>
              <a:tr h="437092">
                <a:tc>
                  <a:txBody>
                    <a:bodyPr/>
                    <a:lstStyle/>
                    <a:p>
                      <a:pPr algn="ctr"/>
                      <a:r>
                        <a:rPr lang="en-US" altLang="zh-CN" sz="2300" b="1" dirty="0" smtClean="0">
                          <a:solidFill>
                            <a:schemeClr val="tx1"/>
                          </a:solidFill>
                        </a:rPr>
                        <a:t>B</a:t>
                      </a:r>
                      <a:endParaRPr lang="zh-CN" altLang="en-US" sz="2300" b="1" dirty="0">
                        <a:solidFill>
                          <a:schemeClr val="tx1"/>
                        </a:solidFill>
                      </a:endParaRPr>
                    </a:p>
                  </a:txBody>
                  <a:tcPr marL="121963" marR="121963" marT="45737" marB="45737"/>
                </a:tc>
                <a:tc>
                  <a:txBody>
                    <a:bodyPr/>
                    <a:lstStyle/>
                    <a:p>
                      <a:pPr algn="ctr"/>
                      <a:r>
                        <a:rPr lang="en-US" altLang="zh-CN" sz="2300" b="1" dirty="0" smtClean="0">
                          <a:solidFill>
                            <a:schemeClr val="tx1"/>
                          </a:solidFill>
                        </a:rPr>
                        <a:t>C</a:t>
                      </a:r>
                      <a:endParaRPr lang="zh-CN" altLang="en-US" sz="2300" b="1" dirty="0">
                        <a:solidFill>
                          <a:schemeClr val="tx1"/>
                        </a:solidFill>
                      </a:endParaRPr>
                    </a:p>
                  </a:txBody>
                  <a:tcPr marL="121963" marR="121963" marT="45737" marB="45737"/>
                </a:tc>
                <a:tc>
                  <a:txBody>
                    <a:bodyPr/>
                    <a:lstStyle/>
                    <a:p>
                      <a:pPr algn="ctr"/>
                      <a:r>
                        <a:rPr lang="en-US" altLang="zh-CN" sz="2300" b="1" dirty="0" smtClean="0">
                          <a:solidFill>
                            <a:schemeClr val="tx1"/>
                          </a:solidFill>
                        </a:rPr>
                        <a:t>D</a:t>
                      </a:r>
                      <a:endParaRPr lang="zh-CN" altLang="en-US" sz="2300" b="1" dirty="0">
                        <a:solidFill>
                          <a:schemeClr val="tx1"/>
                        </a:solidFill>
                      </a:endParaRPr>
                    </a:p>
                  </a:txBody>
                  <a:tcPr marL="121963" marR="121963" marT="45737" marB="45737"/>
                </a:tc>
                <a:extLst>
                  <a:ext uri="{0D108BD9-81ED-4DB2-BD59-A6C34878D82A}">
                    <a16:rowId xmlns:a16="http://schemas.microsoft.com/office/drawing/2014/main" val="10000"/>
                  </a:ext>
                </a:extLst>
              </a:tr>
              <a:tr h="437092">
                <a:tc>
                  <a:txBody>
                    <a:bodyPr/>
                    <a:lstStyle/>
                    <a:p>
                      <a:pPr algn="ctr"/>
                      <a:r>
                        <a:rPr lang="en-US" altLang="zh-CN" sz="2300" b="1" dirty="0" smtClean="0"/>
                        <a:t>b1</a:t>
                      </a:r>
                      <a:endParaRPr lang="zh-CN" altLang="en-US" sz="2300" b="1" dirty="0"/>
                    </a:p>
                  </a:txBody>
                  <a:tcPr marL="121963" marR="121963" marT="45737" marB="45737"/>
                </a:tc>
                <a:tc>
                  <a:txBody>
                    <a:bodyPr/>
                    <a:lstStyle/>
                    <a:p>
                      <a:pPr algn="ctr"/>
                      <a:r>
                        <a:rPr lang="en-US" altLang="zh-CN" sz="2300" b="1" dirty="0" smtClean="0"/>
                        <a:t>c2</a:t>
                      </a:r>
                      <a:endParaRPr lang="zh-CN" altLang="en-US" sz="2300" b="1" dirty="0"/>
                    </a:p>
                  </a:txBody>
                  <a:tcPr marL="121963" marR="121963" marT="45737" marB="45737"/>
                </a:tc>
                <a:tc>
                  <a:txBody>
                    <a:bodyPr/>
                    <a:lstStyle/>
                    <a:p>
                      <a:pPr algn="ctr"/>
                      <a:r>
                        <a:rPr lang="en-US" altLang="zh-CN" sz="2300" b="1" dirty="0" smtClean="0"/>
                        <a:t>d1</a:t>
                      </a:r>
                      <a:endParaRPr lang="zh-CN" altLang="en-US" sz="2300" b="1" dirty="0"/>
                    </a:p>
                  </a:txBody>
                  <a:tcPr marL="121963" marR="121963" marT="45737" marB="45737"/>
                </a:tc>
                <a:extLst>
                  <a:ext uri="{0D108BD9-81ED-4DB2-BD59-A6C34878D82A}">
                    <a16:rowId xmlns:a16="http://schemas.microsoft.com/office/drawing/2014/main" val="10001"/>
                  </a:ext>
                </a:extLst>
              </a:tr>
              <a:tr h="437092">
                <a:tc>
                  <a:txBody>
                    <a:bodyPr/>
                    <a:lstStyle/>
                    <a:p>
                      <a:pPr algn="ctr"/>
                      <a:r>
                        <a:rPr lang="en-US" altLang="zh-CN" sz="2300" b="1" dirty="0" smtClean="0"/>
                        <a:t>b2</a:t>
                      </a:r>
                      <a:endParaRPr lang="zh-CN" altLang="en-US" sz="2300" b="1" dirty="0"/>
                    </a:p>
                  </a:txBody>
                  <a:tcPr marL="121963" marR="121963" marT="45737" marB="45737"/>
                </a:tc>
                <a:tc>
                  <a:txBody>
                    <a:bodyPr/>
                    <a:lstStyle/>
                    <a:p>
                      <a:pPr algn="ctr"/>
                      <a:r>
                        <a:rPr lang="en-US" altLang="zh-CN" sz="2300" b="1" dirty="0" smtClean="0"/>
                        <a:t>c1</a:t>
                      </a:r>
                      <a:endParaRPr lang="zh-CN" altLang="en-US" sz="2300" b="1" dirty="0"/>
                    </a:p>
                  </a:txBody>
                  <a:tcPr marL="121963" marR="121963" marT="45737" marB="45737"/>
                </a:tc>
                <a:tc>
                  <a:txBody>
                    <a:bodyPr/>
                    <a:lstStyle/>
                    <a:p>
                      <a:pPr algn="ctr"/>
                      <a:r>
                        <a:rPr lang="en-US" altLang="zh-CN" sz="2300" b="1" dirty="0" smtClean="0"/>
                        <a:t>d1</a:t>
                      </a:r>
                      <a:endParaRPr lang="zh-CN" altLang="en-US" sz="2300" b="1" dirty="0"/>
                    </a:p>
                  </a:txBody>
                  <a:tcPr marL="121963" marR="121963" marT="45737" marB="45737"/>
                </a:tc>
                <a:extLst>
                  <a:ext uri="{0D108BD9-81ED-4DB2-BD59-A6C34878D82A}">
                    <a16:rowId xmlns:a16="http://schemas.microsoft.com/office/drawing/2014/main" val="10002"/>
                  </a:ext>
                </a:extLst>
              </a:tr>
              <a:tr h="437092">
                <a:tc>
                  <a:txBody>
                    <a:bodyPr/>
                    <a:lstStyle/>
                    <a:p>
                      <a:pPr algn="ctr"/>
                      <a:r>
                        <a:rPr lang="en-US" altLang="zh-CN" sz="2300" b="1" dirty="0" smtClean="0"/>
                        <a:t>b2</a:t>
                      </a:r>
                      <a:endParaRPr lang="zh-CN" altLang="en-US" sz="2300" b="1" dirty="0"/>
                    </a:p>
                  </a:txBody>
                  <a:tcPr marL="121963" marR="121963" marT="45737" marB="45737"/>
                </a:tc>
                <a:tc>
                  <a:txBody>
                    <a:bodyPr/>
                    <a:lstStyle/>
                    <a:p>
                      <a:pPr algn="ctr"/>
                      <a:r>
                        <a:rPr lang="en-US" altLang="zh-CN" sz="2300" b="1" dirty="0" smtClean="0"/>
                        <a:t>c3</a:t>
                      </a:r>
                      <a:endParaRPr lang="zh-CN" altLang="en-US" sz="2300" b="1" dirty="0"/>
                    </a:p>
                  </a:txBody>
                  <a:tcPr marL="121963" marR="121963" marT="45737" marB="45737"/>
                </a:tc>
                <a:tc>
                  <a:txBody>
                    <a:bodyPr/>
                    <a:lstStyle/>
                    <a:p>
                      <a:pPr algn="ctr"/>
                      <a:r>
                        <a:rPr lang="en-US" altLang="zh-CN" sz="2300" b="1" dirty="0" smtClean="0"/>
                        <a:t>d2</a:t>
                      </a:r>
                      <a:endParaRPr lang="zh-CN" altLang="en-US" sz="2300" b="1" dirty="0"/>
                    </a:p>
                  </a:txBody>
                  <a:tcPr marL="121963" marR="121963" marT="45737" marB="45737"/>
                </a:tc>
                <a:extLst>
                  <a:ext uri="{0D108BD9-81ED-4DB2-BD59-A6C34878D82A}">
                    <a16:rowId xmlns:a16="http://schemas.microsoft.com/office/drawing/2014/main" val="10003"/>
                  </a:ext>
                </a:extLst>
              </a:tr>
            </a:tbl>
          </a:graphicData>
        </a:graphic>
      </p:graphicFrame>
      <p:sp>
        <p:nvSpPr>
          <p:cNvPr id="111680" name="TextBox 7"/>
          <p:cNvSpPr txBox="1">
            <a:spLocks noChangeArrowheads="1"/>
          </p:cNvSpPr>
          <p:nvPr/>
        </p:nvSpPr>
        <p:spPr bwMode="auto">
          <a:xfrm>
            <a:off x="1255184" y="2133601"/>
            <a:ext cx="455574"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933"/>
              <a:t>R</a:t>
            </a:r>
            <a:endParaRPr lang="zh-CN" altLang="en-US" sz="2933"/>
          </a:p>
        </p:txBody>
      </p:sp>
      <p:sp>
        <p:nvSpPr>
          <p:cNvPr id="111681" name="TextBox 10"/>
          <p:cNvSpPr txBox="1">
            <a:spLocks noChangeArrowheads="1"/>
          </p:cNvSpPr>
          <p:nvPr/>
        </p:nvSpPr>
        <p:spPr bwMode="auto">
          <a:xfrm>
            <a:off x="6716184" y="4436534"/>
            <a:ext cx="1085554"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933"/>
              <a:t>R÷S</a:t>
            </a:r>
            <a:endParaRPr lang="zh-CN" altLang="en-US" sz="2933"/>
          </a:p>
        </p:txBody>
      </p:sp>
      <p:sp>
        <p:nvSpPr>
          <p:cNvPr id="111682" name="TextBox 10"/>
          <p:cNvSpPr txBox="1">
            <a:spLocks noChangeArrowheads="1"/>
          </p:cNvSpPr>
          <p:nvPr/>
        </p:nvSpPr>
        <p:spPr bwMode="auto">
          <a:xfrm>
            <a:off x="6970184" y="2271185"/>
            <a:ext cx="436338"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933"/>
              <a:t>S</a:t>
            </a:r>
            <a:endParaRPr lang="zh-CN" altLang="en-US" sz="2933"/>
          </a:p>
        </p:txBody>
      </p:sp>
      <p:graphicFrame>
        <p:nvGraphicFramePr>
          <p:cNvPr id="13" name="内容占位符 8"/>
          <p:cNvGraphicFramePr>
            <a:graphicFrameLocks/>
          </p:cNvGraphicFramePr>
          <p:nvPr/>
        </p:nvGraphicFramePr>
        <p:xfrm>
          <a:off x="6970184" y="5245100"/>
          <a:ext cx="939800" cy="884192"/>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20000"/>
                    </a:ext>
                  </a:extLst>
                </a:gridCol>
              </a:tblGrid>
              <a:tr h="437092">
                <a:tc>
                  <a:txBody>
                    <a:bodyPr/>
                    <a:lstStyle/>
                    <a:p>
                      <a:pPr algn="ctr"/>
                      <a:r>
                        <a:rPr lang="en-US" altLang="zh-CN" sz="2300" b="1" dirty="0" smtClean="0">
                          <a:solidFill>
                            <a:schemeClr val="tx1"/>
                          </a:solidFill>
                        </a:rPr>
                        <a:t>A</a:t>
                      </a:r>
                      <a:endParaRPr lang="zh-CN" altLang="en-US" sz="2300" b="1" dirty="0">
                        <a:solidFill>
                          <a:schemeClr val="tx1"/>
                        </a:solidFill>
                      </a:endParaRPr>
                    </a:p>
                  </a:txBody>
                  <a:tcPr marL="122055" marR="122055" marT="45788" marB="45788"/>
                </a:tc>
                <a:extLst>
                  <a:ext uri="{0D108BD9-81ED-4DB2-BD59-A6C34878D82A}">
                    <a16:rowId xmlns:a16="http://schemas.microsoft.com/office/drawing/2014/main" val="10000"/>
                  </a:ext>
                </a:extLst>
              </a:tr>
              <a:tr h="437092">
                <a:tc>
                  <a:txBody>
                    <a:bodyPr/>
                    <a:lstStyle/>
                    <a:p>
                      <a:pPr algn="ctr"/>
                      <a:r>
                        <a:rPr lang="en-US" altLang="zh-CN" sz="2300" b="1" dirty="0" smtClean="0"/>
                        <a:t>a1</a:t>
                      </a:r>
                      <a:endParaRPr lang="zh-CN" altLang="en-US" sz="2300" b="1" dirty="0"/>
                    </a:p>
                  </a:txBody>
                  <a:tcPr marL="122055" marR="122055" marT="45788" marB="4578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38931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99050" y="0"/>
            <a:ext cx="10515600" cy="1325563"/>
          </a:xfrm>
        </p:spPr>
        <p:txBody>
          <a:bodyPr/>
          <a:lstStyle/>
          <a:p>
            <a:pPr eaLnBrk="1" hangingPunct="1"/>
            <a:r>
              <a:rPr lang="zh-CN" altLang="en-US" sz="4800" dirty="0"/>
              <a:t>除运算（续）</a:t>
            </a:r>
          </a:p>
        </p:txBody>
      </p:sp>
      <p:sp>
        <p:nvSpPr>
          <p:cNvPr id="112643" name="Rectangle 3"/>
          <p:cNvSpPr>
            <a:spLocks noGrp="1" noChangeArrowheads="1"/>
          </p:cNvSpPr>
          <p:nvPr>
            <p:ph type="body" idx="1"/>
          </p:nvPr>
        </p:nvSpPr>
        <p:spPr>
          <a:xfrm>
            <a:off x="1007533" y="1098551"/>
            <a:ext cx="10651067" cy="5018616"/>
          </a:xfrm>
        </p:spPr>
        <p:txBody>
          <a:bodyPr>
            <a:normAutofit lnSpcReduction="10000"/>
          </a:bodyPr>
          <a:lstStyle/>
          <a:p>
            <a:pPr algn="just" eaLnBrk="1" hangingPunct="1">
              <a:lnSpc>
                <a:spcPct val="120000"/>
              </a:lnSpc>
            </a:pPr>
            <a:r>
              <a:rPr lang="zh-CN" altLang="en-US" sz="2667"/>
              <a:t>在关系</a:t>
            </a:r>
            <a:r>
              <a:rPr lang="en-US" altLang="zh-CN" sz="2667"/>
              <a:t>R</a:t>
            </a:r>
            <a:r>
              <a:rPr lang="zh-CN" altLang="en-US" sz="2667"/>
              <a:t>中，</a:t>
            </a:r>
            <a:r>
              <a:rPr lang="en-US" altLang="zh-CN" sz="2667"/>
              <a:t>A</a:t>
            </a:r>
            <a:r>
              <a:rPr lang="zh-CN" altLang="en-US" sz="2667"/>
              <a:t>可以取四个值</a:t>
            </a:r>
            <a:r>
              <a:rPr lang="en-US" altLang="zh-CN" sz="2667"/>
              <a:t>{a1</a:t>
            </a:r>
            <a:r>
              <a:rPr lang="zh-CN" altLang="en-US" sz="2667"/>
              <a:t>，</a:t>
            </a:r>
            <a:r>
              <a:rPr lang="en-US" altLang="zh-CN" sz="2667"/>
              <a:t>a2</a:t>
            </a:r>
            <a:r>
              <a:rPr lang="zh-CN" altLang="en-US" sz="2667"/>
              <a:t>，</a:t>
            </a:r>
            <a:r>
              <a:rPr lang="en-US" altLang="zh-CN" sz="2667"/>
              <a:t>a3</a:t>
            </a:r>
            <a:r>
              <a:rPr lang="zh-CN" altLang="en-US" sz="2667"/>
              <a:t>，</a:t>
            </a:r>
            <a:r>
              <a:rPr lang="en-US" altLang="zh-CN" sz="2667"/>
              <a:t>a4}</a:t>
            </a:r>
          </a:p>
          <a:p>
            <a:pPr lvl="1" indent="-279393" algn="just">
              <a:lnSpc>
                <a:spcPct val="120000"/>
              </a:lnSpc>
              <a:buNone/>
            </a:pPr>
            <a:r>
              <a:rPr lang="en-US" altLang="zh-CN" sz="2667" i="1"/>
              <a:t>    a</a:t>
            </a:r>
            <a:r>
              <a:rPr lang="en-US" altLang="zh-CN" sz="2667" baseline="-30000"/>
              <a:t>1</a:t>
            </a:r>
            <a:r>
              <a:rPr lang="zh-CN" altLang="en-US" sz="2667"/>
              <a:t>的象集为 </a:t>
            </a:r>
            <a:r>
              <a:rPr lang="en-US" altLang="zh-CN" sz="2667"/>
              <a:t>{(</a:t>
            </a:r>
            <a:r>
              <a:rPr lang="en-US" altLang="zh-CN" sz="2667" i="1"/>
              <a:t>b</a:t>
            </a:r>
            <a:r>
              <a:rPr lang="en-US" altLang="zh-CN" sz="2667" baseline="-30000"/>
              <a:t>1</a:t>
            </a:r>
            <a:r>
              <a:rPr lang="zh-CN" altLang="en-US" sz="2667"/>
              <a:t>，</a:t>
            </a:r>
            <a:r>
              <a:rPr lang="en-US" altLang="zh-CN" sz="2667" i="1"/>
              <a:t>c</a:t>
            </a:r>
            <a:r>
              <a:rPr lang="en-US" altLang="zh-CN" sz="2667" baseline="-30000"/>
              <a:t>2</a:t>
            </a:r>
            <a:r>
              <a:rPr lang="en-US" altLang="zh-CN" sz="2667"/>
              <a:t>)</a:t>
            </a:r>
            <a:r>
              <a:rPr lang="zh-CN" altLang="en-US" sz="2667"/>
              <a:t>，</a:t>
            </a:r>
            <a:r>
              <a:rPr lang="en-US" altLang="zh-CN" sz="2667"/>
              <a:t>(</a:t>
            </a:r>
            <a:r>
              <a:rPr lang="en-US" altLang="zh-CN" sz="2667" i="1"/>
              <a:t>b</a:t>
            </a:r>
            <a:r>
              <a:rPr lang="en-US" altLang="zh-CN" sz="2667" baseline="-30000"/>
              <a:t>2</a:t>
            </a:r>
            <a:r>
              <a:rPr lang="zh-CN" altLang="en-US" sz="2667"/>
              <a:t>，</a:t>
            </a:r>
            <a:r>
              <a:rPr lang="en-US" altLang="zh-CN" sz="2667" i="1"/>
              <a:t>c</a:t>
            </a:r>
            <a:r>
              <a:rPr lang="en-US" altLang="zh-CN" sz="2667" baseline="-30000"/>
              <a:t>3</a:t>
            </a:r>
            <a:r>
              <a:rPr lang="en-US" altLang="zh-CN" sz="2667"/>
              <a:t>)</a:t>
            </a:r>
            <a:r>
              <a:rPr lang="zh-CN" altLang="en-US" sz="2667"/>
              <a:t>，</a:t>
            </a:r>
            <a:r>
              <a:rPr lang="en-US" altLang="zh-CN" sz="2667"/>
              <a:t>(</a:t>
            </a:r>
            <a:r>
              <a:rPr lang="en-US" altLang="zh-CN" sz="2667" i="1"/>
              <a:t>b</a:t>
            </a:r>
            <a:r>
              <a:rPr lang="en-US" altLang="zh-CN" sz="2667" baseline="-30000"/>
              <a:t>2</a:t>
            </a:r>
            <a:r>
              <a:rPr lang="zh-CN" altLang="en-US" sz="2667"/>
              <a:t>，</a:t>
            </a:r>
            <a:r>
              <a:rPr lang="en-US" altLang="zh-CN" sz="2667" i="1"/>
              <a:t>c</a:t>
            </a:r>
            <a:r>
              <a:rPr lang="en-US" altLang="zh-CN" sz="2667" baseline="-30000"/>
              <a:t>1</a:t>
            </a:r>
            <a:r>
              <a:rPr lang="en-US" altLang="zh-CN" sz="2667"/>
              <a:t>)}</a:t>
            </a:r>
          </a:p>
          <a:p>
            <a:pPr lvl="1" indent="-279393" algn="just">
              <a:lnSpc>
                <a:spcPct val="120000"/>
              </a:lnSpc>
              <a:buNone/>
            </a:pPr>
            <a:r>
              <a:rPr lang="en-US" altLang="zh-CN" sz="2667" i="1"/>
              <a:t>    a</a:t>
            </a:r>
            <a:r>
              <a:rPr lang="en-US" altLang="zh-CN" sz="2667" baseline="-30000"/>
              <a:t>2</a:t>
            </a:r>
            <a:r>
              <a:rPr lang="zh-CN" altLang="en-US" sz="2667"/>
              <a:t>的象集为 </a:t>
            </a:r>
            <a:r>
              <a:rPr lang="en-US" altLang="zh-CN" sz="2667"/>
              <a:t>{(</a:t>
            </a:r>
            <a:r>
              <a:rPr lang="en-US" altLang="zh-CN" sz="2667" i="1"/>
              <a:t>b</a:t>
            </a:r>
            <a:r>
              <a:rPr lang="en-US" altLang="zh-CN" sz="2667" baseline="-30000"/>
              <a:t>3</a:t>
            </a:r>
            <a:r>
              <a:rPr lang="zh-CN" altLang="en-US" sz="2667"/>
              <a:t>，</a:t>
            </a:r>
            <a:r>
              <a:rPr lang="en-US" altLang="zh-CN" sz="2667" i="1"/>
              <a:t>c</a:t>
            </a:r>
            <a:r>
              <a:rPr lang="en-US" altLang="zh-CN" sz="2667" baseline="-30000"/>
              <a:t>7</a:t>
            </a:r>
            <a:r>
              <a:rPr lang="en-US" altLang="zh-CN" sz="2667"/>
              <a:t>)</a:t>
            </a:r>
            <a:r>
              <a:rPr lang="zh-CN" altLang="en-US" sz="2667"/>
              <a:t>，</a:t>
            </a:r>
            <a:r>
              <a:rPr lang="en-US" altLang="zh-CN" sz="2667"/>
              <a:t>(</a:t>
            </a:r>
            <a:r>
              <a:rPr lang="en-US" altLang="zh-CN" sz="2667" i="1"/>
              <a:t>b</a:t>
            </a:r>
            <a:r>
              <a:rPr lang="en-US" altLang="zh-CN" sz="2667" baseline="-30000"/>
              <a:t>2</a:t>
            </a:r>
            <a:r>
              <a:rPr lang="zh-CN" altLang="en-US" sz="2667"/>
              <a:t>，</a:t>
            </a:r>
            <a:r>
              <a:rPr lang="en-US" altLang="zh-CN" sz="2667" i="1"/>
              <a:t>c</a:t>
            </a:r>
            <a:r>
              <a:rPr lang="en-US" altLang="zh-CN" sz="2667" baseline="-30000"/>
              <a:t>3</a:t>
            </a:r>
            <a:r>
              <a:rPr lang="en-US" altLang="zh-CN" sz="2667"/>
              <a:t>)}</a:t>
            </a:r>
          </a:p>
          <a:p>
            <a:pPr lvl="1" indent="-279393" algn="just">
              <a:lnSpc>
                <a:spcPct val="120000"/>
              </a:lnSpc>
              <a:buNone/>
            </a:pPr>
            <a:r>
              <a:rPr lang="en-US" altLang="zh-CN" sz="2667" i="1"/>
              <a:t>    a</a:t>
            </a:r>
            <a:r>
              <a:rPr lang="en-US" altLang="zh-CN" sz="2667" baseline="-30000"/>
              <a:t>3</a:t>
            </a:r>
            <a:r>
              <a:rPr lang="zh-CN" altLang="en-US" sz="2667"/>
              <a:t>的象集为 </a:t>
            </a:r>
            <a:r>
              <a:rPr lang="en-US" altLang="zh-CN" sz="2667"/>
              <a:t>{</a:t>
            </a:r>
            <a:r>
              <a:rPr lang="en-US" altLang="zh-CN" sz="2667" i="1"/>
              <a:t>(b</a:t>
            </a:r>
            <a:r>
              <a:rPr lang="en-US" altLang="zh-CN" sz="2667" baseline="-30000"/>
              <a:t>4</a:t>
            </a:r>
            <a:r>
              <a:rPr lang="zh-CN" altLang="en-US" sz="2667"/>
              <a:t>，</a:t>
            </a:r>
            <a:r>
              <a:rPr lang="en-US" altLang="zh-CN" sz="2667" i="1"/>
              <a:t>c</a:t>
            </a:r>
            <a:r>
              <a:rPr lang="en-US" altLang="zh-CN" sz="2667" baseline="-30000"/>
              <a:t>6</a:t>
            </a:r>
            <a:r>
              <a:rPr lang="en-US" altLang="zh-CN" sz="2667"/>
              <a:t>)}</a:t>
            </a:r>
          </a:p>
          <a:p>
            <a:pPr lvl="1" indent="-279393" algn="just">
              <a:lnSpc>
                <a:spcPct val="120000"/>
              </a:lnSpc>
              <a:buNone/>
            </a:pPr>
            <a:r>
              <a:rPr lang="en-US" altLang="zh-CN" sz="2667" i="1"/>
              <a:t>    a</a:t>
            </a:r>
            <a:r>
              <a:rPr lang="en-US" altLang="zh-CN" sz="2667" baseline="-30000"/>
              <a:t>4</a:t>
            </a:r>
            <a:r>
              <a:rPr lang="zh-CN" altLang="en-US" sz="2667"/>
              <a:t>的象集为 </a:t>
            </a:r>
            <a:r>
              <a:rPr lang="en-US" altLang="zh-CN" sz="2667"/>
              <a:t>{(</a:t>
            </a:r>
            <a:r>
              <a:rPr lang="en-US" altLang="zh-CN" sz="2667" i="1"/>
              <a:t>b</a:t>
            </a:r>
            <a:r>
              <a:rPr lang="en-US" altLang="zh-CN" sz="2667" baseline="-30000"/>
              <a:t>6</a:t>
            </a:r>
            <a:r>
              <a:rPr lang="zh-CN" altLang="en-US" sz="2667"/>
              <a:t>，</a:t>
            </a:r>
            <a:r>
              <a:rPr lang="en-US" altLang="zh-CN" sz="2667" i="1"/>
              <a:t>c</a:t>
            </a:r>
            <a:r>
              <a:rPr lang="en-US" altLang="zh-CN" sz="2667" baseline="-30000"/>
              <a:t>6</a:t>
            </a:r>
            <a:r>
              <a:rPr lang="en-US" altLang="zh-CN" sz="2667"/>
              <a:t>)}</a:t>
            </a:r>
          </a:p>
          <a:p>
            <a:pPr algn="just" eaLnBrk="1" hangingPunct="1">
              <a:lnSpc>
                <a:spcPct val="120000"/>
              </a:lnSpc>
            </a:pPr>
            <a:r>
              <a:rPr lang="en-US" altLang="zh-CN" sz="2667" i="1"/>
              <a:t>S</a:t>
            </a:r>
            <a:r>
              <a:rPr lang="zh-CN" altLang="en-US" sz="2667"/>
              <a:t>在</a:t>
            </a:r>
            <a:r>
              <a:rPr lang="en-US" altLang="zh-CN" sz="2667"/>
              <a:t>(</a:t>
            </a:r>
            <a:r>
              <a:rPr lang="en-US" altLang="zh-CN" sz="2667" i="1"/>
              <a:t>B</a:t>
            </a:r>
            <a:r>
              <a:rPr lang="zh-CN" altLang="en-US" sz="2667"/>
              <a:t>，</a:t>
            </a:r>
            <a:r>
              <a:rPr lang="en-US" altLang="zh-CN" sz="2667" i="1"/>
              <a:t>C</a:t>
            </a:r>
            <a:r>
              <a:rPr lang="en-US" altLang="zh-CN" sz="2667"/>
              <a:t>)</a:t>
            </a:r>
            <a:r>
              <a:rPr lang="zh-CN" altLang="en-US" sz="2667"/>
              <a:t>上的投影为</a:t>
            </a:r>
          </a:p>
          <a:p>
            <a:pPr algn="just" eaLnBrk="1" hangingPunct="1">
              <a:lnSpc>
                <a:spcPct val="120000"/>
              </a:lnSpc>
              <a:buFont typeface="Wingdings" panose="05000000000000000000" pitchFamily="2" charset="2"/>
              <a:buNone/>
            </a:pPr>
            <a:r>
              <a:rPr lang="zh-CN" altLang="en-US" sz="2667" i="1"/>
              <a:t>           </a:t>
            </a:r>
            <a:r>
              <a:rPr lang="en-US" altLang="zh-CN" sz="2667" i="1"/>
              <a:t>{(b1</a:t>
            </a:r>
            <a:r>
              <a:rPr lang="zh-CN" altLang="en-US" sz="2667" i="1"/>
              <a:t>，</a:t>
            </a:r>
            <a:r>
              <a:rPr lang="en-US" altLang="zh-CN" sz="2667" i="1"/>
              <a:t>c2)</a:t>
            </a:r>
            <a:r>
              <a:rPr lang="zh-CN" altLang="en-US" sz="2667" i="1"/>
              <a:t>，</a:t>
            </a:r>
            <a:r>
              <a:rPr lang="en-US" altLang="zh-CN" sz="2667" i="1"/>
              <a:t>(b2</a:t>
            </a:r>
            <a:r>
              <a:rPr lang="zh-CN" altLang="en-US" sz="2667" i="1"/>
              <a:t>，</a:t>
            </a:r>
            <a:r>
              <a:rPr lang="en-US" altLang="zh-CN" sz="2667" i="1"/>
              <a:t>c1)</a:t>
            </a:r>
            <a:r>
              <a:rPr lang="zh-CN" altLang="en-US" sz="2667" i="1"/>
              <a:t>，</a:t>
            </a:r>
            <a:r>
              <a:rPr lang="en-US" altLang="zh-CN" sz="2667" i="1"/>
              <a:t>(b2</a:t>
            </a:r>
            <a:r>
              <a:rPr lang="zh-CN" altLang="en-US" sz="2667" i="1"/>
              <a:t>，</a:t>
            </a:r>
            <a:r>
              <a:rPr lang="en-US" altLang="zh-CN" sz="2667" i="1"/>
              <a:t>c3) }</a:t>
            </a:r>
            <a:endParaRPr lang="en-US" altLang="zh-CN" sz="2667"/>
          </a:p>
          <a:p>
            <a:pPr eaLnBrk="1" hangingPunct="1">
              <a:lnSpc>
                <a:spcPct val="120000"/>
              </a:lnSpc>
            </a:pPr>
            <a:r>
              <a:rPr lang="zh-CN" altLang="en-US" sz="2667"/>
              <a:t>只有</a:t>
            </a:r>
            <a:r>
              <a:rPr lang="en-US" altLang="zh-CN" sz="2667" i="1"/>
              <a:t>a</a:t>
            </a:r>
            <a:r>
              <a:rPr lang="en-US" altLang="zh-CN" sz="2667" baseline="-30000"/>
              <a:t>1</a:t>
            </a:r>
            <a:r>
              <a:rPr lang="zh-CN" altLang="en-US" sz="2667"/>
              <a:t>的象集包含了</a:t>
            </a:r>
            <a:r>
              <a:rPr lang="en-US" altLang="zh-CN" sz="2667" i="1"/>
              <a:t>S</a:t>
            </a:r>
            <a:r>
              <a:rPr lang="zh-CN" altLang="en-US" sz="2667"/>
              <a:t>在</a:t>
            </a:r>
            <a:r>
              <a:rPr lang="en-US" altLang="zh-CN" sz="2667"/>
              <a:t>(</a:t>
            </a:r>
            <a:r>
              <a:rPr lang="en-US" altLang="zh-CN" sz="2667" i="1"/>
              <a:t>B</a:t>
            </a:r>
            <a:r>
              <a:rPr lang="zh-CN" altLang="en-US" sz="2667"/>
              <a:t>，</a:t>
            </a:r>
            <a:r>
              <a:rPr lang="en-US" altLang="zh-CN" sz="2667" i="1"/>
              <a:t>C</a:t>
            </a:r>
            <a:r>
              <a:rPr lang="en-US" altLang="zh-CN" sz="2667"/>
              <a:t>)</a:t>
            </a:r>
            <a:r>
              <a:rPr lang="zh-CN" altLang="en-US" sz="2667"/>
              <a:t>属性组上的投影</a:t>
            </a:r>
          </a:p>
          <a:p>
            <a:pPr eaLnBrk="1" hangingPunct="1">
              <a:lnSpc>
                <a:spcPct val="120000"/>
              </a:lnSpc>
              <a:buFont typeface="Wingdings" panose="05000000000000000000" pitchFamily="2" charset="2"/>
              <a:buNone/>
            </a:pPr>
            <a:r>
              <a:rPr lang="zh-CN" altLang="en-US" sz="2667"/>
              <a:t>     所以     </a:t>
            </a:r>
            <a:r>
              <a:rPr lang="en-US" altLang="zh-CN" sz="2667" i="1"/>
              <a:t>R</a:t>
            </a:r>
            <a:r>
              <a:rPr lang="en-US" altLang="zh-CN" sz="2667"/>
              <a:t>÷</a:t>
            </a:r>
            <a:r>
              <a:rPr lang="en-US" altLang="zh-CN" sz="2667" i="1"/>
              <a:t>S</a:t>
            </a:r>
            <a:r>
              <a:rPr lang="en-US" altLang="zh-CN" sz="2667"/>
              <a:t> ={</a:t>
            </a:r>
            <a:r>
              <a:rPr lang="en-US" altLang="zh-CN" sz="2667" i="1"/>
              <a:t>a</a:t>
            </a:r>
            <a:r>
              <a:rPr lang="en-US" altLang="zh-CN" sz="2667" baseline="-30000"/>
              <a:t>1</a:t>
            </a:r>
            <a:r>
              <a:rPr lang="en-US" altLang="zh-CN" sz="2667"/>
              <a:t>} </a:t>
            </a:r>
          </a:p>
        </p:txBody>
      </p:sp>
    </p:spTree>
    <p:extLst>
      <p:ext uri="{BB962C8B-B14F-4D97-AF65-F5344CB8AC3E}">
        <p14:creationId xmlns:p14="http://schemas.microsoft.com/office/powerpoint/2010/main" val="233857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a:t>
            </a:r>
            <a:r>
              <a:rPr lang="zh-CN" altLang="en-US" dirty="0" smtClean="0"/>
              <a:t>章 </a:t>
            </a:r>
            <a:r>
              <a:rPr lang="en-US" altLang="zh-CN" dirty="0" smtClean="0"/>
              <a:t>SQL</a:t>
            </a:r>
            <a:endParaRPr lang="zh-CN" altLang="en-US" dirty="0"/>
          </a:p>
        </p:txBody>
      </p:sp>
      <p:sp>
        <p:nvSpPr>
          <p:cNvPr id="3" name="内容占位符 2"/>
          <p:cNvSpPr>
            <a:spLocks noGrp="1"/>
          </p:cNvSpPr>
          <p:nvPr>
            <p:ph idx="1"/>
          </p:nvPr>
        </p:nvSpPr>
        <p:spPr>
          <a:xfrm>
            <a:off x="1007013" y="1690688"/>
            <a:ext cx="10515600" cy="4351338"/>
          </a:xfrm>
        </p:spPr>
        <p:txBody>
          <a:bodyPr/>
          <a:lstStyle/>
          <a:p>
            <a:r>
              <a:rPr lang="en-US" altLang="zh-CN" dirty="0" smtClean="0"/>
              <a:t>SQL</a:t>
            </a:r>
            <a:r>
              <a:rPr lang="zh-CN" altLang="en-US" dirty="0" smtClean="0"/>
              <a:t>的功能</a:t>
            </a:r>
            <a:endParaRPr lang="en-US" altLang="zh-CN" dirty="0"/>
          </a:p>
          <a:p>
            <a:r>
              <a:rPr lang="zh-CN" altLang="en-US" dirty="0" smtClean="0"/>
              <a:t>查询语句一般形式</a:t>
            </a:r>
            <a:endParaRPr lang="en-US" altLang="zh-CN" dirty="0" smtClean="0"/>
          </a:p>
          <a:p>
            <a:r>
              <a:rPr lang="zh-CN" altLang="en-US" dirty="0" smtClean="0"/>
              <a:t>关于</a:t>
            </a:r>
            <a:r>
              <a:rPr lang="en-US" altLang="zh-CN" dirty="0" smtClean="0"/>
              <a:t>Group By </a:t>
            </a:r>
          </a:p>
          <a:p>
            <a:r>
              <a:rPr lang="zh-CN" altLang="en-US" dirty="0" smtClean="0"/>
              <a:t>自身连接</a:t>
            </a:r>
            <a:endParaRPr lang="en-US" altLang="zh-CN" dirty="0" smtClean="0"/>
          </a:p>
          <a:p>
            <a:r>
              <a:rPr lang="zh-CN" altLang="en-US" dirty="0" smtClean="0"/>
              <a:t>视图：视图的定义和使用</a:t>
            </a:r>
            <a:endParaRPr lang="zh-CN" altLang="en-US" dirty="0"/>
          </a:p>
        </p:txBody>
      </p:sp>
    </p:spTree>
    <p:extLst>
      <p:ext uri="{BB962C8B-B14F-4D97-AF65-F5344CB8AC3E}">
        <p14:creationId xmlns:p14="http://schemas.microsoft.com/office/powerpoint/2010/main" val="543978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zh-CN" altLang="en-US" sz="4800"/>
              <a:t>第三章</a:t>
            </a:r>
            <a:r>
              <a:rPr lang="zh-CN" altLang="en-US" sz="4800">
                <a:ea typeface="黑体" panose="02010609060101010101" pitchFamily="49" charset="-122"/>
              </a:rPr>
              <a:t>  </a:t>
            </a:r>
            <a:r>
              <a:rPr lang="zh-CN" altLang="en-US" sz="4800"/>
              <a:t>关系数据库标准语言</a:t>
            </a:r>
            <a:r>
              <a:rPr lang="en-US" altLang="zh-CN" sz="4800">
                <a:ea typeface="黑体" panose="02010609060101010101" pitchFamily="49" charset="-122"/>
              </a:rPr>
              <a:t>SQL</a:t>
            </a:r>
          </a:p>
        </p:txBody>
      </p:sp>
      <p:sp>
        <p:nvSpPr>
          <p:cNvPr id="24579" name="Rectangle 3"/>
          <p:cNvSpPr>
            <a:spLocks noGrp="1" noChangeArrowheads="1"/>
          </p:cNvSpPr>
          <p:nvPr>
            <p:ph type="body" idx="4294967295"/>
          </p:nvPr>
        </p:nvSpPr>
        <p:spPr>
          <a:xfrm>
            <a:off x="1295400" y="1126067"/>
            <a:ext cx="9120717" cy="4991100"/>
          </a:xfrm>
        </p:spPr>
        <p:txBody>
          <a:bodyPr>
            <a:normAutofit/>
          </a:bodyPr>
          <a:lstStyle/>
          <a:p>
            <a:pPr algn="just" eaLnBrk="1" hangingPunct="1">
              <a:lnSpc>
                <a:spcPct val="130000"/>
              </a:lnSpc>
              <a:buFont typeface="Wingdings" panose="05000000000000000000" pitchFamily="2" charset="2"/>
              <a:buNone/>
            </a:pPr>
            <a:r>
              <a:rPr lang="en-US" altLang="zh-CN" sz="3200" dirty="0"/>
              <a:t>1 SQL</a:t>
            </a:r>
            <a:r>
              <a:rPr lang="zh-CN" altLang="en-US" sz="3200" dirty="0" smtClean="0"/>
              <a:t>概述</a:t>
            </a:r>
            <a:r>
              <a:rPr lang="en-US" altLang="zh-CN" sz="3200" dirty="0" smtClean="0"/>
              <a:t> </a:t>
            </a:r>
            <a:endParaRPr lang="zh-CN" altLang="en-US" sz="3200" dirty="0"/>
          </a:p>
          <a:p>
            <a:pPr algn="just" eaLnBrk="1" hangingPunct="1">
              <a:lnSpc>
                <a:spcPct val="130000"/>
              </a:lnSpc>
              <a:buFont typeface="Wingdings" panose="05000000000000000000" pitchFamily="2" charset="2"/>
              <a:buNone/>
            </a:pPr>
            <a:r>
              <a:rPr lang="en-US" altLang="zh-CN" sz="3200" dirty="0"/>
              <a:t>2 </a:t>
            </a:r>
            <a:r>
              <a:rPr lang="zh-CN" altLang="en-US" sz="3200" dirty="0"/>
              <a:t>数据定义</a:t>
            </a:r>
            <a:r>
              <a:rPr lang="en-US" altLang="zh-CN" sz="3200" dirty="0"/>
              <a:t> </a:t>
            </a:r>
            <a:endParaRPr lang="zh-CN" altLang="en-US" sz="3200" dirty="0"/>
          </a:p>
          <a:p>
            <a:pPr algn="just" eaLnBrk="1" hangingPunct="1">
              <a:lnSpc>
                <a:spcPct val="130000"/>
              </a:lnSpc>
              <a:buFont typeface="Wingdings" panose="05000000000000000000" pitchFamily="2" charset="2"/>
              <a:buNone/>
            </a:pPr>
            <a:r>
              <a:rPr lang="en-US" altLang="zh-CN" sz="3200" dirty="0"/>
              <a:t>3 </a:t>
            </a:r>
            <a:r>
              <a:rPr lang="zh-CN" altLang="en-US" sz="3200" dirty="0"/>
              <a:t>数据</a:t>
            </a:r>
            <a:r>
              <a:rPr lang="zh-CN" altLang="en-US" sz="3200" dirty="0" smtClean="0"/>
              <a:t>查询</a:t>
            </a:r>
            <a:r>
              <a:rPr lang="en-US" altLang="zh-CN" sz="3200" dirty="0" smtClean="0"/>
              <a:t> </a:t>
            </a:r>
            <a:endParaRPr lang="zh-CN" altLang="en-US" sz="3200" dirty="0"/>
          </a:p>
          <a:p>
            <a:pPr algn="just" eaLnBrk="1" hangingPunct="1">
              <a:lnSpc>
                <a:spcPct val="130000"/>
              </a:lnSpc>
              <a:buFont typeface="Wingdings" panose="05000000000000000000" pitchFamily="2" charset="2"/>
              <a:buNone/>
            </a:pPr>
            <a:r>
              <a:rPr lang="en-US" altLang="zh-CN" sz="3200" dirty="0"/>
              <a:t>4 </a:t>
            </a:r>
            <a:r>
              <a:rPr lang="zh-CN" altLang="en-US" sz="3200" dirty="0"/>
              <a:t>数据</a:t>
            </a:r>
            <a:r>
              <a:rPr lang="zh-CN" altLang="en-US" sz="3200" dirty="0" smtClean="0"/>
              <a:t>更新</a:t>
            </a:r>
            <a:endParaRPr lang="en-US" altLang="zh-CN" sz="3200" dirty="0" smtClean="0"/>
          </a:p>
          <a:p>
            <a:pPr algn="just" eaLnBrk="1" hangingPunct="1">
              <a:lnSpc>
                <a:spcPct val="130000"/>
              </a:lnSpc>
              <a:buFont typeface="Wingdings" panose="05000000000000000000" pitchFamily="2" charset="2"/>
              <a:buNone/>
            </a:pPr>
            <a:r>
              <a:rPr lang="en-US" altLang="zh-CN" sz="3200" dirty="0" smtClean="0"/>
              <a:t>5 </a:t>
            </a:r>
            <a:r>
              <a:rPr lang="zh-CN" altLang="en-US" sz="3200" dirty="0" smtClean="0"/>
              <a:t>视图</a:t>
            </a:r>
            <a:endParaRPr lang="zh-CN" altLang="en-US" sz="3200" dirty="0"/>
          </a:p>
          <a:p>
            <a:pPr algn="just" eaLnBrk="1" hangingPunct="1">
              <a:lnSpc>
                <a:spcPct val="130000"/>
              </a:lnSpc>
              <a:buFont typeface="Wingdings" panose="05000000000000000000" pitchFamily="2" charset="2"/>
              <a:buNone/>
            </a:pPr>
            <a:r>
              <a:rPr lang="en-US" altLang="zh-CN" dirty="0" smtClean="0"/>
              <a:t> </a:t>
            </a:r>
            <a:endParaRPr lang="zh-CN" altLang="en-US" dirty="0" smtClean="0"/>
          </a:p>
        </p:txBody>
      </p:sp>
    </p:spTree>
    <p:extLst>
      <p:ext uri="{BB962C8B-B14F-4D97-AF65-F5344CB8AC3E}">
        <p14:creationId xmlns:p14="http://schemas.microsoft.com/office/powerpoint/2010/main" val="4029770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z="4800"/>
              <a:t>数据查询</a:t>
            </a:r>
          </a:p>
        </p:txBody>
      </p:sp>
      <p:sp>
        <p:nvSpPr>
          <p:cNvPr id="60419" name="Rectangle 3"/>
          <p:cNvSpPr>
            <a:spLocks noGrp="1" noChangeArrowheads="1"/>
          </p:cNvSpPr>
          <p:nvPr>
            <p:ph type="body" idx="4294967295"/>
          </p:nvPr>
        </p:nvSpPr>
        <p:spPr>
          <a:xfrm>
            <a:off x="385234" y="1051985"/>
            <a:ext cx="12238567" cy="4889500"/>
          </a:xfrm>
        </p:spPr>
        <p:txBody>
          <a:bodyPr>
            <a:normAutofit fontScale="92500" lnSpcReduction="10000"/>
          </a:bodyPr>
          <a:lstStyle/>
          <a:p>
            <a:pPr algn="just" eaLnBrk="1" hangingPunct="1">
              <a:lnSpc>
                <a:spcPct val="150000"/>
              </a:lnSpc>
            </a:pPr>
            <a:r>
              <a:rPr lang="zh-CN" altLang="en-US" sz="3200"/>
              <a:t>语句格式</a:t>
            </a:r>
          </a:p>
          <a:p>
            <a:pPr algn="just" eaLnBrk="1" hangingPunct="1">
              <a:lnSpc>
                <a:spcPct val="150000"/>
              </a:lnSpc>
              <a:buFont typeface="Wingdings" panose="05000000000000000000" pitchFamily="2" charset="2"/>
              <a:buNone/>
            </a:pPr>
            <a:r>
              <a:rPr lang="zh-CN" altLang="en-US" sz="2400">
                <a:solidFill>
                  <a:srgbClr val="D75B5B"/>
                </a:solidFill>
              </a:rPr>
              <a:t>    </a:t>
            </a:r>
            <a:r>
              <a:rPr lang="zh-CN" altLang="en-US" sz="2400">
                <a:solidFill>
                  <a:srgbClr val="FF00FF"/>
                </a:solidFill>
              </a:rPr>
              <a:t>   </a:t>
            </a:r>
            <a:r>
              <a:rPr lang="en-US" altLang="zh-CN" sz="2667">
                <a:solidFill>
                  <a:srgbClr val="FF00FF"/>
                </a:solidFill>
              </a:rPr>
              <a:t>SELECT</a:t>
            </a:r>
            <a:r>
              <a:rPr lang="en-US" altLang="zh-CN" sz="2667"/>
              <a:t> [ALL|DISTINCT] &lt;</a:t>
            </a:r>
            <a:r>
              <a:rPr lang="zh-CN" altLang="en-US" sz="2667"/>
              <a:t>目标列表达式</a:t>
            </a:r>
            <a:r>
              <a:rPr lang="en-US" altLang="zh-CN" sz="2667"/>
              <a:t>&gt;[</a:t>
            </a:r>
            <a:r>
              <a:rPr lang="zh-CN" altLang="en-US" sz="2667"/>
              <a:t>,</a:t>
            </a:r>
            <a:r>
              <a:rPr lang="en-US" altLang="zh-CN" sz="2667"/>
              <a:t>&lt;</a:t>
            </a:r>
            <a:r>
              <a:rPr lang="zh-CN" altLang="en-US" sz="2667"/>
              <a:t>目标列表达式</a:t>
            </a:r>
            <a:r>
              <a:rPr lang="en-US" altLang="zh-CN" sz="2667"/>
              <a:t>&gt;] </a:t>
            </a:r>
            <a:r>
              <a:rPr lang="en-US" altLang="zh-CN" sz="2667">
                <a:latin typeface="Courier New" panose="02070309020205020404" pitchFamily="49" charset="0"/>
              </a:rPr>
              <a:t>…</a:t>
            </a:r>
            <a:endParaRPr lang="en-US" altLang="zh-CN" sz="2667"/>
          </a:p>
          <a:p>
            <a:pPr algn="just" eaLnBrk="1" hangingPunct="1">
              <a:lnSpc>
                <a:spcPct val="150000"/>
              </a:lnSpc>
              <a:buFont typeface="Wingdings" panose="05000000000000000000" pitchFamily="2" charset="2"/>
              <a:buNone/>
            </a:pPr>
            <a:r>
              <a:rPr lang="en-US" altLang="zh-CN" sz="2667">
                <a:solidFill>
                  <a:srgbClr val="D75B5B"/>
                </a:solidFill>
              </a:rPr>
              <a:t>       </a:t>
            </a:r>
            <a:r>
              <a:rPr lang="en-US" altLang="zh-CN" sz="2667">
                <a:solidFill>
                  <a:srgbClr val="FF00FF"/>
                </a:solidFill>
              </a:rPr>
              <a:t>FROM </a:t>
            </a:r>
            <a:r>
              <a:rPr lang="en-US" altLang="zh-CN" sz="2667"/>
              <a:t>&lt;</a:t>
            </a:r>
            <a:r>
              <a:rPr lang="zh-CN" altLang="en-US" sz="2667"/>
              <a:t>表名或视图名</a:t>
            </a:r>
            <a:r>
              <a:rPr lang="en-US" altLang="zh-CN" sz="2667"/>
              <a:t>&gt;[,&lt;</a:t>
            </a:r>
            <a:r>
              <a:rPr lang="zh-CN" altLang="en-US" sz="2667"/>
              <a:t>表名或视图名</a:t>
            </a:r>
            <a:r>
              <a:rPr lang="en-US" altLang="zh-CN" sz="2667"/>
              <a:t>&gt; ]</a:t>
            </a:r>
            <a:r>
              <a:rPr lang="en-US" altLang="zh-CN" sz="2667">
                <a:latin typeface="Courier New" panose="02070309020205020404" pitchFamily="49" charset="0"/>
              </a:rPr>
              <a:t>…|</a:t>
            </a:r>
            <a:r>
              <a:rPr lang="zh-CN" altLang="en-US" sz="2667">
                <a:latin typeface="Courier New" panose="02070309020205020404" pitchFamily="49" charset="0"/>
              </a:rPr>
              <a:t>(</a:t>
            </a:r>
            <a:r>
              <a:rPr lang="en-US" altLang="zh-CN" sz="2667"/>
              <a:t>SELECT </a:t>
            </a:r>
            <a:r>
              <a:rPr lang="zh-CN" altLang="en-US" sz="2667"/>
              <a:t>语句)      </a:t>
            </a:r>
          </a:p>
          <a:p>
            <a:pPr algn="just" eaLnBrk="1" hangingPunct="1">
              <a:lnSpc>
                <a:spcPct val="150000"/>
              </a:lnSpc>
              <a:buFont typeface="Wingdings" panose="05000000000000000000" pitchFamily="2" charset="2"/>
              <a:buNone/>
            </a:pPr>
            <a:r>
              <a:rPr lang="zh-CN" altLang="en-US" sz="2667"/>
              <a:t>                   </a:t>
            </a:r>
            <a:r>
              <a:rPr lang="en-US" altLang="zh-CN" sz="2667"/>
              <a:t>[AS]&lt;</a:t>
            </a:r>
            <a:r>
              <a:rPr lang="zh-CN" altLang="en-US" sz="2667"/>
              <a:t>别名</a:t>
            </a:r>
            <a:r>
              <a:rPr lang="en-US" altLang="zh-CN" sz="2667"/>
              <a:t>&gt;</a:t>
            </a:r>
          </a:p>
          <a:p>
            <a:pPr marL="1092173" lvl="1" algn="just">
              <a:lnSpc>
                <a:spcPct val="150000"/>
              </a:lnSpc>
              <a:buNone/>
            </a:pPr>
            <a:r>
              <a:rPr lang="en-US" altLang="zh-CN" sz="2667"/>
              <a:t>[ </a:t>
            </a:r>
            <a:r>
              <a:rPr lang="en-US" altLang="zh-CN" sz="2667">
                <a:solidFill>
                  <a:srgbClr val="FF00FF"/>
                </a:solidFill>
              </a:rPr>
              <a:t>WHERE</a:t>
            </a:r>
            <a:r>
              <a:rPr lang="en-US" altLang="zh-CN" sz="2667"/>
              <a:t> &lt;</a:t>
            </a:r>
            <a:r>
              <a:rPr lang="zh-CN" altLang="en-US" sz="2667"/>
              <a:t>条件表达式</a:t>
            </a:r>
            <a:r>
              <a:rPr lang="en-US" altLang="zh-CN" sz="2667"/>
              <a:t>&gt; ]</a:t>
            </a:r>
          </a:p>
          <a:p>
            <a:pPr marL="1092173" lvl="1" algn="just">
              <a:lnSpc>
                <a:spcPct val="150000"/>
              </a:lnSpc>
              <a:buNone/>
            </a:pPr>
            <a:r>
              <a:rPr lang="en-US" altLang="zh-CN" sz="2667"/>
              <a:t>[ </a:t>
            </a:r>
            <a:r>
              <a:rPr lang="en-US" altLang="zh-CN" sz="2667">
                <a:solidFill>
                  <a:srgbClr val="FF00FF"/>
                </a:solidFill>
              </a:rPr>
              <a:t>GROUP BY</a:t>
            </a:r>
            <a:r>
              <a:rPr lang="en-US" altLang="zh-CN" sz="2667"/>
              <a:t> &lt;</a:t>
            </a:r>
            <a:r>
              <a:rPr lang="zh-CN" altLang="en-US" sz="2667"/>
              <a:t>列名</a:t>
            </a:r>
            <a:r>
              <a:rPr lang="en-US" altLang="zh-CN" sz="2667"/>
              <a:t>1&gt; [ </a:t>
            </a:r>
            <a:r>
              <a:rPr lang="en-US" altLang="zh-CN" sz="2667">
                <a:solidFill>
                  <a:srgbClr val="FF00FF"/>
                </a:solidFill>
              </a:rPr>
              <a:t>HAVING</a:t>
            </a:r>
            <a:r>
              <a:rPr lang="en-US" altLang="zh-CN" sz="2667"/>
              <a:t> &lt;</a:t>
            </a:r>
            <a:r>
              <a:rPr lang="zh-CN" altLang="en-US" sz="2667"/>
              <a:t>条件表达式</a:t>
            </a:r>
            <a:r>
              <a:rPr lang="en-US" altLang="zh-CN" sz="2667"/>
              <a:t>&gt; ] ]</a:t>
            </a:r>
          </a:p>
          <a:p>
            <a:pPr marL="1092173" lvl="1" algn="just">
              <a:lnSpc>
                <a:spcPct val="150000"/>
              </a:lnSpc>
              <a:buNone/>
            </a:pPr>
            <a:r>
              <a:rPr lang="en-US" altLang="zh-CN" sz="2667"/>
              <a:t>[ </a:t>
            </a:r>
            <a:r>
              <a:rPr lang="en-US" altLang="zh-CN" sz="2667">
                <a:solidFill>
                  <a:srgbClr val="FF00FF"/>
                </a:solidFill>
              </a:rPr>
              <a:t>ORDER BY</a:t>
            </a:r>
            <a:r>
              <a:rPr lang="en-US" altLang="zh-CN" sz="2667"/>
              <a:t> &lt;</a:t>
            </a:r>
            <a:r>
              <a:rPr lang="zh-CN" altLang="en-US" sz="2667"/>
              <a:t>列名</a:t>
            </a:r>
            <a:r>
              <a:rPr lang="en-US" altLang="zh-CN" sz="2667"/>
              <a:t>2&gt; [ ASC|DESC ] ]</a:t>
            </a:r>
            <a:r>
              <a:rPr lang="zh-CN" altLang="en-US" sz="2667"/>
              <a:t>;</a:t>
            </a:r>
          </a:p>
          <a:p>
            <a:pPr marL="1092173" lvl="1" algn="just">
              <a:buNone/>
            </a:pPr>
            <a:r>
              <a:rPr lang="zh-CN" altLang="en-US" sz="1867">
                <a:latin typeface="Courier New" panose="02070309020205020404" pitchFamily="49" charset="0"/>
              </a:rPr>
              <a:t> </a:t>
            </a:r>
            <a:endParaRPr lang="zh-CN" altLang="en-US" sz="1600"/>
          </a:p>
        </p:txBody>
      </p:sp>
    </p:spTree>
    <p:extLst>
      <p:ext uri="{BB962C8B-B14F-4D97-AF65-F5344CB8AC3E}">
        <p14:creationId xmlns:p14="http://schemas.microsoft.com/office/powerpoint/2010/main" val="3207105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5"/>
          <p:cNvSpPr>
            <a:spLocks noChangeArrowheads="1"/>
          </p:cNvSpPr>
          <p:nvPr/>
        </p:nvSpPr>
        <p:spPr bwMode="auto">
          <a:xfrm>
            <a:off x="912285" y="4965700"/>
            <a:ext cx="10670116" cy="575733"/>
          </a:xfrm>
          <a:prstGeom prst="rect">
            <a:avLst/>
          </a:prstGeom>
          <a:solidFill>
            <a:srgbClr val="00B050"/>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61443" name="矩形 4"/>
          <p:cNvSpPr>
            <a:spLocks noChangeArrowheads="1"/>
          </p:cNvSpPr>
          <p:nvPr/>
        </p:nvSpPr>
        <p:spPr bwMode="auto">
          <a:xfrm>
            <a:off x="912285" y="1098551"/>
            <a:ext cx="10670116" cy="1947333"/>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61444" name="矩形 3"/>
          <p:cNvSpPr>
            <a:spLocks noChangeArrowheads="1"/>
          </p:cNvSpPr>
          <p:nvPr/>
        </p:nvSpPr>
        <p:spPr bwMode="auto">
          <a:xfrm>
            <a:off x="912285" y="3045884"/>
            <a:ext cx="10670116" cy="1919816"/>
          </a:xfrm>
          <a:prstGeom prst="rect">
            <a:avLst/>
          </a:prstGeom>
          <a:solidFill>
            <a:srgbClr val="92D050"/>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61445" name="标题 1"/>
          <p:cNvSpPr>
            <a:spLocks noGrp="1"/>
          </p:cNvSpPr>
          <p:nvPr>
            <p:ph type="title" idx="4294967295"/>
          </p:nvPr>
        </p:nvSpPr>
        <p:spPr>
          <a:xfrm>
            <a:off x="749300" y="0"/>
            <a:ext cx="10515600" cy="1325563"/>
          </a:xfrm>
        </p:spPr>
        <p:txBody>
          <a:bodyPr/>
          <a:lstStyle/>
          <a:p>
            <a:r>
              <a:rPr lang="zh-CN" altLang="en-US" sz="4800" dirty="0"/>
              <a:t>数据查询</a:t>
            </a:r>
          </a:p>
        </p:txBody>
      </p:sp>
      <p:sp>
        <p:nvSpPr>
          <p:cNvPr id="61446" name="内容占位符 2"/>
          <p:cNvSpPr>
            <a:spLocks noGrp="1"/>
          </p:cNvSpPr>
          <p:nvPr>
            <p:ph idx="4294967295"/>
          </p:nvPr>
        </p:nvSpPr>
        <p:spPr>
          <a:xfrm>
            <a:off x="431800" y="1051985"/>
            <a:ext cx="11150600" cy="4997449"/>
          </a:xfrm>
        </p:spPr>
        <p:txBody>
          <a:bodyPr/>
          <a:lstStyle/>
          <a:p>
            <a:pPr lvl="1" algn="just">
              <a:lnSpc>
                <a:spcPct val="140000"/>
              </a:lnSpc>
            </a:pPr>
            <a:r>
              <a:rPr lang="en-US" altLang="zh-CN" sz="2667"/>
              <a:t>SELECT</a:t>
            </a:r>
            <a:r>
              <a:rPr lang="zh-CN" altLang="en-US" sz="2667"/>
              <a:t>子句：指定要显示的属性列</a:t>
            </a:r>
          </a:p>
          <a:p>
            <a:pPr lvl="1" algn="just">
              <a:lnSpc>
                <a:spcPct val="140000"/>
              </a:lnSpc>
            </a:pPr>
            <a:r>
              <a:rPr lang="en-US" altLang="zh-CN" sz="2667"/>
              <a:t>FROM</a:t>
            </a:r>
            <a:r>
              <a:rPr lang="zh-CN" altLang="en-US" sz="2667"/>
              <a:t>子句：指定查询对象</a:t>
            </a:r>
            <a:r>
              <a:rPr lang="en-US" altLang="zh-CN" sz="2667"/>
              <a:t>（</a:t>
            </a:r>
            <a:r>
              <a:rPr lang="zh-CN" altLang="en-US" sz="2667"/>
              <a:t>基本表或视图</a:t>
            </a:r>
            <a:r>
              <a:rPr lang="en-US" altLang="zh-CN" sz="2667"/>
              <a:t>）</a:t>
            </a:r>
          </a:p>
          <a:p>
            <a:pPr lvl="1" algn="just">
              <a:lnSpc>
                <a:spcPct val="140000"/>
              </a:lnSpc>
            </a:pPr>
            <a:r>
              <a:rPr lang="en-US" altLang="zh-CN" sz="2667"/>
              <a:t>WHERE</a:t>
            </a:r>
            <a:r>
              <a:rPr lang="zh-CN" altLang="en-US" sz="2667"/>
              <a:t>子句：指定查询条件</a:t>
            </a:r>
          </a:p>
          <a:p>
            <a:pPr lvl="1" algn="just">
              <a:lnSpc>
                <a:spcPct val="140000"/>
              </a:lnSpc>
            </a:pPr>
            <a:r>
              <a:rPr lang="en-US" altLang="zh-CN" sz="2667"/>
              <a:t>GROUP BY</a:t>
            </a:r>
            <a:r>
              <a:rPr lang="zh-CN" altLang="en-US" sz="2667"/>
              <a:t>子句：对查询结果按指定列的值分组，该属性列值相等的元组为一个组。通常会在每组中作用聚集函数。</a:t>
            </a:r>
          </a:p>
          <a:p>
            <a:pPr lvl="1" algn="just">
              <a:lnSpc>
                <a:spcPct val="140000"/>
              </a:lnSpc>
            </a:pPr>
            <a:r>
              <a:rPr lang="en-US" altLang="zh-CN" sz="2667"/>
              <a:t>HAVING</a:t>
            </a:r>
            <a:r>
              <a:rPr lang="zh-CN" altLang="en-US" sz="2667"/>
              <a:t>短语：只有满足指定条件的组才予以输出</a:t>
            </a:r>
          </a:p>
          <a:p>
            <a:pPr lvl="1">
              <a:lnSpc>
                <a:spcPct val="140000"/>
              </a:lnSpc>
            </a:pPr>
            <a:r>
              <a:rPr lang="en-US" altLang="zh-CN" sz="2667"/>
              <a:t>ORDER BY</a:t>
            </a:r>
            <a:r>
              <a:rPr lang="zh-CN" altLang="en-US" sz="2667"/>
              <a:t>子句：对查询结果表按指定列值的升序或降序排序 </a:t>
            </a:r>
          </a:p>
          <a:p>
            <a:endParaRPr lang="zh-CN" altLang="en-US" sz="3200"/>
          </a:p>
        </p:txBody>
      </p:sp>
    </p:spTree>
    <p:extLst>
      <p:ext uri="{BB962C8B-B14F-4D97-AF65-F5344CB8AC3E}">
        <p14:creationId xmlns:p14="http://schemas.microsoft.com/office/powerpoint/2010/main" val="261250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smtClean="0"/>
              <a:t>Group By</a:t>
            </a:r>
            <a:endParaRPr lang="zh-CN" altLang="en-US" dirty="0"/>
          </a:p>
        </p:txBody>
      </p:sp>
      <p:sp>
        <p:nvSpPr>
          <p:cNvPr id="3" name="内容占位符 2"/>
          <p:cNvSpPr>
            <a:spLocks noGrp="1"/>
          </p:cNvSpPr>
          <p:nvPr>
            <p:ph idx="1"/>
          </p:nvPr>
        </p:nvSpPr>
        <p:spPr/>
        <p:txBody>
          <a:bodyPr/>
          <a:lstStyle/>
          <a:p>
            <a:r>
              <a:rPr lang="zh-CN" altLang="en-US" dirty="0"/>
              <a:t>例子</a:t>
            </a:r>
            <a:r>
              <a:rPr lang="zh-CN" altLang="en-US" dirty="0" smtClean="0"/>
              <a:t>：查询供应商供应</a:t>
            </a:r>
            <a:r>
              <a:rPr lang="zh-CN" altLang="en-US" dirty="0"/>
              <a:t>的</a:t>
            </a:r>
            <a:r>
              <a:rPr lang="zh-CN" altLang="en-US" dirty="0" smtClean="0"/>
              <a:t>产品数，要求显示供应商名字</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若存在函数依赖 </a:t>
            </a:r>
            <a:r>
              <a:rPr lang="en-US" altLang="zh-CN" dirty="0" smtClean="0"/>
              <a:t>A </a:t>
            </a:r>
            <a:r>
              <a:rPr lang="en-US" altLang="zh-CN" dirty="0" smtClean="0">
                <a:sym typeface="Wingdings" panose="05000000000000000000" pitchFamily="2" charset="2"/>
              </a:rPr>
              <a:t>B </a:t>
            </a:r>
            <a:r>
              <a:rPr lang="zh-CN" altLang="en-US" dirty="0" smtClean="0">
                <a:sym typeface="Wingdings" panose="05000000000000000000" pitchFamily="2" charset="2"/>
              </a:rPr>
              <a:t>，那么 </a:t>
            </a:r>
            <a:r>
              <a:rPr lang="en-US" altLang="zh-CN" dirty="0" smtClean="0">
                <a:sym typeface="Wingdings" panose="05000000000000000000" pitchFamily="2" charset="2"/>
              </a:rPr>
              <a:t>Group By A </a:t>
            </a:r>
            <a:r>
              <a:rPr lang="zh-CN" altLang="en-US" dirty="0" smtClean="0">
                <a:sym typeface="Wingdings" panose="05000000000000000000" pitchFamily="2" charset="2"/>
              </a:rPr>
              <a:t>与 </a:t>
            </a:r>
            <a:r>
              <a:rPr lang="en-US" altLang="zh-CN" dirty="0" smtClean="0">
                <a:sym typeface="Wingdings" panose="05000000000000000000" pitchFamily="2" charset="2"/>
              </a:rPr>
              <a:t>Group By A, B</a:t>
            </a:r>
            <a:r>
              <a:rPr lang="zh-CN" altLang="en-US" dirty="0">
                <a:sym typeface="Wingdings" panose="05000000000000000000" pitchFamily="2" charset="2"/>
              </a:rPr>
              <a:t> </a:t>
            </a:r>
            <a:r>
              <a:rPr lang="zh-CN" altLang="en-US" dirty="0" smtClean="0">
                <a:sym typeface="Wingdings" panose="05000000000000000000" pitchFamily="2" charset="2"/>
              </a:rPr>
              <a:t>分组效果相同</a:t>
            </a:r>
            <a:endParaRPr lang="en-US" altLang="zh-CN" dirty="0"/>
          </a:p>
          <a:p>
            <a:endParaRPr lang="zh-CN" altLang="en-US" dirty="0"/>
          </a:p>
        </p:txBody>
      </p:sp>
      <p:sp>
        <p:nvSpPr>
          <p:cNvPr id="4" name="矩形 3"/>
          <p:cNvSpPr/>
          <p:nvPr/>
        </p:nvSpPr>
        <p:spPr>
          <a:xfrm>
            <a:off x="1233268" y="2756319"/>
            <a:ext cx="6096000" cy="1200329"/>
          </a:xfrm>
          <a:prstGeom prst="rect">
            <a:avLst/>
          </a:prstGeom>
        </p:spPr>
        <p:txBody>
          <a:bodyPr>
            <a:spAutoFit/>
          </a:bodyPr>
          <a:lstStyle/>
          <a:p>
            <a:r>
              <a:rPr lang="en-US" altLang="zh-CN" dirty="0"/>
              <a:t>select </a:t>
            </a:r>
            <a:r>
              <a:rPr lang="en-US" altLang="zh-CN" dirty="0" err="1" smtClean="0"/>
              <a:t>supplierid</a:t>
            </a:r>
            <a:r>
              <a:rPr lang="en-US" altLang="zh-CN" dirty="0" smtClean="0"/>
              <a:t>, </a:t>
            </a:r>
            <a:r>
              <a:rPr lang="en-US" altLang="zh-CN" dirty="0" err="1" smtClean="0"/>
              <a:t>supplierName</a:t>
            </a:r>
            <a:r>
              <a:rPr lang="en-US" altLang="zh-CN" dirty="0" smtClean="0"/>
              <a:t>, count(*) </a:t>
            </a:r>
            <a:endParaRPr lang="zh-CN" altLang="zh-CN" dirty="0"/>
          </a:p>
          <a:p>
            <a:r>
              <a:rPr lang="en-US" altLang="zh-CN" dirty="0"/>
              <a:t>from  products p</a:t>
            </a:r>
          </a:p>
          <a:p>
            <a:r>
              <a:rPr lang="en-US" altLang="zh-CN" dirty="0"/>
              <a:t>group by </a:t>
            </a:r>
            <a:r>
              <a:rPr lang="en-US" altLang="zh-CN" dirty="0" err="1" smtClean="0"/>
              <a:t>supplierid</a:t>
            </a:r>
            <a:r>
              <a:rPr lang="en-US" altLang="zh-CN" dirty="0" smtClean="0"/>
              <a:t>, </a:t>
            </a:r>
            <a:r>
              <a:rPr lang="en-US" altLang="zh-CN" dirty="0" err="1" smtClean="0"/>
              <a:t>supplierName</a:t>
            </a:r>
            <a:endParaRPr lang="en-US" altLang="zh-CN" dirty="0" smtClean="0"/>
          </a:p>
          <a:p>
            <a:endParaRPr lang="en-US" altLang="zh-CN" dirty="0"/>
          </a:p>
        </p:txBody>
      </p:sp>
    </p:spTree>
    <p:extLst>
      <p:ext uri="{BB962C8B-B14F-4D97-AF65-F5344CB8AC3E}">
        <p14:creationId xmlns:p14="http://schemas.microsoft.com/office/powerpoint/2010/main" val="2832016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359898" y="0"/>
            <a:ext cx="10515600" cy="1325563"/>
          </a:xfrm>
        </p:spPr>
        <p:txBody>
          <a:bodyPr/>
          <a:lstStyle/>
          <a:p>
            <a:pPr eaLnBrk="1" hangingPunct="1"/>
            <a:r>
              <a:rPr lang="en-US" altLang="zh-CN" sz="4800" dirty="0"/>
              <a:t>2. </a:t>
            </a:r>
            <a:r>
              <a:rPr lang="zh-CN" altLang="en-US" sz="4800" dirty="0"/>
              <a:t>自身连接 </a:t>
            </a:r>
          </a:p>
        </p:txBody>
      </p:sp>
      <p:sp>
        <p:nvSpPr>
          <p:cNvPr id="40962" name="Rectangle 3"/>
          <p:cNvSpPr>
            <a:spLocks noGrp="1" noChangeArrowheads="1"/>
          </p:cNvSpPr>
          <p:nvPr>
            <p:ph type="body" idx="4294967295"/>
          </p:nvPr>
        </p:nvSpPr>
        <p:spPr>
          <a:xfrm>
            <a:off x="609600" y="1126067"/>
            <a:ext cx="10972800" cy="4853517"/>
          </a:xfrm>
        </p:spPr>
        <p:txBody>
          <a:bodyPr>
            <a:normAutofit lnSpcReduction="10000"/>
          </a:bodyPr>
          <a:lstStyle/>
          <a:p>
            <a:pPr eaLnBrk="1" hangingPunct="1">
              <a:lnSpc>
                <a:spcPct val="110000"/>
              </a:lnSpc>
            </a:pPr>
            <a:r>
              <a:rPr lang="zh-CN" altLang="en-US" sz="3200">
                <a:latin typeface="宋体" panose="02010600030101010101" pitchFamily="2" charset="-122"/>
              </a:rPr>
              <a:t>自身连接</a:t>
            </a:r>
            <a:r>
              <a:rPr lang="zh-CN" altLang="en-US" sz="3200">
                <a:ea typeface="黑体" panose="02010609060101010101" pitchFamily="49" charset="-122"/>
              </a:rPr>
              <a:t>：</a:t>
            </a:r>
            <a:r>
              <a:rPr lang="zh-CN" altLang="en-US" sz="3200"/>
              <a:t>一个表与其自己进行连接，是一种特殊的连接</a:t>
            </a:r>
          </a:p>
          <a:p>
            <a:pPr eaLnBrk="1" hangingPunct="1">
              <a:lnSpc>
                <a:spcPct val="110000"/>
              </a:lnSpc>
            </a:pPr>
            <a:r>
              <a:rPr lang="zh-CN" altLang="en-US" sz="3200"/>
              <a:t>需要给表起别名以示区别</a:t>
            </a:r>
          </a:p>
          <a:p>
            <a:pPr eaLnBrk="1" hangingPunct="1">
              <a:lnSpc>
                <a:spcPct val="140000"/>
              </a:lnSpc>
            </a:pPr>
            <a:r>
              <a:rPr lang="zh-CN" altLang="en-US" sz="3200"/>
              <a:t>由于所有属性名都是同名属性，因此必须使用别名前缀</a:t>
            </a:r>
          </a:p>
          <a:p>
            <a:pPr eaLnBrk="1" hangingPunct="1">
              <a:lnSpc>
                <a:spcPct val="140000"/>
              </a:lnSpc>
              <a:buFont typeface="Wingdings" panose="05000000000000000000" pitchFamily="2" charset="2"/>
              <a:buNone/>
            </a:pPr>
            <a:r>
              <a:rPr lang="en-US" altLang="zh-CN" sz="2667"/>
              <a:t>[</a:t>
            </a:r>
            <a:r>
              <a:rPr lang="zh-CN" altLang="en-US" sz="2667">
                <a:ea typeface="黑体" panose="02010609060101010101" pitchFamily="49" charset="-122"/>
              </a:rPr>
              <a:t>例 </a:t>
            </a:r>
            <a:r>
              <a:rPr lang="en-US" altLang="zh-CN" sz="2667">
                <a:ea typeface="黑体" panose="02010609060101010101" pitchFamily="49" charset="-122"/>
              </a:rPr>
              <a:t>3.</a:t>
            </a:r>
            <a:r>
              <a:rPr lang="en-US" altLang="zh-CN" sz="2667"/>
              <a:t>52]</a:t>
            </a:r>
            <a:r>
              <a:rPr lang="zh-CN" altLang="en-US" sz="2667"/>
              <a:t>查询每一门课的直接先修课的名称 </a:t>
            </a:r>
          </a:p>
          <a:p>
            <a:pPr eaLnBrk="1" hangingPunct="1">
              <a:lnSpc>
                <a:spcPct val="140000"/>
              </a:lnSpc>
              <a:buFont typeface="Wingdings" panose="05000000000000000000" pitchFamily="2" charset="2"/>
              <a:buNone/>
            </a:pPr>
            <a:r>
              <a:rPr lang="zh-CN" altLang="en-US" sz="3200"/>
              <a:t>    </a:t>
            </a:r>
            <a:r>
              <a:rPr lang="en-US" altLang="zh-CN" sz="2667"/>
              <a:t>SELECT  FIRST.Cname </a:t>
            </a:r>
            <a:r>
              <a:rPr lang="zh-CN" altLang="en-US" sz="2667"/>
              <a:t>， </a:t>
            </a:r>
            <a:r>
              <a:rPr lang="en-US" altLang="zh-CN" sz="2667"/>
              <a:t>SECOND.Cname </a:t>
            </a:r>
          </a:p>
          <a:p>
            <a:pPr eaLnBrk="1" hangingPunct="1">
              <a:lnSpc>
                <a:spcPct val="140000"/>
              </a:lnSpc>
              <a:buFont typeface="Wingdings" panose="05000000000000000000" pitchFamily="2" charset="2"/>
              <a:buNone/>
            </a:pPr>
            <a:r>
              <a:rPr lang="en-US" altLang="zh-CN" sz="2667"/>
              <a:t>     FROM  Course  </a:t>
            </a:r>
            <a:r>
              <a:rPr lang="en-US" altLang="zh-CN" sz="2667">
                <a:solidFill>
                  <a:srgbClr val="D75B5B"/>
                </a:solidFill>
              </a:rPr>
              <a:t>FIRST</a:t>
            </a:r>
            <a:r>
              <a:rPr lang="zh-CN" altLang="en-US" sz="2667"/>
              <a:t>, </a:t>
            </a:r>
            <a:r>
              <a:rPr lang="en-US" altLang="zh-CN" sz="2667"/>
              <a:t>Course  </a:t>
            </a:r>
            <a:r>
              <a:rPr lang="en-US" altLang="zh-CN" sz="2667">
                <a:solidFill>
                  <a:srgbClr val="D75B5B"/>
                </a:solidFill>
              </a:rPr>
              <a:t>SECOND</a:t>
            </a:r>
            <a:endParaRPr lang="en-US" altLang="zh-CN" sz="2667"/>
          </a:p>
          <a:p>
            <a:pPr eaLnBrk="1" hangingPunct="1">
              <a:lnSpc>
                <a:spcPct val="140000"/>
              </a:lnSpc>
              <a:buFont typeface="Wingdings" panose="05000000000000000000" pitchFamily="2" charset="2"/>
              <a:buNone/>
            </a:pPr>
            <a:r>
              <a:rPr lang="en-US" altLang="zh-CN" sz="2667"/>
              <a:t>     WHERE FIRST.Cpno = SECOND.Cno</a:t>
            </a:r>
            <a:r>
              <a:rPr lang="zh-CN" altLang="en-US" sz="2667"/>
              <a:t>;</a:t>
            </a:r>
          </a:p>
        </p:txBody>
      </p:sp>
      <p:sp>
        <p:nvSpPr>
          <p:cNvPr id="2" name="文本框 1"/>
          <p:cNvSpPr txBox="1"/>
          <p:nvPr/>
        </p:nvSpPr>
        <p:spPr>
          <a:xfrm>
            <a:off x="8595360" y="5456364"/>
            <a:ext cx="3108960" cy="523220"/>
          </a:xfrm>
          <a:prstGeom prst="rect">
            <a:avLst/>
          </a:prstGeom>
          <a:noFill/>
        </p:spPr>
        <p:txBody>
          <a:bodyPr wrap="square" rtlCol="0">
            <a:spAutoFit/>
          </a:bodyPr>
          <a:lstStyle/>
          <a:p>
            <a:r>
              <a:rPr lang="zh-CN" altLang="en-US" sz="2800" b="1" dirty="0" smtClean="0"/>
              <a:t>当作</a:t>
            </a:r>
            <a:r>
              <a:rPr lang="zh-CN" altLang="en-US" sz="2800" b="1" dirty="0" smtClean="0">
                <a:solidFill>
                  <a:srgbClr val="FF0000"/>
                </a:solidFill>
              </a:rPr>
              <a:t>两个表</a:t>
            </a:r>
            <a:r>
              <a:rPr lang="zh-CN" altLang="en-US" sz="2800" b="1" dirty="0" smtClean="0"/>
              <a:t>去处理</a:t>
            </a:r>
            <a:endParaRPr lang="zh-CN" altLang="en-US" sz="2800" b="1" dirty="0"/>
          </a:p>
        </p:txBody>
      </p:sp>
    </p:spTree>
    <p:extLst>
      <p:ext uri="{BB962C8B-B14F-4D97-AF65-F5344CB8AC3E}">
        <p14:creationId xmlns:p14="http://schemas.microsoft.com/office/powerpoint/2010/main" val="3926250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573618" y="28136"/>
            <a:ext cx="10515600" cy="1325563"/>
          </a:xfrm>
        </p:spPr>
        <p:txBody>
          <a:bodyPr/>
          <a:lstStyle/>
          <a:p>
            <a:pPr eaLnBrk="1" hangingPunct="1"/>
            <a:r>
              <a:rPr lang="zh-CN" altLang="en-US" sz="4800" dirty="0"/>
              <a:t>建立视图（续）</a:t>
            </a:r>
          </a:p>
        </p:txBody>
      </p:sp>
      <p:sp>
        <p:nvSpPr>
          <p:cNvPr id="37890" name="Rectangle 3"/>
          <p:cNvSpPr>
            <a:spLocks noGrp="1" noChangeArrowheads="1"/>
          </p:cNvSpPr>
          <p:nvPr>
            <p:ph type="body" idx="4294967295"/>
          </p:nvPr>
        </p:nvSpPr>
        <p:spPr>
          <a:xfrm>
            <a:off x="609601" y="1255184"/>
            <a:ext cx="10479617" cy="4334933"/>
          </a:xfrm>
        </p:spPr>
        <p:txBody>
          <a:bodyPr/>
          <a:lstStyle/>
          <a:p>
            <a:pPr eaLnBrk="1" hangingPunct="1">
              <a:buFont typeface="Wingdings" panose="05000000000000000000" pitchFamily="2" charset="2"/>
              <a:buNone/>
            </a:pPr>
            <a:r>
              <a:rPr lang="en-US" altLang="zh-CN" sz="3200"/>
              <a:t> [</a:t>
            </a:r>
            <a:r>
              <a:rPr lang="zh-CN" altLang="en-US" sz="3200"/>
              <a:t>例</a:t>
            </a:r>
            <a:r>
              <a:rPr lang="en-US" altLang="zh-CN" sz="3200"/>
              <a:t>3.84]  </a:t>
            </a:r>
            <a:r>
              <a:rPr lang="zh-CN" altLang="en-US" sz="3200"/>
              <a:t>建立信息系学生的视图。</a:t>
            </a:r>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r>
              <a:rPr lang="zh-CN" altLang="en-US" sz="3200"/>
              <a:t>        </a:t>
            </a:r>
            <a:r>
              <a:rPr lang="en-US" altLang="zh-CN" sz="3200"/>
              <a:t>CREATE VIEW IS_Student</a:t>
            </a:r>
          </a:p>
          <a:p>
            <a:pPr eaLnBrk="1" hangingPunct="1">
              <a:buFont typeface="Wingdings" panose="05000000000000000000" pitchFamily="2" charset="2"/>
              <a:buNone/>
            </a:pPr>
            <a:r>
              <a:rPr lang="en-US" altLang="zh-CN" sz="3200"/>
              <a:t>        AS </a:t>
            </a:r>
          </a:p>
          <a:p>
            <a:pPr eaLnBrk="1" hangingPunct="1">
              <a:buFont typeface="Wingdings" panose="05000000000000000000" pitchFamily="2" charset="2"/>
              <a:buNone/>
            </a:pPr>
            <a:r>
              <a:rPr lang="en-US" altLang="zh-CN" sz="3200"/>
              <a:t>        SELECT Sno</a:t>
            </a:r>
            <a:r>
              <a:rPr lang="zh-CN" altLang="en-US" sz="3200"/>
              <a:t>,</a:t>
            </a:r>
            <a:r>
              <a:rPr lang="en-US" altLang="zh-CN" sz="3200"/>
              <a:t>Sname</a:t>
            </a:r>
            <a:r>
              <a:rPr lang="zh-CN" altLang="en-US" sz="3200"/>
              <a:t>,</a:t>
            </a:r>
            <a:r>
              <a:rPr lang="en-US" altLang="zh-CN" sz="3200"/>
              <a:t>Sage</a:t>
            </a:r>
          </a:p>
          <a:p>
            <a:pPr eaLnBrk="1" hangingPunct="1">
              <a:buFont typeface="Wingdings" panose="05000000000000000000" pitchFamily="2" charset="2"/>
              <a:buNone/>
            </a:pPr>
            <a:r>
              <a:rPr lang="en-US" altLang="zh-CN" sz="3200"/>
              <a:t>        FROM     Student</a:t>
            </a:r>
          </a:p>
          <a:p>
            <a:pPr eaLnBrk="1" hangingPunct="1">
              <a:buFont typeface="Wingdings" panose="05000000000000000000" pitchFamily="2" charset="2"/>
              <a:buNone/>
            </a:pPr>
            <a:r>
              <a:rPr lang="en-US" altLang="zh-CN" sz="3200"/>
              <a:t>        WHERE  Sdept= 'IS'</a:t>
            </a:r>
            <a:r>
              <a:rPr lang="zh-CN" altLang="en-US" sz="3200"/>
              <a:t>;</a:t>
            </a:r>
          </a:p>
        </p:txBody>
      </p:sp>
    </p:spTree>
    <p:extLst>
      <p:ext uri="{BB962C8B-B14F-4D97-AF65-F5344CB8AC3E}">
        <p14:creationId xmlns:p14="http://schemas.microsoft.com/office/powerpoint/2010/main" val="2545258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lstStyle/>
          <a:p>
            <a:pPr eaLnBrk="1" hangingPunct="1"/>
            <a:r>
              <a:rPr lang="en-US" altLang="zh-CN" sz="4800"/>
              <a:t>3.7.2  </a:t>
            </a:r>
            <a:r>
              <a:rPr lang="zh-CN" altLang="en-US" sz="4800"/>
              <a:t>查询视图</a:t>
            </a:r>
          </a:p>
        </p:txBody>
      </p:sp>
      <p:sp>
        <p:nvSpPr>
          <p:cNvPr id="49154" name="Rectangle 3"/>
          <p:cNvSpPr>
            <a:spLocks noGrp="1" noChangeArrowheads="1"/>
          </p:cNvSpPr>
          <p:nvPr>
            <p:ph type="body" idx="4294967295"/>
          </p:nvPr>
        </p:nvSpPr>
        <p:spPr>
          <a:xfrm>
            <a:off x="609600" y="1198034"/>
            <a:ext cx="10972800" cy="4853517"/>
          </a:xfrm>
        </p:spPr>
        <p:txBody>
          <a:bodyPr/>
          <a:lstStyle/>
          <a:p>
            <a:pPr eaLnBrk="1" hangingPunct="1">
              <a:lnSpc>
                <a:spcPct val="130000"/>
              </a:lnSpc>
              <a:spcAft>
                <a:spcPct val="30000"/>
              </a:spcAft>
            </a:pPr>
            <a:r>
              <a:rPr lang="zh-CN" altLang="en-US" smtClean="0"/>
              <a:t>用户角度：查询视图与查询基本表相同</a:t>
            </a:r>
          </a:p>
          <a:p>
            <a:pPr eaLnBrk="1" hangingPunct="1">
              <a:lnSpc>
                <a:spcPct val="130000"/>
              </a:lnSpc>
            </a:pPr>
            <a:r>
              <a:rPr lang="zh-CN" altLang="en-US" smtClean="0"/>
              <a:t>关系数据库管理系统实现视图查询的方法</a:t>
            </a:r>
          </a:p>
          <a:p>
            <a:pPr lvl="1">
              <a:lnSpc>
                <a:spcPct val="170000"/>
              </a:lnSpc>
            </a:pPr>
            <a:r>
              <a:rPr lang="zh-CN" altLang="en-US" smtClean="0"/>
              <a:t>视图消解法（</a:t>
            </a:r>
            <a:r>
              <a:rPr lang="en-US" altLang="zh-CN" smtClean="0"/>
              <a:t>View Resolution</a:t>
            </a:r>
            <a:r>
              <a:rPr lang="zh-CN" altLang="en-US" smtClean="0"/>
              <a:t>）</a:t>
            </a:r>
          </a:p>
          <a:p>
            <a:pPr lvl="2">
              <a:lnSpc>
                <a:spcPct val="170000"/>
              </a:lnSpc>
              <a:buSzPct val="87000"/>
              <a:buFont typeface="Wingdings" panose="05000000000000000000" pitchFamily="2" charset="2"/>
              <a:buChar char="l"/>
            </a:pPr>
            <a:r>
              <a:rPr lang="zh-CN" altLang="en-US" sz="2933"/>
              <a:t>进行有效性检查</a:t>
            </a:r>
          </a:p>
          <a:p>
            <a:pPr lvl="2">
              <a:lnSpc>
                <a:spcPct val="170000"/>
              </a:lnSpc>
              <a:buSzPct val="87000"/>
              <a:buFont typeface="Wingdings" panose="05000000000000000000" pitchFamily="2" charset="2"/>
              <a:buChar char="l"/>
            </a:pPr>
            <a:r>
              <a:rPr lang="zh-CN" altLang="en-US" sz="2933"/>
              <a:t>转换成等价的对基本表的查询</a:t>
            </a:r>
          </a:p>
          <a:p>
            <a:pPr lvl="2">
              <a:lnSpc>
                <a:spcPct val="170000"/>
              </a:lnSpc>
              <a:buSzPct val="87000"/>
              <a:buFont typeface="Wingdings" panose="05000000000000000000" pitchFamily="2" charset="2"/>
              <a:buChar char="l"/>
            </a:pPr>
            <a:r>
              <a:rPr lang="zh-CN" altLang="en-US" sz="2933"/>
              <a:t>执行</a:t>
            </a:r>
            <a:r>
              <a:rPr lang="zh-CN" altLang="en-US" sz="2933">
                <a:solidFill>
                  <a:srgbClr val="FF00FF"/>
                </a:solidFill>
              </a:rPr>
              <a:t>修正</a:t>
            </a:r>
            <a:r>
              <a:rPr lang="zh-CN" altLang="en-US" sz="2933"/>
              <a:t>后的查询</a:t>
            </a:r>
          </a:p>
        </p:txBody>
      </p:sp>
    </p:spTree>
    <p:extLst>
      <p:ext uri="{BB962C8B-B14F-4D97-AF65-F5344CB8AC3E}">
        <p14:creationId xmlns:p14="http://schemas.microsoft.com/office/powerpoint/2010/main" val="1090608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812800" y="1098552"/>
            <a:ext cx="10972800" cy="4997449"/>
          </a:xfrm>
        </p:spPr>
        <p:txBody>
          <a:bodyPr>
            <a:normAutofit lnSpcReduction="10000"/>
          </a:bodyPr>
          <a:lstStyle/>
          <a:p>
            <a:pPr algn="just" eaLnBrk="1" hangingPunct="1"/>
            <a:r>
              <a:rPr lang="zh-CN" altLang="en-US" sz="3200" dirty="0"/>
              <a:t>数据库的定义</a:t>
            </a:r>
          </a:p>
          <a:p>
            <a:pPr lvl="1" algn="just" eaLnBrk="1" hangingPunct="1"/>
            <a:r>
              <a:rPr lang="zh-CN" altLang="en-US" sz="2667" dirty="0"/>
              <a:t>数据库（</a:t>
            </a:r>
            <a:r>
              <a:rPr lang="en-US" altLang="zh-CN" sz="2667" dirty="0"/>
              <a:t>Database</a:t>
            </a:r>
            <a:r>
              <a:rPr lang="zh-CN" altLang="en-US" sz="2667" dirty="0"/>
              <a:t>，简称</a:t>
            </a:r>
            <a:r>
              <a:rPr lang="en-US" altLang="zh-CN" sz="2667" dirty="0"/>
              <a:t>DB</a:t>
            </a:r>
            <a:r>
              <a:rPr lang="zh-CN" altLang="en-US" sz="2667" dirty="0"/>
              <a:t>）是</a:t>
            </a:r>
            <a:r>
              <a:rPr lang="zh-CN" altLang="en-US" sz="2667" dirty="0">
                <a:solidFill>
                  <a:srgbClr val="FF00FF"/>
                </a:solidFill>
              </a:rPr>
              <a:t>长期储存</a:t>
            </a:r>
            <a:r>
              <a:rPr lang="zh-CN" altLang="en-US" sz="2667" dirty="0"/>
              <a:t>在计算机内、</a:t>
            </a:r>
            <a:r>
              <a:rPr lang="zh-CN" altLang="en-US" sz="2667" dirty="0">
                <a:solidFill>
                  <a:srgbClr val="FF00FF"/>
                </a:solidFill>
              </a:rPr>
              <a:t>有组织</a:t>
            </a:r>
            <a:r>
              <a:rPr lang="zh-CN" altLang="en-US" sz="2667" dirty="0"/>
              <a:t>的、</a:t>
            </a:r>
            <a:r>
              <a:rPr lang="zh-CN" altLang="en-US" sz="2667" dirty="0">
                <a:solidFill>
                  <a:srgbClr val="FF00FF"/>
                </a:solidFill>
              </a:rPr>
              <a:t>可共享</a:t>
            </a:r>
            <a:r>
              <a:rPr lang="zh-CN" altLang="en-US" sz="2667" dirty="0"/>
              <a:t>的</a:t>
            </a:r>
            <a:r>
              <a:rPr lang="zh-CN" altLang="en-US" sz="2667" dirty="0">
                <a:solidFill>
                  <a:srgbClr val="FF00FF"/>
                </a:solidFill>
              </a:rPr>
              <a:t>大量</a:t>
            </a:r>
            <a:r>
              <a:rPr lang="zh-CN" altLang="en-US" sz="2667" dirty="0"/>
              <a:t>数据的集合。</a:t>
            </a:r>
          </a:p>
          <a:p>
            <a:pPr algn="just" eaLnBrk="1" hangingPunct="1">
              <a:lnSpc>
                <a:spcPct val="70000"/>
              </a:lnSpc>
            </a:pPr>
            <a:endParaRPr lang="en-US" altLang="zh-CN" sz="3200" dirty="0" smtClean="0"/>
          </a:p>
          <a:p>
            <a:pPr algn="just" eaLnBrk="1" hangingPunct="1">
              <a:lnSpc>
                <a:spcPct val="70000"/>
              </a:lnSpc>
            </a:pPr>
            <a:r>
              <a:rPr lang="zh-CN" altLang="en-US" sz="3200" dirty="0" smtClean="0"/>
              <a:t>数据库</a:t>
            </a:r>
            <a:r>
              <a:rPr lang="zh-CN" altLang="en-US" sz="3200" dirty="0"/>
              <a:t>的基本特征</a:t>
            </a:r>
          </a:p>
          <a:p>
            <a:pPr lvl="1" algn="just" eaLnBrk="1" hangingPunct="1">
              <a:lnSpc>
                <a:spcPct val="120000"/>
              </a:lnSpc>
            </a:pPr>
            <a:r>
              <a:rPr lang="zh-CN" altLang="en-US" sz="2667" dirty="0"/>
              <a:t>数据按一定的数据模型组织、描述和储存</a:t>
            </a:r>
          </a:p>
          <a:p>
            <a:pPr lvl="1" eaLnBrk="1" hangingPunct="1">
              <a:lnSpc>
                <a:spcPct val="120000"/>
              </a:lnSpc>
            </a:pPr>
            <a:r>
              <a:rPr lang="zh-CN" altLang="en-US" sz="2667" dirty="0"/>
              <a:t>可为各种用户共享</a:t>
            </a:r>
          </a:p>
          <a:p>
            <a:pPr lvl="1" algn="just" eaLnBrk="1" hangingPunct="1">
              <a:lnSpc>
                <a:spcPct val="120000"/>
              </a:lnSpc>
            </a:pPr>
            <a:r>
              <a:rPr lang="zh-CN" altLang="en-US" sz="2667" dirty="0"/>
              <a:t>冗余度较小</a:t>
            </a:r>
          </a:p>
          <a:p>
            <a:pPr lvl="1" algn="just" eaLnBrk="1" hangingPunct="1">
              <a:lnSpc>
                <a:spcPct val="120000"/>
              </a:lnSpc>
            </a:pPr>
            <a:r>
              <a:rPr lang="zh-CN" altLang="en-US" sz="2667" dirty="0"/>
              <a:t>数据独立性较高</a:t>
            </a:r>
          </a:p>
          <a:p>
            <a:pPr lvl="1" algn="just" eaLnBrk="1" hangingPunct="1">
              <a:lnSpc>
                <a:spcPct val="120000"/>
              </a:lnSpc>
            </a:pPr>
            <a:r>
              <a:rPr lang="zh-CN" altLang="en-US" sz="2667" dirty="0"/>
              <a:t>易扩展</a:t>
            </a:r>
            <a:endParaRPr lang="en-US" altLang="zh-CN" sz="2667" dirty="0"/>
          </a:p>
        </p:txBody>
      </p:sp>
    </p:spTree>
    <p:extLst>
      <p:ext uri="{BB962C8B-B14F-4D97-AF65-F5344CB8AC3E}">
        <p14:creationId xmlns:p14="http://schemas.microsoft.com/office/powerpoint/2010/main" val="1864476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697523" y="83766"/>
            <a:ext cx="10515600" cy="1325563"/>
          </a:xfrm>
        </p:spPr>
        <p:txBody>
          <a:bodyPr/>
          <a:lstStyle/>
          <a:p>
            <a:pPr eaLnBrk="1" hangingPunct="1"/>
            <a:r>
              <a:rPr lang="zh-CN" altLang="en-US" sz="4800" dirty="0"/>
              <a:t>查询视图（续）</a:t>
            </a:r>
          </a:p>
        </p:txBody>
      </p:sp>
      <p:sp>
        <p:nvSpPr>
          <p:cNvPr id="50178" name="Rectangle 3"/>
          <p:cNvSpPr>
            <a:spLocks noGrp="1" noChangeArrowheads="1"/>
          </p:cNvSpPr>
          <p:nvPr>
            <p:ph type="body" idx="4294967295"/>
          </p:nvPr>
        </p:nvSpPr>
        <p:spPr>
          <a:xfrm>
            <a:off x="349251" y="1098551"/>
            <a:ext cx="11508316" cy="4495800"/>
          </a:xfrm>
        </p:spPr>
        <p:txBody>
          <a:bodyPr>
            <a:normAutofit lnSpcReduction="10000"/>
          </a:bodyPr>
          <a:lstStyle/>
          <a:p>
            <a:pPr eaLnBrk="1" hangingPunct="1">
              <a:buFont typeface="Wingdings" panose="05000000000000000000" pitchFamily="2" charset="2"/>
              <a:buNone/>
            </a:pPr>
            <a:r>
              <a:rPr lang="en-US" altLang="zh-CN" sz="3200"/>
              <a:t>[</a:t>
            </a:r>
            <a:r>
              <a:rPr lang="zh-CN" altLang="en-US" sz="3200"/>
              <a:t>例</a:t>
            </a:r>
            <a:r>
              <a:rPr lang="en-US" altLang="zh-CN" sz="3200"/>
              <a:t>3.92]  </a:t>
            </a:r>
            <a:r>
              <a:rPr lang="zh-CN" altLang="en-US" sz="3200"/>
              <a:t>在信息系学生的视图中找出年龄小于</a:t>
            </a:r>
            <a:r>
              <a:rPr lang="en-US" altLang="zh-CN" sz="3200"/>
              <a:t>20</a:t>
            </a:r>
            <a:r>
              <a:rPr lang="zh-CN" altLang="en-US" sz="3200"/>
              <a:t>岁的学生。</a:t>
            </a:r>
          </a:p>
          <a:p>
            <a:pPr lvl="1">
              <a:buFont typeface="Wingdings" panose="05000000000000000000" pitchFamily="2" charset="2"/>
              <a:buNone/>
            </a:pPr>
            <a:r>
              <a:rPr lang="zh-CN" altLang="en-US" sz="2933"/>
              <a:t>      </a:t>
            </a:r>
            <a:r>
              <a:rPr lang="zh-CN" altLang="en-US" smtClean="0"/>
              <a:t> </a:t>
            </a:r>
            <a:r>
              <a:rPr lang="en-US" altLang="zh-CN" smtClean="0"/>
              <a:t>SELECT   Sno</a:t>
            </a:r>
            <a:r>
              <a:rPr lang="zh-CN" altLang="en-US" smtClean="0"/>
              <a:t>,</a:t>
            </a:r>
            <a:r>
              <a:rPr lang="en-US" altLang="zh-CN" smtClean="0"/>
              <a:t>Sage</a:t>
            </a:r>
          </a:p>
          <a:p>
            <a:pPr lvl="1">
              <a:buFont typeface="Wingdings" panose="05000000000000000000" pitchFamily="2" charset="2"/>
              <a:buNone/>
            </a:pPr>
            <a:r>
              <a:rPr lang="en-US" altLang="zh-CN" smtClean="0"/>
              <a:t>       FROM      IS_Student</a:t>
            </a:r>
          </a:p>
          <a:p>
            <a:pPr lvl="1">
              <a:buFont typeface="Wingdings" panose="05000000000000000000" pitchFamily="2" charset="2"/>
              <a:buNone/>
            </a:pPr>
            <a:r>
              <a:rPr lang="en-US" altLang="zh-CN" smtClean="0"/>
              <a:t>       WHERE   Sage&lt;20</a:t>
            </a:r>
            <a:r>
              <a:rPr lang="zh-CN" altLang="en-US" smtClean="0"/>
              <a:t>;</a:t>
            </a:r>
            <a:endParaRPr lang="en-US" altLang="zh-CN" smtClean="0"/>
          </a:p>
          <a:p>
            <a:pPr>
              <a:buFont typeface="Wingdings" panose="05000000000000000000" pitchFamily="2" charset="2"/>
              <a:buNone/>
            </a:pPr>
            <a:endParaRPr lang="en-US" altLang="zh-CN" sz="3200"/>
          </a:p>
          <a:p>
            <a:pPr>
              <a:buFont typeface="Wingdings" panose="05000000000000000000" pitchFamily="2" charset="2"/>
              <a:buNone/>
            </a:pPr>
            <a:r>
              <a:rPr lang="zh-CN" altLang="en-US" sz="3200"/>
              <a:t>视图消解转换后的查询语句为：</a:t>
            </a:r>
          </a:p>
          <a:p>
            <a:pPr lvl="1">
              <a:lnSpc>
                <a:spcPct val="120000"/>
              </a:lnSpc>
              <a:buFont typeface="Wingdings" panose="05000000000000000000" pitchFamily="2" charset="2"/>
              <a:buNone/>
            </a:pPr>
            <a:r>
              <a:rPr lang="zh-CN" altLang="en-US" sz="2667"/>
              <a:t> </a:t>
            </a:r>
            <a:r>
              <a:rPr lang="en-US" altLang="zh-CN" sz="2667"/>
              <a:t>SELECT  Sno</a:t>
            </a:r>
            <a:r>
              <a:rPr lang="zh-CN" altLang="en-US" sz="2667"/>
              <a:t>,</a:t>
            </a:r>
            <a:r>
              <a:rPr lang="en-US" altLang="zh-CN" sz="2667"/>
              <a:t>Sage       </a:t>
            </a:r>
          </a:p>
          <a:p>
            <a:pPr lvl="1">
              <a:lnSpc>
                <a:spcPct val="120000"/>
              </a:lnSpc>
              <a:buFont typeface="Wingdings" panose="05000000000000000000" pitchFamily="2" charset="2"/>
              <a:buNone/>
            </a:pPr>
            <a:r>
              <a:rPr lang="en-US" altLang="zh-CN" sz="2667"/>
              <a:t> FROM  Student</a:t>
            </a:r>
          </a:p>
          <a:p>
            <a:pPr lvl="1">
              <a:lnSpc>
                <a:spcPct val="120000"/>
              </a:lnSpc>
              <a:buFont typeface="Wingdings" panose="05000000000000000000" pitchFamily="2" charset="2"/>
              <a:buNone/>
            </a:pPr>
            <a:r>
              <a:rPr lang="en-US" altLang="zh-CN" sz="2667"/>
              <a:t> WHERE  Sdept= 'IS'  AND  Sage&lt;20</a:t>
            </a:r>
            <a:r>
              <a:rPr lang="zh-CN" altLang="en-US" sz="2667"/>
              <a:t>;</a:t>
            </a:r>
            <a:endParaRPr lang="en-US" altLang="zh-CN" sz="2667"/>
          </a:p>
        </p:txBody>
      </p:sp>
    </p:spTree>
    <p:extLst>
      <p:ext uri="{BB962C8B-B14F-4D97-AF65-F5344CB8AC3E}">
        <p14:creationId xmlns:p14="http://schemas.microsoft.com/office/powerpoint/2010/main" val="3658935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p:txBody>
          <a:bodyPr/>
          <a:lstStyle/>
          <a:p>
            <a:pPr eaLnBrk="1" hangingPunct="1"/>
            <a:r>
              <a:rPr lang="zh-CN" altLang="en-US" sz="4800"/>
              <a:t>查询视图（续）</a:t>
            </a:r>
          </a:p>
        </p:txBody>
      </p:sp>
      <p:sp>
        <p:nvSpPr>
          <p:cNvPr id="51202" name="Rectangle 3"/>
          <p:cNvSpPr>
            <a:spLocks noGrp="1" noChangeArrowheads="1"/>
          </p:cNvSpPr>
          <p:nvPr>
            <p:ph type="body" idx="4294967295"/>
          </p:nvPr>
        </p:nvSpPr>
        <p:spPr>
          <a:xfrm>
            <a:off x="609600" y="1339852"/>
            <a:ext cx="11150600" cy="4855633"/>
          </a:xfrm>
        </p:spPr>
        <p:txBody>
          <a:bodyPr/>
          <a:lstStyle/>
          <a:p>
            <a:pPr eaLnBrk="1" hangingPunct="1">
              <a:buFont typeface="Wingdings" panose="05000000000000000000" pitchFamily="2" charset="2"/>
              <a:buNone/>
            </a:pPr>
            <a:r>
              <a:rPr lang="en-US" altLang="zh-CN" sz="3200"/>
              <a:t>[</a:t>
            </a:r>
            <a:r>
              <a:rPr lang="zh-CN" altLang="en-US" sz="3200"/>
              <a:t>例</a:t>
            </a:r>
            <a:r>
              <a:rPr lang="en-US" altLang="zh-CN" sz="3200"/>
              <a:t>3.93]  </a:t>
            </a:r>
            <a:r>
              <a:rPr lang="zh-CN" altLang="en-US" sz="3200"/>
              <a:t>查询选修了</a:t>
            </a:r>
            <a:r>
              <a:rPr lang="en-US" altLang="zh-CN" sz="3200"/>
              <a:t>1</a:t>
            </a:r>
            <a:r>
              <a:rPr lang="zh-CN" altLang="en-US" sz="3200"/>
              <a:t>号课程的信息系学生</a:t>
            </a:r>
          </a:p>
          <a:p>
            <a:pPr lvl="1">
              <a:lnSpc>
                <a:spcPct val="140000"/>
              </a:lnSpc>
              <a:buFont typeface="Wingdings" panose="05000000000000000000" pitchFamily="2" charset="2"/>
              <a:buNone/>
            </a:pPr>
            <a:r>
              <a:rPr lang="en-US" altLang="zh-CN" smtClean="0"/>
              <a:t>SELECT  IS_Student.Sno,Sname</a:t>
            </a:r>
          </a:p>
          <a:p>
            <a:pPr lvl="1">
              <a:buFont typeface="Wingdings" panose="05000000000000000000" pitchFamily="2" charset="2"/>
              <a:buNone/>
            </a:pPr>
            <a:r>
              <a:rPr lang="en-US" altLang="zh-CN" smtClean="0"/>
              <a:t>FROM     </a:t>
            </a:r>
            <a:r>
              <a:rPr lang="en-US" altLang="zh-CN" smtClean="0">
                <a:solidFill>
                  <a:srgbClr val="FF00FF"/>
                </a:solidFill>
              </a:rPr>
              <a:t>IS_Student</a:t>
            </a:r>
            <a:r>
              <a:rPr lang="en-US" altLang="zh-CN" smtClean="0"/>
              <a:t>,SC</a:t>
            </a:r>
          </a:p>
          <a:p>
            <a:pPr lvl="1">
              <a:buFont typeface="Wingdings" panose="05000000000000000000" pitchFamily="2" charset="2"/>
              <a:buNone/>
            </a:pPr>
            <a:r>
              <a:rPr lang="en-US" altLang="zh-CN" smtClean="0"/>
              <a:t>WHERE  IS_Student.Sno =SC.Sno AND SC.Cno= '1'</a:t>
            </a:r>
            <a:r>
              <a:rPr lang="zh-CN" altLang="en-US" smtClean="0"/>
              <a:t>;</a:t>
            </a:r>
          </a:p>
          <a:p>
            <a:pPr lvl="1">
              <a:buFont typeface="Wingdings" panose="05000000000000000000" pitchFamily="2" charset="2"/>
              <a:buNone/>
            </a:pPr>
            <a:endParaRPr lang="zh-CN" altLang="en-US" smtClean="0"/>
          </a:p>
          <a:p>
            <a:pPr lvl="1">
              <a:buFont typeface="Wingdings" panose="05000000000000000000" pitchFamily="2" charset="2"/>
              <a:buNone/>
            </a:pPr>
            <a:endParaRPr lang="en-US" altLang="zh-CN" sz="4800"/>
          </a:p>
        </p:txBody>
      </p:sp>
    </p:spTree>
    <p:extLst>
      <p:ext uri="{BB962C8B-B14F-4D97-AF65-F5344CB8AC3E}">
        <p14:creationId xmlns:p14="http://schemas.microsoft.com/office/powerpoint/2010/main" val="158454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495301" y="47890"/>
            <a:ext cx="10515600" cy="1325563"/>
          </a:xfrm>
        </p:spPr>
        <p:txBody>
          <a:bodyPr/>
          <a:lstStyle/>
          <a:p>
            <a:pPr eaLnBrk="1" hangingPunct="1"/>
            <a:r>
              <a:rPr lang="zh-CN" altLang="en-US" sz="4800" dirty="0"/>
              <a:t>查询视图（续）</a:t>
            </a:r>
          </a:p>
        </p:txBody>
      </p:sp>
      <p:sp>
        <p:nvSpPr>
          <p:cNvPr id="52226" name="Rectangle 3"/>
          <p:cNvSpPr>
            <a:spLocks noGrp="1" noChangeArrowheads="1"/>
          </p:cNvSpPr>
          <p:nvPr>
            <p:ph type="body" idx="4294967295"/>
          </p:nvPr>
        </p:nvSpPr>
        <p:spPr>
          <a:xfrm>
            <a:off x="609601" y="1026584"/>
            <a:ext cx="10858500" cy="5858933"/>
          </a:xfrm>
        </p:spPr>
        <p:txBody>
          <a:bodyPr/>
          <a:lstStyle/>
          <a:p>
            <a:pPr eaLnBrk="1" hangingPunct="1">
              <a:lnSpc>
                <a:spcPct val="90000"/>
              </a:lnSpc>
            </a:pPr>
            <a:r>
              <a:rPr lang="zh-CN" altLang="en-US" smtClean="0"/>
              <a:t>视图消解法的局限</a:t>
            </a:r>
          </a:p>
          <a:p>
            <a:pPr lvl="1">
              <a:lnSpc>
                <a:spcPct val="90000"/>
              </a:lnSpc>
            </a:pPr>
            <a:r>
              <a:rPr lang="zh-CN" altLang="en-US" smtClean="0"/>
              <a:t>有些情况下，视图消解法不能生成正确的查询。</a:t>
            </a:r>
            <a:endParaRPr lang="zh-CN" altLang="en-US" sz="2667"/>
          </a:p>
          <a:p>
            <a:pPr eaLnBrk="1" hangingPunct="1">
              <a:buFont typeface="Wingdings" panose="05000000000000000000" pitchFamily="2" charset="2"/>
              <a:buNone/>
            </a:pPr>
            <a:r>
              <a:rPr lang="en-US" altLang="zh-CN" sz="3200"/>
              <a:t>[</a:t>
            </a:r>
            <a:r>
              <a:rPr lang="zh-CN" altLang="en-US" sz="3200"/>
              <a:t>例</a:t>
            </a:r>
            <a:r>
              <a:rPr lang="en-US" altLang="zh-CN" sz="3200"/>
              <a:t>3.94]</a:t>
            </a:r>
            <a:r>
              <a:rPr lang="zh-CN" altLang="en-US" sz="3200"/>
              <a:t>在</a:t>
            </a:r>
            <a:r>
              <a:rPr lang="en-US" altLang="zh-CN" sz="3200"/>
              <a:t>S_G</a:t>
            </a:r>
            <a:r>
              <a:rPr lang="zh-CN" altLang="en-US" sz="3200"/>
              <a:t>视图中查询平均成绩在</a:t>
            </a:r>
            <a:r>
              <a:rPr lang="en-US" altLang="zh-CN" sz="3200"/>
              <a:t>90</a:t>
            </a:r>
            <a:r>
              <a:rPr lang="zh-CN" altLang="en-US" sz="3200"/>
              <a:t>分以上的学生学号和平均成绩</a:t>
            </a:r>
          </a:p>
          <a:p>
            <a:pPr lvl="2">
              <a:lnSpc>
                <a:spcPct val="80000"/>
              </a:lnSpc>
              <a:buFont typeface="Arial" panose="020B0604020202020204" pitchFamily="34" charset="0"/>
              <a:buNone/>
            </a:pPr>
            <a:r>
              <a:rPr lang="en-US" altLang="zh-CN" sz="3200"/>
              <a:t>SELECT *</a:t>
            </a:r>
          </a:p>
          <a:p>
            <a:pPr lvl="2">
              <a:lnSpc>
                <a:spcPct val="80000"/>
              </a:lnSpc>
              <a:buFont typeface="Arial" panose="020B0604020202020204" pitchFamily="34" charset="0"/>
              <a:buNone/>
            </a:pPr>
            <a:r>
              <a:rPr lang="en-US" altLang="zh-CN" sz="3200"/>
              <a:t>FROM   </a:t>
            </a:r>
            <a:r>
              <a:rPr lang="en-US" altLang="zh-CN" sz="3200">
                <a:solidFill>
                  <a:srgbClr val="FF00FF"/>
                </a:solidFill>
              </a:rPr>
              <a:t>S_G</a:t>
            </a:r>
          </a:p>
          <a:p>
            <a:pPr lvl="2">
              <a:lnSpc>
                <a:spcPct val="80000"/>
              </a:lnSpc>
              <a:buFont typeface="Arial" panose="020B0604020202020204" pitchFamily="34" charset="0"/>
              <a:buNone/>
            </a:pPr>
            <a:r>
              <a:rPr lang="en-US" altLang="zh-CN" sz="3200"/>
              <a:t>WHERE  Gavg&gt;=90</a:t>
            </a:r>
            <a:r>
              <a:rPr lang="zh-CN" altLang="en-US" sz="3200"/>
              <a:t>;</a:t>
            </a:r>
          </a:p>
          <a:p>
            <a:pPr lvl="2">
              <a:lnSpc>
                <a:spcPct val="80000"/>
              </a:lnSpc>
              <a:buFont typeface="Arial" panose="020B0604020202020204" pitchFamily="34" charset="0"/>
              <a:buNone/>
            </a:pPr>
            <a:endParaRPr lang="zh-CN" altLang="en-US" sz="3200"/>
          </a:p>
          <a:p>
            <a:pPr eaLnBrk="1" hangingPunct="1">
              <a:lnSpc>
                <a:spcPct val="80000"/>
              </a:lnSpc>
              <a:buFont typeface="Wingdings" panose="05000000000000000000" pitchFamily="2" charset="2"/>
              <a:buNone/>
            </a:pPr>
            <a:r>
              <a:rPr lang="zh-CN" altLang="en-US" sz="3200">
                <a:solidFill>
                  <a:srgbClr val="D32DB7"/>
                </a:solidFill>
              </a:rPr>
              <a:t>       </a:t>
            </a:r>
            <a:endParaRPr lang="zh-CN" altLang="en-US" sz="3200"/>
          </a:p>
        </p:txBody>
      </p:sp>
      <p:sp>
        <p:nvSpPr>
          <p:cNvPr id="52227" name="矩形 3"/>
          <p:cNvSpPr>
            <a:spLocks noChangeArrowheads="1"/>
          </p:cNvSpPr>
          <p:nvPr/>
        </p:nvSpPr>
        <p:spPr bwMode="auto">
          <a:xfrm>
            <a:off x="7440085" y="3045884"/>
            <a:ext cx="4142316" cy="278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52228" name="矩形 4"/>
          <p:cNvSpPr>
            <a:spLocks noChangeArrowheads="1"/>
          </p:cNvSpPr>
          <p:nvPr/>
        </p:nvSpPr>
        <p:spPr bwMode="auto">
          <a:xfrm>
            <a:off x="6191251" y="3045884"/>
            <a:ext cx="6000749" cy="316653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 typeface="Wingdings" panose="05000000000000000000" pitchFamily="2" charset="2"/>
              <a:buNone/>
            </a:pPr>
            <a:r>
              <a:rPr lang="en-US" altLang="zh-CN" sz="3200" b="0">
                <a:solidFill>
                  <a:srgbClr val="FF00FF"/>
                </a:solidFill>
              </a:rPr>
              <a:t>S_G</a:t>
            </a:r>
            <a:r>
              <a:rPr lang="zh-CN" altLang="en-US" sz="3200" b="0"/>
              <a:t>视图的定义如下：</a:t>
            </a:r>
            <a:endParaRPr lang="en-US" altLang="zh-CN" sz="3200" b="0"/>
          </a:p>
          <a:p>
            <a:pPr eaLnBrk="1" hangingPunct="1">
              <a:lnSpc>
                <a:spcPct val="80000"/>
              </a:lnSpc>
              <a:spcBef>
                <a:spcPct val="0"/>
              </a:spcBef>
              <a:buSzTx/>
              <a:buFont typeface="Wingdings" panose="05000000000000000000" pitchFamily="2" charset="2"/>
              <a:buNone/>
            </a:pPr>
            <a:r>
              <a:rPr lang="zh-CN" altLang="en-US" sz="3200" b="0"/>
              <a:t> </a:t>
            </a:r>
          </a:p>
          <a:p>
            <a:pPr eaLnBrk="1" hangingPunct="1">
              <a:lnSpc>
                <a:spcPct val="80000"/>
              </a:lnSpc>
              <a:spcBef>
                <a:spcPct val="0"/>
              </a:spcBef>
              <a:buSzTx/>
              <a:buFont typeface="Wingdings" panose="05000000000000000000" pitchFamily="2" charset="2"/>
              <a:buNone/>
            </a:pPr>
            <a:r>
              <a:rPr lang="en-US" altLang="zh-CN" sz="3200" b="0"/>
              <a:t>CREATE VIEW S_G</a:t>
            </a:r>
            <a:r>
              <a:rPr lang="zh-CN" altLang="en-US" sz="3200" b="0"/>
              <a:t>(</a:t>
            </a:r>
            <a:r>
              <a:rPr lang="en-US" altLang="zh-CN" sz="3200" b="0"/>
              <a:t>Sno</a:t>
            </a:r>
            <a:r>
              <a:rPr lang="zh-CN" altLang="en-US" sz="3200" b="0"/>
              <a:t>,</a:t>
            </a:r>
            <a:r>
              <a:rPr lang="en-US" altLang="zh-CN" sz="3200" b="0"/>
              <a:t>Gavg</a:t>
            </a:r>
            <a:r>
              <a:rPr lang="zh-CN" altLang="en-US" sz="3200" b="0"/>
              <a:t>)</a:t>
            </a:r>
          </a:p>
          <a:p>
            <a:pPr eaLnBrk="1" hangingPunct="1">
              <a:lnSpc>
                <a:spcPct val="80000"/>
              </a:lnSpc>
              <a:spcBef>
                <a:spcPct val="0"/>
              </a:spcBef>
              <a:buSzTx/>
              <a:buFont typeface="Wingdings" panose="05000000000000000000" pitchFamily="2" charset="2"/>
              <a:buNone/>
            </a:pPr>
            <a:r>
              <a:rPr lang="en-US" altLang="zh-CN" sz="3200" b="0"/>
              <a:t>       AS</a:t>
            </a:r>
          </a:p>
          <a:p>
            <a:pPr eaLnBrk="1" hangingPunct="1">
              <a:lnSpc>
                <a:spcPct val="80000"/>
              </a:lnSpc>
              <a:spcBef>
                <a:spcPct val="0"/>
              </a:spcBef>
              <a:buSzTx/>
              <a:buFont typeface="Wingdings" panose="05000000000000000000" pitchFamily="2" charset="2"/>
              <a:buNone/>
            </a:pPr>
            <a:r>
              <a:rPr lang="en-US" altLang="zh-CN" sz="3200" b="0"/>
              <a:t>       SELECT  Sno</a:t>
            </a:r>
            <a:r>
              <a:rPr lang="zh-CN" altLang="en-US" sz="3200" b="0"/>
              <a:t>,</a:t>
            </a:r>
            <a:r>
              <a:rPr lang="en-US" altLang="zh-CN" sz="3200" b="0"/>
              <a:t>AVG</a:t>
            </a:r>
            <a:r>
              <a:rPr lang="zh-CN" altLang="en-US" sz="3200" b="0"/>
              <a:t>(</a:t>
            </a:r>
            <a:r>
              <a:rPr lang="en-US" altLang="zh-CN" sz="3200" b="0"/>
              <a:t>Grade</a:t>
            </a:r>
            <a:r>
              <a:rPr lang="zh-CN" altLang="en-US" sz="3200" b="0"/>
              <a:t>)    </a:t>
            </a:r>
            <a:endParaRPr lang="en-US" altLang="zh-CN" sz="3200" b="0"/>
          </a:p>
          <a:p>
            <a:pPr eaLnBrk="1" hangingPunct="1">
              <a:lnSpc>
                <a:spcPct val="80000"/>
              </a:lnSpc>
              <a:spcBef>
                <a:spcPct val="0"/>
              </a:spcBef>
              <a:buSzTx/>
              <a:buFont typeface="Wingdings" panose="05000000000000000000" pitchFamily="2" charset="2"/>
              <a:buNone/>
            </a:pPr>
            <a:r>
              <a:rPr lang="en-US" altLang="zh-CN" sz="3200" b="0"/>
              <a:t>       FROM  SC</a:t>
            </a:r>
          </a:p>
          <a:p>
            <a:pPr eaLnBrk="1" hangingPunct="1">
              <a:lnSpc>
                <a:spcPct val="80000"/>
              </a:lnSpc>
              <a:spcBef>
                <a:spcPct val="0"/>
              </a:spcBef>
              <a:buSzTx/>
              <a:buFont typeface="Wingdings" panose="05000000000000000000" pitchFamily="2" charset="2"/>
              <a:buNone/>
            </a:pPr>
            <a:r>
              <a:rPr lang="en-US" altLang="zh-CN" sz="3200" b="0">
                <a:solidFill>
                  <a:srgbClr val="FF00FF"/>
                </a:solidFill>
              </a:rPr>
              <a:t>       GROUP BY Sno</a:t>
            </a:r>
            <a:r>
              <a:rPr lang="zh-CN" altLang="en-US" sz="3200" b="0"/>
              <a:t>;</a:t>
            </a:r>
          </a:p>
          <a:p>
            <a:pPr eaLnBrk="1" hangingPunct="1">
              <a:spcBef>
                <a:spcPct val="0"/>
              </a:spcBef>
              <a:buSzTx/>
              <a:buFont typeface="Arial" panose="020B0604020202020204" pitchFamily="34" charset="0"/>
              <a:buNone/>
            </a:pPr>
            <a:endParaRPr lang="zh-CN" altLang="en-US" sz="2400" b="0"/>
          </a:p>
        </p:txBody>
      </p:sp>
    </p:spTree>
    <p:extLst>
      <p:ext uri="{BB962C8B-B14F-4D97-AF65-F5344CB8AC3E}">
        <p14:creationId xmlns:p14="http://schemas.microsoft.com/office/powerpoint/2010/main" val="3823113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787400" y="182245"/>
            <a:ext cx="10515600" cy="1325563"/>
          </a:xfrm>
        </p:spPr>
        <p:txBody>
          <a:bodyPr/>
          <a:lstStyle/>
          <a:p>
            <a:pPr eaLnBrk="1" hangingPunct="1"/>
            <a:r>
              <a:rPr lang="zh-CN" altLang="en-US" sz="4800" dirty="0"/>
              <a:t>查询视图（续）</a:t>
            </a:r>
          </a:p>
        </p:txBody>
      </p:sp>
      <p:sp>
        <p:nvSpPr>
          <p:cNvPr id="53250" name="Rectangle 3"/>
          <p:cNvSpPr>
            <a:spLocks noGrp="1" noChangeArrowheads="1"/>
          </p:cNvSpPr>
          <p:nvPr>
            <p:ph type="body" idx="4294967295"/>
          </p:nvPr>
        </p:nvSpPr>
        <p:spPr>
          <a:xfrm>
            <a:off x="609600" y="1098551"/>
            <a:ext cx="10871200" cy="4707467"/>
          </a:xfrm>
        </p:spPr>
        <p:txBody>
          <a:bodyPr/>
          <a:lstStyle/>
          <a:p>
            <a:pPr eaLnBrk="1" hangingPunct="1">
              <a:lnSpc>
                <a:spcPct val="90000"/>
              </a:lnSpc>
              <a:buFont typeface="Wingdings" panose="05000000000000000000" pitchFamily="2" charset="2"/>
              <a:buNone/>
            </a:pPr>
            <a:r>
              <a:rPr lang="zh-CN" altLang="en-US" sz="3200"/>
              <a:t>错误：</a:t>
            </a:r>
          </a:p>
          <a:p>
            <a:pPr lvl="1">
              <a:buFont typeface="Wingdings" panose="05000000000000000000" pitchFamily="2" charset="2"/>
              <a:buNone/>
            </a:pPr>
            <a:r>
              <a:rPr lang="en-US" altLang="zh-CN" sz="2667"/>
              <a:t>SELECT Sno</a:t>
            </a:r>
            <a:r>
              <a:rPr lang="zh-CN" altLang="en-US" sz="2667"/>
              <a:t>，</a:t>
            </a:r>
            <a:r>
              <a:rPr lang="en-US" altLang="zh-CN" sz="2667"/>
              <a:t>AVG</a:t>
            </a:r>
            <a:r>
              <a:rPr lang="zh-CN" altLang="en-US" sz="2667"/>
              <a:t>(</a:t>
            </a:r>
            <a:r>
              <a:rPr lang="en-US" altLang="zh-CN" sz="2667"/>
              <a:t>Grade</a:t>
            </a:r>
            <a:r>
              <a:rPr lang="zh-CN" altLang="en-US" sz="2667"/>
              <a:t>)</a:t>
            </a:r>
            <a:endParaRPr lang="zh-CN" altLang="en-US" smtClean="0"/>
          </a:p>
          <a:p>
            <a:pPr lvl="1">
              <a:buFont typeface="Wingdings" panose="05000000000000000000" pitchFamily="2" charset="2"/>
              <a:buNone/>
            </a:pPr>
            <a:r>
              <a:rPr lang="en-US" altLang="zh-CN" sz="2667"/>
              <a:t>FROM     SC</a:t>
            </a:r>
          </a:p>
          <a:p>
            <a:pPr lvl="1">
              <a:buFont typeface="Wingdings" panose="05000000000000000000" pitchFamily="2" charset="2"/>
              <a:buNone/>
            </a:pPr>
            <a:r>
              <a:rPr lang="en-US" altLang="zh-CN" sz="2667"/>
              <a:t>WHERE  </a:t>
            </a:r>
            <a:r>
              <a:rPr lang="en-US" altLang="zh-CN" sz="2667">
                <a:solidFill>
                  <a:srgbClr val="FF00FF"/>
                </a:solidFill>
              </a:rPr>
              <a:t>AVG</a:t>
            </a:r>
            <a:r>
              <a:rPr lang="zh-CN" altLang="en-US" sz="2667">
                <a:solidFill>
                  <a:srgbClr val="FF00FF"/>
                </a:solidFill>
              </a:rPr>
              <a:t>(</a:t>
            </a:r>
            <a:r>
              <a:rPr lang="en-US" altLang="zh-CN" sz="2667">
                <a:solidFill>
                  <a:srgbClr val="FF00FF"/>
                </a:solidFill>
              </a:rPr>
              <a:t>Grade</a:t>
            </a:r>
            <a:r>
              <a:rPr lang="zh-CN" altLang="en-US" sz="2667">
                <a:solidFill>
                  <a:srgbClr val="FF00FF"/>
                </a:solidFill>
              </a:rPr>
              <a:t>)</a:t>
            </a:r>
            <a:r>
              <a:rPr lang="en-US" altLang="zh-CN" sz="2667">
                <a:solidFill>
                  <a:srgbClr val="FF00FF"/>
                </a:solidFill>
              </a:rPr>
              <a:t>&gt;=90</a:t>
            </a:r>
          </a:p>
          <a:p>
            <a:pPr lvl="1">
              <a:buFont typeface="Wingdings" panose="05000000000000000000" pitchFamily="2" charset="2"/>
              <a:buNone/>
            </a:pPr>
            <a:r>
              <a:rPr lang="en-US" altLang="zh-CN" sz="2667"/>
              <a:t>GROUP BY Sno</a:t>
            </a:r>
            <a:r>
              <a:rPr lang="zh-CN" altLang="en-US" sz="2667"/>
              <a:t>；</a:t>
            </a:r>
          </a:p>
          <a:p>
            <a:pPr eaLnBrk="1" hangingPunct="1">
              <a:lnSpc>
                <a:spcPct val="90000"/>
              </a:lnSpc>
              <a:buFont typeface="Wingdings" panose="05000000000000000000" pitchFamily="2" charset="2"/>
              <a:buNone/>
            </a:pPr>
            <a:r>
              <a:rPr lang="zh-CN" altLang="en-US" sz="3200"/>
              <a:t>正确：</a:t>
            </a:r>
          </a:p>
          <a:p>
            <a:pPr lvl="1">
              <a:lnSpc>
                <a:spcPct val="90000"/>
              </a:lnSpc>
              <a:buFont typeface="Wingdings" panose="05000000000000000000" pitchFamily="2" charset="2"/>
              <a:buNone/>
            </a:pPr>
            <a:r>
              <a:rPr lang="en-US" altLang="zh-CN" sz="2667"/>
              <a:t>SELECT  Sno</a:t>
            </a:r>
            <a:r>
              <a:rPr lang="zh-CN" altLang="en-US" sz="2667"/>
              <a:t>,</a:t>
            </a:r>
            <a:r>
              <a:rPr lang="en-US" altLang="zh-CN" sz="2667"/>
              <a:t>AVG</a:t>
            </a:r>
            <a:r>
              <a:rPr lang="zh-CN" altLang="en-US" sz="2667"/>
              <a:t>(</a:t>
            </a:r>
            <a:r>
              <a:rPr lang="en-US" altLang="zh-CN" sz="2667"/>
              <a:t>Grade</a:t>
            </a:r>
            <a:r>
              <a:rPr lang="zh-CN" altLang="en-US" sz="2667"/>
              <a:t>)</a:t>
            </a:r>
            <a:endParaRPr lang="zh-CN" altLang="en-US" smtClean="0"/>
          </a:p>
          <a:p>
            <a:pPr lvl="1">
              <a:lnSpc>
                <a:spcPct val="90000"/>
              </a:lnSpc>
              <a:buFont typeface="Wingdings" panose="05000000000000000000" pitchFamily="2" charset="2"/>
              <a:buNone/>
            </a:pPr>
            <a:r>
              <a:rPr lang="en-US" altLang="zh-CN" sz="2667"/>
              <a:t>FROM  SC</a:t>
            </a:r>
          </a:p>
          <a:p>
            <a:pPr lvl="1">
              <a:lnSpc>
                <a:spcPct val="90000"/>
              </a:lnSpc>
              <a:buFont typeface="Wingdings" panose="05000000000000000000" pitchFamily="2" charset="2"/>
              <a:buNone/>
            </a:pPr>
            <a:r>
              <a:rPr lang="en-US" altLang="zh-CN" sz="2667"/>
              <a:t>GROUP BY Sno</a:t>
            </a:r>
          </a:p>
          <a:p>
            <a:pPr lvl="1">
              <a:lnSpc>
                <a:spcPct val="90000"/>
              </a:lnSpc>
              <a:buFont typeface="Wingdings" panose="05000000000000000000" pitchFamily="2" charset="2"/>
              <a:buNone/>
            </a:pPr>
            <a:r>
              <a:rPr lang="en-US" altLang="zh-CN" sz="2667">
                <a:solidFill>
                  <a:srgbClr val="FF00FF"/>
                </a:solidFill>
              </a:rPr>
              <a:t>HAVING AVG</a:t>
            </a:r>
            <a:r>
              <a:rPr lang="zh-CN" altLang="en-US" sz="2667">
                <a:solidFill>
                  <a:srgbClr val="FF00FF"/>
                </a:solidFill>
              </a:rPr>
              <a:t>(</a:t>
            </a:r>
            <a:r>
              <a:rPr lang="en-US" altLang="zh-CN" sz="2667">
                <a:solidFill>
                  <a:srgbClr val="FF00FF"/>
                </a:solidFill>
              </a:rPr>
              <a:t>Grade</a:t>
            </a:r>
            <a:r>
              <a:rPr lang="zh-CN" altLang="en-US" sz="2667">
                <a:solidFill>
                  <a:srgbClr val="FF00FF"/>
                </a:solidFill>
              </a:rPr>
              <a:t>)</a:t>
            </a:r>
            <a:r>
              <a:rPr lang="en-US" altLang="zh-CN" sz="2667">
                <a:solidFill>
                  <a:srgbClr val="FF00FF"/>
                </a:solidFill>
              </a:rPr>
              <a:t>&gt;=90</a:t>
            </a:r>
            <a:r>
              <a:rPr lang="zh-CN" altLang="en-US" sz="2667">
                <a:solidFill>
                  <a:srgbClr val="FF00FF"/>
                </a:solidFill>
              </a:rPr>
              <a:t>;</a:t>
            </a:r>
          </a:p>
        </p:txBody>
      </p:sp>
    </p:spTree>
    <p:extLst>
      <p:ext uri="{BB962C8B-B14F-4D97-AF65-F5344CB8AC3E}">
        <p14:creationId xmlns:p14="http://schemas.microsoft.com/office/powerpoint/2010/main" val="2582528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idx="4294967295"/>
          </p:nvPr>
        </p:nvSpPr>
        <p:spPr>
          <a:xfrm>
            <a:off x="556846" y="154110"/>
            <a:ext cx="10515600" cy="1325563"/>
          </a:xfrm>
        </p:spPr>
        <p:txBody>
          <a:bodyPr/>
          <a:lstStyle/>
          <a:p>
            <a:r>
              <a:rPr lang="zh-CN" altLang="en-US" sz="4800" dirty="0"/>
              <a:t>查询视图（续）</a:t>
            </a:r>
          </a:p>
        </p:txBody>
      </p:sp>
      <p:sp>
        <p:nvSpPr>
          <p:cNvPr id="54274" name="内容占位符 2"/>
          <p:cNvSpPr>
            <a:spLocks noGrp="1"/>
          </p:cNvSpPr>
          <p:nvPr>
            <p:ph idx="4294967295"/>
          </p:nvPr>
        </p:nvSpPr>
        <p:spPr>
          <a:xfrm>
            <a:off x="431800" y="1098552"/>
            <a:ext cx="10972800" cy="4855633"/>
          </a:xfrm>
        </p:spPr>
        <p:txBody>
          <a:bodyPr>
            <a:normAutofit lnSpcReduction="10000"/>
          </a:bodyPr>
          <a:lstStyle/>
          <a:p>
            <a:pPr>
              <a:lnSpc>
                <a:spcPct val="150000"/>
              </a:lnSpc>
              <a:buFont typeface="Wingdings" panose="05000000000000000000" pitchFamily="2" charset="2"/>
              <a:buNone/>
            </a:pPr>
            <a:r>
              <a:rPr lang="en-US" altLang="zh-CN" sz="3200"/>
              <a:t>[</a:t>
            </a:r>
            <a:r>
              <a:rPr lang="zh-CN" altLang="en-US" sz="3200"/>
              <a:t>例</a:t>
            </a:r>
            <a:r>
              <a:rPr lang="en-US" altLang="zh-CN" sz="3200"/>
              <a:t>3.94]</a:t>
            </a:r>
            <a:r>
              <a:rPr lang="zh-CN" altLang="en-US" sz="3200"/>
              <a:t>也可以用如下</a:t>
            </a:r>
            <a:r>
              <a:rPr lang="en-US" altLang="zh-CN" sz="3200"/>
              <a:t>SQL</a:t>
            </a:r>
            <a:r>
              <a:rPr lang="zh-CN" altLang="en-US" sz="3200"/>
              <a:t>语句完成</a:t>
            </a:r>
          </a:p>
          <a:p>
            <a:pPr>
              <a:lnSpc>
                <a:spcPct val="150000"/>
              </a:lnSpc>
              <a:buFont typeface="Wingdings" panose="05000000000000000000" pitchFamily="2" charset="2"/>
              <a:buNone/>
            </a:pPr>
            <a:r>
              <a:rPr lang="en-US" altLang="zh-CN" smtClean="0"/>
              <a:t>	</a:t>
            </a:r>
            <a:r>
              <a:rPr lang="en-US" altLang="zh-CN" sz="3200"/>
              <a:t>SELECT *</a:t>
            </a:r>
            <a:endParaRPr lang="zh-CN" altLang="en-US" sz="3200"/>
          </a:p>
          <a:p>
            <a:pPr>
              <a:lnSpc>
                <a:spcPct val="150000"/>
              </a:lnSpc>
              <a:buFont typeface="Wingdings" panose="05000000000000000000" pitchFamily="2" charset="2"/>
              <a:buNone/>
            </a:pPr>
            <a:r>
              <a:rPr lang="en-US" altLang="zh-CN" sz="3200"/>
              <a:t>    FROM  </a:t>
            </a:r>
            <a:r>
              <a:rPr lang="zh-CN" altLang="en-US" sz="3200"/>
              <a:t>(</a:t>
            </a:r>
            <a:r>
              <a:rPr lang="en-US" altLang="zh-CN" sz="3200"/>
              <a:t>SELECT Sno</a:t>
            </a:r>
            <a:r>
              <a:rPr lang="zh-CN" altLang="en-US" sz="3200"/>
              <a:t>,</a:t>
            </a:r>
            <a:r>
              <a:rPr lang="en-US" altLang="zh-CN" sz="3200"/>
              <a:t>AVG</a:t>
            </a:r>
            <a:r>
              <a:rPr lang="zh-CN" altLang="en-US" sz="3200"/>
              <a:t>(</a:t>
            </a:r>
            <a:r>
              <a:rPr lang="en-US" altLang="zh-CN" sz="3200"/>
              <a:t>Grade</a:t>
            </a:r>
            <a:r>
              <a:rPr lang="zh-CN" altLang="en-US" sz="3200"/>
              <a:t>)</a:t>
            </a:r>
          </a:p>
          <a:p>
            <a:pPr>
              <a:lnSpc>
                <a:spcPct val="150000"/>
              </a:lnSpc>
              <a:buFont typeface="Wingdings" panose="05000000000000000000" pitchFamily="2" charset="2"/>
              <a:buNone/>
            </a:pPr>
            <a:r>
              <a:rPr lang="en-US" altLang="zh-CN" sz="3200"/>
              <a:t>		       FROM  SC </a:t>
            </a:r>
            <a:endParaRPr lang="zh-CN" altLang="en-US" sz="3200"/>
          </a:p>
          <a:p>
            <a:pPr>
              <a:lnSpc>
                <a:spcPct val="150000"/>
              </a:lnSpc>
              <a:buFont typeface="Wingdings" panose="05000000000000000000" pitchFamily="2" charset="2"/>
              <a:buNone/>
            </a:pPr>
            <a:r>
              <a:rPr lang="en-US" altLang="zh-CN" sz="3200"/>
              <a:t> 		       GROUP BY Sno</a:t>
            </a:r>
            <a:r>
              <a:rPr lang="zh-CN" altLang="en-US" sz="3200"/>
              <a:t>)</a:t>
            </a:r>
            <a:r>
              <a:rPr lang="en-US" altLang="zh-CN" sz="3200"/>
              <a:t> AS S_G</a:t>
            </a:r>
            <a:r>
              <a:rPr lang="zh-CN" altLang="en-US" sz="3200"/>
              <a:t>(</a:t>
            </a:r>
            <a:r>
              <a:rPr lang="en-US" altLang="zh-CN" sz="3200"/>
              <a:t>Sno,Gavg</a:t>
            </a:r>
            <a:r>
              <a:rPr lang="zh-CN" altLang="en-US" sz="3200"/>
              <a:t>)</a:t>
            </a:r>
          </a:p>
          <a:p>
            <a:pPr>
              <a:lnSpc>
                <a:spcPct val="150000"/>
              </a:lnSpc>
              <a:buFont typeface="Wingdings" panose="05000000000000000000" pitchFamily="2" charset="2"/>
              <a:buNone/>
            </a:pPr>
            <a:r>
              <a:rPr lang="en-US" altLang="zh-CN" sz="3200"/>
              <a:t>    WHERE Gavg&gt;=90</a:t>
            </a:r>
            <a:r>
              <a:rPr lang="zh-CN" altLang="en-US" sz="3200"/>
              <a:t>;</a:t>
            </a:r>
          </a:p>
          <a:p>
            <a:endParaRPr lang="zh-CN" altLang="en-US" smtClean="0"/>
          </a:p>
        </p:txBody>
      </p:sp>
    </p:spTree>
    <p:extLst>
      <p:ext uri="{BB962C8B-B14F-4D97-AF65-F5344CB8AC3E}">
        <p14:creationId xmlns:p14="http://schemas.microsoft.com/office/powerpoint/2010/main" val="2504009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pPr eaLnBrk="1" hangingPunct="1"/>
            <a:r>
              <a:rPr lang="en-US" altLang="zh-CN" sz="4800"/>
              <a:t>3.7.4  </a:t>
            </a:r>
            <a:r>
              <a:rPr lang="zh-CN" altLang="en-US" sz="4800"/>
              <a:t>视图的作用</a:t>
            </a:r>
          </a:p>
        </p:txBody>
      </p:sp>
      <p:sp>
        <p:nvSpPr>
          <p:cNvPr id="66562" name="Rectangle 3"/>
          <p:cNvSpPr>
            <a:spLocks noGrp="1" noChangeArrowheads="1"/>
          </p:cNvSpPr>
          <p:nvPr>
            <p:ph type="body" idx="4294967295"/>
          </p:nvPr>
        </p:nvSpPr>
        <p:spPr>
          <a:xfrm>
            <a:off x="609600" y="1339852"/>
            <a:ext cx="11438467" cy="4855633"/>
          </a:xfrm>
        </p:spPr>
        <p:txBody>
          <a:bodyPr/>
          <a:lstStyle/>
          <a:p>
            <a:pPr eaLnBrk="1" hangingPunct="1">
              <a:lnSpc>
                <a:spcPct val="150000"/>
              </a:lnSpc>
            </a:pPr>
            <a:r>
              <a:rPr lang="zh-CN" altLang="en-US" smtClean="0"/>
              <a:t>视图能够简化用户的操作</a:t>
            </a:r>
          </a:p>
          <a:p>
            <a:pPr eaLnBrk="1" hangingPunct="1">
              <a:lnSpc>
                <a:spcPct val="150000"/>
              </a:lnSpc>
            </a:pPr>
            <a:r>
              <a:rPr lang="zh-CN" altLang="en-US" smtClean="0"/>
              <a:t>视图使用户能以多种角度看待同一数据 </a:t>
            </a:r>
          </a:p>
          <a:p>
            <a:pPr eaLnBrk="1" hangingPunct="1">
              <a:lnSpc>
                <a:spcPct val="150000"/>
              </a:lnSpc>
            </a:pPr>
            <a:r>
              <a:rPr lang="zh-CN" altLang="en-US" smtClean="0"/>
              <a:t>视图对重构数据库提供了一定程度的逻辑独立性 </a:t>
            </a:r>
          </a:p>
          <a:p>
            <a:pPr eaLnBrk="1" hangingPunct="1">
              <a:lnSpc>
                <a:spcPct val="150000"/>
              </a:lnSpc>
            </a:pPr>
            <a:r>
              <a:rPr lang="zh-CN" altLang="en-US" smtClean="0"/>
              <a:t>视图能够对机密数据提供安全保护</a:t>
            </a:r>
          </a:p>
          <a:p>
            <a:pPr eaLnBrk="1" hangingPunct="1">
              <a:lnSpc>
                <a:spcPct val="150000"/>
              </a:lnSpc>
            </a:pPr>
            <a:r>
              <a:rPr lang="zh-CN" altLang="en-US" smtClean="0"/>
              <a:t>适当的利用视图可以更清晰的表达查询</a:t>
            </a:r>
          </a:p>
          <a:p>
            <a:pPr eaLnBrk="1" hangingPunct="1"/>
            <a:endParaRPr lang="en-US" altLang="zh-CN" smtClean="0"/>
          </a:p>
        </p:txBody>
      </p:sp>
    </p:spTree>
    <p:extLst>
      <p:ext uri="{BB962C8B-B14F-4D97-AF65-F5344CB8AC3E}">
        <p14:creationId xmlns:p14="http://schemas.microsoft.com/office/powerpoint/2010/main" val="1993398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第四章 数据库安全性</a:t>
            </a:r>
            <a:endParaRPr lang="zh-CN" altLang="en-US" dirty="0"/>
          </a:p>
        </p:txBody>
      </p:sp>
      <p:sp>
        <p:nvSpPr>
          <p:cNvPr id="3" name="内容占位符 2"/>
          <p:cNvSpPr>
            <a:spLocks noGrp="1"/>
          </p:cNvSpPr>
          <p:nvPr>
            <p:ph idx="1"/>
          </p:nvPr>
        </p:nvSpPr>
        <p:spPr/>
        <p:txBody>
          <a:bodyPr/>
          <a:lstStyle/>
          <a:p>
            <a:r>
              <a:rPr lang="zh-CN" altLang="en-US" dirty="0" smtClean="0"/>
              <a:t>数据库安全性控制</a:t>
            </a:r>
            <a:endParaRPr lang="en-US" altLang="zh-CN" dirty="0" smtClean="0"/>
          </a:p>
          <a:p>
            <a:r>
              <a:rPr lang="zh-CN" altLang="en-US" dirty="0" smtClean="0"/>
              <a:t>安全性控制常用方法</a:t>
            </a:r>
            <a:endParaRPr lang="en-US" altLang="zh-CN" dirty="0" smtClean="0"/>
          </a:p>
          <a:p>
            <a:r>
              <a:rPr lang="zh-CN" altLang="en-US" dirty="0" smtClean="0"/>
              <a:t>常用存取控制方法</a:t>
            </a:r>
            <a:endParaRPr lang="en-US" altLang="zh-CN" dirty="0" smtClean="0"/>
          </a:p>
          <a:p>
            <a:r>
              <a:rPr lang="zh-CN" altLang="en-US" dirty="0" smtClean="0"/>
              <a:t>自主存取控制：语法及适用场景</a:t>
            </a:r>
            <a:endParaRPr lang="en-US" altLang="zh-CN" dirty="0" smtClean="0"/>
          </a:p>
          <a:p>
            <a:r>
              <a:rPr lang="zh-CN" altLang="en-US" dirty="0" smtClean="0"/>
              <a:t>角色</a:t>
            </a:r>
            <a:endParaRPr lang="en-US" altLang="zh-CN" dirty="0" smtClean="0"/>
          </a:p>
          <a:p>
            <a:r>
              <a:rPr lang="zh-CN" altLang="en-US" dirty="0" smtClean="0"/>
              <a:t>强制存取控制</a:t>
            </a:r>
            <a:endParaRPr lang="en-US" altLang="zh-CN" dirty="0" smtClean="0"/>
          </a:p>
          <a:p>
            <a:r>
              <a:rPr lang="zh-CN" altLang="en-US" dirty="0" smtClean="0"/>
              <a:t>审计</a:t>
            </a:r>
            <a:endParaRPr lang="en-US" altLang="zh-CN" dirty="0" smtClean="0"/>
          </a:p>
          <a:p>
            <a:r>
              <a:rPr lang="zh-CN" altLang="en-US" dirty="0" smtClean="0"/>
              <a:t>数据加密</a:t>
            </a:r>
            <a:endParaRPr lang="en-US" altLang="zh-CN" dirty="0" smtClean="0"/>
          </a:p>
          <a:p>
            <a:endParaRPr lang="zh-CN" altLang="en-US" dirty="0"/>
          </a:p>
        </p:txBody>
      </p:sp>
    </p:spTree>
    <p:extLst>
      <p:ext uri="{BB962C8B-B14F-4D97-AF65-F5344CB8AC3E}">
        <p14:creationId xmlns:p14="http://schemas.microsoft.com/office/powerpoint/2010/main" val="3759654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35843" name="Rectangle 2"/>
          <p:cNvSpPr>
            <a:spLocks noGrp="1" noChangeArrowheads="1"/>
          </p:cNvSpPr>
          <p:nvPr>
            <p:ph type="title" idx="4294967295"/>
          </p:nvPr>
        </p:nvSpPr>
        <p:spPr>
          <a:xfrm>
            <a:off x="675609" y="230834"/>
            <a:ext cx="10515600" cy="1325563"/>
          </a:xfrm>
        </p:spPr>
        <p:txBody>
          <a:bodyPr/>
          <a:lstStyle/>
          <a:p>
            <a:pPr eaLnBrk="1" hangingPunct="1"/>
            <a:r>
              <a:rPr lang="zh-CN" altLang="zh-CN" sz="4800" dirty="0"/>
              <a:t>数据库安全性控制（续）</a:t>
            </a:r>
          </a:p>
        </p:txBody>
      </p:sp>
      <p:sp>
        <p:nvSpPr>
          <p:cNvPr id="35844" name="Rectangle 2"/>
          <p:cNvSpPr>
            <a:spLocks noChangeArrowheads="1"/>
          </p:cNvSpPr>
          <p:nvPr/>
        </p:nvSpPr>
        <p:spPr bwMode="auto">
          <a:xfrm>
            <a:off x="1" y="-23083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sp>
        <p:nvSpPr>
          <p:cNvPr id="35845" name="矩形 8"/>
          <p:cNvSpPr>
            <a:spLocks noChangeArrowheads="1"/>
          </p:cNvSpPr>
          <p:nvPr/>
        </p:nvSpPr>
        <p:spPr bwMode="auto">
          <a:xfrm>
            <a:off x="3695700" y="6085418"/>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数据库管理系统</a:t>
            </a:r>
            <a:r>
              <a:rPr lang="zh-CN" altLang="zh-CN" sz="2400"/>
              <a:t>安全性控制模型</a:t>
            </a:r>
            <a:endParaRPr lang="zh-CN" altLang="en-US" sz="2400"/>
          </a:p>
        </p:txBody>
      </p:sp>
      <p:pic>
        <p:nvPicPr>
          <p:cNvPr id="35846" name="图片 6" descr="飞信图片2014101508401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085" y="1126067"/>
            <a:ext cx="10316633" cy="487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084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37891" name="Rectangle 2"/>
          <p:cNvSpPr>
            <a:spLocks noGrp="1" noChangeArrowheads="1"/>
          </p:cNvSpPr>
          <p:nvPr>
            <p:ph type="title" idx="4294967295"/>
          </p:nvPr>
        </p:nvSpPr>
        <p:spPr/>
        <p:txBody>
          <a:bodyPr/>
          <a:lstStyle/>
          <a:p>
            <a:pPr eaLnBrk="1" hangingPunct="1"/>
            <a:r>
              <a:rPr lang="zh-CN" altLang="zh-CN" sz="4800"/>
              <a:t>数据库安全性控制（续）</a:t>
            </a:r>
          </a:p>
        </p:txBody>
      </p:sp>
      <p:sp>
        <p:nvSpPr>
          <p:cNvPr id="37892" name="Rectangle 3"/>
          <p:cNvSpPr>
            <a:spLocks noGrp="1" noChangeArrowheads="1"/>
          </p:cNvSpPr>
          <p:nvPr>
            <p:ph type="body" idx="4294967295"/>
          </p:nvPr>
        </p:nvSpPr>
        <p:spPr/>
        <p:txBody>
          <a:bodyPr/>
          <a:lstStyle/>
          <a:p>
            <a:pPr eaLnBrk="1" hangingPunct="1"/>
            <a:r>
              <a:rPr lang="zh-CN" altLang="en-US" smtClean="0"/>
              <a:t>数据库安全性控制的常用方法</a:t>
            </a:r>
          </a:p>
          <a:p>
            <a:pPr lvl="1" eaLnBrk="1" hangingPunct="1">
              <a:lnSpc>
                <a:spcPct val="130000"/>
              </a:lnSpc>
            </a:pPr>
            <a:r>
              <a:rPr lang="zh-CN" altLang="en-US" smtClean="0"/>
              <a:t>用户标识和鉴定</a:t>
            </a:r>
          </a:p>
          <a:p>
            <a:pPr lvl="1" eaLnBrk="1" hangingPunct="1">
              <a:lnSpc>
                <a:spcPct val="130000"/>
              </a:lnSpc>
            </a:pPr>
            <a:r>
              <a:rPr lang="zh-CN" altLang="en-US" smtClean="0"/>
              <a:t>存取控制</a:t>
            </a:r>
          </a:p>
          <a:p>
            <a:pPr lvl="1" eaLnBrk="1" hangingPunct="1">
              <a:lnSpc>
                <a:spcPct val="130000"/>
              </a:lnSpc>
            </a:pPr>
            <a:r>
              <a:rPr lang="zh-CN" altLang="en-US" smtClean="0"/>
              <a:t>视图</a:t>
            </a:r>
          </a:p>
          <a:p>
            <a:pPr lvl="1" eaLnBrk="1" hangingPunct="1">
              <a:lnSpc>
                <a:spcPct val="130000"/>
              </a:lnSpc>
            </a:pPr>
            <a:r>
              <a:rPr lang="zh-CN" altLang="en-US" smtClean="0"/>
              <a:t>审计</a:t>
            </a:r>
          </a:p>
          <a:p>
            <a:pPr lvl="1" eaLnBrk="1" hangingPunct="1">
              <a:lnSpc>
                <a:spcPct val="120000"/>
              </a:lnSpc>
            </a:pPr>
            <a:r>
              <a:rPr lang="zh-CN" altLang="en-US" smtClean="0"/>
              <a:t>数据加密</a:t>
            </a:r>
          </a:p>
        </p:txBody>
      </p:sp>
    </p:spTree>
    <p:extLst>
      <p:ext uri="{BB962C8B-B14F-4D97-AF65-F5344CB8AC3E}">
        <p14:creationId xmlns:p14="http://schemas.microsoft.com/office/powerpoint/2010/main" val="8648210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44035" name="Rectangle 2"/>
          <p:cNvSpPr>
            <a:spLocks noGrp="1" noChangeArrowheads="1"/>
          </p:cNvSpPr>
          <p:nvPr>
            <p:ph type="title" idx="4294967295"/>
          </p:nvPr>
        </p:nvSpPr>
        <p:spPr>
          <a:xfrm>
            <a:off x="584981" y="0"/>
            <a:ext cx="10515600" cy="1325563"/>
          </a:xfrm>
        </p:spPr>
        <p:txBody>
          <a:bodyPr/>
          <a:lstStyle/>
          <a:p>
            <a:pPr eaLnBrk="1" hangingPunct="1"/>
            <a:r>
              <a:rPr lang="zh-CN" altLang="zh-CN" sz="4800" dirty="0"/>
              <a:t>存取控制（续）</a:t>
            </a:r>
          </a:p>
        </p:txBody>
      </p:sp>
      <p:sp>
        <p:nvSpPr>
          <p:cNvPr id="44036" name="Rectangle 3"/>
          <p:cNvSpPr>
            <a:spLocks noGrp="1" noChangeArrowheads="1"/>
          </p:cNvSpPr>
          <p:nvPr>
            <p:ph type="body" idx="4294967295"/>
          </p:nvPr>
        </p:nvSpPr>
        <p:spPr>
          <a:xfrm>
            <a:off x="431800" y="956734"/>
            <a:ext cx="11616267" cy="5425017"/>
          </a:xfrm>
        </p:spPr>
        <p:txBody>
          <a:bodyPr/>
          <a:lstStyle/>
          <a:p>
            <a:pPr eaLnBrk="1" hangingPunct="1">
              <a:lnSpc>
                <a:spcPct val="120000"/>
              </a:lnSpc>
              <a:spcBef>
                <a:spcPct val="0"/>
              </a:spcBef>
            </a:pPr>
            <a:r>
              <a:rPr lang="zh-CN" altLang="en-US" dirty="0" smtClean="0"/>
              <a:t>常用存取控制方法</a:t>
            </a:r>
          </a:p>
          <a:p>
            <a:pPr lvl="1" eaLnBrk="1" hangingPunct="1">
              <a:lnSpc>
                <a:spcPct val="120000"/>
              </a:lnSpc>
              <a:spcBef>
                <a:spcPct val="0"/>
              </a:spcBef>
            </a:pPr>
            <a:r>
              <a:rPr lang="zh-CN" altLang="en-US" dirty="0" smtClean="0">
                <a:solidFill>
                  <a:srgbClr val="0000FF"/>
                </a:solidFill>
              </a:rPr>
              <a:t>自主存取控制</a:t>
            </a:r>
            <a:r>
              <a:rPr lang="zh-CN" altLang="en-US" dirty="0" smtClean="0"/>
              <a:t>（</a:t>
            </a:r>
            <a:r>
              <a:rPr lang="en-US" altLang="zh-CN" dirty="0" smtClean="0"/>
              <a:t>Discretionary Access Control </a:t>
            </a:r>
            <a:r>
              <a:rPr lang="zh-CN" altLang="en-US" dirty="0" smtClean="0"/>
              <a:t>，简称</a:t>
            </a:r>
            <a:r>
              <a:rPr lang="en-US" altLang="zh-CN" dirty="0" smtClean="0"/>
              <a:t>DAC</a:t>
            </a:r>
            <a:r>
              <a:rPr lang="zh-CN" altLang="en-US" dirty="0" smtClean="0"/>
              <a:t>）</a:t>
            </a:r>
          </a:p>
          <a:p>
            <a:pPr lvl="2" eaLnBrk="1" hangingPunct="1">
              <a:lnSpc>
                <a:spcPct val="120000"/>
              </a:lnSpc>
              <a:spcBef>
                <a:spcPct val="0"/>
              </a:spcBef>
              <a:buSzPct val="87000"/>
              <a:buFont typeface="Wingdings" panose="05000000000000000000" pitchFamily="2" charset="2"/>
              <a:buChar char="l"/>
            </a:pPr>
            <a:r>
              <a:rPr lang="zh-CN" altLang="en-US" sz="2933" dirty="0"/>
              <a:t> </a:t>
            </a:r>
            <a:r>
              <a:rPr lang="en-US" altLang="zh-CN" sz="2933" dirty="0"/>
              <a:t>C2</a:t>
            </a:r>
            <a:r>
              <a:rPr lang="zh-CN" altLang="en-US" sz="2933" dirty="0"/>
              <a:t>级</a:t>
            </a:r>
          </a:p>
          <a:p>
            <a:pPr lvl="2">
              <a:lnSpc>
                <a:spcPct val="120000"/>
              </a:lnSpc>
              <a:spcBef>
                <a:spcPct val="0"/>
              </a:spcBef>
              <a:buSzPct val="87000"/>
              <a:buFont typeface="Wingdings" panose="05000000000000000000" pitchFamily="2" charset="2"/>
              <a:buChar char="l"/>
            </a:pPr>
            <a:r>
              <a:rPr lang="zh-CN" altLang="en-US" sz="2933" dirty="0"/>
              <a:t>用户对不同的数据对象有不同的存取权限</a:t>
            </a:r>
          </a:p>
          <a:p>
            <a:pPr lvl="2">
              <a:lnSpc>
                <a:spcPct val="120000"/>
              </a:lnSpc>
              <a:spcBef>
                <a:spcPct val="0"/>
              </a:spcBef>
              <a:buSzPct val="87000"/>
              <a:buFont typeface="Wingdings" panose="05000000000000000000" pitchFamily="2" charset="2"/>
              <a:buChar char="l"/>
            </a:pPr>
            <a:r>
              <a:rPr lang="zh-CN" altLang="en-US" sz="2933" dirty="0"/>
              <a:t>不同的用户对同一对象也有不同的权限</a:t>
            </a:r>
          </a:p>
          <a:p>
            <a:pPr lvl="2">
              <a:lnSpc>
                <a:spcPct val="120000"/>
              </a:lnSpc>
              <a:spcBef>
                <a:spcPct val="0"/>
              </a:spcBef>
              <a:buSzPct val="87000"/>
              <a:buFont typeface="Wingdings" panose="05000000000000000000" pitchFamily="2" charset="2"/>
              <a:buChar char="l"/>
            </a:pPr>
            <a:r>
              <a:rPr lang="zh-CN" altLang="en-US" sz="2933" dirty="0"/>
              <a:t>用户还可将其拥有的存取权限转授给其他用户</a:t>
            </a:r>
          </a:p>
        </p:txBody>
      </p:sp>
    </p:spTree>
    <p:extLst>
      <p:ext uri="{BB962C8B-B14F-4D97-AF65-F5344CB8AC3E}">
        <p14:creationId xmlns:p14="http://schemas.microsoft.com/office/powerpoint/2010/main" val="3333244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AutoShape 1029"/>
          <p:cNvSpPr>
            <a:spLocks noChangeArrowheads="1"/>
          </p:cNvSpPr>
          <p:nvPr/>
        </p:nvSpPr>
        <p:spPr bwMode="auto">
          <a:xfrm>
            <a:off x="4322233" y="5363634"/>
            <a:ext cx="1701800" cy="802217"/>
          </a:xfrm>
          <a:prstGeom prst="flowChartMagneticDisk">
            <a:avLst/>
          </a:prstGeom>
          <a:solidFill>
            <a:srgbClr val="FFFFFF"/>
          </a:solidFill>
          <a:ln w="9525">
            <a:solidFill>
              <a:srgbClr val="000000"/>
            </a:solidFill>
            <a:round/>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96000"/>
              </a:lnSpc>
              <a:spcBef>
                <a:spcPct val="0"/>
              </a:spcBef>
              <a:buSzTx/>
              <a:buFont typeface="Arial" panose="020B0604020202020204" pitchFamily="34" charset="0"/>
              <a:buNone/>
            </a:pPr>
            <a:r>
              <a:rPr lang="en-US" altLang="zh-CN" sz="2667">
                <a:solidFill>
                  <a:srgbClr val="FF3300"/>
                </a:solidFill>
              </a:rPr>
              <a:t>   </a:t>
            </a:r>
            <a:r>
              <a:rPr lang="zh-CN" altLang="en-US" sz="2667">
                <a:solidFill>
                  <a:srgbClr val="FF3300"/>
                </a:solidFill>
              </a:rPr>
              <a:t>数据库</a:t>
            </a:r>
          </a:p>
        </p:txBody>
      </p:sp>
      <p:sp>
        <p:nvSpPr>
          <p:cNvPr id="48130" name="AutoShape 1030"/>
          <p:cNvSpPr>
            <a:spLocks noChangeArrowheads="1"/>
          </p:cNvSpPr>
          <p:nvPr/>
        </p:nvSpPr>
        <p:spPr bwMode="auto">
          <a:xfrm>
            <a:off x="3771900" y="1623484"/>
            <a:ext cx="2728384" cy="567267"/>
          </a:xfrm>
          <a:prstGeom prst="hexagon">
            <a:avLst>
              <a:gd name="adj" fmla="val 73905"/>
              <a:gd name="vf" fmla="val 115470"/>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SzTx/>
              <a:buFont typeface="Arial" panose="020B0604020202020204" pitchFamily="34" charset="0"/>
              <a:buNone/>
            </a:pPr>
            <a:r>
              <a:rPr lang="en-US" altLang="zh-CN" sz="2667">
                <a:solidFill>
                  <a:srgbClr val="FF3300"/>
                </a:solidFill>
              </a:rPr>
              <a:t> </a:t>
            </a:r>
            <a:r>
              <a:rPr lang="zh-CN" altLang="en-US" sz="2667">
                <a:solidFill>
                  <a:srgbClr val="FF3300"/>
                </a:solidFill>
              </a:rPr>
              <a:t>应用系统</a:t>
            </a:r>
          </a:p>
        </p:txBody>
      </p:sp>
      <p:sp>
        <p:nvSpPr>
          <p:cNvPr id="48131" name="AutoShape 1031"/>
          <p:cNvSpPr>
            <a:spLocks noChangeArrowheads="1"/>
          </p:cNvSpPr>
          <p:nvPr/>
        </p:nvSpPr>
        <p:spPr bwMode="auto">
          <a:xfrm>
            <a:off x="3469218" y="2438401"/>
            <a:ext cx="3718983" cy="664633"/>
          </a:xfrm>
          <a:prstGeom prst="hexagon">
            <a:avLst>
              <a:gd name="adj" fmla="val 79296"/>
              <a:gd name="vf" fmla="val 115470"/>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SzTx/>
              <a:buFont typeface="Arial" panose="020B0604020202020204" pitchFamily="34" charset="0"/>
              <a:buNone/>
            </a:pPr>
            <a:r>
              <a:rPr lang="zh-CN" altLang="en-US" sz="2667"/>
              <a:t>应用开发工具</a:t>
            </a:r>
          </a:p>
        </p:txBody>
      </p:sp>
      <p:sp>
        <p:nvSpPr>
          <p:cNvPr id="48132" name="AutoShape 1032"/>
          <p:cNvSpPr>
            <a:spLocks noChangeArrowheads="1"/>
          </p:cNvSpPr>
          <p:nvPr/>
        </p:nvSpPr>
        <p:spPr bwMode="auto">
          <a:xfrm>
            <a:off x="3651251" y="4322234"/>
            <a:ext cx="3079749" cy="738717"/>
          </a:xfrm>
          <a:prstGeom prst="hexagon">
            <a:avLst>
              <a:gd name="adj" fmla="val 64061"/>
              <a:gd name="vf" fmla="val 115470"/>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SzTx/>
              <a:buFont typeface="Arial" panose="020B0604020202020204" pitchFamily="34" charset="0"/>
              <a:buNone/>
            </a:pPr>
            <a:r>
              <a:rPr lang="en-US" altLang="zh-CN" sz="2667"/>
              <a:t>   </a:t>
            </a:r>
          </a:p>
          <a:p>
            <a:pPr algn="just">
              <a:lnSpc>
                <a:spcPct val="80000"/>
              </a:lnSpc>
              <a:spcBef>
                <a:spcPct val="0"/>
              </a:spcBef>
              <a:buSzTx/>
              <a:buFont typeface="Arial" panose="020B0604020202020204" pitchFamily="34" charset="0"/>
              <a:buNone/>
            </a:pPr>
            <a:r>
              <a:rPr lang="en-US" altLang="zh-CN" sz="2667"/>
              <a:t>    </a:t>
            </a:r>
            <a:r>
              <a:rPr lang="zh-CN" altLang="en-US" sz="2667"/>
              <a:t>操作系统</a:t>
            </a:r>
          </a:p>
        </p:txBody>
      </p:sp>
      <p:sp>
        <p:nvSpPr>
          <p:cNvPr id="48133" name="AutoShape 1033"/>
          <p:cNvSpPr>
            <a:spLocks noChangeArrowheads="1"/>
          </p:cNvSpPr>
          <p:nvPr/>
        </p:nvSpPr>
        <p:spPr bwMode="auto">
          <a:xfrm>
            <a:off x="3107267" y="3346451"/>
            <a:ext cx="4125384" cy="738716"/>
          </a:xfrm>
          <a:prstGeom prst="hexagon">
            <a:avLst>
              <a:gd name="adj" fmla="val 83380"/>
              <a:gd name="vf" fmla="val 115470"/>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SzTx/>
              <a:buFont typeface="Arial" panose="020B0604020202020204" pitchFamily="34" charset="0"/>
              <a:buNone/>
            </a:pPr>
            <a:endParaRPr lang="en-US" altLang="zh-CN" sz="2667">
              <a:solidFill>
                <a:schemeClr val="accent2"/>
              </a:solidFill>
            </a:endParaRPr>
          </a:p>
          <a:p>
            <a:pPr algn="just">
              <a:lnSpc>
                <a:spcPct val="80000"/>
              </a:lnSpc>
              <a:spcBef>
                <a:spcPct val="0"/>
              </a:spcBef>
              <a:buSzTx/>
              <a:buFont typeface="Arial" panose="020B0604020202020204" pitchFamily="34" charset="0"/>
              <a:buNone/>
            </a:pPr>
            <a:r>
              <a:rPr lang="en-US" altLang="zh-CN" sz="2667">
                <a:solidFill>
                  <a:schemeClr val="accent2"/>
                </a:solidFill>
              </a:rPr>
              <a:t> </a:t>
            </a:r>
            <a:r>
              <a:rPr lang="zh-CN" altLang="en-US" sz="2667">
                <a:solidFill>
                  <a:srgbClr val="FF3300"/>
                </a:solidFill>
              </a:rPr>
              <a:t>数据库管理系统</a:t>
            </a:r>
          </a:p>
        </p:txBody>
      </p:sp>
      <p:sp>
        <p:nvSpPr>
          <p:cNvPr id="48134" name="Line 1036"/>
          <p:cNvSpPr>
            <a:spLocks noChangeShapeType="1"/>
          </p:cNvSpPr>
          <p:nvPr/>
        </p:nvSpPr>
        <p:spPr bwMode="auto">
          <a:xfrm flipH="1">
            <a:off x="7247467" y="3712634"/>
            <a:ext cx="518584" cy="635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sz="2400"/>
          </a:p>
        </p:txBody>
      </p:sp>
      <p:sp>
        <p:nvSpPr>
          <p:cNvPr id="48135" name="Line 1037"/>
          <p:cNvSpPr>
            <a:spLocks noChangeShapeType="1"/>
          </p:cNvSpPr>
          <p:nvPr/>
        </p:nvSpPr>
        <p:spPr bwMode="auto">
          <a:xfrm>
            <a:off x="5137151" y="2224617"/>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8136" name="Line 1038"/>
          <p:cNvSpPr>
            <a:spLocks noChangeShapeType="1"/>
          </p:cNvSpPr>
          <p:nvPr/>
        </p:nvSpPr>
        <p:spPr bwMode="auto">
          <a:xfrm>
            <a:off x="5137151" y="5060951"/>
            <a:ext cx="0" cy="3026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8137" name="Line 1039"/>
          <p:cNvSpPr>
            <a:spLocks noChangeShapeType="1"/>
          </p:cNvSpPr>
          <p:nvPr/>
        </p:nvSpPr>
        <p:spPr bwMode="auto">
          <a:xfrm>
            <a:off x="5137151" y="4085167"/>
            <a:ext cx="0" cy="2413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8138" name="Line 1040"/>
          <p:cNvSpPr>
            <a:spLocks noChangeShapeType="1"/>
          </p:cNvSpPr>
          <p:nvPr/>
        </p:nvSpPr>
        <p:spPr bwMode="auto">
          <a:xfrm flipH="1">
            <a:off x="5137151" y="3103034"/>
            <a:ext cx="0" cy="2518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8139" name="Line 1041"/>
          <p:cNvSpPr>
            <a:spLocks noChangeShapeType="1"/>
          </p:cNvSpPr>
          <p:nvPr/>
        </p:nvSpPr>
        <p:spPr bwMode="auto">
          <a:xfrm>
            <a:off x="3867152" y="1401233"/>
            <a:ext cx="309033" cy="30480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sz="2400"/>
          </a:p>
        </p:txBody>
      </p:sp>
      <p:sp>
        <p:nvSpPr>
          <p:cNvPr id="48140" name="Line 1042"/>
          <p:cNvSpPr>
            <a:spLocks noChangeShapeType="1"/>
          </p:cNvSpPr>
          <p:nvPr/>
        </p:nvSpPr>
        <p:spPr bwMode="auto">
          <a:xfrm flipH="1">
            <a:off x="6191251" y="1384301"/>
            <a:ext cx="692149" cy="378884"/>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sz="2400"/>
          </a:p>
        </p:txBody>
      </p:sp>
      <p:sp>
        <p:nvSpPr>
          <p:cNvPr id="48141" name="Line 1043"/>
          <p:cNvSpPr>
            <a:spLocks noChangeShapeType="1"/>
          </p:cNvSpPr>
          <p:nvPr/>
        </p:nvSpPr>
        <p:spPr bwMode="auto">
          <a:xfrm>
            <a:off x="5122333" y="1356784"/>
            <a:ext cx="0" cy="25188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sz="2400"/>
          </a:p>
        </p:txBody>
      </p:sp>
      <p:sp>
        <p:nvSpPr>
          <p:cNvPr id="48142" name="Rectangle 1044"/>
          <p:cNvSpPr>
            <a:spLocks noChangeArrowheads="1"/>
          </p:cNvSpPr>
          <p:nvPr/>
        </p:nvSpPr>
        <p:spPr bwMode="auto">
          <a:xfrm>
            <a:off x="7727951" y="3426884"/>
            <a:ext cx="2597149" cy="582083"/>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80000"/>
              </a:lnSpc>
              <a:spcBef>
                <a:spcPct val="0"/>
              </a:spcBef>
              <a:buSzTx/>
              <a:buFont typeface="Arial" panose="020B0604020202020204" pitchFamily="34" charset="0"/>
              <a:buNone/>
            </a:pPr>
            <a:r>
              <a:rPr lang="en-US" altLang="zh-CN" sz="2667"/>
              <a:t>  </a:t>
            </a:r>
          </a:p>
          <a:p>
            <a:pPr algn="just">
              <a:lnSpc>
                <a:spcPct val="80000"/>
              </a:lnSpc>
              <a:spcBef>
                <a:spcPct val="0"/>
              </a:spcBef>
              <a:buSzTx/>
              <a:buFont typeface="Arial" panose="020B0604020202020204" pitchFamily="34" charset="0"/>
              <a:buNone/>
            </a:pPr>
            <a:r>
              <a:rPr lang="en-US" altLang="zh-CN" sz="2667"/>
              <a:t>  </a:t>
            </a:r>
            <a:r>
              <a:rPr lang="zh-CN" altLang="en-US" sz="2667">
                <a:solidFill>
                  <a:srgbClr val="FF3300"/>
                </a:solidFill>
              </a:rPr>
              <a:t>数据库管理员</a:t>
            </a:r>
          </a:p>
        </p:txBody>
      </p:sp>
      <p:sp>
        <p:nvSpPr>
          <p:cNvPr id="48143" name="Rectangle 1045"/>
          <p:cNvSpPr>
            <a:spLocks noChangeArrowheads="1"/>
          </p:cNvSpPr>
          <p:nvPr/>
        </p:nvSpPr>
        <p:spPr bwMode="auto">
          <a:xfrm>
            <a:off x="6479117" y="1032933"/>
            <a:ext cx="1335616" cy="442384"/>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SzTx/>
              <a:buFont typeface="Arial" panose="020B0604020202020204" pitchFamily="34" charset="0"/>
              <a:buNone/>
            </a:pPr>
            <a:r>
              <a:rPr lang="zh-CN" altLang="en-US" sz="2667"/>
              <a:t>用户</a:t>
            </a:r>
          </a:p>
        </p:txBody>
      </p:sp>
      <p:sp>
        <p:nvSpPr>
          <p:cNvPr id="48144" name="Rectangle 1046"/>
          <p:cNvSpPr>
            <a:spLocks noChangeArrowheads="1"/>
          </p:cNvSpPr>
          <p:nvPr/>
        </p:nvSpPr>
        <p:spPr bwMode="auto">
          <a:xfrm>
            <a:off x="4546601" y="1011767"/>
            <a:ext cx="1333500" cy="463551"/>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SzTx/>
              <a:buFont typeface="Arial" panose="020B0604020202020204" pitchFamily="34" charset="0"/>
              <a:buNone/>
            </a:pPr>
            <a:r>
              <a:rPr lang="zh-CN" altLang="en-US" sz="2667"/>
              <a:t>用户</a:t>
            </a:r>
          </a:p>
        </p:txBody>
      </p:sp>
      <p:sp>
        <p:nvSpPr>
          <p:cNvPr id="48145" name="Rectangle 1047"/>
          <p:cNvSpPr>
            <a:spLocks noChangeArrowheads="1"/>
          </p:cNvSpPr>
          <p:nvPr/>
        </p:nvSpPr>
        <p:spPr bwMode="auto">
          <a:xfrm>
            <a:off x="3009901" y="1005418"/>
            <a:ext cx="1333500" cy="469900"/>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SzTx/>
              <a:buFont typeface="Arial" panose="020B0604020202020204" pitchFamily="34" charset="0"/>
              <a:buNone/>
            </a:pPr>
            <a:r>
              <a:rPr lang="zh-CN" altLang="en-US" sz="2667"/>
              <a:t>用户</a:t>
            </a:r>
          </a:p>
        </p:txBody>
      </p:sp>
      <p:sp>
        <p:nvSpPr>
          <p:cNvPr id="48146" name="Rectangle 1049"/>
          <p:cNvSpPr>
            <a:spLocks noChangeArrowheads="1"/>
          </p:cNvSpPr>
          <p:nvPr/>
        </p:nvSpPr>
        <p:spPr bwMode="auto">
          <a:xfrm>
            <a:off x="3312585" y="182034"/>
            <a:ext cx="54715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r>
              <a:rPr lang="en-US" altLang="zh-CN" sz="2400" dirty="0"/>
              <a:t>     </a:t>
            </a:r>
            <a:r>
              <a:rPr lang="zh-CN" altLang="en-US" sz="4800" dirty="0"/>
              <a:t>数据库系统</a:t>
            </a:r>
          </a:p>
        </p:txBody>
      </p:sp>
      <p:sp>
        <p:nvSpPr>
          <p:cNvPr id="48147" name="TextBox 23"/>
          <p:cNvSpPr txBox="1">
            <a:spLocks noChangeArrowheads="1"/>
          </p:cNvSpPr>
          <p:nvPr/>
        </p:nvSpPr>
        <p:spPr bwMode="auto">
          <a:xfrm>
            <a:off x="5808134" y="960968"/>
            <a:ext cx="768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a:t>
            </a:r>
            <a:endParaRPr lang="zh-CN" altLang="en-US" sz="2400"/>
          </a:p>
        </p:txBody>
      </p:sp>
      <p:cxnSp>
        <p:nvCxnSpPr>
          <p:cNvPr id="48148" name="直接箭头连接符 25"/>
          <p:cNvCxnSpPr>
            <a:cxnSpLocks noChangeShapeType="1"/>
          </p:cNvCxnSpPr>
          <p:nvPr/>
        </p:nvCxnSpPr>
        <p:spPr bwMode="auto">
          <a:xfrm rot="10800000">
            <a:off x="6034618" y="5786967"/>
            <a:ext cx="3014133" cy="2116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9" name="直接连接符 28"/>
          <p:cNvCxnSpPr>
            <a:cxnSpLocks noChangeShapeType="1"/>
            <a:endCxn id="48142" idx="2"/>
          </p:cNvCxnSpPr>
          <p:nvPr/>
        </p:nvCxnSpPr>
        <p:spPr bwMode="auto">
          <a:xfrm rot="16200000" flipV="1">
            <a:off x="8138585" y="4897967"/>
            <a:ext cx="1799167" cy="21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616612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45059" name="Rectangle 2"/>
          <p:cNvSpPr>
            <a:spLocks noGrp="1" noChangeArrowheads="1"/>
          </p:cNvSpPr>
          <p:nvPr>
            <p:ph type="title" idx="4294967295"/>
          </p:nvPr>
        </p:nvSpPr>
        <p:spPr>
          <a:xfrm>
            <a:off x="641252" y="0"/>
            <a:ext cx="10515600" cy="1325563"/>
          </a:xfrm>
        </p:spPr>
        <p:txBody>
          <a:bodyPr/>
          <a:lstStyle/>
          <a:p>
            <a:pPr eaLnBrk="1" hangingPunct="1"/>
            <a:r>
              <a:rPr lang="zh-CN" altLang="zh-CN" sz="4800" dirty="0"/>
              <a:t>存取控制（续）</a:t>
            </a:r>
          </a:p>
        </p:txBody>
      </p:sp>
      <p:sp>
        <p:nvSpPr>
          <p:cNvPr id="45060" name="Rectangle 3"/>
          <p:cNvSpPr>
            <a:spLocks noGrp="1" noChangeArrowheads="1"/>
          </p:cNvSpPr>
          <p:nvPr>
            <p:ph type="body" idx="4294967295"/>
          </p:nvPr>
        </p:nvSpPr>
        <p:spPr>
          <a:xfrm>
            <a:off x="431800" y="956734"/>
            <a:ext cx="11616267" cy="5425017"/>
          </a:xfrm>
        </p:spPr>
        <p:txBody>
          <a:bodyPr/>
          <a:lstStyle/>
          <a:p>
            <a:pPr eaLnBrk="1" hangingPunct="1">
              <a:lnSpc>
                <a:spcPct val="120000"/>
              </a:lnSpc>
              <a:spcBef>
                <a:spcPct val="0"/>
              </a:spcBef>
            </a:pPr>
            <a:r>
              <a:rPr lang="zh-CN" altLang="en-US" smtClean="0"/>
              <a:t>常用存取控制方法（续）</a:t>
            </a:r>
          </a:p>
          <a:p>
            <a:pPr lvl="1" eaLnBrk="1" hangingPunct="1">
              <a:lnSpc>
                <a:spcPct val="120000"/>
              </a:lnSpc>
              <a:spcBef>
                <a:spcPct val="0"/>
              </a:spcBef>
            </a:pPr>
            <a:r>
              <a:rPr lang="zh-CN" altLang="en-US" smtClean="0">
                <a:solidFill>
                  <a:srgbClr val="0000FF"/>
                </a:solidFill>
              </a:rPr>
              <a:t>强制存取控制</a:t>
            </a:r>
            <a:r>
              <a:rPr lang="zh-CN" altLang="en-US" smtClean="0"/>
              <a:t>（</a:t>
            </a:r>
            <a:r>
              <a:rPr lang="en-US" altLang="zh-CN" smtClean="0"/>
              <a:t>Mandatory Access Control</a:t>
            </a:r>
            <a:r>
              <a:rPr lang="zh-CN" altLang="en-US" smtClean="0"/>
              <a:t>，简称 </a:t>
            </a:r>
            <a:r>
              <a:rPr lang="en-US" altLang="zh-CN" smtClean="0"/>
              <a:t>MAC</a:t>
            </a:r>
            <a:r>
              <a:rPr lang="zh-CN" altLang="en-US" smtClean="0"/>
              <a:t>）</a:t>
            </a:r>
          </a:p>
          <a:p>
            <a:pPr lvl="2" eaLnBrk="1" hangingPunct="1">
              <a:lnSpc>
                <a:spcPct val="120000"/>
              </a:lnSpc>
              <a:spcBef>
                <a:spcPct val="0"/>
              </a:spcBef>
              <a:buSzPct val="87000"/>
              <a:buFont typeface="Wingdings" panose="05000000000000000000" pitchFamily="2" charset="2"/>
              <a:buChar char="l"/>
            </a:pPr>
            <a:r>
              <a:rPr lang="en-US" altLang="zh-CN" sz="2933"/>
              <a:t>B1</a:t>
            </a:r>
            <a:r>
              <a:rPr lang="zh-CN" altLang="en-US" sz="2933"/>
              <a:t>级</a:t>
            </a:r>
          </a:p>
          <a:p>
            <a:pPr lvl="2">
              <a:lnSpc>
                <a:spcPct val="120000"/>
              </a:lnSpc>
              <a:spcBef>
                <a:spcPct val="0"/>
              </a:spcBef>
              <a:buSzPct val="87000"/>
              <a:buFont typeface="Wingdings" panose="05000000000000000000" pitchFamily="2" charset="2"/>
              <a:buChar char="l"/>
            </a:pPr>
            <a:r>
              <a:rPr lang="zh-CN" altLang="en-US" sz="2933"/>
              <a:t>每一个数据对象被标以一定的密级</a:t>
            </a:r>
          </a:p>
          <a:p>
            <a:pPr lvl="2">
              <a:lnSpc>
                <a:spcPct val="120000"/>
              </a:lnSpc>
              <a:spcBef>
                <a:spcPct val="0"/>
              </a:spcBef>
              <a:buSzPct val="87000"/>
              <a:buFont typeface="Wingdings" panose="05000000000000000000" pitchFamily="2" charset="2"/>
              <a:buChar char="l"/>
            </a:pPr>
            <a:r>
              <a:rPr lang="zh-CN" altLang="en-US" sz="2933"/>
              <a:t>每一个用户也被授予某一个级别的许可证</a:t>
            </a:r>
          </a:p>
          <a:p>
            <a:pPr lvl="2">
              <a:lnSpc>
                <a:spcPct val="120000"/>
              </a:lnSpc>
              <a:spcBef>
                <a:spcPct val="0"/>
              </a:spcBef>
              <a:buSzPct val="87000"/>
              <a:buFont typeface="Wingdings" panose="05000000000000000000" pitchFamily="2" charset="2"/>
              <a:buChar char="l"/>
            </a:pPr>
            <a:r>
              <a:rPr lang="zh-CN" altLang="en-US" sz="2933"/>
              <a:t>对于任意一个对象，只有具有合法许可证的用户才可以存取</a:t>
            </a:r>
          </a:p>
        </p:txBody>
      </p:sp>
    </p:spTree>
    <p:extLst>
      <p:ext uri="{BB962C8B-B14F-4D97-AF65-F5344CB8AC3E}">
        <p14:creationId xmlns:p14="http://schemas.microsoft.com/office/powerpoint/2010/main" val="27732838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47107" name="Rectangle 2"/>
          <p:cNvSpPr>
            <a:spLocks noGrp="1" noChangeArrowheads="1"/>
          </p:cNvSpPr>
          <p:nvPr>
            <p:ph type="title" idx="4294967295"/>
          </p:nvPr>
        </p:nvSpPr>
        <p:spPr/>
        <p:txBody>
          <a:bodyPr/>
          <a:lstStyle/>
          <a:p>
            <a:pPr eaLnBrk="1" hangingPunct="1"/>
            <a:r>
              <a:rPr lang="en-US" altLang="zh-CN" sz="4800"/>
              <a:t>4.2.3  </a:t>
            </a:r>
            <a:r>
              <a:rPr lang="zh-CN" altLang="en-US" sz="4800"/>
              <a:t>自主存取控制方法</a:t>
            </a:r>
          </a:p>
        </p:txBody>
      </p:sp>
      <p:sp>
        <p:nvSpPr>
          <p:cNvPr id="45060" name="Rectangle 3"/>
          <p:cNvSpPr>
            <a:spLocks noGrp="1" noChangeArrowheads="1"/>
          </p:cNvSpPr>
          <p:nvPr>
            <p:ph type="body" idx="4294967295"/>
          </p:nvPr>
        </p:nvSpPr>
        <p:spPr>
          <a:xfrm>
            <a:off x="609600" y="1098551"/>
            <a:ext cx="10972800" cy="5096933"/>
          </a:xfrm>
        </p:spPr>
        <p:txBody>
          <a:bodyPr>
            <a:normAutofit/>
          </a:bodyPr>
          <a:lstStyle/>
          <a:p>
            <a:pPr eaLnBrk="1" hangingPunct="1">
              <a:lnSpc>
                <a:spcPct val="150000"/>
              </a:lnSpc>
              <a:spcBef>
                <a:spcPct val="0"/>
              </a:spcBef>
              <a:defRPr/>
            </a:pPr>
            <a:r>
              <a:rPr lang="zh-CN" altLang="en-US" smtClean="0"/>
              <a:t>通过 </a:t>
            </a:r>
            <a:r>
              <a:rPr lang="en-US" altLang="zh-CN" smtClean="0"/>
              <a:t>SQL </a:t>
            </a:r>
            <a:r>
              <a:rPr lang="zh-CN" altLang="en-US" smtClean="0"/>
              <a:t>的</a:t>
            </a:r>
            <a:r>
              <a:rPr lang="en-US" altLang="zh-CN" smtClean="0">
                <a:solidFill>
                  <a:srgbClr val="FF00FF"/>
                </a:solidFill>
              </a:rPr>
              <a:t>GRANT</a:t>
            </a:r>
            <a:r>
              <a:rPr lang="en-US" altLang="zh-CN" smtClean="0"/>
              <a:t> </a:t>
            </a:r>
            <a:r>
              <a:rPr lang="zh-CN" altLang="en-US" smtClean="0"/>
              <a:t>语句和</a:t>
            </a:r>
            <a:r>
              <a:rPr lang="en-US" altLang="zh-CN" smtClean="0">
                <a:solidFill>
                  <a:srgbClr val="FF00FF"/>
                </a:solidFill>
              </a:rPr>
              <a:t>REVOKE</a:t>
            </a:r>
            <a:r>
              <a:rPr lang="en-US" altLang="zh-CN" smtClean="0"/>
              <a:t> </a:t>
            </a:r>
            <a:r>
              <a:rPr lang="zh-CN" altLang="en-US" smtClean="0"/>
              <a:t>语句实现</a:t>
            </a:r>
          </a:p>
          <a:p>
            <a:pPr eaLnBrk="1" hangingPunct="1">
              <a:lnSpc>
                <a:spcPct val="150000"/>
              </a:lnSpc>
              <a:spcBef>
                <a:spcPct val="0"/>
              </a:spcBef>
              <a:defRPr/>
            </a:pPr>
            <a:r>
              <a:rPr lang="zh-CN" altLang="en-US" smtClean="0"/>
              <a:t>用户权限组成</a:t>
            </a:r>
          </a:p>
          <a:p>
            <a:pPr lvl="2" eaLnBrk="1" hangingPunct="1">
              <a:lnSpc>
                <a:spcPct val="150000"/>
              </a:lnSpc>
              <a:spcBef>
                <a:spcPct val="0"/>
              </a:spcBef>
              <a:buSzPct val="75000"/>
              <a:buFont typeface="Wingdings" panose="05000000000000000000" pitchFamily="2" charset="2"/>
              <a:buChar char="n"/>
              <a:defRPr/>
            </a:pPr>
            <a:r>
              <a:rPr lang="zh-CN" altLang="en-US" sz="3200"/>
              <a:t>数据对象</a:t>
            </a:r>
          </a:p>
          <a:p>
            <a:pPr lvl="2" eaLnBrk="1" hangingPunct="1">
              <a:lnSpc>
                <a:spcPct val="150000"/>
              </a:lnSpc>
              <a:spcBef>
                <a:spcPct val="0"/>
              </a:spcBef>
              <a:buSzPct val="75000"/>
              <a:buFont typeface="Wingdings" panose="05000000000000000000" pitchFamily="2" charset="2"/>
              <a:buChar char="n"/>
              <a:defRPr/>
            </a:pPr>
            <a:r>
              <a:rPr lang="zh-CN" altLang="en-US" sz="3200"/>
              <a:t>操作类型</a:t>
            </a:r>
          </a:p>
          <a:p>
            <a:pPr eaLnBrk="1" hangingPunct="1">
              <a:lnSpc>
                <a:spcPct val="150000"/>
              </a:lnSpc>
              <a:defRPr/>
            </a:pPr>
            <a:r>
              <a:rPr lang="zh-CN" altLang="en-US" smtClean="0"/>
              <a:t>定义用户存取权限：定义用户可以在哪些数据库对象上进行哪些类型的操作</a:t>
            </a:r>
          </a:p>
          <a:p>
            <a:pPr eaLnBrk="1" hangingPunct="1">
              <a:lnSpc>
                <a:spcPct val="150000"/>
              </a:lnSpc>
              <a:defRPr/>
            </a:pPr>
            <a:r>
              <a:rPr lang="zh-CN" altLang="en-US" smtClean="0"/>
              <a:t>定义存取权限称为</a:t>
            </a:r>
            <a:r>
              <a:rPr lang="zh-CN" altLang="en-US" smtClean="0">
                <a:solidFill>
                  <a:srgbClr val="FF00FF"/>
                </a:solidFill>
              </a:rPr>
              <a:t>授权</a:t>
            </a:r>
            <a:r>
              <a:rPr lang="zh-CN" altLang="en-US" smtClean="0"/>
              <a:t> </a:t>
            </a:r>
          </a:p>
        </p:txBody>
      </p:sp>
      <p:sp>
        <p:nvSpPr>
          <p:cNvPr id="2" name="文本框 1"/>
          <p:cNvSpPr txBox="1"/>
          <p:nvPr/>
        </p:nvSpPr>
        <p:spPr>
          <a:xfrm>
            <a:off x="7498079" y="4895557"/>
            <a:ext cx="3137095" cy="1200329"/>
          </a:xfrm>
          <a:prstGeom prst="rect">
            <a:avLst/>
          </a:prstGeom>
          <a:noFill/>
        </p:spPr>
        <p:txBody>
          <a:bodyPr wrap="square" rtlCol="0">
            <a:spAutoFit/>
          </a:bodyPr>
          <a:lstStyle/>
          <a:p>
            <a:r>
              <a:rPr lang="en-US" altLang="zh-CN" sz="2400" b="1" dirty="0" smtClean="0"/>
              <a:t>BTW</a:t>
            </a:r>
            <a:r>
              <a:rPr lang="zh-CN" altLang="en-US" sz="2400" b="1" dirty="0" smtClean="0"/>
              <a:t>：你们的大作业中</a:t>
            </a:r>
            <a:r>
              <a:rPr lang="zh-CN" altLang="en-US" sz="2400" b="1" dirty="0" smtClean="0"/>
              <a:t>，代码访问</a:t>
            </a:r>
            <a:r>
              <a:rPr lang="zh-CN" altLang="en-US" sz="2400" b="1" dirty="0" smtClean="0"/>
              <a:t>数据库都是用</a:t>
            </a:r>
            <a:r>
              <a:rPr lang="en-US" altLang="zh-CN" sz="2400" b="1" dirty="0" smtClean="0">
                <a:solidFill>
                  <a:srgbClr val="FF0000"/>
                </a:solidFill>
              </a:rPr>
              <a:t>root</a:t>
            </a:r>
            <a:r>
              <a:rPr lang="zh-CN" altLang="en-US" sz="2400" b="1" dirty="0" smtClean="0"/>
              <a:t>吗？</a:t>
            </a:r>
            <a:endParaRPr lang="zh-CN" altLang="en-US" sz="2400" b="1" dirty="0"/>
          </a:p>
        </p:txBody>
      </p:sp>
    </p:spTree>
    <p:extLst>
      <p:ext uri="{BB962C8B-B14F-4D97-AF65-F5344CB8AC3E}">
        <p14:creationId xmlns:p14="http://schemas.microsoft.com/office/powerpoint/2010/main" val="379644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5"/>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48131" name="Rectangle 2"/>
          <p:cNvSpPr>
            <a:spLocks noGrp="1" noChangeArrowheads="1"/>
          </p:cNvSpPr>
          <p:nvPr>
            <p:ph type="title" idx="4294967295"/>
          </p:nvPr>
        </p:nvSpPr>
        <p:spPr>
          <a:xfrm>
            <a:off x="609600" y="160338"/>
            <a:ext cx="10515600" cy="1325563"/>
          </a:xfrm>
        </p:spPr>
        <p:txBody>
          <a:bodyPr/>
          <a:lstStyle/>
          <a:p>
            <a:pPr eaLnBrk="1" hangingPunct="1"/>
            <a:r>
              <a:rPr lang="zh-CN" altLang="zh-CN" sz="4800" dirty="0"/>
              <a:t>自主存取控制方法（续）</a:t>
            </a:r>
          </a:p>
        </p:txBody>
      </p:sp>
      <p:sp>
        <p:nvSpPr>
          <p:cNvPr id="48132" name="Rectangle 3"/>
          <p:cNvSpPr>
            <a:spLocks noGrp="1" noChangeArrowheads="1"/>
          </p:cNvSpPr>
          <p:nvPr>
            <p:ph type="body" sz="half" idx="4294967295"/>
          </p:nvPr>
        </p:nvSpPr>
        <p:spPr>
          <a:xfrm>
            <a:off x="609600" y="1126068"/>
            <a:ext cx="10957984" cy="1960033"/>
          </a:xfrm>
        </p:spPr>
        <p:txBody>
          <a:bodyPr/>
          <a:lstStyle/>
          <a:p>
            <a:pPr eaLnBrk="1" hangingPunct="1"/>
            <a:r>
              <a:rPr lang="zh-CN" altLang="zh-CN" smtClean="0"/>
              <a:t>关系数据库系统中存取控制对象 </a:t>
            </a:r>
          </a:p>
        </p:txBody>
      </p:sp>
      <p:graphicFrame>
        <p:nvGraphicFramePr>
          <p:cNvPr id="30725" name="Group 5"/>
          <p:cNvGraphicFramePr>
            <a:graphicFrameLocks noGrp="1"/>
          </p:cNvGraphicFramePr>
          <p:nvPr>
            <p:ph sz="half" idx="4294967295"/>
          </p:nvPr>
        </p:nvGraphicFramePr>
        <p:xfrm>
          <a:off x="609600" y="1845734"/>
          <a:ext cx="11438467" cy="3716934"/>
        </p:xfrm>
        <a:graphic>
          <a:graphicData uri="http://schemas.openxmlformats.org/drawingml/2006/table">
            <a:tbl>
              <a:tblPr/>
              <a:tblGrid>
                <a:gridCol w="1645888">
                  <a:extLst>
                    <a:ext uri="{9D8B030D-6E8A-4147-A177-3AD203B41FA5}">
                      <a16:colId xmlns:a16="http://schemas.microsoft.com/office/drawing/2014/main" val="20000"/>
                    </a:ext>
                  </a:extLst>
                </a:gridCol>
                <a:gridCol w="1384868">
                  <a:extLst>
                    <a:ext uri="{9D8B030D-6E8A-4147-A177-3AD203B41FA5}">
                      <a16:colId xmlns:a16="http://schemas.microsoft.com/office/drawing/2014/main" val="20001"/>
                    </a:ext>
                  </a:extLst>
                </a:gridCol>
                <a:gridCol w="8407711">
                  <a:extLst>
                    <a:ext uri="{9D8B030D-6E8A-4147-A177-3AD203B41FA5}">
                      <a16:colId xmlns:a16="http://schemas.microsoft.com/office/drawing/2014/main" val="20002"/>
                    </a:ext>
                  </a:extLst>
                </a:gridCol>
              </a:tblGrid>
              <a:tr h="39620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对象类型</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对象</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操 作 类 型</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08">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数据库</a:t>
                      </a:r>
                      <a:endParaRPr kumimoji="0" lang="en-US" alt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模式</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模式</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SCHEMA</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604">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基本表</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TABLE</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ALTER TABLE</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08">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视图</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VIEW</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431">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索引</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CREATE INDEX</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5484">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smtClean="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smtClean="0">
                          <a:ln>
                            <a:noFill/>
                          </a:ln>
                          <a:solidFill>
                            <a:schemeClr val="tx1"/>
                          </a:solidFill>
                          <a:effectLst/>
                          <a:latin typeface="+mn-lt"/>
                          <a:ea typeface="宋体" pitchFamily="2" charset="-122"/>
                        </a:rPr>
                        <a:t>   </a:t>
                      </a:r>
                      <a:r>
                        <a:rPr kumimoji="0" lang="zh-CN" sz="2000" b="1" i="0" u="none" strike="noStrike" cap="none" normalizeH="0" baseline="0" dirty="0" smtClean="0">
                          <a:ln>
                            <a:noFill/>
                          </a:ln>
                          <a:solidFill>
                            <a:schemeClr val="tx1"/>
                          </a:solidFill>
                          <a:effectLst/>
                          <a:latin typeface="+mn-lt"/>
                          <a:ea typeface="宋体" pitchFamily="2" charset="-122"/>
                        </a:rPr>
                        <a:t>数据</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smtClean="0">
                          <a:ln>
                            <a:noFill/>
                          </a:ln>
                          <a:solidFill>
                            <a:schemeClr val="tx1"/>
                          </a:solidFill>
                          <a:effectLst/>
                          <a:latin typeface="+mn-lt"/>
                          <a:ea typeface="宋体" pitchFamily="2" charset="-122"/>
                        </a:rPr>
                        <a:t>基本表和视图</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SELECT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INSERT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UPDATE</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DELETE</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REFERENCES</a:t>
                      </a:r>
                      <a:r>
                        <a:rPr kumimoji="0" lang="zh-CN" altLang="en-US" sz="2000" b="1" i="0" u="none" strike="noStrike" cap="none" normalizeH="0" baseline="0" dirty="0" smtClean="0">
                          <a:ln>
                            <a:noFill/>
                          </a:ln>
                          <a:solidFill>
                            <a:schemeClr val="tx1"/>
                          </a:solidFill>
                          <a:effectLst/>
                          <a:latin typeface="+mn-lt"/>
                          <a:ea typeface="宋体" pitchFamily="2" charset="-122"/>
                        </a:rPr>
                        <a:t>，</a:t>
                      </a: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mn-lt"/>
                          <a:ea typeface="宋体" pitchFamily="2" charset="-122"/>
                        </a:rPr>
                        <a:t>ALL PRIVILEGES</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0791">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mn-lt"/>
                          <a:ea typeface="宋体" pitchFamily="2" charset="-122"/>
                        </a:rPr>
                        <a:t>属性列</a:t>
                      </a: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en-US" sz="2000" b="1" i="0" u="none" strike="noStrike" cap="none" normalizeH="0" baseline="0" dirty="0" smtClean="0">
                          <a:ln>
                            <a:noFill/>
                          </a:ln>
                          <a:solidFill>
                            <a:schemeClr val="tx1"/>
                          </a:solidFill>
                          <a:effectLst/>
                          <a:latin typeface="+mn-lt"/>
                          <a:ea typeface="宋体" pitchFamily="2" charset="-122"/>
                        </a:rPr>
                        <a:t>SELECT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INSERT</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sz="2000" b="1" i="0" u="none" strike="noStrike" cap="none" normalizeH="0" baseline="0" dirty="0" smtClean="0">
                          <a:ln>
                            <a:noFill/>
                          </a:ln>
                          <a:solidFill>
                            <a:schemeClr val="tx1"/>
                          </a:solidFill>
                          <a:effectLst/>
                          <a:latin typeface="+mn-lt"/>
                          <a:ea typeface="宋体" pitchFamily="2" charset="-122"/>
                        </a:rPr>
                        <a:t>UPDATE</a:t>
                      </a:r>
                      <a:r>
                        <a:rPr kumimoji="0" lang="zh-CN" altLang="en-US" sz="2000" b="1" i="0" u="none" strike="noStrike" cap="none" normalizeH="0" baseline="0" dirty="0" smtClean="0">
                          <a:ln>
                            <a:noFill/>
                          </a:ln>
                          <a:solidFill>
                            <a:schemeClr val="tx1"/>
                          </a:solidFill>
                          <a:effectLst/>
                          <a:latin typeface="+mn-lt"/>
                          <a:ea typeface="宋体" pitchFamily="2" charset="-122"/>
                        </a:rPr>
                        <a:t>， </a:t>
                      </a:r>
                      <a:r>
                        <a:rPr kumimoji="0" lang="en-US" sz="2000" b="1" i="0" u="none" strike="noStrike" cap="none" normalizeH="0" baseline="0" dirty="0" smtClean="0">
                          <a:ln>
                            <a:noFill/>
                          </a:ln>
                          <a:solidFill>
                            <a:schemeClr val="tx1"/>
                          </a:solidFill>
                          <a:effectLst/>
                          <a:latin typeface="+mn-lt"/>
                          <a:ea typeface="宋体" pitchFamily="2" charset="-122"/>
                        </a:rPr>
                        <a:t>REFERENCES</a:t>
                      </a:r>
                      <a:r>
                        <a:rPr kumimoji="0" lang="zh-CN" altLang="en-US" sz="2000" b="1" i="0" u="none" strike="noStrike" cap="none" normalizeH="0" baseline="0" dirty="0" smtClean="0">
                          <a:ln>
                            <a:noFill/>
                          </a:ln>
                          <a:solidFill>
                            <a:schemeClr val="tx1"/>
                          </a:solidFill>
                          <a:effectLst/>
                          <a:latin typeface="+mn-lt"/>
                          <a:ea typeface="宋体" pitchFamily="2" charset="-122"/>
                        </a:rPr>
                        <a:t>，</a:t>
                      </a:r>
                      <a:r>
                        <a:rPr kumimoji="0" lang="en-US" altLang="zh-CN" sz="2000" b="1" i="0" u="none" strike="noStrike" cap="none" normalizeH="0" baseline="0" dirty="0" smtClean="0">
                          <a:ln>
                            <a:noFill/>
                          </a:ln>
                          <a:solidFill>
                            <a:schemeClr val="tx1"/>
                          </a:solidFill>
                          <a:effectLst/>
                          <a:latin typeface="+mn-lt"/>
                          <a:ea typeface="宋体" pitchFamily="2" charset="-122"/>
                        </a:rPr>
                        <a:t>ALL PRIVILEGES</a:t>
                      </a:r>
                      <a:endParaRPr kumimoji="0" lang="en-US" sz="2000" b="1" i="0" u="none" strike="noStrike" cap="none" normalizeH="0" baseline="0" dirty="0" smtClean="0">
                        <a:ln>
                          <a:noFill/>
                        </a:ln>
                        <a:solidFill>
                          <a:schemeClr val="tx1"/>
                        </a:solidFill>
                        <a:effectLst/>
                        <a:latin typeface="+mn-lt"/>
                        <a:ea typeface="宋体" pitchFamily="2" charset="-122"/>
                      </a:endParaRPr>
                    </a:p>
                  </a:txBody>
                  <a:tcPr marL="121913" marR="121913"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8163" name="Rectangle 247"/>
          <p:cNvSpPr>
            <a:spLocks noChangeArrowheads="1"/>
          </p:cNvSpPr>
          <p:nvPr/>
        </p:nvSpPr>
        <p:spPr bwMode="auto">
          <a:xfrm>
            <a:off x="3600451" y="5692043"/>
            <a:ext cx="381707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133">
                <a:latin typeface="Times New Roman" panose="02020603050405020304" pitchFamily="18" charset="0"/>
              </a:rPr>
              <a:t>关系数据库系统中的存取权限 </a:t>
            </a:r>
          </a:p>
        </p:txBody>
      </p:sp>
    </p:spTree>
    <p:extLst>
      <p:ext uri="{BB962C8B-B14F-4D97-AF65-F5344CB8AC3E}">
        <p14:creationId xmlns:p14="http://schemas.microsoft.com/office/powerpoint/2010/main" val="1338680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71683" name="Rectangle 2"/>
          <p:cNvSpPr>
            <a:spLocks noGrp="1" noChangeArrowheads="1"/>
          </p:cNvSpPr>
          <p:nvPr>
            <p:ph type="title" idx="4294967295"/>
          </p:nvPr>
        </p:nvSpPr>
        <p:spPr/>
        <p:txBody>
          <a:bodyPr/>
          <a:lstStyle/>
          <a:p>
            <a:pPr eaLnBrk="1" hangingPunct="1"/>
            <a:r>
              <a:rPr lang="en-US" altLang="zh-CN" sz="4800"/>
              <a:t>4.2.5 </a:t>
            </a:r>
            <a:r>
              <a:rPr lang="zh-CN" altLang="en-US" sz="4800"/>
              <a:t>数据库角色</a:t>
            </a:r>
          </a:p>
        </p:txBody>
      </p:sp>
      <p:sp>
        <p:nvSpPr>
          <p:cNvPr id="69636" name="Rectangle 3"/>
          <p:cNvSpPr>
            <a:spLocks noGrp="1" noChangeArrowheads="1"/>
          </p:cNvSpPr>
          <p:nvPr>
            <p:ph type="body" idx="4294967295"/>
          </p:nvPr>
        </p:nvSpPr>
        <p:spPr/>
        <p:txBody>
          <a:bodyPr>
            <a:normAutofit/>
          </a:bodyPr>
          <a:lstStyle/>
          <a:p>
            <a:pPr eaLnBrk="1" hangingPunct="1">
              <a:lnSpc>
                <a:spcPct val="150000"/>
              </a:lnSpc>
              <a:defRPr/>
            </a:pPr>
            <a:r>
              <a:rPr lang="zh-CN" altLang="en-US" dirty="0" smtClean="0"/>
              <a:t>数据库角色：被命名的一组与数据库操作相关的权限</a:t>
            </a:r>
          </a:p>
          <a:p>
            <a:pPr lvl="1" eaLnBrk="1" hangingPunct="1">
              <a:lnSpc>
                <a:spcPct val="200000"/>
              </a:lnSpc>
              <a:defRPr/>
            </a:pPr>
            <a:r>
              <a:rPr lang="zh-CN" altLang="en-US" dirty="0" smtClean="0"/>
              <a:t>角色是</a:t>
            </a:r>
            <a:r>
              <a:rPr lang="zh-CN" altLang="en-US" dirty="0" smtClean="0">
                <a:solidFill>
                  <a:srgbClr val="FF0000"/>
                </a:solidFill>
              </a:rPr>
              <a:t>权限</a:t>
            </a:r>
            <a:r>
              <a:rPr lang="zh-CN" altLang="en-US" dirty="0" smtClean="0"/>
              <a:t>的集合 </a:t>
            </a:r>
          </a:p>
          <a:p>
            <a:pPr lvl="1" eaLnBrk="1" hangingPunct="1">
              <a:lnSpc>
                <a:spcPct val="200000"/>
              </a:lnSpc>
              <a:defRPr/>
            </a:pPr>
            <a:r>
              <a:rPr lang="zh-CN" altLang="en-US" dirty="0" smtClean="0"/>
              <a:t>可以为一组具有相同权限的用户创建一个角色</a:t>
            </a:r>
          </a:p>
          <a:p>
            <a:pPr lvl="1" eaLnBrk="1" hangingPunct="1">
              <a:lnSpc>
                <a:spcPct val="200000"/>
              </a:lnSpc>
              <a:defRPr/>
            </a:pPr>
            <a:r>
              <a:rPr lang="zh-CN" altLang="en-US" dirty="0" smtClean="0"/>
              <a:t>简化授权的过程</a:t>
            </a:r>
          </a:p>
          <a:p>
            <a:pPr eaLnBrk="1" hangingPunct="1">
              <a:defRPr/>
            </a:pPr>
            <a:endParaRPr lang="en-US" altLang="zh-CN" sz="4267" dirty="0"/>
          </a:p>
        </p:txBody>
      </p:sp>
    </p:spTree>
    <p:extLst>
      <p:ext uri="{BB962C8B-B14F-4D97-AF65-F5344CB8AC3E}">
        <p14:creationId xmlns:p14="http://schemas.microsoft.com/office/powerpoint/2010/main" val="4667141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81923" name="Rectangle 2"/>
          <p:cNvSpPr>
            <a:spLocks noGrp="1" noChangeArrowheads="1"/>
          </p:cNvSpPr>
          <p:nvPr>
            <p:ph type="title" idx="4294967295"/>
          </p:nvPr>
        </p:nvSpPr>
        <p:spPr/>
        <p:txBody>
          <a:bodyPr/>
          <a:lstStyle/>
          <a:p>
            <a:pPr eaLnBrk="1" hangingPunct="1"/>
            <a:r>
              <a:rPr lang="en-US" altLang="zh-CN" sz="4800"/>
              <a:t>4.2.6  </a:t>
            </a:r>
            <a:r>
              <a:rPr lang="zh-CN" altLang="en-US" sz="4800"/>
              <a:t>强制存取控制方法</a:t>
            </a:r>
          </a:p>
        </p:txBody>
      </p:sp>
      <p:sp>
        <p:nvSpPr>
          <p:cNvPr id="81924" name="Rectangle 3"/>
          <p:cNvSpPr>
            <a:spLocks noGrp="1" noChangeArrowheads="1"/>
          </p:cNvSpPr>
          <p:nvPr>
            <p:ph type="body" idx="4294967295"/>
          </p:nvPr>
        </p:nvSpPr>
        <p:spPr/>
        <p:txBody>
          <a:bodyPr/>
          <a:lstStyle/>
          <a:p>
            <a:pPr eaLnBrk="1" hangingPunct="1">
              <a:lnSpc>
                <a:spcPct val="90000"/>
              </a:lnSpc>
            </a:pPr>
            <a:r>
              <a:rPr lang="zh-CN" altLang="en-US" smtClean="0"/>
              <a:t>强制存取控制（</a:t>
            </a:r>
            <a:r>
              <a:rPr lang="en-US" altLang="zh-CN" smtClean="0"/>
              <a:t>MAC</a:t>
            </a:r>
            <a:r>
              <a:rPr lang="zh-CN" altLang="en-US" smtClean="0"/>
              <a:t>）</a:t>
            </a:r>
            <a:endParaRPr lang="en-US" altLang="zh-CN" smtClean="0"/>
          </a:p>
          <a:p>
            <a:pPr lvl="1" eaLnBrk="1" hangingPunct="1">
              <a:lnSpc>
                <a:spcPct val="130000"/>
              </a:lnSpc>
            </a:pPr>
            <a:r>
              <a:rPr lang="zh-CN" altLang="en-US" smtClean="0"/>
              <a:t>保证更高程度的安全性</a:t>
            </a:r>
          </a:p>
          <a:p>
            <a:pPr lvl="1" eaLnBrk="1" hangingPunct="1">
              <a:lnSpc>
                <a:spcPct val="130000"/>
              </a:lnSpc>
              <a:spcBef>
                <a:spcPct val="50000"/>
              </a:spcBef>
            </a:pPr>
            <a:r>
              <a:rPr lang="zh-CN" altLang="en-US" smtClean="0"/>
              <a:t>用户不能直接感知或进行控制</a:t>
            </a:r>
          </a:p>
          <a:p>
            <a:pPr lvl="1" eaLnBrk="1" hangingPunct="1">
              <a:lnSpc>
                <a:spcPct val="130000"/>
              </a:lnSpc>
              <a:spcBef>
                <a:spcPct val="50000"/>
              </a:spcBef>
            </a:pPr>
            <a:r>
              <a:rPr lang="zh-CN" altLang="en-US" smtClean="0"/>
              <a:t>适用于对数据有严格而固定密级分类的部门</a:t>
            </a:r>
          </a:p>
          <a:p>
            <a:pPr lvl="2" eaLnBrk="1" hangingPunct="1">
              <a:lnSpc>
                <a:spcPct val="130000"/>
              </a:lnSpc>
              <a:buSzPct val="87000"/>
              <a:buFont typeface="Wingdings" panose="05000000000000000000" pitchFamily="2" charset="2"/>
              <a:buChar char="l"/>
            </a:pPr>
            <a:r>
              <a:rPr lang="zh-CN" altLang="en-US" sz="2933"/>
              <a:t> 军事部门</a:t>
            </a:r>
          </a:p>
          <a:p>
            <a:pPr lvl="2" eaLnBrk="1" hangingPunct="1">
              <a:lnSpc>
                <a:spcPct val="130000"/>
              </a:lnSpc>
              <a:buSzPct val="87000"/>
              <a:buFont typeface="Wingdings" panose="05000000000000000000" pitchFamily="2" charset="2"/>
              <a:buChar char="l"/>
            </a:pPr>
            <a:r>
              <a:rPr lang="zh-CN" altLang="en-US" sz="2933"/>
              <a:t> 政府部门</a:t>
            </a:r>
          </a:p>
        </p:txBody>
      </p:sp>
    </p:spTree>
    <p:extLst>
      <p:ext uri="{BB962C8B-B14F-4D97-AF65-F5344CB8AC3E}">
        <p14:creationId xmlns:p14="http://schemas.microsoft.com/office/powerpoint/2010/main" val="13583745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93187" name="Rectangle 2"/>
          <p:cNvSpPr>
            <a:spLocks noGrp="1" noChangeArrowheads="1"/>
          </p:cNvSpPr>
          <p:nvPr>
            <p:ph type="title" idx="4294967295"/>
          </p:nvPr>
        </p:nvSpPr>
        <p:spPr/>
        <p:txBody>
          <a:bodyPr/>
          <a:lstStyle/>
          <a:p>
            <a:pPr eaLnBrk="1" hangingPunct="1"/>
            <a:r>
              <a:rPr lang="en-US" altLang="zh-CN" sz="4800"/>
              <a:t>4.4  </a:t>
            </a:r>
            <a:r>
              <a:rPr lang="zh-CN" altLang="en-US" sz="4800"/>
              <a:t>审计</a:t>
            </a:r>
          </a:p>
        </p:txBody>
      </p:sp>
      <p:sp>
        <p:nvSpPr>
          <p:cNvPr id="91140" name="Rectangle 3"/>
          <p:cNvSpPr>
            <a:spLocks noGrp="1" noChangeArrowheads="1"/>
          </p:cNvSpPr>
          <p:nvPr>
            <p:ph type="body" idx="4294967295"/>
          </p:nvPr>
        </p:nvSpPr>
        <p:spPr/>
        <p:txBody>
          <a:bodyPr>
            <a:normAutofit/>
          </a:bodyPr>
          <a:lstStyle/>
          <a:p>
            <a:pPr eaLnBrk="1" hangingPunct="1">
              <a:lnSpc>
                <a:spcPct val="90000"/>
              </a:lnSpc>
              <a:defRPr/>
            </a:pPr>
            <a:r>
              <a:rPr lang="zh-CN" altLang="en-US" sz="4267"/>
              <a:t>什么是审计</a:t>
            </a:r>
          </a:p>
          <a:p>
            <a:pPr lvl="1" eaLnBrk="1" hangingPunct="1">
              <a:spcBef>
                <a:spcPct val="60000"/>
              </a:spcBef>
              <a:defRPr/>
            </a:pPr>
            <a:r>
              <a:rPr lang="zh-CN" altLang="en-US" smtClean="0"/>
              <a:t>启用一个专用的审计日志（</a:t>
            </a:r>
            <a:r>
              <a:rPr lang="en-US" altLang="zh-CN" smtClean="0"/>
              <a:t>Audit Log</a:t>
            </a:r>
            <a:r>
              <a:rPr lang="zh-CN" altLang="en-US" smtClean="0"/>
              <a:t>）</a:t>
            </a:r>
          </a:p>
          <a:p>
            <a:pPr lvl="1" eaLnBrk="1" hangingPunct="1">
              <a:spcBef>
                <a:spcPct val="60000"/>
              </a:spcBef>
              <a:buFont typeface="Wingdings" panose="05000000000000000000" pitchFamily="2" charset="2"/>
              <a:buNone/>
              <a:defRPr/>
            </a:pPr>
            <a:r>
              <a:rPr lang="zh-CN" altLang="en-US" smtClean="0"/>
              <a:t>   将用户对数据库的所有操作记录在上面</a:t>
            </a:r>
          </a:p>
          <a:p>
            <a:pPr lvl="1" eaLnBrk="1" hangingPunct="1">
              <a:spcBef>
                <a:spcPct val="60000"/>
              </a:spcBef>
              <a:defRPr/>
            </a:pPr>
            <a:r>
              <a:rPr lang="zh-CN" altLang="en-US" smtClean="0"/>
              <a:t>审计员利用审计日志</a:t>
            </a:r>
          </a:p>
          <a:p>
            <a:pPr lvl="1" eaLnBrk="1" hangingPunct="1">
              <a:spcBef>
                <a:spcPct val="60000"/>
              </a:spcBef>
              <a:buFont typeface="Wingdings" panose="05000000000000000000" pitchFamily="2" charset="2"/>
              <a:buNone/>
              <a:defRPr/>
            </a:pPr>
            <a:r>
              <a:rPr lang="zh-CN" altLang="zh-CN" smtClean="0"/>
              <a:t>监控数据库中的各种行为</a:t>
            </a:r>
            <a:r>
              <a:rPr lang="zh-CN" altLang="en-US" smtClean="0"/>
              <a:t>，找出非法存取数据的人、时</a:t>
            </a:r>
            <a:endParaRPr lang="en-US" altLang="zh-CN" smtClean="0"/>
          </a:p>
          <a:p>
            <a:pPr lvl="1" eaLnBrk="1" hangingPunct="1">
              <a:spcBef>
                <a:spcPct val="60000"/>
              </a:spcBef>
              <a:buFont typeface="Wingdings" panose="05000000000000000000" pitchFamily="2" charset="2"/>
              <a:buNone/>
              <a:defRPr/>
            </a:pPr>
            <a:r>
              <a:rPr lang="zh-CN" altLang="en-US" smtClean="0"/>
              <a:t>间和内容</a:t>
            </a:r>
          </a:p>
          <a:p>
            <a:pPr lvl="1" eaLnBrk="1" hangingPunct="1">
              <a:spcBef>
                <a:spcPct val="60000"/>
              </a:spcBef>
              <a:defRPr/>
            </a:pPr>
            <a:r>
              <a:rPr lang="en-US" altLang="zh-CN" smtClean="0"/>
              <a:t>C2</a:t>
            </a:r>
            <a:r>
              <a:rPr lang="zh-CN" altLang="en-US" smtClean="0"/>
              <a:t>以上安全级别的</a:t>
            </a:r>
            <a:r>
              <a:rPr lang="en-US" altLang="zh-CN" smtClean="0"/>
              <a:t>DBMS</a:t>
            </a:r>
            <a:r>
              <a:rPr lang="zh-CN" altLang="en-US" smtClean="0"/>
              <a:t>必须具有审计功能</a:t>
            </a:r>
          </a:p>
        </p:txBody>
      </p:sp>
    </p:spTree>
    <p:extLst>
      <p:ext uri="{BB962C8B-B14F-4D97-AF65-F5344CB8AC3E}">
        <p14:creationId xmlns:p14="http://schemas.microsoft.com/office/powerpoint/2010/main" val="3726693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101379" name="Rectangle 2"/>
          <p:cNvSpPr>
            <a:spLocks noGrp="1" noChangeArrowheads="1"/>
          </p:cNvSpPr>
          <p:nvPr>
            <p:ph type="title" idx="4294967295"/>
          </p:nvPr>
        </p:nvSpPr>
        <p:spPr>
          <a:xfrm>
            <a:off x="609600" y="111906"/>
            <a:ext cx="10515600" cy="1325563"/>
          </a:xfrm>
        </p:spPr>
        <p:txBody>
          <a:bodyPr/>
          <a:lstStyle/>
          <a:p>
            <a:pPr eaLnBrk="1" hangingPunct="1"/>
            <a:r>
              <a:rPr lang="en-US" altLang="zh-CN" sz="4800" dirty="0"/>
              <a:t>4.5  </a:t>
            </a:r>
            <a:r>
              <a:rPr lang="zh-CN" altLang="en-US" sz="4800" dirty="0"/>
              <a:t>数据加密</a:t>
            </a:r>
          </a:p>
        </p:txBody>
      </p:sp>
      <p:sp>
        <p:nvSpPr>
          <p:cNvPr id="99332" name="Rectangle 3"/>
          <p:cNvSpPr>
            <a:spLocks noGrp="1" noChangeArrowheads="1"/>
          </p:cNvSpPr>
          <p:nvPr>
            <p:ph type="body" idx="4294967295"/>
          </p:nvPr>
        </p:nvSpPr>
        <p:spPr>
          <a:xfrm>
            <a:off x="609600" y="1098551"/>
            <a:ext cx="10972800" cy="5427133"/>
          </a:xfrm>
        </p:spPr>
        <p:txBody>
          <a:bodyPr>
            <a:normAutofit/>
          </a:bodyPr>
          <a:lstStyle/>
          <a:p>
            <a:pPr eaLnBrk="1" hangingPunct="1">
              <a:lnSpc>
                <a:spcPct val="120000"/>
              </a:lnSpc>
              <a:defRPr/>
            </a:pPr>
            <a:r>
              <a:rPr lang="zh-CN" altLang="en-US" dirty="0" smtClean="0"/>
              <a:t>数据加密</a:t>
            </a:r>
          </a:p>
          <a:p>
            <a:pPr lvl="1" eaLnBrk="1" hangingPunct="1">
              <a:lnSpc>
                <a:spcPct val="120000"/>
              </a:lnSpc>
              <a:defRPr/>
            </a:pPr>
            <a:r>
              <a:rPr lang="zh-CN" altLang="en-US" dirty="0" smtClean="0"/>
              <a:t>防止数据库中数据在存储和传输中失密的有效手段</a:t>
            </a:r>
          </a:p>
          <a:p>
            <a:pPr lvl="1" eaLnBrk="1" hangingPunct="1">
              <a:lnSpc>
                <a:spcPct val="120000"/>
              </a:lnSpc>
              <a:defRPr/>
            </a:pPr>
            <a:endParaRPr lang="zh-CN" altLang="en-US" sz="1600" dirty="0"/>
          </a:p>
          <a:p>
            <a:pPr eaLnBrk="1" hangingPunct="1">
              <a:lnSpc>
                <a:spcPct val="120000"/>
              </a:lnSpc>
              <a:defRPr/>
            </a:pPr>
            <a:r>
              <a:rPr lang="zh-CN" altLang="en-US" dirty="0" smtClean="0"/>
              <a:t>加密的基本思想</a:t>
            </a:r>
            <a:endParaRPr lang="en-US" altLang="zh-CN" dirty="0" smtClean="0"/>
          </a:p>
          <a:p>
            <a:pPr lvl="1" eaLnBrk="1" hangingPunct="1">
              <a:lnSpc>
                <a:spcPct val="120000"/>
              </a:lnSpc>
              <a:defRPr/>
            </a:pPr>
            <a:r>
              <a:rPr lang="zh-CN" altLang="zh-CN" dirty="0" smtClean="0"/>
              <a:t>根据一定的算法将原始数据</a:t>
            </a:r>
            <a:r>
              <a:rPr lang="en-US" altLang="zh-CN" dirty="0" smtClean="0"/>
              <a:t>—</a:t>
            </a:r>
            <a:r>
              <a:rPr lang="zh-CN" altLang="zh-CN" dirty="0" smtClean="0"/>
              <a:t>明文（</a:t>
            </a:r>
            <a:r>
              <a:rPr lang="en-US" altLang="zh-CN" dirty="0" smtClean="0"/>
              <a:t>Plain text</a:t>
            </a:r>
            <a:r>
              <a:rPr lang="zh-CN" altLang="zh-CN" dirty="0" smtClean="0"/>
              <a:t>）变换为不可直接识别的格式</a:t>
            </a:r>
            <a:r>
              <a:rPr lang="en-US" altLang="zh-CN" dirty="0" smtClean="0"/>
              <a:t>­</a:t>
            </a:r>
            <a:r>
              <a:rPr lang="zh-CN" altLang="zh-CN" dirty="0" smtClean="0"/>
              <a:t>—密文（</a:t>
            </a:r>
            <a:r>
              <a:rPr lang="en-US" altLang="zh-CN" dirty="0" smtClean="0"/>
              <a:t>Cipher text</a:t>
            </a:r>
            <a:r>
              <a:rPr lang="zh-CN" altLang="zh-CN" dirty="0" smtClean="0"/>
              <a:t>）</a:t>
            </a:r>
            <a:endParaRPr lang="zh-CN" altLang="en-US" dirty="0" smtClean="0"/>
          </a:p>
          <a:p>
            <a:pPr lvl="1" eaLnBrk="1" hangingPunct="1">
              <a:lnSpc>
                <a:spcPct val="120000"/>
              </a:lnSpc>
              <a:defRPr/>
            </a:pPr>
            <a:endParaRPr lang="zh-CN" altLang="en-US" sz="1600" dirty="0"/>
          </a:p>
          <a:p>
            <a:pPr eaLnBrk="1" hangingPunct="1">
              <a:lnSpc>
                <a:spcPct val="120000"/>
              </a:lnSpc>
              <a:defRPr/>
            </a:pPr>
            <a:r>
              <a:rPr lang="zh-CN" altLang="en-US" dirty="0" smtClean="0"/>
              <a:t>加密方法</a:t>
            </a:r>
          </a:p>
          <a:p>
            <a:pPr lvl="1" eaLnBrk="1" hangingPunct="1">
              <a:lnSpc>
                <a:spcPct val="120000"/>
              </a:lnSpc>
              <a:defRPr/>
            </a:pPr>
            <a:r>
              <a:rPr lang="zh-CN" altLang="en-US" dirty="0" smtClean="0"/>
              <a:t>存储加密</a:t>
            </a:r>
            <a:endParaRPr lang="en-US" altLang="zh-CN" dirty="0" smtClean="0"/>
          </a:p>
          <a:p>
            <a:pPr lvl="1" eaLnBrk="1" hangingPunct="1">
              <a:lnSpc>
                <a:spcPct val="120000"/>
              </a:lnSpc>
              <a:defRPr/>
            </a:pPr>
            <a:r>
              <a:rPr lang="zh-CN" altLang="en-US" dirty="0" smtClean="0"/>
              <a:t>传输加密</a:t>
            </a:r>
            <a:endParaRPr lang="en-US" altLang="zh-CN" dirty="0" smtClean="0"/>
          </a:p>
          <a:p>
            <a:pPr lvl="1" eaLnBrk="1" hangingPunct="1">
              <a:lnSpc>
                <a:spcPct val="120000"/>
              </a:lnSpc>
              <a:defRPr/>
            </a:pPr>
            <a:endParaRPr lang="zh-CN" altLang="en-US" sz="1600" dirty="0">
              <a:solidFill>
                <a:srgbClr val="FF66FF"/>
              </a:solidFill>
            </a:endParaRPr>
          </a:p>
        </p:txBody>
      </p:sp>
      <p:sp>
        <p:nvSpPr>
          <p:cNvPr id="2" name="文本框 1"/>
          <p:cNvSpPr txBox="1"/>
          <p:nvPr/>
        </p:nvSpPr>
        <p:spPr>
          <a:xfrm>
            <a:off x="8271803" y="4994031"/>
            <a:ext cx="2518117" cy="830997"/>
          </a:xfrm>
          <a:prstGeom prst="rect">
            <a:avLst/>
          </a:prstGeom>
          <a:noFill/>
        </p:spPr>
        <p:txBody>
          <a:bodyPr wrap="square" rtlCol="0">
            <a:spAutoFit/>
          </a:bodyPr>
          <a:lstStyle/>
          <a:p>
            <a:r>
              <a:rPr lang="zh-CN" altLang="en-US" sz="2400" b="1" dirty="0" smtClean="0"/>
              <a:t>再思考：对加密数据的查询问题</a:t>
            </a:r>
            <a:endParaRPr lang="zh-CN" altLang="en-US" sz="2400" b="1" dirty="0"/>
          </a:p>
        </p:txBody>
      </p:sp>
    </p:spTree>
    <p:extLst>
      <p:ext uri="{BB962C8B-B14F-4D97-AF65-F5344CB8AC3E}">
        <p14:creationId xmlns:p14="http://schemas.microsoft.com/office/powerpoint/2010/main" val="219298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数据库完整性</a:t>
            </a:r>
            <a:endParaRPr lang="zh-CN" altLang="en-US" dirty="0"/>
          </a:p>
        </p:txBody>
      </p:sp>
      <p:sp>
        <p:nvSpPr>
          <p:cNvPr id="3" name="内容占位符 2"/>
          <p:cNvSpPr>
            <a:spLocks noGrp="1"/>
          </p:cNvSpPr>
          <p:nvPr>
            <p:ph idx="1"/>
          </p:nvPr>
        </p:nvSpPr>
        <p:spPr/>
        <p:txBody>
          <a:bodyPr/>
          <a:lstStyle/>
          <a:p>
            <a:r>
              <a:rPr lang="zh-CN" altLang="en-US" dirty="0" smtClean="0"/>
              <a:t>完整性与相容性</a:t>
            </a:r>
            <a:endParaRPr lang="en-US" altLang="zh-CN" dirty="0" smtClean="0"/>
          </a:p>
          <a:p>
            <a:r>
              <a:rPr lang="zh-CN" altLang="en-US" dirty="0" smtClean="0"/>
              <a:t>实体完整性定义和违约检查</a:t>
            </a:r>
            <a:endParaRPr lang="en-US" altLang="zh-CN" dirty="0" smtClean="0"/>
          </a:p>
          <a:p>
            <a:r>
              <a:rPr lang="zh-CN" altLang="en-US" dirty="0" smtClean="0"/>
              <a:t>参照完整性定义和违约检查</a:t>
            </a:r>
            <a:endParaRPr lang="en-US" altLang="zh-CN" dirty="0" smtClean="0"/>
          </a:p>
          <a:p>
            <a:r>
              <a:rPr lang="zh-CN" altLang="en-US" dirty="0" smtClean="0"/>
              <a:t>用户定义完整性定义和违约检查</a:t>
            </a:r>
            <a:endParaRPr lang="en-US" altLang="zh-CN" dirty="0" smtClean="0"/>
          </a:p>
          <a:p>
            <a:r>
              <a:rPr lang="zh-CN" altLang="en-US" dirty="0"/>
              <a:t>断言</a:t>
            </a:r>
          </a:p>
        </p:txBody>
      </p:sp>
    </p:spTree>
    <p:extLst>
      <p:ext uri="{BB962C8B-B14F-4D97-AF65-F5344CB8AC3E}">
        <p14:creationId xmlns:p14="http://schemas.microsoft.com/office/powerpoint/2010/main" val="5709164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31800" y="0"/>
            <a:ext cx="10515600" cy="1325563"/>
          </a:xfrm>
        </p:spPr>
        <p:txBody>
          <a:bodyPr/>
          <a:lstStyle/>
          <a:p>
            <a:pPr eaLnBrk="1" hangingPunct="1"/>
            <a:r>
              <a:rPr lang="zh-CN" altLang="zh-CN" sz="4800" dirty="0"/>
              <a:t>数据库完整性</a:t>
            </a:r>
          </a:p>
        </p:txBody>
      </p:sp>
      <p:sp>
        <p:nvSpPr>
          <p:cNvPr id="3075" name="Rectangle 3"/>
          <p:cNvSpPr>
            <a:spLocks noGrp="1" noChangeArrowheads="1"/>
          </p:cNvSpPr>
          <p:nvPr>
            <p:ph type="body" idx="4294967295"/>
          </p:nvPr>
        </p:nvSpPr>
        <p:spPr>
          <a:xfrm>
            <a:off x="431800" y="1098551"/>
            <a:ext cx="11150600" cy="5139267"/>
          </a:xfrm>
        </p:spPr>
        <p:txBody>
          <a:bodyPr>
            <a:normAutofit fontScale="92500" lnSpcReduction="20000"/>
          </a:bodyPr>
          <a:lstStyle/>
          <a:p>
            <a:pPr eaLnBrk="1" hangingPunct="1">
              <a:lnSpc>
                <a:spcPct val="120000"/>
              </a:lnSpc>
              <a:spcBef>
                <a:spcPct val="0"/>
              </a:spcBef>
              <a:defRPr/>
            </a:pPr>
            <a:r>
              <a:rPr lang="zh-CN" altLang="en-US" smtClean="0"/>
              <a:t>数据库的完整性</a:t>
            </a:r>
          </a:p>
          <a:p>
            <a:pPr lvl="1" eaLnBrk="1" hangingPunct="1">
              <a:lnSpc>
                <a:spcPct val="120000"/>
              </a:lnSpc>
              <a:spcBef>
                <a:spcPct val="0"/>
              </a:spcBef>
              <a:defRPr/>
            </a:pPr>
            <a:r>
              <a:rPr lang="zh-CN" altLang="en-US" smtClean="0"/>
              <a:t>数据的</a:t>
            </a:r>
            <a:r>
              <a:rPr lang="zh-CN" altLang="en-US" smtClean="0">
                <a:solidFill>
                  <a:srgbClr val="FF00FF"/>
                </a:solidFill>
              </a:rPr>
              <a:t>正确性</a:t>
            </a:r>
            <a:endParaRPr lang="en-US" altLang="zh-CN" smtClean="0">
              <a:solidFill>
                <a:srgbClr val="FF00FF"/>
              </a:solidFill>
            </a:endParaRPr>
          </a:p>
          <a:p>
            <a:pPr lvl="2" eaLnBrk="1" hangingPunct="1">
              <a:lnSpc>
                <a:spcPct val="120000"/>
              </a:lnSpc>
              <a:spcBef>
                <a:spcPct val="0"/>
              </a:spcBef>
              <a:buSzPct val="87000"/>
              <a:buFont typeface="Wingdings" panose="05000000000000000000" pitchFamily="2" charset="2"/>
              <a:buChar char="l"/>
              <a:defRPr/>
            </a:pPr>
            <a:r>
              <a:rPr lang="zh-CN" altLang="en-US" sz="2933"/>
              <a:t>是指数据是符合现实世界语义，反映了当前实际状况的</a:t>
            </a:r>
          </a:p>
          <a:p>
            <a:pPr lvl="1" eaLnBrk="1" hangingPunct="1">
              <a:lnSpc>
                <a:spcPct val="120000"/>
              </a:lnSpc>
              <a:spcBef>
                <a:spcPct val="0"/>
              </a:spcBef>
              <a:defRPr/>
            </a:pPr>
            <a:r>
              <a:rPr lang="zh-CN" altLang="en-US" smtClean="0"/>
              <a:t>数据的</a:t>
            </a:r>
            <a:r>
              <a:rPr lang="zh-CN" altLang="en-US" smtClean="0">
                <a:solidFill>
                  <a:srgbClr val="FF00FF"/>
                </a:solidFill>
              </a:rPr>
              <a:t>相容性</a:t>
            </a:r>
            <a:endParaRPr lang="en-US" altLang="zh-CN" smtClean="0">
              <a:solidFill>
                <a:srgbClr val="FF00FF"/>
              </a:solidFill>
            </a:endParaRPr>
          </a:p>
          <a:p>
            <a:pPr lvl="2" eaLnBrk="1" hangingPunct="1">
              <a:lnSpc>
                <a:spcPct val="120000"/>
              </a:lnSpc>
              <a:spcBef>
                <a:spcPct val="0"/>
              </a:spcBef>
              <a:buSzPct val="87000"/>
              <a:buFont typeface="Wingdings" panose="05000000000000000000" pitchFamily="2" charset="2"/>
              <a:buChar char="l"/>
              <a:defRPr/>
            </a:pPr>
            <a:r>
              <a:rPr lang="zh-CN" altLang="en-US" sz="2933"/>
              <a:t>是指数据库同一对象在不同关系表中的数据是符合逻辑的</a:t>
            </a:r>
            <a:endParaRPr lang="en-US" altLang="zh-CN" sz="2933"/>
          </a:p>
          <a:p>
            <a:pPr lvl="1" eaLnBrk="1" hangingPunct="1">
              <a:lnSpc>
                <a:spcPct val="120000"/>
              </a:lnSpc>
              <a:spcBef>
                <a:spcPct val="0"/>
              </a:spcBef>
              <a:buFont typeface="Wingdings" panose="05000000000000000000" pitchFamily="2" charset="2"/>
              <a:buNone/>
              <a:defRPr/>
            </a:pPr>
            <a:r>
              <a:rPr lang="zh-CN" altLang="en-US" sz="2933"/>
              <a:t>例如，</a:t>
            </a:r>
            <a:endParaRPr lang="en-US" altLang="zh-CN" sz="2933"/>
          </a:p>
          <a:p>
            <a:pPr lvl="2" eaLnBrk="1" hangingPunct="1">
              <a:lnSpc>
                <a:spcPct val="120000"/>
              </a:lnSpc>
              <a:spcBef>
                <a:spcPct val="0"/>
              </a:spcBef>
              <a:buSzPct val="87000"/>
              <a:buFont typeface="Wingdings" panose="05000000000000000000" pitchFamily="2" charset="2"/>
              <a:buChar char="l"/>
              <a:defRPr/>
            </a:pPr>
            <a:r>
              <a:rPr lang="zh-CN" altLang="en-US" sz="2933"/>
              <a:t>学生的学号必须唯一</a:t>
            </a:r>
            <a:endParaRPr lang="en-US" altLang="zh-CN" sz="2933"/>
          </a:p>
          <a:p>
            <a:pPr lvl="2" eaLnBrk="1" hangingPunct="1">
              <a:lnSpc>
                <a:spcPct val="120000"/>
              </a:lnSpc>
              <a:spcBef>
                <a:spcPct val="0"/>
              </a:spcBef>
              <a:buSzPct val="87000"/>
              <a:buFont typeface="Wingdings" panose="05000000000000000000" pitchFamily="2" charset="2"/>
              <a:buChar char="l"/>
              <a:defRPr/>
            </a:pPr>
            <a:r>
              <a:rPr lang="zh-CN" altLang="en-US" sz="2933"/>
              <a:t>性别只能是男或女</a:t>
            </a:r>
            <a:endParaRPr lang="en-US" altLang="zh-CN" sz="2933"/>
          </a:p>
          <a:p>
            <a:pPr lvl="2" eaLnBrk="1" hangingPunct="1">
              <a:lnSpc>
                <a:spcPct val="120000"/>
              </a:lnSpc>
              <a:spcBef>
                <a:spcPct val="0"/>
              </a:spcBef>
              <a:buSzPct val="87000"/>
              <a:buFont typeface="Wingdings" panose="05000000000000000000" pitchFamily="2" charset="2"/>
              <a:buChar char="l"/>
              <a:defRPr/>
            </a:pPr>
            <a:r>
              <a:rPr lang="zh-CN" altLang="en-US" sz="2933"/>
              <a:t>本科学生年龄的取值范围为</a:t>
            </a:r>
            <a:r>
              <a:rPr lang="en-US" altLang="zh-CN" sz="2933"/>
              <a:t>14~50</a:t>
            </a:r>
            <a:r>
              <a:rPr lang="zh-CN" altLang="en-US" sz="2933"/>
              <a:t>的整数</a:t>
            </a:r>
            <a:endParaRPr lang="en-US" altLang="zh-CN" sz="2933"/>
          </a:p>
          <a:p>
            <a:pPr lvl="2" eaLnBrk="1" hangingPunct="1">
              <a:lnSpc>
                <a:spcPct val="120000"/>
              </a:lnSpc>
              <a:spcBef>
                <a:spcPct val="0"/>
              </a:spcBef>
              <a:buSzPct val="87000"/>
              <a:buFont typeface="Wingdings" panose="05000000000000000000" pitchFamily="2" charset="2"/>
              <a:buChar char="l"/>
              <a:defRPr/>
            </a:pPr>
            <a:r>
              <a:rPr lang="zh-CN" altLang="en-US" sz="2933"/>
              <a:t>学生所选的课程必须是学校开设的课程，学生所在的院系必须是学校已成立的院系</a:t>
            </a:r>
            <a:endParaRPr lang="en-US" altLang="zh-CN" sz="2933"/>
          </a:p>
          <a:p>
            <a:pPr lvl="2" eaLnBrk="1" hangingPunct="1">
              <a:lnSpc>
                <a:spcPct val="120000"/>
              </a:lnSpc>
              <a:spcBef>
                <a:spcPct val="0"/>
              </a:spcBef>
              <a:buSzPct val="87000"/>
              <a:buFont typeface="Wingdings" panose="05000000000000000000" pitchFamily="2" charset="2"/>
              <a:buChar char="l"/>
              <a:defRPr/>
            </a:pPr>
            <a:r>
              <a:rPr lang="zh-CN" altLang="en-US" sz="2933"/>
              <a:t>等</a:t>
            </a:r>
          </a:p>
        </p:txBody>
      </p:sp>
    </p:spTree>
    <p:extLst>
      <p:ext uri="{BB962C8B-B14F-4D97-AF65-F5344CB8AC3E}">
        <p14:creationId xmlns:p14="http://schemas.microsoft.com/office/powerpoint/2010/main" val="392051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11267" name="Rectangle 2"/>
          <p:cNvSpPr>
            <a:spLocks noGrp="1" noChangeArrowheads="1"/>
          </p:cNvSpPr>
          <p:nvPr>
            <p:ph type="title" idx="4294967295"/>
          </p:nvPr>
        </p:nvSpPr>
        <p:spPr/>
        <p:txBody>
          <a:bodyPr/>
          <a:lstStyle/>
          <a:p>
            <a:pPr eaLnBrk="1" hangingPunct="1"/>
            <a:r>
              <a:rPr lang="en-US" altLang="zh-CN" sz="4800"/>
              <a:t>5.1.1 </a:t>
            </a:r>
            <a:r>
              <a:rPr lang="zh-CN" altLang="en-US" sz="4800"/>
              <a:t>实体完整性定义</a:t>
            </a:r>
          </a:p>
        </p:txBody>
      </p:sp>
      <p:sp>
        <p:nvSpPr>
          <p:cNvPr id="10244" name="Rectangle 3"/>
          <p:cNvSpPr>
            <a:spLocks noGrp="1" noChangeArrowheads="1"/>
          </p:cNvSpPr>
          <p:nvPr>
            <p:ph type="body" idx="4294967295"/>
          </p:nvPr>
        </p:nvSpPr>
        <p:spPr>
          <a:xfrm>
            <a:off x="609600" y="1098551"/>
            <a:ext cx="10972800" cy="5096933"/>
          </a:xfrm>
        </p:spPr>
        <p:txBody>
          <a:bodyPr>
            <a:normAutofit/>
          </a:bodyPr>
          <a:lstStyle/>
          <a:p>
            <a:pPr eaLnBrk="1" hangingPunct="1">
              <a:lnSpc>
                <a:spcPct val="140000"/>
              </a:lnSpc>
              <a:defRPr/>
            </a:pPr>
            <a:r>
              <a:rPr lang="zh-CN" altLang="en-US" smtClean="0"/>
              <a:t>关系模型的实体完整性</a:t>
            </a:r>
          </a:p>
          <a:p>
            <a:pPr lvl="1" eaLnBrk="1" hangingPunct="1">
              <a:lnSpc>
                <a:spcPct val="140000"/>
              </a:lnSpc>
              <a:defRPr/>
            </a:pPr>
            <a:r>
              <a:rPr lang="en-US" altLang="zh-CN" smtClean="0"/>
              <a:t>CREATE  TABLE</a:t>
            </a:r>
            <a:r>
              <a:rPr lang="zh-CN" altLang="en-US" smtClean="0"/>
              <a:t>中用</a:t>
            </a:r>
            <a:r>
              <a:rPr lang="en-US" altLang="zh-CN" smtClean="0"/>
              <a:t>PRIMARY KEY</a:t>
            </a:r>
            <a:r>
              <a:rPr lang="zh-CN" altLang="en-US" smtClean="0"/>
              <a:t>定义</a:t>
            </a:r>
          </a:p>
          <a:p>
            <a:pPr eaLnBrk="1" hangingPunct="1">
              <a:lnSpc>
                <a:spcPct val="140000"/>
              </a:lnSpc>
              <a:defRPr/>
            </a:pPr>
            <a:r>
              <a:rPr lang="zh-CN" altLang="en-US" smtClean="0"/>
              <a:t>单属性构成的码有两种说明方法 </a:t>
            </a:r>
          </a:p>
          <a:p>
            <a:pPr lvl="1" eaLnBrk="1" hangingPunct="1">
              <a:lnSpc>
                <a:spcPct val="140000"/>
              </a:lnSpc>
              <a:defRPr/>
            </a:pPr>
            <a:r>
              <a:rPr lang="zh-CN" altLang="en-US" smtClean="0"/>
              <a:t>定义为列级约束条件</a:t>
            </a:r>
          </a:p>
          <a:p>
            <a:pPr lvl="1" eaLnBrk="1" hangingPunct="1">
              <a:lnSpc>
                <a:spcPct val="140000"/>
              </a:lnSpc>
              <a:defRPr/>
            </a:pPr>
            <a:r>
              <a:rPr lang="zh-CN" altLang="en-US" smtClean="0"/>
              <a:t>定义为表级约束条件</a:t>
            </a:r>
          </a:p>
          <a:p>
            <a:pPr eaLnBrk="1" hangingPunct="1">
              <a:lnSpc>
                <a:spcPct val="140000"/>
              </a:lnSpc>
              <a:defRPr/>
            </a:pPr>
            <a:r>
              <a:rPr lang="zh-CN" altLang="en-US" smtClean="0"/>
              <a:t>对多个属性构成的码只有一种说明方法</a:t>
            </a:r>
          </a:p>
          <a:p>
            <a:pPr lvl="1" eaLnBrk="1" hangingPunct="1">
              <a:lnSpc>
                <a:spcPct val="140000"/>
              </a:lnSpc>
              <a:defRPr/>
            </a:pPr>
            <a:r>
              <a:rPr lang="zh-CN" altLang="en-US" smtClean="0"/>
              <a:t>定义为表级约束条件 </a:t>
            </a:r>
          </a:p>
        </p:txBody>
      </p:sp>
    </p:spTree>
    <p:extLst>
      <p:ext uri="{BB962C8B-B14F-4D97-AF65-F5344CB8AC3E}">
        <p14:creationId xmlns:p14="http://schemas.microsoft.com/office/powerpoint/2010/main" val="859155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92617" y="-99483"/>
            <a:ext cx="12048067" cy="1143001"/>
          </a:xfrm>
        </p:spPr>
        <p:txBody>
          <a:bodyPr/>
          <a:lstStyle/>
          <a:p>
            <a:pPr eaLnBrk="1" hangingPunct="1"/>
            <a:r>
              <a:rPr lang="zh-CN" altLang="en-US" sz="4800"/>
              <a:t>应用程序与数据的对应关系（文件系统阶段）</a:t>
            </a:r>
            <a:endParaRPr lang="en-US" altLang="zh-CN" sz="4800"/>
          </a:p>
        </p:txBody>
      </p:sp>
      <p:grpSp>
        <p:nvGrpSpPr>
          <p:cNvPr id="65538" name="Group 26"/>
          <p:cNvGrpSpPr>
            <a:grpSpLocks/>
          </p:cNvGrpSpPr>
          <p:nvPr/>
        </p:nvGrpSpPr>
        <p:grpSpPr bwMode="auto">
          <a:xfrm>
            <a:off x="2734734" y="1629833"/>
            <a:ext cx="6144684" cy="3312584"/>
            <a:chOff x="1292" y="1389"/>
            <a:chExt cx="2903" cy="2087"/>
          </a:xfrm>
        </p:grpSpPr>
        <p:sp>
          <p:nvSpPr>
            <p:cNvPr id="65540" name="Text Box 5"/>
            <p:cNvSpPr txBox="1">
              <a:spLocks noChangeArrowheads="1"/>
            </p:cNvSpPr>
            <p:nvPr/>
          </p:nvSpPr>
          <p:spPr bwMode="auto">
            <a:xfrm>
              <a:off x="1292" y="1389"/>
              <a:ext cx="968" cy="296"/>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667"/>
                <a:t>应用程序１</a:t>
              </a:r>
            </a:p>
          </p:txBody>
        </p:sp>
        <p:sp>
          <p:nvSpPr>
            <p:cNvPr id="65541" name="Text Box 6"/>
            <p:cNvSpPr txBox="1">
              <a:spLocks noChangeArrowheads="1"/>
            </p:cNvSpPr>
            <p:nvPr/>
          </p:nvSpPr>
          <p:spPr bwMode="auto">
            <a:xfrm>
              <a:off x="3307" y="1396"/>
              <a:ext cx="888" cy="296"/>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667"/>
                <a:t>文件１</a:t>
              </a:r>
            </a:p>
          </p:txBody>
        </p:sp>
        <p:sp>
          <p:nvSpPr>
            <p:cNvPr id="65542" name="Line 7"/>
            <p:cNvSpPr>
              <a:spLocks noChangeShapeType="1"/>
            </p:cNvSpPr>
            <p:nvPr/>
          </p:nvSpPr>
          <p:spPr bwMode="auto">
            <a:xfrm>
              <a:off x="2260" y="1593"/>
              <a:ext cx="10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5543" name="Text Box 8"/>
            <p:cNvSpPr txBox="1">
              <a:spLocks noChangeArrowheads="1"/>
            </p:cNvSpPr>
            <p:nvPr/>
          </p:nvSpPr>
          <p:spPr bwMode="auto">
            <a:xfrm>
              <a:off x="1292" y="1889"/>
              <a:ext cx="968" cy="297"/>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667"/>
                <a:t>应用程序２</a:t>
              </a:r>
            </a:p>
          </p:txBody>
        </p:sp>
        <p:sp>
          <p:nvSpPr>
            <p:cNvPr id="65544" name="Text Box 9"/>
            <p:cNvSpPr txBox="1">
              <a:spLocks noChangeArrowheads="1"/>
            </p:cNvSpPr>
            <p:nvPr/>
          </p:nvSpPr>
          <p:spPr bwMode="auto">
            <a:xfrm>
              <a:off x="3307" y="1889"/>
              <a:ext cx="888" cy="297"/>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667"/>
                <a:t>文件</a:t>
              </a:r>
              <a:r>
                <a:rPr kumimoji="1" lang="en-US" altLang="zh-CN" sz="2667"/>
                <a:t>2</a:t>
              </a:r>
            </a:p>
          </p:txBody>
        </p:sp>
        <p:sp>
          <p:nvSpPr>
            <p:cNvPr id="65545" name="Line 10"/>
            <p:cNvSpPr>
              <a:spLocks noChangeShapeType="1"/>
            </p:cNvSpPr>
            <p:nvPr/>
          </p:nvSpPr>
          <p:spPr bwMode="auto">
            <a:xfrm>
              <a:off x="2260" y="2087"/>
              <a:ext cx="10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5546" name="Text Box 11"/>
            <p:cNvSpPr txBox="1">
              <a:spLocks noChangeArrowheads="1"/>
            </p:cNvSpPr>
            <p:nvPr/>
          </p:nvSpPr>
          <p:spPr bwMode="auto">
            <a:xfrm>
              <a:off x="1292" y="3180"/>
              <a:ext cx="968" cy="296"/>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buFont typeface="Arial" panose="020B0604020202020204" pitchFamily="34" charset="0"/>
                <a:buNone/>
              </a:pPr>
              <a:r>
                <a:rPr kumimoji="1" lang="zh-CN" altLang="en-US" sz="2667"/>
                <a:t>应用程序ｎ</a:t>
              </a:r>
            </a:p>
          </p:txBody>
        </p:sp>
        <p:sp>
          <p:nvSpPr>
            <p:cNvPr id="65547" name="Text Box 12"/>
            <p:cNvSpPr txBox="1">
              <a:spLocks noChangeArrowheads="1"/>
            </p:cNvSpPr>
            <p:nvPr/>
          </p:nvSpPr>
          <p:spPr bwMode="auto">
            <a:xfrm>
              <a:off x="3307" y="3177"/>
              <a:ext cx="879" cy="296"/>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667"/>
                <a:t>文件</a:t>
              </a:r>
              <a:r>
                <a:rPr kumimoji="1" lang="en-US" altLang="zh-CN" sz="2667"/>
                <a:t>n</a:t>
              </a:r>
            </a:p>
          </p:txBody>
        </p:sp>
        <p:sp>
          <p:nvSpPr>
            <p:cNvPr id="65548" name="Line 13"/>
            <p:cNvSpPr>
              <a:spLocks noChangeShapeType="1"/>
            </p:cNvSpPr>
            <p:nvPr/>
          </p:nvSpPr>
          <p:spPr bwMode="auto">
            <a:xfrm flipV="1">
              <a:off x="2260" y="3374"/>
              <a:ext cx="1047" cy="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5549" name="Oval 14"/>
            <p:cNvSpPr>
              <a:spLocks noChangeArrowheads="1"/>
            </p:cNvSpPr>
            <p:nvPr/>
          </p:nvSpPr>
          <p:spPr bwMode="auto">
            <a:xfrm>
              <a:off x="2422" y="2382"/>
              <a:ext cx="781" cy="611"/>
            </a:xfrm>
            <a:prstGeom prst="ellipse">
              <a:avLst/>
            </a:prstGeom>
            <a:solidFill>
              <a:srgbClr val="FFFFFF"/>
            </a:solidFill>
            <a:ln w="9525">
              <a:solidFill>
                <a:srgbClr val="000000"/>
              </a:solidFill>
              <a:round/>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667"/>
                <a:t>存取方法</a:t>
              </a:r>
            </a:p>
          </p:txBody>
        </p:sp>
        <p:sp>
          <p:nvSpPr>
            <p:cNvPr id="65550" name="Line 15"/>
            <p:cNvSpPr>
              <a:spLocks noChangeShapeType="1"/>
            </p:cNvSpPr>
            <p:nvPr/>
          </p:nvSpPr>
          <p:spPr bwMode="auto">
            <a:xfrm>
              <a:off x="2260" y="1691"/>
              <a:ext cx="403" cy="6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5551" name="Line 16"/>
            <p:cNvSpPr>
              <a:spLocks noChangeShapeType="1"/>
            </p:cNvSpPr>
            <p:nvPr/>
          </p:nvSpPr>
          <p:spPr bwMode="auto">
            <a:xfrm flipH="1">
              <a:off x="2905" y="1691"/>
              <a:ext cx="402" cy="6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5552" name="Line 17"/>
            <p:cNvSpPr>
              <a:spLocks noChangeShapeType="1"/>
            </p:cNvSpPr>
            <p:nvPr/>
          </p:nvSpPr>
          <p:spPr bwMode="auto">
            <a:xfrm>
              <a:off x="2260" y="2185"/>
              <a:ext cx="242" cy="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5553" name="Line 18"/>
            <p:cNvSpPr>
              <a:spLocks noChangeShapeType="1"/>
            </p:cNvSpPr>
            <p:nvPr/>
          </p:nvSpPr>
          <p:spPr bwMode="auto">
            <a:xfrm flipH="1">
              <a:off x="3065" y="2185"/>
              <a:ext cx="242" cy="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5554" name="Freeform 19"/>
            <p:cNvSpPr>
              <a:spLocks/>
            </p:cNvSpPr>
            <p:nvPr/>
          </p:nvSpPr>
          <p:spPr bwMode="auto">
            <a:xfrm>
              <a:off x="2260" y="2941"/>
              <a:ext cx="317" cy="236"/>
            </a:xfrm>
            <a:custGeom>
              <a:avLst/>
              <a:gdLst>
                <a:gd name="T0" fmla="*/ 0 w 413"/>
                <a:gd name="T1" fmla="*/ 1 h 374"/>
                <a:gd name="T2" fmla="*/ 2 w 413"/>
                <a:gd name="T3" fmla="*/ 0 h 374"/>
                <a:gd name="T4" fmla="*/ 0 60000 65536"/>
                <a:gd name="T5" fmla="*/ 0 60000 65536"/>
                <a:gd name="T6" fmla="*/ 0 w 413"/>
                <a:gd name="T7" fmla="*/ 0 h 374"/>
                <a:gd name="T8" fmla="*/ 413 w 413"/>
                <a:gd name="T9" fmla="*/ 374 h 374"/>
              </a:gdLst>
              <a:ahLst/>
              <a:cxnLst>
                <a:cxn ang="T4">
                  <a:pos x="T0" y="T1"/>
                </a:cxn>
                <a:cxn ang="T5">
                  <a:pos x="T2" y="T3"/>
                </a:cxn>
              </a:cxnLst>
              <a:rect l="T6" t="T7" r="T8" b="T9"/>
              <a:pathLst>
                <a:path w="413" h="374">
                  <a:moveTo>
                    <a:pt x="0" y="374"/>
                  </a:moveTo>
                  <a:lnTo>
                    <a:pt x="41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65555" name="Freeform 20"/>
            <p:cNvSpPr>
              <a:spLocks/>
            </p:cNvSpPr>
            <p:nvPr/>
          </p:nvSpPr>
          <p:spPr bwMode="auto">
            <a:xfrm>
              <a:off x="3067" y="2932"/>
              <a:ext cx="241" cy="242"/>
            </a:xfrm>
            <a:custGeom>
              <a:avLst/>
              <a:gdLst>
                <a:gd name="T0" fmla="*/ 2 w 314"/>
                <a:gd name="T1" fmla="*/ 1 h 384"/>
                <a:gd name="T2" fmla="*/ 0 w 314"/>
                <a:gd name="T3" fmla="*/ 0 h 384"/>
                <a:gd name="T4" fmla="*/ 0 60000 65536"/>
                <a:gd name="T5" fmla="*/ 0 60000 65536"/>
                <a:gd name="T6" fmla="*/ 0 w 314"/>
                <a:gd name="T7" fmla="*/ 0 h 384"/>
                <a:gd name="T8" fmla="*/ 314 w 314"/>
                <a:gd name="T9" fmla="*/ 384 h 384"/>
              </a:gdLst>
              <a:ahLst/>
              <a:cxnLst>
                <a:cxn ang="T4">
                  <a:pos x="T0" y="T1"/>
                </a:cxn>
                <a:cxn ang="T5">
                  <a:pos x="T2" y="T3"/>
                </a:cxn>
              </a:cxnLst>
              <a:rect l="T6" t="T7" r="T8" b="T9"/>
              <a:pathLst>
                <a:path w="314" h="384">
                  <a:moveTo>
                    <a:pt x="314" y="384"/>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65556" name="Text Box 21"/>
            <p:cNvSpPr txBox="1">
              <a:spLocks noChangeArrowheads="1"/>
            </p:cNvSpPr>
            <p:nvPr/>
          </p:nvSpPr>
          <p:spPr bwMode="auto">
            <a:xfrm>
              <a:off x="1592" y="2452"/>
              <a:ext cx="281"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r>
                <a:rPr kumimoji="1" lang="en-US" altLang="zh-CN" sz="2667"/>
                <a:t>...…</a:t>
              </a:r>
            </a:p>
          </p:txBody>
        </p:sp>
        <p:sp>
          <p:nvSpPr>
            <p:cNvPr id="65557" name="Text Box 22"/>
            <p:cNvSpPr txBox="1">
              <a:spLocks noChangeArrowheads="1"/>
            </p:cNvSpPr>
            <p:nvPr/>
          </p:nvSpPr>
          <p:spPr bwMode="auto">
            <a:xfrm>
              <a:off x="3629" y="2452"/>
              <a:ext cx="281"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r>
                <a:rPr kumimoji="1" lang="en-US" altLang="zh-CN" sz="2667"/>
                <a:t>...…</a:t>
              </a:r>
            </a:p>
          </p:txBody>
        </p:sp>
      </p:grpSp>
      <p:sp>
        <p:nvSpPr>
          <p:cNvPr id="65539" name="Text Box 2"/>
          <p:cNvSpPr txBox="1">
            <a:spLocks noChangeArrowheads="1"/>
          </p:cNvSpPr>
          <p:nvPr/>
        </p:nvSpPr>
        <p:spPr bwMode="auto">
          <a:xfrm>
            <a:off x="2832100" y="5662085"/>
            <a:ext cx="6542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文件系统阶段 应用程序与数据之间的对应关系 </a:t>
            </a:r>
          </a:p>
        </p:txBody>
      </p:sp>
    </p:spTree>
    <p:extLst>
      <p:ext uri="{BB962C8B-B14F-4D97-AF65-F5344CB8AC3E}">
        <p14:creationId xmlns:p14="http://schemas.microsoft.com/office/powerpoint/2010/main" val="2844078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16387" name="Rectangle 2"/>
          <p:cNvSpPr>
            <a:spLocks noGrp="1" noChangeArrowheads="1"/>
          </p:cNvSpPr>
          <p:nvPr>
            <p:ph type="title" idx="4294967295"/>
          </p:nvPr>
        </p:nvSpPr>
        <p:spPr/>
        <p:txBody>
          <a:bodyPr/>
          <a:lstStyle/>
          <a:p>
            <a:pPr eaLnBrk="1" hangingPunct="1"/>
            <a:r>
              <a:rPr lang="en-US" altLang="zh-CN" sz="4800"/>
              <a:t>5.1.2 </a:t>
            </a:r>
            <a:r>
              <a:rPr lang="zh-CN" altLang="en-US" sz="4800"/>
              <a:t>实体完整性检查和违约处理</a:t>
            </a:r>
          </a:p>
        </p:txBody>
      </p:sp>
      <p:sp>
        <p:nvSpPr>
          <p:cNvPr id="16388" name="Rectangle 3"/>
          <p:cNvSpPr>
            <a:spLocks noGrp="1" noChangeArrowheads="1"/>
          </p:cNvSpPr>
          <p:nvPr>
            <p:ph type="body" idx="4294967295"/>
          </p:nvPr>
        </p:nvSpPr>
        <p:spPr>
          <a:xfrm>
            <a:off x="334434" y="1098551"/>
            <a:ext cx="11425767" cy="5096933"/>
          </a:xfrm>
        </p:spPr>
        <p:txBody>
          <a:bodyPr/>
          <a:lstStyle/>
          <a:p>
            <a:pPr eaLnBrk="1" hangingPunct="1">
              <a:lnSpc>
                <a:spcPct val="180000"/>
              </a:lnSpc>
            </a:pPr>
            <a:r>
              <a:rPr lang="zh-CN" altLang="en-US" smtClean="0"/>
              <a:t>插入或对主码列进行更新操作时，关系数据库管理系统按照实体完整性规则自动进行检查。包括：</a:t>
            </a:r>
          </a:p>
          <a:p>
            <a:pPr lvl="1" eaLnBrk="1" hangingPunct="1">
              <a:lnSpc>
                <a:spcPct val="120000"/>
              </a:lnSpc>
            </a:pPr>
            <a:r>
              <a:rPr lang="zh-CN" altLang="en-US" smtClean="0"/>
              <a:t>检查主码值是否唯一，如果不唯一则拒绝插入或修改</a:t>
            </a:r>
          </a:p>
          <a:p>
            <a:pPr lvl="1" eaLnBrk="1" hangingPunct="1">
              <a:lnSpc>
                <a:spcPct val="120000"/>
              </a:lnSpc>
            </a:pPr>
            <a:r>
              <a:rPr lang="zh-CN" altLang="en-US" smtClean="0"/>
              <a:t>检查主码的各个属性是否为空，只要有一个为空就拒绝插入或修改</a:t>
            </a:r>
          </a:p>
          <a:p>
            <a:pPr eaLnBrk="1" hangingPunct="1"/>
            <a:endParaRPr lang="en-US" altLang="zh-CN" smtClean="0"/>
          </a:p>
        </p:txBody>
      </p:sp>
    </p:spTree>
    <p:extLst>
      <p:ext uri="{BB962C8B-B14F-4D97-AF65-F5344CB8AC3E}">
        <p14:creationId xmlns:p14="http://schemas.microsoft.com/office/powerpoint/2010/main" val="19130507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22531" name="Rectangle 2"/>
          <p:cNvSpPr>
            <a:spLocks noGrp="1" noChangeArrowheads="1"/>
          </p:cNvSpPr>
          <p:nvPr>
            <p:ph type="title" idx="4294967295"/>
          </p:nvPr>
        </p:nvSpPr>
        <p:spPr/>
        <p:txBody>
          <a:bodyPr/>
          <a:lstStyle/>
          <a:p>
            <a:pPr eaLnBrk="1" hangingPunct="1"/>
            <a:r>
              <a:rPr lang="en-US" altLang="zh-CN" sz="4800"/>
              <a:t>5.2.1 </a:t>
            </a:r>
            <a:r>
              <a:rPr lang="zh-CN" altLang="en-US" sz="4800"/>
              <a:t>参照完整性定义</a:t>
            </a:r>
          </a:p>
        </p:txBody>
      </p:sp>
      <p:sp>
        <p:nvSpPr>
          <p:cNvPr id="22532" name="Rectangle 3"/>
          <p:cNvSpPr>
            <a:spLocks noGrp="1" noChangeArrowheads="1"/>
          </p:cNvSpPr>
          <p:nvPr>
            <p:ph type="body" idx="4294967295"/>
          </p:nvPr>
        </p:nvSpPr>
        <p:spPr/>
        <p:txBody>
          <a:bodyPr/>
          <a:lstStyle/>
          <a:p>
            <a:pPr eaLnBrk="1" hangingPunct="1">
              <a:lnSpc>
                <a:spcPct val="180000"/>
              </a:lnSpc>
            </a:pPr>
            <a:r>
              <a:rPr lang="zh-CN" altLang="en-US" smtClean="0"/>
              <a:t>关系模型的参照完整性定义</a:t>
            </a:r>
          </a:p>
          <a:p>
            <a:pPr lvl="1" eaLnBrk="1" hangingPunct="1">
              <a:lnSpc>
                <a:spcPct val="180000"/>
              </a:lnSpc>
            </a:pPr>
            <a:r>
              <a:rPr lang="zh-CN" altLang="en-US" smtClean="0"/>
              <a:t>在</a:t>
            </a:r>
            <a:r>
              <a:rPr lang="en-US" altLang="zh-CN" smtClean="0"/>
              <a:t>CREATE  TABLE</a:t>
            </a:r>
            <a:r>
              <a:rPr lang="zh-CN" altLang="en-US" smtClean="0"/>
              <a:t>中用</a:t>
            </a:r>
            <a:r>
              <a:rPr lang="en-US" altLang="zh-CN" smtClean="0">
                <a:solidFill>
                  <a:srgbClr val="FF00FF"/>
                </a:solidFill>
              </a:rPr>
              <a:t>FOREIGN KEY</a:t>
            </a:r>
            <a:r>
              <a:rPr lang="zh-CN" altLang="en-US" smtClean="0"/>
              <a:t>短语定义哪些列为外码</a:t>
            </a:r>
          </a:p>
          <a:p>
            <a:pPr lvl="1" eaLnBrk="1" hangingPunct="1">
              <a:lnSpc>
                <a:spcPct val="180000"/>
              </a:lnSpc>
            </a:pPr>
            <a:r>
              <a:rPr lang="zh-CN" altLang="en-US" smtClean="0"/>
              <a:t>用</a:t>
            </a:r>
            <a:r>
              <a:rPr lang="en-US" altLang="zh-CN" smtClean="0">
                <a:solidFill>
                  <a:srgbClr val="FF00FF"/>
                </a:solidFill>
              </a:rPr>
              <a:t>REFERENCES</a:t>
            </a:r>
            <a:r>
              <a:rPr lang="zh-CN" altLang="en-US" smtClean="0"/>
              <a:t>短语指明这些外码参照哪些表的主码 </a:t>
            </a:r>
          </a:p>
        </p:txBody>
      </p:sp>
    </p:spTree>
    <p:extLst>
      <p:ext uri="{BB962C8B-B14F-4D97-AF65-F5344CB8AC3E}">
        <p14:creationId xmlns:p14="http://schemas.microsoft.com/office/powerpoint/2010/main" val="35554860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zh-CN" altLang="en-US" sz="4800"/>
              <a:t>参照完整性检查和违约处理</a:t>
            </a:r>
          </a:p>
        </p:txBody>
      </p:sp>
      <p:sp>
        <p:nvSpPr>
          <p:cNvPr id="25603" name="Rectangle 3"/>
          <p:cNvSpPr>
            <a:spLocks noGrp="1" noChangeArrowheads="1"/>
          </p:cNvSpPr>
          <p:nvPr>
            <p:ph type="body" idx="4294967295"/>
          </p:nvPr>
        </p:nvSpPr>
        <p:spPr>
          <a:xfrm>
            <a:off x="609600" y="1267885"/>
            <a:ext cx="10972800" cy="4855633"/>
          </a:xfrm>
        </p:spPr>
        <p:txBody>
          <a:bodyPr/>
          <a:lstStyle/>
          <a:p>
            <a:pPr>
              <a:lnSpc>
                <a:spcPct val="180000"/>
              </a:lnSpc>
            </a:pPr>
            <a:r>
              <a:rPr lang="zh-CN" altLang="en-US" smtClean="0"/>
              <a:t>一个参照完整性将两个表中的相应元组联系起来</a:t>
            </a:r>
          </a:p>
          <a:p>
            <a:pPr>
              <a:lnSpc>
                <a:spcPct val="180000"/>
              </a:lnSpc>
            </a:pPr>
            <a:r>
              <a:rPr lang="zh-CN" altLang="en-US" smtClean="0"/>
              <a:t>对被参照表和参照表进行增删改操作时有可能破坏参照完整性，必须进行检查 </a:t>
            </a:r>
          </a:p>
        </p:txBody>
      </p:sp>
    </p:spTree>
    <p:extLst>
      <p:ext uri="{BB962C8B-B14F-4D97-AF65-F5344CB8AC3E}">
        <p14:creationId xmlns:p14="http://schemas.microsoft.com/office/powerpoint/2010/main" val="8817435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sz="4800"/>
              <a:t>参照完整性检查和违约处理</a:t>
            </a:r>
            <a:r>
              <a:rPr lang="en-US" altLang="zh-CN" sz="4800"/>
              <a:t>（</a:t>
            </a:r>
            <a:r>
              <a:rPr lang="zh-CN" altLang="en-US" sz="4800"/>
              <a:t>续</a:t>
            </a:r>
            <a:r>
              <a:rPr lang="en-US" altLang="zh-CN" sz="4800"/>
              <a:t>）</a:t>
            </a:r>
          </a:p>
        </p:txBody>
      </p:sp>
      <p:sp>
        <p:nvSpPr>
          <p:cNvPr id="28675" name="Rectangle 8"/>
          <p:cNvSpPr>
            <a:spLocks noChangeArrowheads="1"/>
          </p:cNvSpPr>
          <p:nvPr/>
        </p:nvSpPr>
        <p:spPr bwMode="auto">
          <a:xfrm>
            <a:off x="2897871" y="1307986"/>
            <a:ext cx="6336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400">
                <a:latin typeface="宋体" panose="02010600030101010101" pitchFamily="2" charset="-122"/>
              </a:rPr>
              <a:t>表</a:t>
            </a:r>
            <a:r>
              <a:rPr lang="en-US" altLang="zh-CN" sz="2400"/>
              <a:t>5.1</a:t>
            </a:r>
            <a:r>
              <a:rPr lang="en-US" altLang="zh-CN" sz="2400">
                <a:latin typeface="宋体" panose="02010600030101010101" pitchFamily="2" charset="-122"/>
              </a:rPr>
              <a:t> </a:t>
            </a:r>
            <a:r>
              <a:rPr lang="zh-CN" altLang="en-US" sz="2400">
                <a:latin typeface="宋体" panose="02010600030101010101" pitchFamily="2" charset="-122"/>
              </a:rPr>
              <a:t>可能破坏参照完整性的情况及违约处理</a:t>
            </a:r>
          </a:p>
        </p:txBody>
      </p:sp>
      <p:sp>
        <p:nvSpPr>
          <p:cNvPr id="28676" name="Rectangle 12"/>
          <p:cNvSpPr>
            <a:spLocks noChangeArrowheads="1"/>
          </p:cNvSpPr>
          <p:nvPr/>
        </p:nvSpPr>
        <p:spPr bwMode="auto">
          <a:xfrm>
            <a:off x="3065703" y="231775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sp>
        <p:nvSpPr>
          <p:cNvPr id="28677" name="Rectangle 16"/>
          <p:cNvSpPr>
            <a:spLocks noChangeArrowheads="1"/>
          </p:cNvSpPr>
          <p:nvPr/>
        </p:nvSpPr>
        <p:spPr bwMode="auto">
          <a:xfrm>
            <a:off x="3065703" y="231775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sp>
        <p:nvSpPr>
          <p:cNvPr id="28678" name="Rectangle 20"/>
          <p:cNvSpPr>
            <a:spLocks noChangeArrowheads="1"/>
          </p:cNvSpPr>
          <p:nvPr/>
        </p:nvSpPr>
        <p:spPr bwMode="auto">
          <a:xfrm>
            <a:off x="3065703" y="231775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sp>
        <p:nvSpPr>
          <p:cNvPr id="28679" name="Rectangle 24"/>
          <p:cNvSpPr>
            <a:spLocks noChangeArrowheads="1"/>
          </p:cNvSpPr>
          <p:nvPr/>
        </p:nvSpPr>
        <p:spPr bwMode="auto">
          <a:xfrm>
            <a:off x="3065703" y="231775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aphicFrame>
        <p:nvGraphicFramePr>
          <p:cNvPr id="26632" name="Group 8"/>
          <p:cNvGraphicFramePr>
            <a:graphicFrameLocks noGrp="1"/>
          </p:cNvGraphicFramePr>
          <p:nvPr/>
        </p:nvGraphicFramePr>
        <p:xfrm>
          <a:off x="431801" y="1915585"/>
          <a:ext cx="11510434" cy="3653367"/>
        </p:xfrm>
        <a:graphic>
          <a:graphicData uri="http://schemas.openxmlformats.org/drawingml/2006/table">
            <a:tbl>
              <a:tblPr/>
              <a:tblGrid>
                <a:gridCol w="4182803">
                  <a:extLst>
                    <a:ext uri="{9D8B030D-6E8A-4147-A177-3AD203B41FA5}">
                      <a16:colId xmlns:a16="http://schemas.microsoft.com/office/drawing/2014/main" val="20000"/>
                    </a:ext>
                  </a:extLst>
                </a:gridCol>
                <a:gridCol w="3517771">
                  <a:extLst>
                    <a:ext uri="{9D8B030D-6E8A-4147-A177-3AD203B41FA5}">
                      <a16:colId xmlns:a16="http://schemas.microsoft.com/office/drawing/2014/main" val="20001"/>
                    </a:ext>
                  </a:extLst>
                </a:gridCol>
                <a:gridCol w="3809860">
                  <a:extLst>
                    <a:ext uri="{9D8B030D-6E8A-4147-A177-3AD203B41FA5}">
                      <a16:colId xmlns:a16="http://schemas.microsoft.com/office/drawing/2014/main" val="20002"/>
                    </a:ext>
                  </a:extLst>
                </a:gridCol>
              </a:tblGrid>
              <a:tr h="887695">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sz="20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被参照表（例如</a:t>
                      </a:r>
                      <a:r>
                        <a:rPr kumimoji="0" lang="en-US" sz="2000" b="1" i="0" u="none" strike="noStrike" cap="none" normalizeH="0" baseline="0" dirty="0" smtClean="0">
                          <a:ln>
                            <a:noFill/>
                          </a:ln>
                          <a:solidFill>
                            <a:schemeClr val="tx1"/>
                          </a:solidFill>
                          <a:effectLst/>
                          <a:latin typeface="Times New Roman" pitchFamily="18" charset="0"/>
                          <a:ea typeface="宋体" pitchFamily="2" charset="-122"/>
                        </a:rPr>
                        <a:t>Student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sz="20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参照表（例如</a:t>
                      </a:r>
                      <a:r>
                        <a:rPr kumimoji="0" lang="en-US" sz="2000" b="1" i="0" u="none" strike="noStrike" cap="none" normalizeH="0" baseline="0" smtClean="0">
                          <a:ln>
                            <a:noFill/>
                          </a:ln>
                          <a:solidFill>
                            <a:schemeClr val="tx1"/>
                          </a:solidFill>
                          <a:effectLst/>
                          <a:latin typeface="Times New Roman" pitchFamily="18" charset="0"/>
                          <a:ea typeface="宋体" pitchFamily="2" charset="-122"/>
                        </a:rPr>
                        <a:t>SC</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sz="20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违约处理</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08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可能破坏参照完整性</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插入元组</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拒绝</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905">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可能破坏参照完整性</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修改外码值</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拒绝</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416">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删除元组</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可能破坏参照完整性</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拒绝</a:t>
                      </a:r>
                      <a:r>
                        <a:rPr kumimoji="0" 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级连删除</a:t>
                      </a:r>
                      <a:r>
                        <a:rPr kumimoji="0" 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设置为空值</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264">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修改主码值</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 可能破坏参照完整性</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拒绝</a:t>
                      </a:r>
                      <a:r>
                        <a:rPr kumimoji="0" lang="en-US"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级连修改</a:t>
                      </a:r>
                      <a:r>
                        <a:rPr kumimoji="0" lang="en-US" sz="20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设置为空值</a:t>
                      </a:r>
                    </a:p>
                  </a:txBody>
                  <a:tcPr marL="121916" marR="121916"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06" name="Line 125"/>
          <p:cNvSpPr>
            <a:spLocks noChangeShapeType="1"/>
          </p:cNvSpPr>
          <p:nvPr/>
        </p:nvSpPr>
        <p:spPr bwMode="auto">
          <a:xfrm flipH="1">
            <a:off x="3983567" y="3718984"/>
            <a:ext cx="86571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8707" name="Line 126"/>
          <p:cNvSpPr>
            <a:spLocks noChangeShapeType="1"/>
          </p:cNvSpPr>
          <p:nvPr/>
        </p:nvSpPr>
        <p:spPr bwMode="auto">
          <a:xfrm>
            <a:off x="3983567" y="4366684"/>
            <a:ext cx="86571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8708" name="Line 127"/>
          <p:cNvSpPr>
            <a:spLocks noChangeShapeType="1"/>
          </p:cNvSpPr>
          <p:nvPr/>
        </p:nvSpPr>
        <p:spPr bwMode="auto">
          <a:xfrm>
            <a:off x="3983567" y="5158317"/>
            <a:ext cx="863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8709" name="Line 125"/>
          <p:cNvSpPr>
            <a:spLocks noChangeShapeType="1"/>
          </p:cNvSpPr>
          <p:nvPr/>
        </p:nvSpPr>
        <p:spPr bwMode="auto">
          <a:xfrm flipH="1">
            <a:off x="3983567" y="3069167"/>
            <a:ext cx="86571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Tree>
    <p:extLst>
      <p:ext uri="{BB962C8B-B14F-4D97-AF65-F5344CB8AC3E}">
        <p14:creationId xmlns:p14="http://schemas.microsoft.com/office/powerpoint/2010/main" val="911420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29699" name="Rectangle 2"/>
          <p:cNvSpPr>
            <a:spLocks noGrp="1" noChangeArrowheads="1"/>
          </p:cNvSpPr>
          <p:nvPr>
            <p:ph type="title" idx="4294967295"/>
          </p:nvPr>
        </p:nvSpPr>
        <p:spPr>
          <a:xfrm>
            <a:off x="738326" y="0"/>
            <a:ext cx="10515600" cy="1325563"/>
          </a:xfrm>
        </p:spPr>
        <p:txBody>
          <a:bodyPr/>
          <a:lstStyle/>
          <a:p>
            <a:pPr eaLnBrk="1" hangingPunct="1"/>
            <a:r>
              <a:rPr lang="zh-CN" altLang="en-US" sz="4800" dirty="0"/>
              <a:t>参照完整性检查和违约处理</a:t>
            </a:r>
            <a:r>
              <a:rPr lang="en-US" altLang="zh-CN" sz="4800" dirty="0"/>
              <a:t>（</a:t>
            </a:r>
            <a:r>
              <a:rPr lang="zh-CN" altLang="en-US" sz="4800" dirty="0"/>
              <a:t>续</a:t>
            </a:r>
            <a:r>
              <a:rPr lang="en-US" altLang="zh-CN" sz="4800" dirty="0"/>
              <a:t>）</a:t>
            </a:r>
          </a:p>
        </p:txBody>
      </p:sp>
      <p:sp>
        <p:nvSpPr>
          <p:cNvPr id="28676" name="Rectangle 3"/>
          <p:cNvSpPr>
            <a:spLocks noGrp="1" noChangeArrowheads="1"/>
          </p:cNvSpPr>
          <p:nvPr>
            <p:ph type="body" idx="4294967295"/>
          </p:nvPr>
        </p:nvSpPr>
        <p:spPr>
          <a:xfrm>
            <a:off x="611717" y="982134"/>
            <a:ext cx="10970683" cy="5399617"/>
          </a:xfrm>
        </p:spPr>
        <p:txBody>
          <a:bodyPr>
            <a:normAutofit/>
          </a:bodyPr>
          <a:lstStyle/>
          <a:p>
            <a:pPr eaLnBrk="1" hangingPunct="1">
              <a:lnSpc>
                <a:spcPct val="120000"/>
              </a:lnSpc>
              <a:spcBef>
                <a:spcPct val="0"/>
              </a:spcBef>
              <a:defRPr/>
            </a:pPr>
            <a:r>
              <a:rPr lang="zh-CN" altLang="en-US" smtClean="0"/>
              <a:t>参照完整性违约处理</a:t>
            </a:r>
          </a:p>
          <a:p>
            <a:pPr lvl="1" eaLnBrk="1" hangingPunct="1">
              <a:lnSpc>
                <a:spcPct val="120000"/>
              </a:lnSpc>
              <a:spcBef>
                <a:spcPct val="0"/>
              </a:spcBef>
              <a:buFont typeface="Wingdings" panose="05000000000000000000" pitchFamily="2" charset="2"/>
              <a:buNone/>
              <a:defRPr/>
            </a:pPr>
            <a:r>
              <a:rPr lang="zh-CN" altLang="en-US" smtClean="0"/>
              <a:t>（</a:t>
            </a:r>
            <a:r>
              <a:rPr lang="en-US" altLang="zh-CN" smtClean="0"/>
              <a:t>1</a:t>
            </a:r>
            <a:r>
              <a:rPr lang="zh-CN" altLang="en-US" smtClean="0"/>
              <a:t>）</a:t>
            </a:r>
            <a:r>
              <a:rPr lang="en-US" altLang="zh-CN" smtClean="0"/>
              <a:t> </a:t>
            </a:r>
            <a:r>
              <a:rPr lang="zh-CN" altLang="en-US" smtClean="0"/>
              <a:t>拒绝</a:t>
            </a:r>
            <a:r>
              <a:rPr lang="en-US" altLang="zh-CN" smtClean="0"/>
              <a:t>（NO ACTION）</a:t>
            </a:r>
            <a:r>
              <a:rPr lang="zh-CN" altLang="en-US" smtClean="0"/>
              <a:t>执行</a:t>
            </a:r>
          </a:p>
          <a:p>
            <a:pPr lvl="2" eaLnBrk="1" hangingPunct="1">
              <a:lnSpc>
                <a:spcPct val="120000"/>
              </a:lnSpc>
              <a:spcBef>
                <a:spcPct val="0"/>
              </a:spcBef>
              <a:buSzPct val="87000"/>
              <a:buFont typeface="Wingdings" panose="05000000000000000000" pitchFamily="2" charset="2"/>
              <a:buChar char="l"/>
              <a:defRPr/>
            </a:pPr>
            <a:r>
              <a:rPr lang="zh-CN" altLang="en-US" sz="2933"/>
              <a:t>不允许该操作执行。该策略一般设置为默认策略</a:t>
            </a:r>
          </a:p>
          <a:p>
            <a:pPr lvl="1" eaLnBrk="1" hangingPunct="1">
              <a:lnSpc>
                <a:spcPct val="120000"/>
              </a:lnSpc>
              <a:spcBef>
                <a:spcPct val="0"/>
              </a:spcBef>
              <a:buFont typeface="Wingdings" panose="05000000000000000000" pitchFamily="2" charset="2"/>
              <a:buNone/>
              <a:defRPr/>
            </a:pPr>
            <a:r>
              <a:rPr lang="zh-CN" altLang="en-US" smtClean="0"/>
              <a:t>（</a:t>
            </a:r>
            <a:r>
              <a:rPr lang="en-US" altLang="zh-CN" smtClean="0"/>
              <a:t>2</a:t>
            </a:r>
            <a:r>
              <a:rPr lang="zh-CN" altLang="en-US" smtClean="0"/>
              <a:t>）</a:t>
            </a:r>
            <a:r>
              <a:rPr lang="en-US" altLang="zh-CN" smtClean="0"/>
              <a:t> </a:t>
            </a:r>
            <a:r>
              <a:rPr lang="zh-CN" altLang="en-US" smtClean="0"/>
              <a:t>级联</a:t>
            </a:r>
            <a:r>
              <a:rPr lang="en-US" altLang="zh-CN" smtClean="0"/>
              <a:t>（CASCADE）</a:t>
            </a:r>
            <a:r>
              <a:rPr lang="zh-CN" altLang="en-US" smtClean="0"/>
              <a:t>操作</a:t>
            </a:r>
            <a:endParaRPr lang="zh-CN" altLang="en-US" sz="3733"/>
          </a:p>
          <a:p>
            <a:pPr lvl="2" eaLnBrk="1" hangingPunct="1">
              <a:lnSpc>
                <a:spcPct val="120000"/>
              </a:lnSpc>
              <a:spcBef>
                <a:spcPct val="0"/>
              </a:spcBef>
              <a:buSzPct val="87000"/>
              <a:buFont typeface="Wingdings" panose="05000000000000000000" pitchFamily="2" charset="2"/>
              <a:buChar char="l"/>
              <a:defRPr/>
            </a:pPr>
            <a:r>
              <a:rPr lang="zh-CN" altLang="en-US" sz="2933"/>
              <a:t>当删除或修改被参照表</a:t>
            </a:r>
            <a:r>
              <a:rPr lang="en-US" altLang="zh-CN" sz="2933"/>
              <a:t>（Student）</a:t>
            </a:r>
            <a:r>
              <a:rPr lang="zh-CN" altLang="en-US" sz="2933"/>
              <a:t>的一个元组造成了与参照表</a:t>
            </a:r>
            <a:r>
              <a:rPr lang="en-US" altLang="zh-CN" sz="2933"/>
              <a:t>（SC）</a:t>
            </a:r>
            <a:r>
              <a:rPr lang="zh-CN" altLang="en-US" sz="2933"/>
              <a:t>的不一致，则删除或修改参照表中的所有造成不一致的元组</a:t>
            </a:r>
          </a:p>
          <a:p>
            <a:pPr lvl="1" eaLnBrk="1" hangingPunct="1">
              <a:lnSpc>
                <a:spcPct val="120000"/>
              </a:lnSpc>
              <a:spcBef>
                <a:spcPct val="0"/>
              </a:spcBef>
              <a:buFont typeface="Wingdings" panose="05000000000000000000" pitchFamily="2" charset="2"/>
              <a:buNone/>
              <a:defRPr/>
            </a:pPr>
            <a:r>
              <a:rPr lang="zh-CN" altLang="en-US" smtClean="0"/>
              <a:t>（</a:t>
            </a:r>
            <a:r>
              <a:rPr lang="en-US" altLang="zh-CN" smtClean="0"/>
              <a:t>3</a:t>
            </a:r>
            <a:r>
              <a:rPr lang="zh-CN" altLang="en-US" smtClean="0"/>
              <a:t>）设置为空值（</a:t>
            </a:r>
            <a:r>
              <a:rPr lang="en-US" altLang="zh-CN" smtClean="0"/>
              <a:t>SET-NULL</a:t>
            </a:r>
            <a:r>
              <a:rPr lang="zh-CN" altLang="en-US" smtClean="0"/>
              <a:t>）</a:t>
            </a:r>
          </a:p>
          <a:p>
            <a:pPr lvl="2">
              <a:lnSpc>
                <a:spcPct val="120000"/>
              </a:lnSpc>
              <a:spcBef>
                <a:spcPct val="0"/>
              </a:spcBef>
              <a:buSzPct val="87000"/>
              <a:buFont typeface="Wingdings" panose="05000000000000000000" pitchFamily="2" charset="2"/>
              <a:buChar char="l"/>
              <a:defRPr/>
            </a:pPr>
            <a:r>
              <a:rPr lang="zh-CN" altLang="en-US" sz="2933"/>
              <a:t>当删除或修改被参照表的一个元组时造成了不一致，则将参照表中的所有造成不一致的元组的对应属性设置为空值。</a:t>
            </a:r>
          </a:p>
        </p:txBody>
      </p:sp>
    </p:spTree>
    <p:extLst>
      <p:ext uri="{BB962C8B-B14F-4D97-AF65-F5344CB8AC3E}">
        <p14:creationId xmlns:p14="http://schemas.microsoft.com/office/powerpoint/2010/main" val="180499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34819" name="Rectangle 2"/>
          <p:cNvSpPr>
            <a:spLocks noGrp="1" noChangeArrowheads="1"/>
          </p:cNvSpPr>
          <p:nvPr>
            <p:ph type="title" idx="4294967295"/>
          </p:nvPr>
        </p:nvSpPr>
        <p:spPr/>
        <p:txBody>
          <a:bodyPr/>
          <a:lstStyle/>
          <a:p>
            <a:pPr eaLnBrk="1" hangingPunct="1"/>
            <a:r>
              <a:rPr lang="en-US" altLang="zh-CN" sz="4800"/>
              <a:t>5.3  </a:t>
            </a:r>
            <a:r>
              <a:rPr lang="zh-CN" altLang="en-US" sz="4800"/>
              <a:t>用户定义的完整性</a:t>
            </a:r>
          </a:p>
        </p:txBody>
      </p:sp>
      <p:sp>
        <p:nvSpPr>
          <p:cNvPr id="34820" name="Rectangle 3"/>
          <p:cNvSpPr>
            <a:spLocks noGrp="1" noChangeArrowheads="1"/>
          </p:cNvSpPr>
          <p:nvPr>
            <p:ph type="body" idx="4294967295"/>
          </p:nvPr>
        </p:nvSpPr>
        <p:spPr/>
        <p:txBody>
          <a:bodyPr/>
          <a:lstStyle/>
          <a:p>
            <a:pPr eaLnBrk="1" hangingPunct="1">
              <a:lnSpc>
                <a:spcPct val="170000"/>
              </a:lnSpc>
            </a:pPr>
            <a:r>
              <a:rPr lang="zh-CN" altLang="en-US" smtClean="0"/>
              <a:t>用户定义的完整性是：针对</a:t>
            </a:r>
            <a:r>
              <a:rPr lang="zh-CN" altLang="en-US" smtClean="0">
                <a:solidFill>
                  <a:srgbClr val="FF00FF"/>
                </a:solidFill>
              </a:rPr>
              <a:t>某一具体应用</a:t>
            </a:r>
            <a:r>
              <a:rPr lang="zh-CN" altLang="en-US" smtClean="0"/>
              <a:t>的数据必须满足的语义要求 </a:t>
            </a:r>
          </a:p>
          <a:p>
            <a:pPr eaLnBrk="1" hangingPunct="1">
              <a:lnSpc>
                <a:spcPct val="170000"/>
              </a:lnSpc>
            </a:pPr>
            <a:r>
              <a:rPr lang="zh-CN" altLang="en-US" smtClean="0"/>
              <a:t>关系数据库管理系统提供了定义和检验用户定义完整性的机制，不必由应用程序承担</a:t>
            </a:r>
            <a:endParaRPr lang="zh-CN" altLang="en-US" sz="4267"/>
          </a:p>
        </p:txBody>
      </p:sp>
    </p:spTree>
    <p:extLst>
      <p:ext uri="{BB962C8B-B14F-4D97-AF65-F5344CB8AC3E}">
        <p14:creationId xmlns:p14="http://schemas.microsoft.com/office/powerpoint/2010/main" val="2438546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
        <p:nvSpPr>
          <p:cNvPr id="41987" name="Rectangle 3"/>
          <p:cNvSpPr>
            <a:spLocks noGrp="1" noChangeArrowheads="1"/>
          </p:cNvSpPr>
          <p:nvPr>
            <p:ph type="body" idx="4294967295"/>
          </p:nvPr>
        </p:nvSpPr>
        <p:spPr/>
        <p:txBody>
          <a:bodyPr/>
          <a:lstStyle/>
          <a:p>
            <a:pPr eaLnBrk="1" hangingPunct="1">
              <a:lnSpc>
                <a:spcPct val="150000"/>
              </a:lnSpc>
              <a:spcBef>
                <a:spcPct val="0"/>
              </a:spcBef>
            </a:pPr>
            <a:r>
              <a:rPr lang="zh-CN" altLang="en-US" smtClean="0"/>
              <a:t>属性上的约束条件检查和违约处理</a:t>
            </a:r>
            <a:endParaRPr lang="en-US" altLang="zh-CN" smtClean="0"/>
          </a:p>
          <a:p>
            <a:pPr lvl="1" eaLnBrk="1" hangingPunct="1">
              <a:lnSpc>
                <a:spcPct val="150000"/>
              </a:lnSpc>
              <a:spcBef>
                <a:spcPct val="0"/>
              </a:spcBef>
              <a:buSzPct val="85000"/>
            </a:pPr>
            <a:r>
              <a:rPr lang="zh-CN" altLang="en-US" smtClean="0"/>
              <a:t>插入元组或修改属性的值时，关系数据库管理系统检查属性上的约束条件是否被满足</a:t>
            </a:r>
          </a:p>
          <a:p>
            <a:pPr lvl="1" eaLnBrk="1" hangingPunct="1">
              <a:lnSpc>
                <a:spcPct val="150000"/>
              </a:lnSpc>
              <a:spcBef>
                <a:spcPct val="0"/>
              </a:spcBef>
              <a:buSzPct val="85000"/>
            </a:pPr>
            <a:r>
              <a:rPr lang="zh-CN" altLang="en-US" smtClean="0"/>
              <a:t>如果不满足则操作被拒绝执行 </a:t>
            </a:r>
          </a:p>
        </p:txBody>
      </p:sp>
      <p:sp>
        <p:nvSpPr>
          <p:cNvPr id="41988" name="Rectangle 2"/>
          <p:cNvSpPr>
            <a:spLocks noGrp="1" noChangeArrowheads="1"/>
          </p:cNvSpPr>
          <p:nvPr>
            <p:ph type="title" idx="4294967295"/>
          </p:nvPr>
        </p:nvSpPr>
        <p:spPr>
          <a:xfrm>
            <a:off x="609600" y="-19051"/>
            <a:ext cx="11582400" cy="757768"/>
          </a:xfrm>
        </p:spPr>
        <p:txBody>
          <a:bodyPr>
            <a:normAutofit fontScale="90000"/>
          </a:bodyPr>
          <a:lstStyle/>
          <a:p>
            <a:pPr eaLnBrk="1" hangingPunct="1">
              <a:lnSpc>
                <a:spcPct val="220000"/>
              </a:lnSpc>
            </a:pPr>
            <a:r>
              <a:rPr lang="en-US" altLang="zh-CN" sz="4800"/>
              <a:t>2. </a:t>
            </a:r>
            <a:r>
              <a:rPr lang="zh-CN" altLang="en-US" sz="4800"/>
              <a:t>属性上的约束条件检查和违约处理</a:t>
            </a:r>
            <a:endParaRPr lang="en-US" altLang="zh-CN" sz="4800"/>
          </a:p>
        </p:txBody>
      </p:sp>
    </p:spTree>
    <p:extLst>
      <p:ext uri="{BB962C8B-B14F-4D97-AF65-F5344CB8AC3E}">
        <p14:creationId xmlns:p14="http://schemas.microsoft.com/office/powerpoint/2010/main" val="11076585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p:txBody>
          <a:bodyPr/>
          <a:lstStyle/>
          <a:p>
            <a:pPr eaLnBrk="1" hangingPunct="1"/>
            <a:r>
              <a:rPr lang="zh-CN" altLang="zh-CN" sz="4800"/>
              <a:t>断言</a:t>
            </a:r>
          </a:p>
        </p:txBody>
      </p:sp>
      <p:sp>
        <p:nvSpPr>
          <p:cNvPr id="53251" name="内容占位符 2"/>
          <p:cNvSpPr>
            <a:spLocks noGrp="1"/>
          </p:cNvSpPr>
          <p:nvPr>
            <p:ph idx="4294967295"/>
          </p:nvPr>
        </p:nvSpPr>
        <p:spPr>
          <a:xfrm>
            <a:off x="609600" y="1096434"/>
            <a:ext cx="10972800" cy="4853517"/>
          </a:xfrm>
        </p:spPr>
        <p:txBody>
          <a:bodyPr>
            <a:normAutofit/>
          </a:bodyPr>
          <a:lstStyle/>
          <a:p>
            <a:pPr eaLnBrk="1" hangingPunct="1">
              <a:lnSpc>
                <a:spcPct val="120000"/>
              </a:lnSpc>
              <a:defRPr/>
            </a:pPr>
            <a:r>
              <a:rPr lang="en-US" altLang="zh-CN" smtClean="0"/>
              <a:t>SQL</a:t>
            </a:r>
            <a:r>
              <a:rPr lang="zh-CN" altLang="en-US" smtClean="0"/>
              <a:t>中，可以使用 </a:t>
            </a:r>
            <a:r>
              <a:rPr lang="en-US" altLang="zh-CN" smtClean="0"/>
              <a:t>CREATE ASSERTION</a:t>
            </a:r>
            <a:r>
              <a:rPr lang="zh-CN" altLang="en-US" smtClean="0"/>
              <a:t>语句，通过声明性断言来指定更具一般性的约束。</a:t>
            </a:r>
            <a:endParaRPr lang="zh-CN" altLang="en-US" sz="4267"/>
          </a:p>
          <a:p>
            <a:pPr eaLnBrk="1" hangingPunct="1">
              <a:lnSpc>
                <a:spcPct val="120000"/>
              </a:lnSpc>
              <a:defRPr/>
            </a:pPr>
            <a:r>
              <a:rPr lang="zh-CN" altLang="en-US" smtClean="0"/>
              <a:t>可以定义涉及多个表的或聚集操作的比较复杂的完整性约束。</a:t>
            </a:r>
            <a:endParaRPr lang="zh-CN" altLang="en-US" sz="4267"/>
          </a:p>
          <a:p>
            <a:pPr eaLnBrk="1" hangingPunct="1">
              <a:lnSpc>
                <a:spcPct val="120000"/>
              </a:lnSpc>
              <a:defRPr/>
            </a:pPr>
            <a:r>
              <a:rPr lang="zh-CN" altLang="en-US" smtClean="0"/>
              <a:t>断言创建以后，任何对断言中所涉及的关系的操作都会触发关系数据库管理系统对断言的检查，任何使断言不为真值的操作都会被拒绝执行</a:t>
            </a:r>
          </a:p>
        </p:txBody>
      </p:sp>
      <p:sp>
        <p:nvSpPr>
          <p:cNvPr id="54276" name="页脚占位符 3"/>
          <p:cNvSpPr txBox="1">
            <a:spLocks noGrp="1" noChangeArrowheads="1"/>
          </p:cNvSpPr>
          <p:nvPr/>
        </p:nvSpPr>
        <p:spPr bwMode="auto">
          <a:xfrm>
            <a:off x="6959600" y="6381751"/>
            <a:ext cx="4800600"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867">
              <a:solidFill>
                <a:srgbClr val="F03628"/>
              </a:solidFill>
            </a:endParaRPr>
          </a:p>
        </p:txBody>
      </p:sp>
    </p:spTree>
    <p:extLst>
      <p:ext uri="{BB962C8B-B14F-4D97-AF65-F5344CB8AC3E}">
        <p14:creationId xmlns:p14="http://schemas.microsoft.com/office/powerpoint/2010/main" val="32178715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第六章 关系</a:t>
            </a:r>
            <a:r>
              <a:rPr kumimoji="1" lang="zh-CN" altLang="en-US" dirty="0" smtClean="0"/>
              <a:t>数据</a:t>
            </a:r>
            <a:r>
              <a:rPr kumimoji="1" lang="zh-CN" altLang="en-US" dirty="0" smtClean="0"/>
              <a:t>理论</a:t>
            </a:r>
            <a:endParaRPr kumimoji="1" lang="zh-CN" altLang="en-US" dirty="0"/>
          </a:p>
        </p:txBody>
      </p:sp>
      <p:graphicFrame>
        <p:nvGraphicFramePr>
          <p:cNvPr id="5" name="图表 4"/>
          <p:cNvGraphicFramePr/>
          <p:nvPr>
            <p:extLst/>
          </p:nvPr>
        </p:nvGraphicFramePr>
        <p:xfrm>
          <a:off x="4525818" y="612788"/>
          <a:ext cx="9487452" cy="600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内容占位符 2"/>
          <p:cNvSpPr>
            <a:spLocks noGrp="1"/>
          </p:cNvSpPr>
          <p:nvPr>
            <p:ph idx="1"/>
          </p:nvPr>
        </p:nvSpPr>
        <p:spPr>
          <a:xfrm>
            <a:off x="297713" y="1435395"/>
            <a:ext cx="7028120" cy="5295014"/>
          </a:xfrm>
        </p:spPr>
        <p:txBody>
          <a:bodyPr>
            <a:normAutofit lnSpcReduction="10000"/>
          </a:bodyPr>
          <a:lstStyle/>
          <a:p>
            <a:r>
              <a:rPr lang="zh-CN" altLang="zh-CN" dirty="0">
                <a:solidFill>
                  <a:srgbClr val="FF0000"/>
                </a:solidFill>
              </a:rPr>
              <a:t>数据库逻辑设计阶段</a:t>
            </a:r>
            <a:endParaRPr lang="en-US" altLang="zh-CN" dirty="0" smtClean="0">
              <a:solidFill>
                <a:srgbClr val="FF0000"/>
              </a:solidFill>
            </a:endParaRPr>
          </a:p>
          <a:p>
            <a:r>
              <a:rPr lang="zh-CN" altLang="en-US" dirty="0" smtClean="0">
                <a:solidFill>
                  <a:srgbClr val="FF0000"/>
                </a:solidFill>
              </a:rPr>
              <a:t>目标：</a:t>
            </a:r>
            <a:r>
              <a:rPr lang="zh-CN" altLang="zh-CN" dirty="0" smtClean="0"/>
              <a:t>构造</a:t>
            </a:r>
            <a:r>
              <a:rPr lang="zh-CN" altLang="zh-CN" dirty="0"/>
              <a:t>一个好</a:t>
            </a:r>
            <a:r>
              <a:rPr lang="zh-CN" altLang="zh-CN" dirty="0" smtClean="0"/>
              <a:t>的</a:t>
            </a:r>
            <a:r>
              <a:rPr lang="zh-CN" altLang="en-US" dirty="0" smtClean="0"/>
              <a:t>数据库逻辑</a:t>
            </a:r>
            <a:r>
              <a:rPr lang="zh-CN" altLang="zh-CN" dirty="0" smtClean="0"/>
              <a:t>模式</a:t>
            </a:r>
            <a:endParaRPr lang="en-US" altLang="zh-CN" dirty="0" smtClean="0"/>
          </a:p>
          <a:p>
            <a:r>
              <a:rPr lang="zh-CN" altLang="en-US" dirty="0" smtClean="0">
                <a:solidFill>
                  <a:srgbClr val="FF0000"/>
                </a:solidFill>
              </a:rPr>
              <a:t>如何评价</a:t>
            </a:r>
            <a:endParaRPr lang="en-US" altLang="zh-CN" dirty="0" smtClean="0">
              <a:solidFill>
                <a:srgbClr val="FF0000"/>
              </a:solidFill>
            </a:endParaRPr>
          </a:p>
          <a:p>
            <a:pPr lvl="1"/>
            <a:r>
              <a:rPr lang="en-US" altLang="zh-CN" dirty="0" smtClean="0"/>
              <a:t>1.</a:t>
            </a:r>
            <a:r>
              <a:rPr lang="zh-CN" altLang="en-US" dirty="0" smtClean="0"/>
              <a:t> 直觉上什么是好的</a:t>
            </a:r>
            <a:r>
              <a:rPr lang="zh-CN" altLang="en-US" b="1" dirty="0" smtClean="0">
                <a:solidFill>
                  <a:srgbClr val="FF0000"/>
                </a:solidFill>
              </a:rPr>
              <a:t>（定性，掌握）</a:t>
            </a:r>
            <a:endParaRPr lang="en-US" altLang="zh-CN" b="1" dirty="0" smtClean="0">
              <a:solidFill>
                <a:srgbClr val="FF0000"/>
              </a:solidFill>
            </a:endParaRPr>
          </a:p>
          <a:p>
            <a:pPr lvl="1"/>
            <a:r>
              <a:rPr lang="en-US" altLang="zh-CN" dirty="0" smtClean="0"/>
              <a:t>2.</a:t>
            </a:r>
            <a:r>
              <a:rPr lang="zh-CN" altLang="en-US" dirty="0" smtClean="0"/>
              <a:t> 定义一套好的标准</a:t>
            </a:r>
            <a:r>
              <a:rPr lang="zh-CN" altLang="en-US" b="1" dirty="0" smtClean="0">
                <a:solidFill>
                  <a:srgbClr val="FF0000"/>
                </a:solidFill>
              </a:rPr>
              <a:t>（定量，掌握</a:t>
            </a:r>
            <a:r>
              <a:rPr lang="zh-CN" altLang="en-US" b="1" dirty="0">
                <a:solidFill>
                  <a:srgbClr val="FF0000"/>
                </a:solidFill>
              </a:rPr>
              <a:t>）</a:t>
            </a:r>
            <a:endParaRPr lang="en-US" altLang="zh-CN" b="1" dirty="0">
              <a:solidFill>
                <a:srgbClr val="FF0000"/>
              </a:solidFill>
            </a:endParaRPr>
          </a:p>
          <a:p>
            <a:r>
              <a:rPr lang="zh-CN" altLang="en-US" dirty="0" smtClean="0"/>
              <a:t>如何把不好的变成好的：</a:t>
            </a:r>
            <a:r>
              <a:rPr lang="zh-CN" altLang="en-US" dirty="0" smtClean="0">
                <a:solidFill>
                  <a:srgbClr val="FF0000"/>
                </a:solidFill>
              </a:rPr>
              <a:t>规范化</a:t>
            </a:r>
            <a:endParaRPr lang="en-US" altLang="zh-CN" dirty="0" smtClean="0">
              <a:solidFill>
                <a:srgbClr val="FF0000"/>
              </a:solidFill>
            </a:endParaRPr>
          </a:p>
          <a:p>
            <a:pPr lvl="1"/>
            <a:r>
              <a:rPr lang="zh-CN" altLang="en-US" dirty="0" smtClean="0"/>
              <a:t>定义一套推理规则</a:t>
            </a:r>
            <a:r>
              <a:rPr lang="zh-CN" altLang="en-US" b="1" dirty="0">
                <a:solidFill>
                  <a:srgbClr val="FF0000"/>
                </a:solidFill>
              </a:rPr>
              <a:t>（掌握）</a:t>
            </a:r>
            <a:endParaRPr lang="en-US" altLang="zh-CN" dirty="0" smtClean="0"/>
          </a:p>
          <a:p>
            <a:pPr lvl="1"/>
            <a:r>
              <a:rPr lang="zh-CN" altLang="en-US" dirty="0" smtClean="0"/>
              <a:t>提出一套模式分解算法</a:t>
            </a:r>
            <a:r>
              <a:rPr lang="zh-CN" altLang="en-US" b="1" dirty="0">
                <a:solidFill>
                  <a:srgbClr val="FF0000"/>
                </a:solidFill>
              </a:rPr>
              <a:t>（掌握）</a:t>
            </a:r>
            <a:endParaRPr lang="en-US" altLang="zh-CN" dirty="0" smtClean="0"/>
          </a:p>
          <a:p>
            <a:r>
              <a:rPr lang="zh-CN" altLang="en-US" b="1" dirty="0" smtClean="0">
                <a:solidFill>
                  <a:srgbClr val="FF0000"/>
                </a:solidFill>
              </a:rPr>
              <a:t>过程：</a:t>
            </a:r>
            <a:r>
              <a:rPr lang="zh-CN" altLang="zh-CN" dirty="0" smtClean="0"/>
              <a:t>基于</a:t>
            </a:r>
            <a:r>
              <a:rPr lang="zh-CN" altLang="zh-CN" dirty="0">
                <a:solidFill>
                  <a:srgbClr val="FF0000"/>
                </a:solidFill>
              </a:rPr>
              <a:t>公理系统提供的推理规则</a:t>
            </a:r>
            <a:r>
              <a:rPr lang="zh-CN" altLang="zh-CN" dirty="0"/>
              <a:t>，利用</a:t>
            </a:r>
            <a:r>
              <a:rPr lang="zh-CN" altLang="zh-CN" dirty="0">
                <a:solidFill>
                  <a:srgbClr val="FF0000"/>
                </a:solidFill>
              </a:rPr>
              <a:t>模式分解算法</a:t>
            </a:r>
            <a:r>
              <a:rPr lang="zh-CN" altLang="zh-CN" dirty="0" smtClean="0">
                <a:solidFill>
                  <a:srgbClr val="FF0000"/>
                </a:solidFill>
              </a:rPr>
              <a:t>，</a:t>
            </a:r>
            <a:r>
              <a:rPr lang="zh-CN" altLang="zh-CN" dirty="0" smtClean="0"/>
              <a:t>消除</a:t>
            </a:r>
            <a:r>
              <a:rPr lang="zh-CN" altLang="zh-CN" dirty="0"/>
              <a:t>关系模式中</a:t>
            </a:r>
            <a:r>
              <a:rPr lang="zh-CN" altLang="zh-CN" dirty="0">
                <a:solidFill>
                  <a:srgbClr val="FF0000"/>
                </a:solidFill>
              </a:rPr>
              <a:t>不合适的数据依赖</a:t>
            </a:r>
            <a:r>
              <a:rPr lang="zh-CN" altLang="zh-CN" dirty="0"/>
              <a:t>，以减少关系模式中存在的</a:t>
            </a:r>
            <a:r>
              <a:rPr lang="zh-CN" altLang="zh-CN" dirty="0">
                <a:solidFill>
                  <a:srgbClr val="FF0000"/>
                </a:solidFill>
              </a:rPr>
              <a:t>数据冗余、更新异常、插入异常、删除异常</a:t>
            </a:r>
            <a:r>
              <a:rPr lang="zh-CN" altLang="zh-CN" dirty="0"/>
              <a:t>等问题的过程</a:t>
            </a:r>
            <a:r>
              <a:rPr lang="zh-CN" altLang="zh-CN" dirty="0" smtClean="0"/>
              <a:t>。</a:t>
            </a:r>
            <a:r>
              <a:rPr lang="zh-CN" altLang="en-US" b="1" dirty="0">
                <a:solidFill>
                  <a:srgbClr val="FF0000"/>
                </a:solidFill>
              </a:rPr>
              <a:t> </a:t>
            </a:r>
            <a:r>
              <a:rPr lang="zh-CN" altLang="en-US" b="1" dirty="0" smtClean="0">
                <a:solidFill>
                  <a:srgbClr val="FF0000"/>
                </a:solidFill>
              </a:rPr>
              <a:t>（掌握）</a:t>
            </a:r>
            <a:endParaRPr lang="en-US" altLang="zh-CN" dirty="0" smtClean="0"/>
          </a:p>
          <a:p>
            <a:endParaRPr lang="zh-CN" altLang="zh-CN" dirty="0"/>
          </a:p>
          <a:p>
            <a:endParaRPr kumimoji="1" lang="zh-CN" altLang="en-US" dirty="0"/>
          </a:p>
        </p:txBody>
      </p:sp>
    </p:spTree>
    <p:extLst>
      <p:ext uri="{BB962C8B-B14F-4D97-AF65-F5344CB8AC3E}">
        <p14:creationId xmlns:p14="http://schemas.microsoft.com/office/powerpoint/2010/main" val="35032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linds(horizontal)">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blinds(horizontal)">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5">
                                            <p:graphicEl>
                                              <a:dgm id="{2A62FCF9-CA28-3245-B878-60A972A38DB1}"/>
                                            </p:graphicEl>
                                          </p:spTgt>
                                        </p:tgtEl>
                                        <p:attrNameLst>
                                          <p:attrName>style.visibility</p:attrName>
                                        </p:attrNameLst>
                                      </p:cBhvr>
                                      <p:to>
                                        <p:strVal val="visible"/>
                                      </p:to>
                                    </p:set>
                                    <p:animEffect transition="in" filter="circle(in)">
                                      <p:cBhvr>
                                        <p:cTn id="44" dur="2000"/>
                                        <p:tgtEl>
                                          <p:spTgt spid="5">
                                            <p:graphicEl>
                                              <a:dgm id="{2A62FCF9-CA28-3245-B878-60A972A38DB1}"/>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5">
                                            <p:graphicEl>
                                              <a:dgm id="{7A88CF63-46B7-A544-9526-682C8425CEB6}"/>
                                            </p:graphicEl>
                                          </p:spTgt>
                                        </p:tgtEl>
                                        <p:attrNameLst>
                                          <p:attrName>style.visibility</p:attrName>
                                        </p:attrNameLst>
                                      </p:cBhvr>
                                      <p:to>
                                        <p:strVal val="visible"/>
                                      </p:to>
                                    </p:set>
                                    <p:animEffect transition="in" filter="circle(in)">
                                      <p:cBhvr>
                                        <p:cTn id="49" dur="2000"/>
                                        <p:tgtEl>
                                          <p:spTgt spid="5">
                                            <p:graphicEl>
                                              <a:dgm id="{7A88CF63-46B7-A544-9526-682C8425CEB6}"/>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5">
                                            <p:graphicEl>
                                              <a:dgm id="{FE741D5C-044E-1545-8D6E-B7A28E2C0598}"/>
                                            </p:graphicEl>
                                          </p:spTgt>
                                        </p:tgtEl>
                                        <p:attrNameLst>
                                          <p:attrName>style.visibility</p:attrName>
                                        </p:attrNameLst>
                                      </p:cBhvr>
                                      <p:to>
                                        <p:strVal val="visible"/>
                                      </p:to>
                                    </p:set>
                                    <p:animEffect transition="in" filter="circle(in)">
                                      <p:cBhvr>
                                        <p:cTn id="54" dur="2000"/>
                                        <p:tgtEl>
                                          <p:spTgt spid="5">
                                            <p:graphicEl>
                                              <a:dgm id="{FE741D5C-044E-1545-8D6E-B7A28E2C0598}"/>
                                            </p:graphicEl>
                                          </p:spTgt>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5">
                                            <p:graphicEl>
                                              <a:dgm id="{E9C415C0-72D8-C047-98DC-142BE377E161}"/>
                                            </p:graphicEl>
                                          </p:spTgt>
                                        </p:tgtEl>
                                        <p:attrNameLst>
                                          <p:attrName>style.visibility</p:attrName>
                                        </p:attrNameLst>
                                      </p:cBhvr>
                                      <p:to>
                                        <p:strVal val="visible"/>
                                      </p:to>
                                    </p:set>
                                    <p:animEffect transition="in" filter="circle(in)">
                                      <p:cBhvr>
                                        <p:cTn id="57" dur="2000"/>
                                        <p:tgtEl>
                                          <p:spTgt spid="5">
                                            <p:graphicEl>
                                              <a:dgm id="{E9C415C0-72D8-C047-98DC-142BE377E161}"/>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5">
                                            <p:graphicEl>
                                              <a:dgm id="{595D4DAC-31F7-DB4C-B52A-642145EFE4D5}"/>
                                            </p:graphicEl>
                                          </p:spTgt>
                                        </p:tgtEl>
                                        <p:attrNameLst>
                                          <p:attrName>style.visibility</p:attrName>
                                        </p:attrNameLst>
                                      </p:cBhvr>
                                      <p:to>
                                        <p:strVal val="visible"/>
                                      </p:to>
                                    </p:set>
                                    <p:animEffect transition="in" filter="circle(in)">
                                      <p:cBhvr>
                                        <p:cTn id="62" dur="2000"/>
                                        <p:tgtEl>
                                          <p:spTgt spid="5">
                                            <p:graphicEl>
                                              <a:dgm id="{595D4DAC-31F7-DB4C-B52A-642145EFE4D5}"/>
                                            </p:graphicEl>
                                          </p:spTgt>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5">
                                            <p:graphicEl>
                                              <a:dgm id="{E1AA3426-E830-7140-875A-EC6B02971306}"/>
                                            </p:graphicEl>
                                          </p:spTgt>
                                        </p:tgtEl>
                                        <p:attrNameLst>
                                          <p:attrName>style.visibility</p:attrName>
                                        </p:attrNameLst>
                                      </p:cBhvr>
                                      <p:to>
                                        <p:strVal val="visible"/>
                                      </p:to>
                                    </p:set>
                                    <p:animEffect transition="in" filter="circle(in)">
                                      <p:cBhvr>
                                        <p:cTn id="65" dur="2000"/>
                                        <p:tgtEl>
                                          <p:spTgt spid="5">
                                            <p:graphicEl>
                                              <a:dgm id="{E1AA3426-E830-7140-875A-EC6B02971306}"/>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5">
                                            <p:graphicEl>
                                              <a:dgm id="{A0EA29AE-5782-9E4C-AC4B-ABCB862FABF3}"/>
                                            </p:graphicEl>
                                          </p:spTgt>
                                        </p:tgtEl>
                                        <p:attrNameLst>
                                          <p:attrName>style.visibility</p:attrName>
                                        </p:attrNameLst>
                                      </p:cBhvr>
                                      <p:to>
                                        <p:strVal val="visible"/>
                                      </p:to>
                                    </p:set>
                                    <p:animEffect transition="in" filter="circle(in)">
                                      <p:cBhvr>
                                        <p:cTn id="70" dur="2000"/>
                                        <p:tgtEl>
                                          <p:spTgt spid="5">
                                            <p:graphicEl>
                                              <a:dgm id="{A0EA29AE-5782-9E4C-AC4B-ABCB862FABF3}"/>
                                            </p:graphicEl>
                                          </p:spTgt>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graphicEl>
                                              <a:dgm id="{072472BB-5E1A-BF42-9240-3A576F533DFF}"/>
                                            </p:graphicEl>
                                          </p:spTgt>
                                        </p:tgtEl>
                                        <p:attrNameLst>
                                          <p:attrName>style.visibility</p:attrName>
                                        </p:attrNameLst>
                                      </p:cBhvr>
                                      <p:to>
                                        <p:strVal val="visible"/>
                                      </p:to>
                                    </p:set>
                                    <p:animEffect transition="in" filter="circle(in)">
                                      <p:cBhvr>
                                        <p:cTn id="73" dur="2000"/>
                                        <p:tgtEl>
                                          <p:spTgt spid="5">
                                            <p:graphicEl>
                                              <a:dgm id="{072472BB-5E1A-BF42-9240-3A576F533DFF}"/>
                                            </p:graphicEl>
                                          </p:spTgt>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5">
                                            <p:graphicEl>
                                              <a:dgm id="{53EDD017-4368-194A-A2F1-CB20EDFE4B96}"/>
                                            </p:graphicEl>
                                          </p:spTgt>
                                        </p:tgtEl>
                                        <p:attrNameLst>
                                          <p:attrName>style.visibility</p:attrName>
                                        </p:attrNameLst>
                                      </p:cBhvr>
                                      <p:to>
                                        <p:strVal val="visible"/>
                                      </p:to>
                                    </p:set>
                                    <p:animEffect transition="in" filter="circle(in)">
                                      <p:cBhvr>
                                        <p:cTn id="76" dur="2000"/>
                                        <p:tgtEl>
                                          <p:spTgt spid="5">
                                            <p:graphicEl>
                                              <a:dgm id="{53EDD017-4368-194A-A2F1-CB20EDFE4B9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直觉上：什么是</a:t>
            </a:r>
            <a:r>
              <a:rPr lang="zh-CN" altLang="en-US" b="1" dirty="0" smtClean="0">
                <a:solidFill>
                  <a:srgbClr val="FF0000"/>
                </a:solidFill>
              </a:rPr>
              <a:t>好与不好</a:t>
            </a:r>
            <a:r>
              <a:rPr lang="zh-CN" altLang="en-US" dirty="0"/>
              <a:t>的关系模式设计</a:t>
            </a:r>
          </a:p>
        </p:txBody>
      </p:sp>
      <p:graphicFrame>
        <p:nvGraphicFramePr>
          <p:cNvPr id="7" name="内容占位符 6"/>
          <p:cNvGraphicFramePr>
            <a:graphicFrameLocks noGrp="1"/>
          </p:cNvGraphicFramePr>
          <p:nvPr>
            <p:ph idx="1"/>
            <p:extLst/>
          </p:nvPr>
        </p:nvGraphicFramePr>
        <p:xfrm>
          <a:off x="690533" y="2298004"/>
          <a:ext cx="10515600" cy="3443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6274130" y="2133096"/>
            <a:ext cx="1760522" cy="1200329"/>
          </a:xfrm>
          <a:prstGeom prst="rect">
            <a:avLst/>
          </a:prstGeom>
          <a:solidFill>
            <a:schemeClr val="tx1"/>
          </a:solidFill>
        </p:spPr>
        <p:txBody>
          <a:bodyPr wrap="square" rtlCol="0">
            <a:spAutoFit/>
          </a:bodyPr>
          <a:lstStyle/>
          <a:p>
            <a:pPr algn="ctr"/>
            <a:r>
              <a:rPr kumimoji="1" lang="en-US" altLang="zh-CN" sz="2400" dirty="0" smtClean="0">
                <a:solidFill>
                  <a:schemeClr val="bg1"/>
                </a:solidFill>
              </a:rPr>
              <a:t>1.</a:t>
            </a:r>
            <a:r>
              <a:rPr kumimoji="1" lang="zh-CN" altLang="en-US" sz="2400" dirty="0" smtClean="0">
                <a:solidFill>
                  <a:schemeClr val="bg1"/>
                </a:solidFill>
              </a:rPr>
              <a:t> 插入异常</a:t>
            </a:r>
            <a:endParaRPr kumimoji="1" lang="en-US" altLang="zh-CN" sz="2400" dirty="0" smtClean="0">
              <a:solidFill>
                <a:schemeClr val="bg1"/>
              </a:solidFill>
            </a:endParaRPr>
          </a:p>
          <a:p>
            <a:pPr algn="ctr"/>
            <a:r>
              <a:rPr kumimoji="1" lang="en-US" altLang="zh-CN" sz="2400" dirty="0" smtClean="0">
                <a:solidFill>
                  <a:schemeClr val="bg1"/>
                </a:solidFill>
              </a:rPr>
              <a:t>2.</a:t>
            </a:r>
            <a:r>
              <a:rPr kumimoji="1" lang="zh-CN" altLang="en-US" sz="2400" dirty="0" smtClean="0">
                <a:solidFill>
                  <a:schemeClr val="bg1"/>
                </a:solidFill>
              </a:rPr>
              <a:t> 更新异常</a:t>
            </a:r>
            <a:endParaRPr kumimoji="1" lang="en-US" altLang="zh-CN" sz="2400" dirty="0" smtClean="0">
              <a:solidFill>
                <a:schemeClr val="bg1"/>
              </a:solidFill>
            </a:endParaRPr>
          </a:p>
          <a:p>
            <a:pPr algn="ctr"/>
            <a:r>
              <a:rPr kumimoji="1" lang="en-US" altLang="zh-CN" sz="2400" dirty="0" smtClean="0">
                <a:solidFill>
                  <a:schemeClr val="bg1"/>
                </a:solidFill>
              </a:rPr>
              <a:t>3.</a:t>
            </a:r>
            <a:r>
              <a:rPr kumimoji="1" lang="zh-CN" altLang="en-US" sz="2400" dirty="0" smtClean="0">
                <a:solidFill>
                  <a:schemeClr val="bg1"/>
                </a:solidFill>
              </a:rPr>
              <a:t> 删除异常</a:t>
            </a:r>
            <a:endParaRPr kumimoji="1" lang="zh-CN" altLang="en-US" sz="2400" dirty="0">
              <a:solidFill>
                <a:schemeClr val="bg1"/>
              </a:solidFill>
            </a:endParaRPr>
          </a:p>
        </p:txBody>
      </p:sp>
      <p:sp>
        <p:nvSpPr>
          <p:cNvPr id="9" name="文本框 8"/>
          <p:cNvSpPr txBox="1"/>
          <p:nvPr/>
        </p:nvSpPr>
        <p:spPr>
          <a:xfrm>
            <a:off x="3418301" y="5302319"/>
            <a:ext cx="4751921" cy="1200329"/>
          </a:xfrm>
          <a:prstGeom prst="rect">
            <a:avLst/>
          </a:prstGeom>
          <a:solidFill>
            <a:schemeClr val="tx1"/>
          </a:solidFill>
        </p:spPr>
        <p:txBody>
          <a:bodyPr wrap="square" rtlCol="0">
            <a:spAutoFit/>
          </a:bodyPr>
          <a:lstStyle/>
          <a:p>
            <a:r>
              <a:rPr kumimoji="1" lang="zh-CN" altLang="en-US" sz="2400" dirty="0" smtClean="0">
                <a:solidFill>
                  <a:srgbClr val="FF0000"/>
                </a:solidFill>
              </a:rPr>
              <a:t>从关系模式的设计上，理想上：</a:t>
            </a:r>
            <a:endParaRPr kumimoji="1" lang="en-US" altLang="zh-CN" sz="2400" dirty="0" smtClean="0">
              <a:solidFill>
                <a:srgbClr val="FF0000"/>
              </a:solidFill>
            </a:endParaRPr>
          </a:p>
          <a:p>
            <a:pPr marL="457200" indent="-457200">
              <a:buAutoNum type="arabicPeriod"/>
            </a:pPr>
            <a:r>
              <a:rPr kumimoji="1" lang="zh-CN" altLang="en-US" sz="2400" dirty="0" smtClean="0">
                <a:solidFill>
                  <a:schemeClr val="bg1"/>
                </a:solidFill>
              </a:rPr>
              <a:t>避免数据冗余</a:t>
            </a:r>
            <a:endParaRPr kumimoji="1" lang="en-US" altLang="zh-CN" sz="2400" dirty="0" smtClean="0">
              <a:solidFill>
                <a:schemeClr val="bg1"/>
              </a:solidFill>
            </a:endParaRPr>
          </a:p>
          <a:p>
            <a:pPr marL="457200" indent="-457200">
              <a:buAutoNum type="arabicPeriod"/>
            </a:pPr>
            <a:r>
              <a:rPr kumimoji="1" lang="zh-CN" altLang="en-US" sz="2400" dirty="0" smtClean="0">
                <a:solidFill>
                  <a:schemeClr val="bg1"/>
                </a:solidFill>
              </a:rPr>
              <a:t>消除数据异常</a:t>
            </a:r>
            <a:endParaRPr kumimoji="1" lang="zh-CN" altLang="en-US" sz="2400" dirty="0">
              <a:solidFill>
                <a:schemeClr val="bg1"/>
              </a:solidFill>
            </a:endParaRPr>
          </a:p>
        </p:txBody>
      </p:sp>
      <p:sp>
        <p:nvSpPr>
          <p:cNvPr id="10" name="文本框 9"/>
          <p:cNvSpPr txBox="1"/>
          <p:nvPr/>
        </p:nvSpPr>
        <p:spPr>
          <a:xfrm>
            <a:off x="3605903" y="1882505"/>
            <a:ext cx="1760522" cy="830997"/>
          </a:xfrm>
          <a:prstGeom prst="rect">
            <a:avLst/>
          </a:prstGeom>
          <a:solidFill>
            <a:schemeClr val="tx1"/>
          </a:solidFill>
        </p:spPr>
        <p:txBody>
          <a:bodyPr wrap="square" rtlCol="0">
            <a:spAutoFit/>
          </a:bodyPr>
          <a:lstStyle/>
          <a:p>
            <a:pPr algn="ctr"/>
            <a:r>
              <a:rPr kumimoji="1" lang="zh-CN" altLang="en-US" sz="2400" dirty="0" smtClean="0">
                <a:solidFill>
                  <a:schemeClr val="bg1"/>
                </a:solidFill>
              </a:rPr>
              <a:t>一份数据</a:t>
            </a:r>
            <a:endParaRPr kumimoji="1" lang="en-US" altLang="zh-CN" sz="2400" dirty="0" smtClean="0">
              <a:solidFill>
                <a:schemeClr val="bg1"/>
              </a:solidFill>
            </a:endParaRPr>
          </a:p>
          <a:p>
            <a:pPr algn="ctr"/>
            <a:r>
              <a:rPr kumimoji="1" lang="zh-CN" altLang="en-US" sz="2400" dirty="0" smtClean="0">
                <a:solidFill>
                  <a:schemeClr val="bg1"/>
                </a:solidFill>
              </a:rPr>
              <a:t>多处存放</a:t>
            </a:r>
            <a:endParaRPr kumimoji="1" lang="zh-CN" altLang="en-US" sz="2400" dirty="0">
              <a:solidFill>
                <a:schemeClr val="bg1"/>
              </a:solidFill>
            </a:endParaRPr>
          </a:p>
        </p:txBody>
      </p:sp>
    </p:spTree>
    <p:extLst>
      <p:ext uri="{BB962C8B-B14F-4D97-AF65-F5344CB8AC3E}">
        <p14:creationId xmlns:p14="http://schemas.microsoft.com/office/powerpoint/2010/main" val="11625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graphicEl>
                                              <a:dgm id="{F84C74DB-6D89-054D-A0E5-70C82E9FD342}"/>
                                            </p:graphicEl>
                                          </p:spTgt>
                                        </p:tgtEl>
                                        <p:attrNameLst>
                                          <p:attrName>style.visibility</p:attrName>
                                        </p:attrNameLst>
                                      </p:cBhvr>
                                      <p:to>
                                        <p:strVal val="visible"/>
                                      </p:to>
                                    </p:set>
                                    <p:animEffect transition="in" filter="barn(outVertical)">
                                      <p:cBhvr>
                                        <p:cTn id="7" dur="500"/>
                                        <p:tgtEl>
                                          <p:spTgt spid="7">
                                            <p:graphicEl>
                                              <a:dgm id="{F84C74DB-6D89-054D-A0E5-70C82E9FD34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
                                            <p:graphicEl>
                                              <a:dgm id="{0A294813-1FDD-344B-A6B8-85F9DB9AFE39}"/>
                                            </p:graphicEl>
                                          </p:spTgt>
                                        </p:tgtEl>
                                        <p:attrNameLst>
                                          <p:attrName>style.visibility</p:attrName>
                                        </p:attrNameLst>
                                      </p:cBhvr>
                                      <p:to>
                                        <p:strVal val="visible"/>
                                      </p:to>
                                    </p:set>
                                    <p:animEffect transition="in" filter="barn(outVertical)">
                                      <p:cBhvr>
                                        <p:cTn id="12" dur="500"/>
                                        <p:tgtEl>
                                          <p:spTgt spid="7">
                                            <p:graphicEl>
                                              <a:dgm id="{0A294813-1FDD-344B-A6B8-85F9DB9AFE3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
                                            <p:graphicEl>
                                              <a:dgm id="{26366D13-63C9-9D40-BB5B-2A9CC92298FF}"/>
                                            </p:graphicEl>
                                          </p:spTgt>
                                        </p:tgtEl>
                                        <p:attrNameLst>
                                          <p:attrName>style.visibility</p:attrName>
                                        </p:attrNameLst>
                                      </p:cBhvr>
                                      <p:to>
                                        <p:strVal val="visible"/>
                                      </p:to>
                                    </p:set>
                                    <p:animEffect transition="in" filter="barn(outVertical)">
                                      <p:cBhvr>
                                        <p:cTn id="17" dur="500"/>
                                        <p:tgtEl>
                                          <p:spTgt spid="7">
                                            <p:graphicEl>
                                              <a:dgm id="{26366D13-63C9-9D40-BB5B-2A9CC92298F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46567" y="188385"/>
            <a:ext cx="12479867" cy="563033"/>
          </a:xfrm>
        </p:spPr>
        <p:txBody>
          <a:bodyPr>
            <a:normAutofit fontScale="90000"/>
          </a:bodyPr>
          <a:lstStyle/>
          <a:p>
            <a:pPr eaLnBrk="1" hangingPunct="1"/>
            <a:r>
              <a:rPr lang="zh-CN" altLang="en-US" sz="4667"/>
              <a:t>应用程序与数据的对应关系（数据库系统阶段）</a:t>
            </a:r>
            <a:endParaRPr lang="en-US" altLang="zh-CN" sz="4667"/>
          </a:p>
        </p:txBody>
      </p:sp>
      <p:grpSp>
        <p:nvGrpSpPr>
          <p:cNvPr id="78850" name="Group 41"/>
          <p:cNvGrpSpPr>
            <a:grpSpLocks/>
          </p:cNvGrpSpPr>
          <p:nvPr/>
        </p:nvGrpSpPr>
        <p:grpSpPr bwMode="auto">
          <a:xfrm>
            <a:off x="1678518" y="1915585"/>
            <a:ext cx="8185149" cy="3594100"/>
            <a:chOff x="1216" y="1162"/>
            <a:chExt cx="3867" cy="2263"/>
          </a:xfrm>
        </p:grpSpPr>
        <p:sp>
          <p:nvSpPr>
            <p:cNvPr id="78852" name="Line 6"/>
            <p:cNvSpPr>
              <a:spLocks noChangeShapeType="1"/>
            </p:cNvSpPr>
            <p:nvPr/>
          </p:nvSpPr>
          <p:spPr bwMode="auto">
            <a:xfrm>
              <a:off x="1216" y="342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53" name="Line 7"/>
            <p:cNvSpPr>
              <a:spLocks noChangeShapeType="1"/>
            </p:cNvSpPr>
            <p:nvPr/>
          </p:nvSpPr>
          <p:spPr bwMode="auto">
            <a:xfrm>
              <a:off x="1279" y="3171"/>
              <a:ext cx="64" cy="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78854" name="Group 9"/>
            <p:cNvGrpSpPr>
              <a:grpSpLocks/>
            </p:cNvGrpSpPr>
            <p:nvPr/>
          </p:nvGrpSpPr>
          <p:grpSpPr bwMode="auto">
            <a:xfrm>
              <a:off x="1562" y="2795"/>
              <a:ext cx="698" cy="372"/>
              <a:chOff x="2119" y="7370"/>
              <a:chExt cx="1155" cy="471"/>
            </a:xfrm>
          </p:grpSpPr>
          <p:sp>
            <p:nvSpPr>
              <p:cNvPr id="78879" name="Rectangle 10"/>
              <p:cNvSpPr>
                <a:spLocks noChangeArrowheads="1"/>
              </p:cNvSpPr>
              <p:nvPr/>
            </p:nvSpPr>
            <p:spPr bwMode="auto">
              <a:xfrm>
                <a:off x="2224" y="7370"/>
                <a:ext cx="1050" cy="314"/>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667"/>
              </a:p>
            </p:txBody>
          </p:sp>
          <p:sp>
            <p:nvSpPr>
              <p:cNvPr id="78880" name="Line 11"/>
              <p:cNvSpPr>
                <a:spLocks noChangeShapeType="1"/>
              </p:cNvSpPr>
              <p:nvPr/>
            </p:nvSpPr>
            <p:spPr bwMode="auto">
              <a:xfrm flipH="1">
                <a:off x="2119" y="7684"/>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81" name="Line 12"/>
              <p:cNvSpPr>
                <a:spLocks noChangeShapeType="1"/>
              </p:cNvSpPr>
              <p:nvPr/>
            </p:nvSpPr>
            <p:spPr bwMode="auto">
              <a:xfrm flipH="1">
                <a:off x="3169" y="7684"/>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82" name="Line 13"/>
              <p:cNvSpPr>
                <a:spLocks noChangeShapeType="1"/>
              </p:cNvSpPr>
              <p:nvPr/>
            </p:nvSpPr>
            <p:spPr bwMode="auto">
              <a:xfrm>
                <a:off x="2119" y="7841"/>
                <a:ext cx="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grpSp>
          <p:nvGrpSpPr>
            <p:cNvPr id="78855" name="Group 14"/>
            <p:cNvGrpSpPr>
              <a:grpSpLocks/>
            </p:cNvGrpSpPr>
            <p:nvPr/>
          </p:nvGrpSpPr>
          <p:grpSpPr bwMode="auto">
            <a:xfrm>
              <a:off x="1371" y="2919"/>
              <a:ext cx="254" cy="496"/>
              <a:chOff x="1909" y="7527"/>
              <a:chExt cx="420" cy="628"/>
            </a:xfrm>
          </p:grpSpPr>
          <p:grpSp>
            <p:nvGrpSpPr>
              <p:cNvPr id="78873" name="Group 15"/>
              <p:cNvGrpSpPr>
                <a:grpSpLocks/>
              </p:cNvGrpSpPr>
              <p:nvPr/>
            </p:nvGrpSpPr>
            <p:grpSpPr bwMode="auto">
              <a:xfrm>
                <a:off x="1909" y="7527"/>
                <a:ext cx="261" cy="628"/>
                <a:chOff x="1909" y="7527"/>
                <a:chExt cx="261" cy="628"/>
              </a:xfrm>
            </p:grpSpPr>
            <p:sp>
              <p:nvSpPr>
                <p:cNvPr id="78875" name="AutoShape 16"/>
                <p:cNvSpPr>
                  <a:spLocks noChangeArrowheads="1"/>
                </p:cNvSpPr>
                <p:nvPr/>
              </p:nvSpPr>
              <p:spPr bwMode="auto">
                <a:xfrm>
                  <a:off x="2065" y="7527"/>
                  <a:ext cx="105" cy="142"/>
                </a:xfrm>
                <a:prstGeom prst="flowChartConnector">
                  <a:avLst/>
                </a:prstGeom>
                <a:solidFill>
                  <a:srgbClr val="FFFFFF"/>
                </a:solidFill>
                <a:ln w="9525">
                  <a:solidFill>
                    <a:srgbClr val="000000"/>
                  </a:solidFill>
                  <a:round/>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667"/>
                </a:p>
              </p:txBody>
            </p:sp>
            <p:sp>
              <p:nvSpPr>
                <p:cNvPr id="78876" name="Arc 17"/>
                <p:cNvSpPr>
                  <a:spLocks/>
                </p:cNvSpPr>
                <p:nvPr/>
              </p:nvSpPr>
              <p:spPr bwMode="auto">
                <a:xfrm flipH="1">
                  <a:off x="2008" y="7684"/>
                  <a:ext cx="105"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78877" name="Line 18"/>
                <p:cNvSpPr>
                  <a:spLocks noChangeShapeType="1"/>
                </p:cNvSpPr>
                <p:nvPr/>
              </p:nvSpPr>
              <p:spPr bwMode="auto">
                <a:xfrm>
                  <a:off x="2014" y="7998"/>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78" name="Line 19"/>
                <p:cNvSpPr>
                  <a:spLocks noChangeShapeType="1"/>
                </p:cNvSpPr>
                <p:nvPr/>
              </p:nvSpPr>
              <p:spPr bwMode="auto">
                <a:xfrm flipH="1">
                  <a:off x="1909" y="7998"/>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sp>
            <p:nvSpPr>
              <p:cNvPr id="78874" name="Line 20"/>
              <p:cNvSpPr>
                <a:spLocks noChangeShapeType="1"/>
              </p:cNvSpPr>
              <p:nvPr/>
            </p:nvSpPr>
            <p:spPr bwMode="auto">
              <a:xfrm>
                <a:off x="2119" y="7684"/>
                <a:ext cx="210"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sp>
          <p:nvSpPr>
            <p:cNvPr id="78856" name="AutoShape 21"/>
            <p:cNvSpPr>
              <a:spLocks noChangeArrowheads="1"/>
            </p:cNvSpPr>
            <p:nvPr/>
          </p:nvSpPr>
          <p:spPr bwMode="auto">
            <a:xfrm>
              <a:off x="2608" y="1706"/>
              <a:ext cx="953" cy="762"/>
            </a:xfrm>
            <a:prstGeom prst="hexagon">
              <a:avLst>
                <a:gd name="adj" fmla="val 31266"/>
                <a:gd name="vf" fmla="val 115470"/>
              </a:avLst>
            </a:prstGeom>
            <a:solidFill>
              <a:srgbClr val="FFFFFF"/>
            </a:solidFill>
            <a:ln w="9525">
              <a:solidFill>
                <a:srgbClr val="000000"/>
              </a:solidFill>
              <a:miter lim="800000"/>
              <a:headEnd/>
              <a:tailEnd/>
            </a:ln>
          </p:spPr>
          <p:txBody>
            <a:bodyPr lIns="0" tIns="254400" rIns="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400"/>
                <a:t>数据库管理系统</a:t>
              </a:r>
              <a:endParaRPr kumimoji="1" lang="en-US" altLang="zh-CN" sz="2400"/>
            </a:p>
          </p:txBody>
        </p:sp>
        <p:sp>
          <p:nvSpPr>
            <p:cNvPr id="78857" name="AutoShape 22"/>
            <p:cNvSpPr>
              <a:spLocks noChangeArrowheads="1"/>
            </p:cNvSpPr>
            <p:nvPr/>
          </p:nvSpPr>
          <p:spPr bwMode="auto">
            <a:xfrm>
              <a:off x="4130" y="1344"/>
              <a:ext cx="953" cy="1778"/>
            </a:xfrm>
            <a:prstGeom prst="can">
              <a:avLst>
                <a:gd name="adj" fmla="val 46642"/>
              </a:avLst>
            </a:prstGeom>
            <a:solidFill>
              <a:srgbClr val="FFFFFF"/>
            </a:solidFill>
            <a:ln w="9525">
              <a:solidFill>
                <a:srgbClr val="000000"/>
              </a:solidFill>
              <a:round/>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667"/>
            </a:p>
          </p:txBody>
        </p:sp>
        <p:sp>
          <p:nvSpPr>
            <p:cNvPr id="78858" name="Rectangle 24"/>
            <p:cNvSpPr>
              <a:spLocks noChangeArrowheads="1"/>
            </p:cNvSpPr>
            <p:nvPr/>
          </p:nvSpPr>
          <p:spPr bwMode="auto">
            <a:xfrm>
              <a:off x="4316" y="2024"/>
              <a:ext cx="254" cy="127"/>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667"/>
            </a:p>
          </p:txBody>
        </p:sp>
        <p:sp>
          <p:nvSpPr>
            <p:cNvPr id="78859" name="Rectangle 25"/>
            <p:cNvSpPr>
              <a:spLocks noChangeArrowheads="1"/>
            </p:cNvSpPr>
            <p:nvPr/>
          </p:nvSpPr>
          <p:spPr bwMode="auto">
            <a:xfrm>
              <a:off x="4316" y="2405"/>
              <a:ext cx="254" cy="127"/>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667"/>
            </a:p>
          </p:txBody>
        </p:sp>
        <p:sp>
          <p:nvSpPr>
            <p:cNvPr id="78860" name="Rectangle 26"/>
            <p:cNvSpPr>
              <a:spLocks noChangeArrowheads="1"/>
            </p:cNvSpPr>
            <p:nvPr/>
          </p:nvSpPr>
          <p:spPr bwMode="auto">
            <a:xfrm>
              <a:off x="4697" y="2405"/>
              <a:ext cx="254" cy="127"/>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667"/>
            </a:p>
          </p:txBody>
        </p:sp>
        <p:sp>
          <p:nvSpPr>
            <p:cNvPr id="78861" name="Rectangle 27"/>
            <p:cNvSpPr>
              <a:spLocks noChangeArrowheads="1"/>
            </p:cNvSpPr>
            <p:nvPr/>
          </p:nvSpPr>
          <p:spPr bwMode="auto">
            <a:xfrm>
              <a:off x="4507" y="2786"/>
              <a:ext cx="254" cy="127"/>
            </a:xfrm>
            <a:prstGeom prst="rect">
              <a:avLst/>
            </a:prstGeom>
            <a:solidFill>
              <a:srgbClr val="FFFFFF"/>
            </a:solidFill>
            <a:ln w="9525">
              <a:solidFill>
                <a:srgbClr val="000000"/>
              </a:solidFill>
              <a:miter lim="800000"/>
              <a:headEnd/>
              <a:tailE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667"/>
            </a:p>
          </p:txBody>
        </p:sp>
        <p:sp>
          <p:nvSpPr>
            <p:cNvPr id="78862" name="Line 28"/>
            <p:cNvSpPr>
              <a:spLocks noChangeShapeType="1"/>
            </p:cNvSpPr>
            <p:nvPr/>
          </p:nvSpPr>
          <p:spPr bwMode="auto">
            <a:xfrm>
              <a:off x="4443" y="2151"/>
              <a:ext cx="0"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78863" name="Line 29"/>
            <p:cNvSpPr>
              <a:spLocks noChangeShapeType="1"/>
            </p:cNvSpPr>
            <p:nvPr/>
          </p:nvSpPr>
          <p:spPr bwMode="auto">
            <a:xfrm>
              <a:off x="4507" y="2532"/>
              <a:ext cx="63"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78864" name="Line 30"/>
            <p:cNvSpPr>
              <a:spLocks noChangeShapeType="1"/>
            </p:cNvSpPr>
            <p:nvPr/>
          </p:nvSpPr>
          <p:spPr bwMode="auto">
            <a:xfrm flipH="1">
              <a:off x="4697" y="2532"/>
              <a:ext cx="64"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78865" name="Line 31"/>
            <p:cNvSpPr>
              <a:spLocks noChangeShapeType="1"/>
            </p:cNvSpPr>
            <p:nvPr/>
          </p:nvSpPr>
          <p:spPr bwMode="auto">
            <a:xfrm>
              <a:off x="3560" y="2069"/>
              <a:ext cx="5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66" name="Line 32"/>
            <p:cNvSpPr>
              <a:spLocks noChangeShapeType="1"/>
            </p:cNvSpPr>
            <p:nvPr/>
          </p:nvSpPr>
          <p:spPr bwMode="auto">
            <a:xfrm>
              <a:off x="2245" y="1480"/>
              <a:ext cx="590"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67" name="Line 33"/>
            <p:cNvSpPr>
              <a:spLocks noChangeShapeType="1"/>
            </p:cNvSpPr>
            <p:nvPr/>
          </p:nvSpPr>
          <p:spPr bwMode="auto">
            <a:xfrm>
              <a:off x="2290" y="2069"/>
              <a:ext cx="3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68" name="Line 34"/>
            <p:cNvSpPr>
              <a:spLocks noChangeShapeType="1"/>
            </p:cNvSpPr>
            <p:nvPr/>
          </p:nvSpPr>
          <p:spPr bwMode="auto">
            <a:xfrm flipV="1">
              <a:off x="2290" y="2478"/>
              <a:ext cx="545" cy="4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78869" name="Text Box 35"/>
            <p:cNvSpPr txBox="1">
              <a:spLocks noChangeArrowheads="1"/>
            </p:cNvSpPr>
            <p:nvPr/>
          </p:nvSpPr>
          <p:spPr bwMode="auto">
            <a:xfrm>
              <a:off x="1383" y="1162"/>
              <a:ext cx="871" cy="379"/>
            </a:xfrm>
            <a:prstGeom prst="rect">
              <a:avLst/>
            </a:prstGeom>
            <a:solidFill>
              <a:srgbClr val="FFFFFF"/>
            </a:solidFill>
            <a:ln w="9525">
              <a:solidFill>
                <a:srgbClr val="000000"/>
              </a:solidFill>
              <a:miter lim="800000"/>
              <a:headEnd/>
              <a:tailEnd/>
            </a:ln>
          </p:spPr>
          <p:txBody>
            <a:bodyPr tIns="1584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buFont typeface="Arial" panose="020B0604020202020204" pitchFamily="34" charset="0"/>
                <a:buNone/>
              </a:pPr>
              <a:r>
                <a:rPr kumimoji="1" lang="zh-CN" altLang="en-US" sz="2667"/>
                <a:t>应用程序</a:t>
              </a:r>
              <a:r>
                <a:rPr kumimoji="1" lang="en-US" altLang="zh-CN" sz="2667"/>
                <a:t>1</a:t>
              </a:r>
            </a:p>
          </p:txBody>
        </p:sp>
        <p:sp>
          <p:nvSpPr>
            <p:cNvPr id="78870" name="Text Box 36"/>
            <p:cNvSpPr txBox="1">
              <a:spLocks noChangeArrowheads="1"/>
            </p:cNvSpPr>
            <p:nvPr/>
          </p:nvSpPr>
          <p:spPr bwMode="auto">
            <a:xfrm>
              <a:off x="1429" y="1933"/>
              <a:ext cx="871" cy="378"/>
            </a:xfrm>
            <a:prstGeom prst="rect">
              <a:avLst/>
            </a:prstGeom>
            <a:solidFill>
              <a:srgbClr val="FFFFFF"/>
            </a:solidFill>
            <a:ln w="9525">
              <a:solidFill>
                <a:srgbClr val="000000"/>
              </a:solidFill>
              <a:miter lim="800000"/>
              <a:headEnd/>
              <a:tailEnd/>
            </a:ln>
          </p:spPr>
          <p:txBody>
            <a:bodyPr tIns="1584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buFont typeface="Arial" panose="020B0604020202020204" pitchFamily="34" charset="0"/>
                <a:buNone/>
              </a:pPr>
              <a:r>
                <a:rPr kumimoji="1" lang="zh-CN" altLang="en-US" sz="2667"/>
                <a:t>应用程序</a:t>
              </a:r>
              <a:r>
                <a:rPr kumimoji="1" lang="en-US" altLang="zh-CN" sz="2667"/>
                <a:t>2</a:t>
              </a:r>
            </a:p>
          </p:txBody>
        </p:sp>
        <p:sp>
          <p:nvSpPr>
            <p:cNvPr id="78871" name="Text Box 38"/>
            <p:cNvSpPr txBox="1">
              <a:spLocks noChangeArrowheads="1"/>
            </p:cNvSpPr>
            <p:nvPr/>
          </p:nvSpPr>
          <p:spPr bwMode="auto">
            <a:xfrm>
              <a:off x="4332" y="1434"/>
              <a:ext cx="65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kumimoji="1" lang="zh-CN" altLang="en-US" sz="2667"/>
                <a:t>数据库</a:t>
              </a:r>
            </a:p>
          </p:txBody>
        </p:sp>
        <p:sp>
          <p:nvSpPr>
            <p:cNvPr id="78872" name="Text Box 39"/>
            <p:cNvSpPr txBox="1">
              <a:spLocks noChangeArrowheads="1"/>
            </p:cNvSpPr>
            <p:nvPr/>
          </p:nvSpPr>
          <p:spPr bwMode="auto">
            <a:xfrm>
              <a:off x="1920" y="2341"/>
              <a:ext cx="2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r>
                <a:rPr kumimoji="1" lang="en-US" altLang="zh-CN" sz="2667"/>
                <a:t>…</a:t>
              </a:r>
            </a:p>
          </p:txBody>
        </p:sp>
      </p:grpSp>
      <p:sp>
        <p:nvSpPr>
          <p:cNvPr id="78851" name="Text Box 2"/>
          <p:cNvSpPr txBox="1">
            <a:spLocks noChangeArrowheads="1"/>
          </p:cNvSpPr>
          <p:nvPr/>
        </p:nvSpPr>
        <p:spPr bwMode="auto">
          <a:xfrm>
            <a:off x="3107267" y="5583768"/>
            <a:ext cx="68515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数据库系统阶段 应用程序与数据之间的对应关系 </a:t>
            </a:r>
          </a:p>
        </p:txBody>
      </p:sp>
    </p:spTree>
    <p:extLst>
      <p:ext uri="{BB962C8B-B14F-4D97-AF65-F5344CB8AC3E}">
        <p14:creationId xmlns:p14="http://schemas.microsoft.com/office/powerpoint/2010/main" val="39009444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考核要求</a:t>
            </a:r>
            <a:r>
              <a:rPr kumimoji="1" lang="zh-CN" altLang="en-US" b="1" dirty="0" smtClean="0">
                <a:solidFill>
                  <a:srgbClr val="FF0000"/>
                </a:solidFill>
              </a:rPr>
              <a:t>（掌握）</a:t>
            </a:r>
            <a:endParaRPr kumimoji="1" lang="zh-CN" altLang="en-US" b="1" dirty="0">
              <a:solidFill>
                <a:srgbClr val="FF0000"/>
              </a:solidFill>
            </a:endParaRPr>
          </a:p>
        </p:txBody>
      </p:sp>
      <p:sp>
        <p:nvSpPr>
          <p:cNvPr id="3" name="内容占位符 2"/>
          <p:cNvSpPr>
            <a:spLocks noGrp="1"/>
          </p:cNvSpPr>
          <p:nvPr>
            <p:ph idx="1"/>
          </p:nvPr>
        </p:nvSpPr>
        <p:spPr>
          <a:xfrm>
            <a:off x="838200" y="1690688"/>
            <a:ext cx="10515600" cy="4351338"/>
          </a:xfrm>
        </p:spPr>
        <p:txBody>
          <a:bodyPr/>
          <a:lstStyle/>
          <a:p>
            <a:r>
              <a:rPr kumimoji="1" lang="zh-CN" altLang="en-US" b="1" dirty="0" smtClean="0">
                <a:solidFill>
                  <a:srgbClr val="FF0000"/>
                </a:solidFill>
              </a:rPr>
              <a:t>给定</a:t>
            </a:r>
            <a:r>
              <a:rPr kumimoji="1" lang="zh-CN" altLang="en-US" b="1" dirty="0">
                <a:solidFill>
                  <a:srgbClr val="FF0000"/>
                </a:solidFill>
              </a:rPr>
              <a:t>数据库设计模式</a:t>
            </a:r>
            <a:r>
              <a:rPr kumimoji="1" lang="zh-CN" altLang="en-US" b="1" dirty="0" smtClean="0">
                <a:solidFill>
                  <a:srgbClr val="FF0000"/>
                </a:solidFill>
              </a:rPr>
              <a:t>，能够描述出当前设计存在的问题</a:t>
            </a:r>
            <a:endParaRPr kumimoji="1" lang="en-US" altLang="zh-CN" b="1" dirty="0" smtClean="0">
              <a:solidFill>
                <a:srgbClr val="FF0000"/>
              </a:solidFill>
            </a:endParaRPr>
          </a:p>
          <a:p>
            <a:r>
              <a:rPr kumimoji="1" lang="zh-CN" altLang="en-US" b="1" dirty="0" smtClean="0">
                <a:solidFill>
                  <a:srgbClr val="FF0000"/>
                </a:solidFill>
              </a:rPr>
              <a:t>举例：</a:t>
            </a:r>
            <a:r>
              <a:rPr kumimoji="1" lang="zh-CN" altLang="en-US" dirty="0" smtClean="0"/>
              <a:t>仪器租赁管理系统</a:t>
            </a:r>
            <a:endParaRPr kumimoji="1" lang="en-US" altLang="zh-CN" dirty="0" smtClean="0"/>
          </a:p>
          <a:p>
            <a:r>
              <a:rPr kumimoji="1" lang="zh-CN" altLang="en-US" b="1" dirty="0" smtClean="0">
                <a:solidFill>
                  <a:srgbClr val="FF0000"/>
                </a:solidFill>
              </a:rPr>
              <a:t>给定模式设计：</a:t>
            </a:r>
            <a:r>
              <a:rPr kumimoji="1" lang="zh-CN" altLang="en-US" sz="2400" dirty="0" smtClean="0"/>
              <a:t>仪器租赁（职工号，姓名，所在单位</a:t>
            </a:r>
            <a:r>
              <a:rPr kumimoji="1" lang="zh-CN" altLang="en-US" sz="2400" dirty="0"/>
              <a:t>，单位联系电话，</a:t>
            </a:r>
            <a:r>
              <a:rPr kumimoji="1" lang="zh-CN" altLang="en-US" sz="2400" dirty="0" smtClean="0"/>
              <a:t>仪器</a:t>
            </a:r>
            <a:r>
              <a:rPr kumimoji="1" lang="en-US" altLang="zh-CN" sz="2400" dirty="0" smtClean="0"/>
              <a:t>ID</a:t>
            </a:r>
            <a:r>
              <a:rPr kumimoji="1" lang="zh-CN" altLang="en-US" sz="2400" dirty="0" smtClean="0"/>
              <a:t>，仪器名称，存放位置，租赁起始时间，租赁截止时间，租金）</a:t>
            </a:r>
            <a:endParaRPr kumimoji="1" lang="en-US" altLang="zh-CN" sz="2400" dirty="0" smtClean="0"/>
          </a:p>
          <a:p>
            <a:endParaRPr kumimoji="1" lang="zh-CN" altLang="en-US" dirty="0"/>
          </a:p>
        </p:txBody>
      </p:sp>
      <p:graphicFrame>
        <p:nvGraphicFramePr>
          <p:cNvPr id="4" name="表格 3"/>
          <p:cNvGraphicFramePr>
            <a:graphicFrameLocks noGrp="1"/>
          </p:cNvGraphicFramePr>
          <p:nvPr>
            <p:extLst/>
          </p:nvPr>
        </p:nvGraphicFramePr>
        <p:xfrm>
          <a:off x="235528" y="3609408"/>
          <a:ext cx="11720944" cy="311404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0000"/>
                    </a:ext>
                  </a:extLst>
                </a:gridCol>
                <a:gridCol w="760222">
                  <a:extLst>
                    <a:ext uri="{9D8B030D-6E8A-4147-A177-3AD203B41FA5}">
                      <a16:colId xmlns:a16="http://schemas.microsoft.com/office/drawing/2014/main" val="20001"/>
                    </a:ext>
                  </a:extLst>
                </a:gridCol>
                <a:gridCol w="1113629">
                  <a:extLst>
                    <a:ext uri="{9D8B030D-6E8A-4147-A177-3AD203B41FA5}">
                      <a16:colId xmlns:a16="http://schemas.microsoft.com/office/drawing/2014/main" val="20002"/>
                    </a:ext>
                  </a:extLst>
                </a:gridCol>
                <a:gridCol w="1570802">
                  <a:extLst>
                    <a:ext uri="{9D8B030D-6E8A-4147-A177-3AD203B41FA5}">
                      <a16:colId xmlns:a16="http://schemas.microsoft.com/office/drawing/2014/main" val="20003"/>
                    </a:ext>
                  </a:extLst>
                </a:gridCol>
                <a:gridCol w="1009325">
                  <a:extLst>
                    <a:ext uri="{9D8B030D-6E8A-4147-A177-3AD203B41FA5}">
                      <a16:colId xmlns:a16="http://schemas.microsoft.com/office/drawing/2014/main" val="20004"/>
                    </a:ext>
                  </a:extLst>
                </a:gridCol>
                <a:gridCol w="983659">
                  <a:extLst>
                    <a:ext uri="{9D8B030D-6E8A-4147-A177-3AD203B41FA5}">
                      <a16:colId xmlns:a16="http://schemas.microsoft.com/office/drawing/2014/main" val="20005"/>
                    </a:ext>
                  </a:extLst>
                </a:gridCol>
                <a:gridCol w="1167024">
                  <a:extLst>
                    <a:ext uri="{9D8B030D-6E8A-4147-A177-3AD203B41FA5}">
                      <a16:colId xmlns:a16="http://schemas.microsoft.com/office/drawing/2014/main" val="20006"/>
                    </a:ext>
                  </a:extLst>
                </a:gridCol>
                <a:gridCol w="1603168">
                  <a:extLst>
                    <a:ext uri="{9D8B030D-6E8A-4147-A177-3AD203B41FA5}">
                      <a16:colId xmlns:a16="http://schemas.microsoft.com/office/drawing/2014/main" val="20007"/>
                    </a:ext>
                  </a:extLst>
                </a:gridCol>
                <a:gridCol w="1721456">
                  <a:extLst>
                    <a:ext uri="{9D8B030D-6E8A-4147-A177-3AD203B41FA5}">
                      <a16:colId xmlns:a16="http://schemas.microsoft.com/office/drawing/2014/main" val="20008"/>
                    </a:ext>
                  </a:extLst>
                </a:gridCol>
                <a:gridCol w="746632">
                  <a:extLst>
                    <a:ext uri="{9D8B030D-6E8A-4147-A177-3AD203B41FA5}">
                      <a16:colId xmlns:a16="http://schemas.microsoft.com/office/drawing/2014/main" val="20009"/>
                    </a:ext>
                  </a:extLst>
                </a:gridCol>
              </a:tblGrid>
              <a:tr h="370840">
                <a:tc>
                  <a:txBody>
                    <a:bodyPr/>
                    <a:lstStyle/>
                    <a:p>
                      <a:r>
                        <a:rPr kumimoji="1" lang="zh-CN" altLang="en-US" dirty="0" smtClean="0"/>
                        <a:t>职工号</a:t>
                      </a:r>
                      <a:endParaRPr lang="zh-CN" altLang="en-US" dirty="0"/>
                    </a:p>
                  </a:txBody>
                  <a:tcPr/>
                </a:tc>
                <a:tc>
                  <a:txBody>
                    <a:bodyPr/>
                    <a:lstStyle/>
                    <a:p>
                      <a:r>
                        <a:rPr kumimoji="1" lang="zh-CN" altLang="en-US" dirty="0" smtClean="0"/>
                        <a:t>姓名</a:t>
                      </a:r>
                      <a:endParaRPr lang="zh-CN" altLang="en-US" dirty="0"/>
                    </a:p>
                  </a:txBody>
                  <a:tcPr/>
                </a:tc>
                <a:tc>
                  <a:txBody>
                    <a:bodyPr/>
                    <a:lstStyle/>
                    <a:p>
                      <a:r>
                        <a:rPr kumimoji="1" lang="zh-CN" altLang="en-US" dirty="0" smtClean="0"/>
                        <a:t>所在单位</a:t>
                      </a:r>
                      <a:endParaRPr lang="zh-CN" altLang="en-US" dirty="0"/>
                    </a:p>
                  </a:txBody>
                  <a:tcPr/>
                </a:tc>
                <a:tc>
                  <a:txBody>
                    <a:bodyPr/>
                    <a:lstStyle/>
                    <a:p>
                      <a:r>
                        <a:rPr kumimoji="1" lang="zh-CN" altLang="en-US" dirty="0" smtClean="0"/>
                        <a:t>单位联系电话</a:t>
                      </a:r>
                      <a:endParaRPr lang="zh-CN" altLang="en-US" dirty="0"/>
                    </a:p>
                  </a:txBody>
                  <a:tcPr/>
                </a:tc>
                <a:tc>
                  <a:txBody>
                    <a:bodyPr/>
                    <a:lstStyle/>
                    <a:p>
                      <a:r>
                        <a:rPr kumimoji="1" lang="zh-CN" altLang="en-US" dirty="0" smtClean="0"/>
                        <a:t>仪器</a:t>
                      </a:r>
                      <a:r>
                        <a:rPr kumimoji="1" lang="en-US" altLang="zh-CN" dirty="0" smtClean="0"/>
                        <a:t>ID</a:t>
                      </a:r>
                      <a:endParaRPr lang="zh-CN" altLang="en-US" dirty="0"/>
                    </a:p>
                  </a:txBody>
                  <a:tcPr/>
                </a:tc>
                <a:tc>
                  <a:txBody>
                    <a:bodyPr/>
                    <a:lstStyle/>
                    <a:p>
                      <a:r>
                        <a:rPr kumimoji="1" lang="zh-CN" altLang="en-US" dirty="0" smtClean="0"/>
                        <a:t>仪器名</a:t>
                      </a:r>
                      <a:endParaRPr lang="zh-CN" altLang="en-US" dirty="0"/>
                    </a:p>
                  </a:txBody>
                  <a:tcPr/>
                </a:tc>
                <a:tc>
                  <a:txBody>
                    <a:bodyPr/>
                    <a:lstStyle/>
                    <a:p>
                      <a:r>
                        <a:rPr lang="zh-CN" altLang="en-US" dirty="0" smtClean="0"/>
                        <a:t>存放位置</a:t>
                      </a:r>
                      <a:endParaRPr lang="zh-CN" altLang="en-US" dirty="0"/>
                    </a:p>
                  </a:txBody>
                  <a:tcPr/>
                </a:tc>
                <a:tc>
                  <a:txBody>
                    <a:bodyPr/>
                    <a:lstStyle/>
                    <a:p>
                      <a:r>
                        <a:rPr kumimoji="1" lang="zh-CN" altLang="en-US" dirty="0" smtClean="0"/>
                        <a:t>租赁起始时间</a:t>
                      </a:r>
                      <a:endParaRPr lang="zh-CN" altLang="en-US" dirty="0"/>
                    </a:p>
                  </a:txBody>
                  <a:tcPr/>
                </a:tc>
                <a:tc>
                  <a:txBody>
                    <a:bodyPr/>
                    <a:lstStyle/>
                    <a:p>
                      <a:r>
                        <a:rPr kumimoji="1" lang="zh-CN" altLang="en-US" dirty="0" smtClean="0"/>
                        <a:t>租赁截止时间</a:t>
                      </a:r>
                      <a:endParaRPr lang="zh-CN" altLang="en-US" dirty="0"/>
                    </a:p>
                  </a:txBody>
                  <a:tcPr/>
                </a:tc>
                <a:tc>
                  <a:txBody>
                    <a:bodyPr/>
                    <a:lstStyle/>
                    <a:p>
                      <a:r>
                        <a:rPr kumimoji="1" lang="zh-CN" altLang="en-US" dirty="0" smtClean="0"/>
                        <a:t>租金</a:t>
                      </a:r>
                      <a:endParaRPr lang="zh-CN" altLang="en-US" dirty="0"/>
                    </a:p>
                  </a:txBody>
                  <a:tcPr/>
                </a:tc>
                <a:extLst>
                  <a:ext uri="{0D108BD9-81ED-4DB2-BD59-A6C34878D82A}">
                    <a16:rowId xmlns:a16="http://schemas.microsoft.com/office/drawing/2014/main" val="10000"/>
                  </a:ext>
                </a:extLst>
              </a:tr>
              <a:tr h="370840">
                <a:tc>
                  <a:txBody>
                    <a:bodyPr/>
                    <a:lstStyle/>
                    <a:p>
                      <a:r>
                        <a:rPr kumimoji="1" lang="en-US" altLang="zh-CN" dirty="0" smtClean="0"/>
                        <a:t>2018001</a:t>
                      </a:r>
                      <a:endParaRPr lang="zh-CN" altLang="en-US" dirty="0"/>
                    </a:p>
                  </a:txBody>
                  <a:tcPr/>
                </a:tc>
                <a:tc>
                  <a:txBody>
                    <a:bodyPr/>
                    <a:lstStyle/>
                    <a:p>
                      <a:r>
                        <a:rPr kumimoji="1" lang="zh-CN" altLang="en-US" dirty="0" smtClean="0"/>
                        <a:t>刘晨</a:t>
                      </a:r>
                      <a:endParaRPr lang="zh-CN" altLang="en-US" dirty="0"/>
                    </a:p>
                  </a:txBody>
                  <a:tcPr/>
                </a:tc>
                <a:tc>
                  <a:txBody>
                    <a:bodyPr/>
                    <a:lstStyle/>
                    <a:p>
                      <a:r>
                        <a:rPr kumimoji="1" lang="zh-CN" altLang="en-US" dirty="0" smtClean="0"/>
                        <a:t>信息学院</a:t>
                      </a:r>
                      <a:endParaRPr lang="zh-CN" altLang="en-US" dirty="0"/>
                    </a:p>
                  </a:txBody>
                  <a:tcPr/>
                </a:tc>
                <a:tc>
                  <a:txBody>
                    <a:bodyPr/>
                    <a:lstStyle/>
                    <a:p>
                      <a:r>
                        <a:rPr kumimoji="1" lang="en-US" altLang="zh-CN" dirty="0" smtClean="0"/>
                        <a:t>62513007</a:t>
                      </a:r>
                      <a:endParaRPr lang="zh-CN" altLang="en-US" dirty="0"/>
                    </a:p>
                  </a:txBody>
                  <a:tcPr/>
                </a:tc>
                <a:tc>
                  <a:txBody>
                    <a:bodyPr/>
                    <a:lstStyle/>
                    <a:p>
                      <a:r>
                        <a:rPr kumimoji="1" lang="en-US" altLang="zh-CN" dirty="0" smtClean="0"/>
                        <a:t>001</a:t>
                      </a:r>
                      <a:r>
                        <a:rPr kumimoji="1" lang="zh-CN" altLang="en-US" dirty="0" smtClean="0"/>
                        <a:t> </a:t>
                      </a:r>
                      <a:endParaRPr lang="zh-CN" altLang="en-US" dirty="0"/>
                    </a:p>
                  </a:txBody>
                  <a:tcPr/>
                </a:tc>
                <a:tc>
                  <a:txBody>
                    <a:bodyPr/>
                    <a:lstStyle/>
                    <a:p>
                      <a:r>
                        <a:rPr kumimoji="1" lang="zh-CN" altLang="en-US" dirty="0" smtClean="0"/>
                        <a:t>电子万能试验机</a:t>
                      </a:r>
                      <a:endParaRPr lang="zh-CN" altLang="en-US" dirty="0"/>
                    </a:p>
                  </a:txBody>
                  <a:tcPr/>
                </a:tc>
                <a:tc>
                  <a:txBody>
                    <a:bodyPr/>
                    <a:lstStyle/>
                    <a:p>
                      <a:r>
                        <a:rPr lang="zh-CN" altLang="en-US" dirty="0" smtClean="0"/>
                        <a:t>理工楼</a:t>
                      </a:r>
                      <a:r>
                        <a:rPr lang="en-US" altLang="zh-CN" dirty="0" smtClean="0"/>
                        <a:t>201</a:t>
                      </a:r>
                      <a:endParaRPr lang="zh-CN" altLang="en-US" dirty="0"/>
                    </a:p>
                  </a:txBody>
                  <a:tcPr/>
                </a:tc>
                <a:tc>
                  <a:txBody>
                    <a:bodyPr/>
                    <a:lstStyle/>
                    <a:p>
                      <a:r>
                        <a:rPr kumimoji="1" lang="en-US" altLang="zh-CN" dirty="0" smtClean="0"/>
                        <a:t>2018-11-01</a:t>
                      </a:r>
                      <a:r>
                        <a:rPr kumimoji="1" lang="zh-CN" altLang="en-US" dirty="0" smtClean="0"/>
                        <a:t> </a:t>
                      </a:r>
                      <a:r>
                        <a:rPr kumimoji="1" lang="en-US" altLang="zh-CN" dirty="0" smtClean="0"/>
                        <a:t>08:00</a:t>
                      </a:r>
                      <a:endParaRPr lang="zh-CN" altLang="en-US" dirty="0"/>
                    </a:p>
                  </a:txBody>
                  <a:tcPr/>
                </a:tc>
                <a:tc>
                  <a:txBody>
                    <a:bodyPr/>
                    <a:lstStyle/>
                    <a:p>
                      <a:r>
                        <a:rPr kumimoji="1" lang="en-US" altLang="zh-CN" dirty="0" smtClean="0"/>
                        <a:t>2018-11-01</a:t>
                      </a:r>
                      <a:r>
                        <a:rPr kumimoji="1" lang="zh-CN" altLang="en-US" dirty="0" smtClean="0"/>
                        <a:t> </a:t>
                      </a:r>
                      <a:r>
                        <a:rPr kumimoji="1" lang="en-US" altLang="zh-CN" dirty="0" smtClean="0"/>
                        <a:t>24:00</a:t>
                      </a:r>
                      <a:endParaRPr lang="zh-CN" altLang="en-US" dirty="0"/>
                    </a:p>
                  </a:txBody>
                  <a:tcPr/>
                </a:tc>
                <a:tc>
                  <a:txBody>
                    <a:bodyPr/>
                    <a:lstStyle/>
                    <a:p>
                      <a:r>
                        <a:rPr kumimoji="1" lang="en-US" altLang="zh-CN" dirty="0" smtClean="0"/>
                        <a:t>900</a:t>
                      </a:r>
                      <a:endParaRPr lang="zh-CN" altLang="en-US" dirty="0"/>
                    </a:p>
                  </a:txBody>
                  <a:tcPr/>
                </a:tc>
                <a:extLst>
                  <a:ext uri="{0D108BD9-81ED-4DB2-BD59-A6C34878D82A}">
                    <a16:rowId xmlns:a16="http://schemas.microsoft.com/office/drawing/2014/main" val="10001"/>
                  </a:ext>
                </a:extLst>
              </a:tr>
              <a:tr h="370840">
                <a:tc>
                  <a:txBody>
                    <a:bodyPr/>
                    <a:lstStyle/>
                    <a:p>
                      <a:r>
                        <a:rPr kumimoji="1" lang="en-US" altLang="zh-CN" dirty="0" smtClean="0"/>
                        <a:t>2015019</a:t>
                      </a:r>
                      <a:endParaRPr lang="zh-CN" altLang="en-US" dirty="0"/>
                    </a:p>
                  </a:txBody>
                  <a:tcPr/>
                </a:tc>
                <a:tc>
                  <a:txBody>
                    <a:bodyPr/>
                    <a:lstStyle/>
                    <a:p>
                      <a:r>
                        <a:rPr kumimoji="1" lang="zh-CN" altLang="en-US" dirty="0" smtClean="0"/>
                        <a:t>王宁</a:t>
                      </a:r>
                      <a:endParaRPr lang="zh-CN" altLang="en-US" dirty="0"/>
                    </a:p>
                  </a:txBody>
                  <a:tcPr/>
                </a:tc>
                <a:tc>
                  <a:txBody>
                    <a:bodyPr/>
                    <a:lstStyle/>
                    <a:p>
                      <a:r>
                        <a:rPr kumimoji="1" lang="zh-CN" altLang="en-US" dirty="0" smtClean="0"/>
                        <a:t>数据学院</a:t>
                      </a:r>
                      <a:endParaRPr lang="zh-CN" altLang="en-US" dirty="0"/>
                    </a:p>
                  </a:txBody>
                  <a:tcPr/>
                </a:tc>
                <a:tc>
                  <a:txBody>
                    <a:bodyPr/>
                    <a:lstStyle/>
                    <a:p>
                      <a:r>
                        <a:rPr kumimoji="1" lang="en-US" altLang="zh-CN" dirty="0" smtClean="0"/>
                        <a:t>62512408</a:t>
                      </a:r>
                      <a:endParaRPr lang="zh-CN" altLang="en-US" dirty="0"/>
                    </a:p>
                  </a:txBody>
                  <a:tcPr/>
                </a:tc>
                <a:tc>
                  <a:txBody>
                    <a:bodyPr/>
                    <a:lstStyle/>
                    <a:p>
                      <a:r>
                        <a:rPr kumimoji="1" lang="en-US" altLang="zh-CN" dirty="0" smtClean="0"/>
                        <a:t>001</a:t>
                      </a:r>
                      <a:endParaRPr lang="zh-CN" altLang="en-US" dirty="0"/>
                    </a:p>
                  </a:txBody>
                  <a:tcPr/>
                </a:tc>
                <a:tc>
                  <a:txBody>
                    <a:bodyPr/>
                    <a:lstStyle/>
                    <a:p>
                      <a:r>
                        <a:rPr kumimoji="1" lang="zh-CN" altLang="en-US" dirty="0" smtClean="0"/>
                        <a:t>电子万能试验机</a:t>
                      </a:r>
                      <a:endParaRPr lang="zh-CN" altLang="en-US" dirty="0"/>
                    </a:p>
                  </a:txBody>
                  <a:tcPr/>
                </a:tc>
                <a:tc>
                  <a:txBody>
                    <a:bodyPr/>
                    <a:lstStyle/>
                    <a:p>
                      <a:r>
                        <a:rPr lang="zh-CN" altLang="en-US" dirty="0" smtClean="0"/>
                        <a:t>理工楼</a:t>
                      </a:r>
                      <a:r>
                        <a:rPr lang="en-US" altLang="zh-CN" dirty="0" smtClean="0"/>
                        <a:t>201</a:t>
                      </a:r>
                      <a:endParaRPr lang="zh-CN" altLang="en-US" dirty="0"/>
                    </a:p>
                  </a:txBody>
                  <a:tcPr/>
                </a:tc>
                <a:tc>
                  <a:txBody>
                    <a:bodyPr/>
                    <a:lstStyle/>
                    <a:p>
                      <a:r>
                        <a:rPr kumimoji="1" lang="en-US" altLang="zh-CN" dirty="0" smtClean="0"/>
                        <a:t>2018-11-02</a:t>
                      </a:r>
                      <a:r>
                        <a:rPr kumimoji="1" lang="zh-CN" altLang="en-US" dirty="0" smtClean="0"/>
                        <a:t> </a:t>
                      </a:r>
                      <a:r>
                        <a:rPr kumimoji="1" lang="en-US" altLang="zh-CN" dirty="0" smtClean="0"/>
                        <a:t>08:00</a:t>
                      </a:r>
                      <a:endParaRPr lang="zh-CN" altLang="en-US" dirty="0"/>
                    </a:p>
                  </a:txBody>
                  <a:tcPr/>
                </a:tc>
                <a:tc>
                  <a:txBody>
                    <a:bodyPr/>
                    <a:lstStyle/>
                    <a:p>
                      <a:r>
                        <a:rPr kumimoji="1" lang="en-US" altLang="zh-CN" dirty="0" smtClean="0"/>
                        <a:t>2018-11-02</a:t>
                      </a:r>
                      <a:r>
                        <a:rPr kumimoji="1" lang="zh-CN" altLang="en-US" dirty="0" smtClean="0"/>
                        <a:t> </a:t>
                      </a:r>
                      <a:r>
                        <a:rPr kumimoji="1" lang="en-US" altLang="zh-CN" dirty="0" smtClean="0"/>
                        <a:t>24:00</a:t>
                      </a:r>
                      <a:endParaRPr lang="zh-CN" altLang="en-US" dirty="0"/>
                    </a:p>
                  </a:txBody>
                  <a:tcPr/>
                </a:tc>
                <a:tc>
                  <a:txBody>
                    <a:bodyPr/>
                    <a:lstStyle/>
                    <a:p>
                      <a:r>
                        <a:rPr kumimoji="1" lang="en-US" altLang="zh-CN" dirty="0" smtClean="0"/>
                        <a:t>900</a:t>
                      </a:r>
                      <a:endParaRPr lang="zh-CN" altLang="en-US" dirty="0"/>
                    </a:p>
                  </a:txBody>
                  <a:tcPr/>
                </a:tc>
                <a:extLst>
                  <a:ext uri="{0D108BD9-81ED-4DB2-BD59-A6C34878D82A}">
                    <a16:rowId xmlns:a16="http://schemas.microsoft.com/office/drawing/2014/main" val="10002"/>
                  </a:ext>
                </a:extLst>
              </a:tr>
              <a:tr h="370840">
                <a:tc>
                  <a:txBody>
                    <a:bodyPr/>
                    <a:lstStyle/>
                    <a:p>
                      <a:r>
                        <a:rPr kumimoji="1" lang="en-US" altLang="zh-CN" dirty="0" smtClean="0"/>
                        <a:t>2015019</a:t>
                      </a:r>
                      <a:endParaRPr lang="zh-CN" altLang="en-US" dirty="0"/>
                    </a:p>
                  </a:txBody>
                  <a:tcPr/>
                </a:tc>
                <a:tc>
                  <a:txBody>
                    <a:bodyPr/>
                    <a:lstStyle/>
                    <a:p>
                      <a:r>
                        <a:rPr kumimoji="1" lang="zh-CN" altLang="en-US" dirty="0" smtClean="0"/>
                        <a:t>王宁</a:t>
                      </a:r>
                      <a:endParaRPr lang="zh-CN" altLang="en-US" dirty="0"/>
                    </a:p>
                  </a:txBody>
                  <a:tcPr/>
                </a:tc>
                <a:tc>
                  <a:txBody>
                    <a:bodyPr/>
                    <a:lstStyle/>
                    <a:p>
                      <a:r>
                        <a:rPr kumimoji="1" lang="zh-CN" altLang="en-US" dirty="0" smtClean="0"/>
                        <a:t>数据学院</a:t>
                      </a:r>
                      <a:endParaRPr lang="zh-CN" altLang="en-US" dirty="0"/>
                    </a:p>
                  </a:txBody>
                  <a:tcPr/>
                </a:tc>
                <a:tc>
                  <a:txBody>
                    <a:bodyPr/>
                    <a:lstStyle/>
                    <a:p>
                      <a:r>
                        <a:rPr kumimoji="1" lang="en-US" altLang="zh-CN" dirty="0" smtClean="0"/>
                        <a:t>62512408</a:t>
                      </a:r>
                      <a:endParaRPr lang="zh-CN" altLang="en-US" dirty="0"/>
                    </a:p>
                  </a:txBody>
                  <a:tcPr/>
                </a:tc>
                <a:tc>
                  <a:txBody>
                    <a:bodyPr/>
                    <a:lstStyle/>
                    <a:p>
                      <a:r>
                        <a:rPr kumimoji="1" lang="en-US" altLang="zh-CN" dirty="0" smtClean="0"/>
                        <a:t>002</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CG</a:t>
                      </a: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5</a:t>
                      </a:r>
                      <a:r>
                        <a:rPr lang="zh-CN" altLang="en-US" sz="1800" b="0" i="0" kern="1200" dirty="0" smtClean="0">
                          <a:solidFill>
                            <a:schemeClr val="dk1"/>
                          </a:solidFill>
                          <a:effectLst/>
                          <a:latin typeface="+mn-lt"/>
                          <a:ea typeface="+mn-ea"/>
                          <a:cs typeface="+mn-cs"/>
                        </a:rPr>
                        <a:t>型重力仪</a:t>
                      </a:r>
                      <a:endParaRPr lang="zh-CN" altLang="en-US" dirty="0"/>
                    </a:p>
                  </a:txBody>
                  <a:tcPr/>
                </a:tc>
                <a:tc>
                  <a:txBody>
                    <a:bodyPr/>
                    <a:lstStyle/>
                    <a:p>
                      <a:r>
                        <a:rPr lang="zh-CN" altLang="en-US" dirty="0" smtClean="0"/>
                        <a:t>理工楼</a:t>
                      </a:r>
                      <a:r>
                        <a:rPr lang="en-US" altLang="zh-CN" dirty="0" smtClean="0"/>
                        <a:t>202</a:t>
                      </a:r>
                      <a:endParaRPr lang="zh-CN" altLang="en-US" dirty="0"/>
                    </a:p>
                  </a:txBody>
                  <a:tcPr/>
                </a:tc>
                <a:tc>
                  <a:txBody>
                    <a:bodyPr/>
                    <a:lstStyle/>
                    <a:p>
                      <a:r>
                        <a:rPr kumimoji="1" lang="en-US" altLang="zh-CN" dirty="0" smtClean="0"/>
                        <a:t>2018-11-01</a:t>
                      </a:r>
                      <a:r>
                        <a:rPr kumimoji="1" lang="zh-CN" altLang="en-US" dirty="0" smtClean="0"/>
                        <a:t> </a:t>
                      </a:r>
                      <a:r>
                        <a:rPr kumimoji="1" lang="en-US" altLang="zh-CN" dirty="0" smtClean="0"/>
                        <a:t>08:00</a:t>
                      </a:r>
                      <a:endParaRPr lang="zh-CN" altLang="en-US" dirty="0"/>
                    </a:p>
                  </a:txBody>
                  <a:tcPr/>
                </a:tc>
                <a:tc>
                  <a:txBody>
                    <a:bodyPr/>
                    <a:lstStyle/>
                    <a:p>
                      <a:r>
                        <a:rPr kumimoji="1" lang="en-US" altLang="zh-CN" dirty="0" smtClean="0"/>
                        <a:t>2018-11-01</a:t>
                      </a:r>
                      <a:r>
                        <a:rPr kumimoji="1" lang="zh-CN" altLang="en-US" dirty="0" smtClean="0"/>
                        <a:t> </a:t>
                      </a:r>
                      <a:r>
                        <a:rPr kumimoji="1" lang="en-US" altLang="zh-CN" dirty="0" smtClean="0"/>
                        <a:t>24:00</a:t>
                      </a:r>
                      <a:endParaRPr lang="zh-CN" altLang="en-US" dirty="0"/>
                    </a:p>
                  </a:txBody>
                  <a:tcPr/>
                </a:tc>
                <a:tc>
                  <a:txBody>
                    <a:bodyPr/>
                    <a:lstStyle/>
                    <a:p>
                      <a:r>
                        <a:rPr kumimoji="1" lang="en-US" altLang="zh-CN" dirty="0" smtClean="0"/>
                        <a:t>900</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56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考核要求（续）</a:t>
            </a:r>
            <a:endParaRPr kumimoji="1" lang="zh-CN" altLang="en-US" b="1" dirty="0">
              <a:solidFill>
                <a:srgbClr val="FF0000"/>
              </a:solidFill>
            </a:endParaRPr>
          </a:p>
        </p:txBody>
      </p:sp>
      <p:sp>
        <p:nvSpPr>
          <p:cNvPr id="3" name="内容占位符 2"/>
          <p:cNvSpPr>
            <a:spLocks noGrp="1"/>
          </p:cNvSpPr>
          <p:nvPr>
            <p:ph idx="1"/>
          </p:nvPr>
        </p:nvSpPr>
        <p:spPr>
          <a:xfrm>
            <a:off x="838200" y="1864426"/>
            <a:ext cx="10515600" cy="4857008"/>
          </a:xfrm>
        </p:spPr>
        <p:txBody>
          <a:bodyPr>
            <a:normAutofit/>
          </a:bodyPr>
          <a:lstStyle/>
          <a:p>
            <a:r>
              <a:rPr kumimoji="1" lang="zh-CN" altLang="en-US" dirty="0"/>
              <a:t>仪器租赁（职工号，姓名，所在单位</a:t>
            </a:r>
            <a:r>
              <a:rPr kumimoji="1" lang="zh-CN" altLang="en-US" dirty="0" smtClean="0"/>
              <a:t>，单位联系电话，</a:t>
            </a:r>
            <a:r>
              <a:rPr kumimoji="1" lang="zh-CN" altLang="en-US" dirty="0"/>
              <a:t>仪器</a:t>
            </a:r>
            <a:r>
              <a:rPr kumimoji="1" lang="en-US" altLang="zh-CN" dirty="0"/>
              <a:t>ID</a:t>
            </a:r>
            <a:r>
              <a:rPr kumimoji="1" lang="zh-CN" altLang="en-US" dirty="0"/>
              <a:t>，仪器名称，存放位置，租赁起始时间，租赁截止时间，租金）</a:t>
            </a:r>
            <a:endParaRPr kumimoji="1" lang="en-US" altLang="zh-CN" dirty="0" smtClean="0"/>
          </a:p>
          <a:p>
            <a:endParaRPr kumimoji="1" lang="en-US" altLang="zh-CN" dirty="0" smtClean="0"/>
          </a:p>
          <a:p>
            <a:endParaRPr kumimoji="1" lang="en-US" altLang="zh-CN" dirty="0" smtClean="0"/>
          </a:p>
          <a:p>
            <a:r>
              <a:rPr kumimoji="1" lang="zh-CN" altLang="en-US" dirty="0" smtClean="0"/>
              <a:t>描述该模式</a:t>
            </a:r>
            <a:endParaRPr kumimoji="1" lang="en-US" altLang="zh-CN" dirty="0"/>
          </a:p>
          <a:p>
            <a:r>
              <a:rPr kumimoji="1" lang="zh-CN" altLang="en-US" dirty="0" smtClean="0"/>
              <a:t>存在的问题</a:t>
            </a:r>
            <a:endParaRPr kumimoji="1" lang="en-US" altLang="zh-CN" dirty="0" smtClean="0"/>
          </a:p>
          <a:p>
            <a:pPr lvl="1"/>
            <a:r>
              <a:rPr kumimoji="1" lang="zh-CN" altLang="en-US" b="1" dirty="0" smtClean="0">
                <a:solidFill>
                  <a:srgbClr val="FF0000"/>
                </a:solidFill>
              </a:rPr>
              <a:t>数据冗余</a:t>
            </a:r>
            <a:endParaRPr kumimoji="1" lang="en-US" altLang="zh-CN" b="1" dirty="0" smtClean="0">
              <a:solidFill>
                <a:srgbClr val="FF0000"/>
              </a:solidFill>
            </a:endParaRPr>
          </a:p>
          <a:p>
            <a:pPr lvl="1"/>
            <a:r>
              <a:rPr kumimoji="1" lang="zh-CN" altLang="en-US" b="1" dirty="0" smtClean="0">
                <a:solidFill>
                  <a:srgbClr val="FF0000"/>
                </a:solidFill>
              </a:rPr>
              <a:t>数据异常</a:t>
            </a:r>
            <a:endParaRPr kumimoji="1" lang="en-US" altLang="zh-CN" b="1" dirty="0" smtClean="0">
              <a:solidFill>
                <a:srgbClr val="FF0000"/>
              </a:solidFill>
            </a:endParaRPr>
          </a:p>
          <a:p>
            <a:endParaRPr kumimoji="1" lang="zh-CN" altLang="en-US" dirty="0"/>
          </a:p>
        </p:txBody>
      </p:sp>
      <p:pic>
        <p:nvPicPr>
          <p:cNvPr id="7" name="图片 6"/>
          <p:cNvPicPr>
            <a:picLocks noChangeAspect="1"/>
          </p:cNvPicPr>
          <p:nvPr/>
        </p:nvPicPr>
        <p:blipFill>
          <a:blip r:embed="rId2"/>
          <a:stretch>
            <a:fillRect/>
          </a:stretch>
        </p:blipFill>
        <p:spPr>
          <a:xfrm>
            <a:off x="2978466" y="2840019"/>
            <a:ext cx="9118531" cy="2860138"/>
          </a:xfrm>
          <a:prstGeom prst="rect">
            <a:avLst/>
          </a:prstGeom>
        </p:spPr>
      </p:pic>
    </p:spTree>
    <p:extLst>
      <p:ext uri="{BB962C8B-B14F-4D97-AF65-F5344CB8AC3E}">
        <p14:creationId xmlns:p14="http://schemas.microsoft.com/office/powerpoint/2010/main" val="364981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9239253" y="6357939"/>
            <a:ext cx="2381249" cy="379656"/>
          </a:xfrm>
          <a:prstGeom prst="rect">
            <a:avLst/>
          </a:prstGeom>
          <a:noFill/>
          <a:ln w="9525">
            <a:noFill/>
            <a:miter lim="800000"/>
            <a:headEnd/>
            <a:tailEnd/>
          </a:ln>
        </p:spPr>
        <p:txBody>
          <a:bodyPr>
            <a:spAutoFit/>
          </a:bodyPr>
          <a:lstStyle/>
          <a:p>
            <a:pPr>
              <a:buSzPct val="100000"/>
            </a:pPr>
            <a:r>
              <a:rPr lang="zh-CN" altLang="en-US" sz="1867" b="1">
                <a:solidFill>
                  <a:srgbClr val="953734"/>
                </a:solidFill>
                <a:latin typeface="微软雅黑" pitchFamily="34" charset="-122"/>
                <a:ea typeface="微软雅黑" pitchFamily="34" charset="-122"/>
                <a:sym typeface="微软雅黑" pitchFamily="34" charset="-122"/>
              </a:rPr>
              <a:t>*</a:t>
            </a:r>
            <a:endParaRPr lang="zh-CN" altLang="en-US" sz="2400">
              <a:solidFill>
                <a:srgbClr val="000000"/>
              </a:solidFill>
              <a:sym typeface="Arial" pitchFamily="34" charset="0"/>
            </a:endParaRPr>
          </a:p>
        </p:txBody>
      </p:sp>
      <p:sp>
        <p:nvSpPr>
          <p:cNvPr id="9219" name="文本框 4"/>
          <p:cNvSpPr>
            <a:spLocks noChangeArrowheads="1"/>
          </p:cNvSpPr>
          <p:nvPr/>
        </p:nvSpPr>
        <p:spPr bwMode="auto">
          <a:xfrm>
            <a:off x="719667" y="6334126"/>
            <a:ext cx="2880784" cy="297454"/>
          </a:xfrm>
          <a:prstGeom prst="rect">
            <a:avLst/>
          </a:prstGeom>
          <a:noFill/>
          <a:ln w="9525">
            <a:noFill/>
            <a:miter lim="800000"/>
            <a:headEnd/>
            <a:tailEnd/>
          </a:ln>
        </p:spPr>
        <p:txBody>
          <a:bodyPr>
            <a:spAutoFit/>
          </a:bodyPr>
          <a:lstStyle/>
          <a:p>
            <a:pPr>
              <a:buSzPct val="100000"/>
            </a:pPr>
            <a:endParaRPr lang="zh-CN" altLang="zh-CN" sz="1333"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idx="4294967295"/>
          </p:nvPr>
        </p:nvSpPr>
        <p:spPr>
          <a:xfrm>
            <a:off x="933452" y="0"/>
            <a:ext cx="10515600" cy="1325563"/>
          </a:xfrm>
        </p:spPr>
        <p:txBody>
          <a:bodyPr/>
          <a:lstStyle/>
          <a:p>
            <a:r>
              <a:rPr lang="zh-CN" altLang="en-US" sz="4800" dirty="0">
                <a:sym typeface="微软雅黑" pitchFamily="34" charset="-122"/>
              </a:rPr>
              <a:t>问题的提出（续）</a:t>
            </a:r>
          </a:p>
        </p:txBody>
      </p:sp>
      <p:sp>
        <p:nvSpPr>
          <p:cNvPr id="9221" name="Rectangle 3"/>
          <p:cNvSpPr>
            <a:spLocks noGrp="1" noChangeArrowheads="1"/>
          </p:cNvSpPr>
          <p:nvPr>
            <p:ph idx="1"/>
          </p:nvPr>
        </p:nvSpPr>
        <p:spPr>
          <a:xfrm>
            <a:off x="609602" y="982663"/>
            <a:ext cx="11163300" cy="5256212"/>
          </a:xfrm>
        </p:spPr>
        <p:txBody>
          <a:bodyPr/>
          <a:lstStyle/>
          <a:p>
            <a:pPr marL="457189" indent="-457189" algn="l">
              <a:lnSpc>
                <a:spcPct val="150000"/>
              </a:lnSpc>
              <a:buFont typeface="Wingdings" pitchFamily="2" charset="2"/>
              <a:buChar char="v"/>
            </a:pPr>
            <a:r>
              <a:rPr lang="zh-CN" altLang="en-US" dirty="0" smtClean="0">
                <a:sym typeface="Calibri" pitchFamily="34" charset="0"/>
              </a:rPr>
              <a:t>数据依赖</a:t>
            </a:r>
            <a:endParaRPr lang="en-US" dirty="0" smtClean="0">
              <a:sym typeface="Calibri" pitchFamily="34" charset="0"/>
            </a:endParaRPr>
          </a:p>
          <a:p>
            <a:pPr marL="1066773" lvl="1" indent="-457189" algn="l">
              <a:lnSpc>
                <a:spcPct val="150000"/>
              </a:lnSpc>
              <a:buFont typeface="Wingdings" pitchFamily="2" charset="2"/>
              <a:buChar char="n"/>
            </a:pPr>
            <a:r>
              <a:rPr lang="zh-CN" altLang="en-US" dirty="0" smtClean="0">
                <a:sym typeface="Calibri" pitchFamily="34" charset="0"/>
              </a:rPr>
              <a:t>是一个关系内部属性与属性之间的一种约束关系</a:t>
            </a:r>
            <a:endParaRPr lang="en-US" dirty="0" smtClean="0">
              <a:sym typeface="Calibri" pitchFamily="34" charset="0"/>
            </a:endParaRPr>
          </a:p>
          <a:p>
            <a:pPr marL="1600160" lvl="2" indent="-380990" algn="l">
              <a:lnSpc>
                <a:spcPct val="150000"/>
              </a:lnSpc>
              <a:buSzPct val="87000"/>
              <a:buFont typeface="Wingdings" pitchFamily="2" charset="2"/>
              <a:buChar char="l"/>
            </a:pPr>
            <a:r>
              <a:rPr lang="zh-CN" altLang="en-US" dirty="0" smtClean="0">
                <a:sym typeface="Calibri" pitchFamily="34" charset="0"/>
              </a:rPr>
              <a:t>通过属性间值的相等与否体现出来的数据间相互联系</a:t>
            </a:r>
            <a:endParaRPr lang="en-US" sz="3467" dirty="0">
              <a:sym typeface="Calibri" pitchFamily="34" charset="0"/>
            </a:endParaRPr>
          </a:p>
          <a:p>
            <a:pPr marL="1066773" lvl="1" indent="-457189" algn="l">
              <a:lnSpc>
                <a:spcPct val="150000"/>
              </a:lnSpc>
              <a:buFont typeface="Wingdings" pitchFamily="2" charset="2"/>
              <a:buChar char="n"/>
            </a:pPr>
            <a:r>
              <a:rPr lang="zh-CN" altLang="en-US" dirty="0" smtClean="0">
                <a:sym typeface="Calibri" pitchFamily="34" charset="0"/>
              </a:rPr>
              <a:t>是现实世界属性间相互联系的抽象</a:t>
            </a:r>
            <a:endParaRPr lang="en-US" sz="3733" dirty="0">
              <a:sym typeface="Calibri" pitchFamily="34" charset="0"/>
            </a:endParaRPr>
          </a:p>
          <a:p>
            <a:pPr marL="1066773" lvl="1" indent="-457189" algn="l">
              <a:lnSpc>
                <a:spcPct val="150000"/>
              </a:lnSpc>
              <a:buFont typeface="Wingdings" pitchFamily="2" charset="2"/>
              <a:buChar char="n"/>
            </a:pPr>
            <a:r>
              <a:rPr lang="zh-CN" altLang="en-US" dirty="0" smtClean="0">
                <a:sym typeface="Calibri" pitchFamily="34" charset="0"/>
              </a:rPr>
              <a:t>是数据内在的性质</a:t>
            </a:r>
            <a:endParaRPr lang="en-US" sz="3733" dirty="0">
              <a:sym typeface="Calibri" pitchFamily="34" charset="0"/>
            </a:endParaRPr>
          </a:p>
          <a:p>
            <a:pPr marL="1066773" lvl="1" indent="-457189" algn="l">
              <a:lnSpc>
                <a:spcPct val="150000"/>
              </a:lnSpc>
              <a:buFont typeface="Wingdings" pitchFamily="2" charset="2"/>
              <a:buChar char="n"/>
            </a:pPr>
            <a:r>
              <a:rPr lang="zh-CN" altLang="en-US" dirty="0" smtClean="0">
                <a:sym typeface="Calibri" pitchFamily="34" charset="0"/>
              </a:rPr>
              <a:t>是语义的体现</a:t>
            </a:r>
            <a:endParaRPr lang="zh-CN" altLang="en-US" dirty="0" smtClean="0"/>
          </a:p>
        </p:txBody>
      </p:sp>
    </p:spTree>
    <p:extLst>
      <p:ext uri="{BB962C8B-B14F-4D97-AF65-F5344CB8AC3E}">
        <p14:creationId xmlns:p14="http://schemas.microsoft.com/office/powerpoint/2010/main" val="375031124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数据依赖</a:t>
            </a:r>
            <a:endParaRPr kumimoji="1" lang="zh-CN" altLang="en-US" dirty="0"/>
          </a:p>
        </p:txBody>
      </p:sp>
      <p:sp>
        <p:nvSpPr>
          <p:cNvPr id="3" name="内容占位符 2"/>
          <p:cNvSpPr>
            <a:spLocks noGrp="1"/>
          </p:cNvSpPr>
          <p:nvPr>
            <p:ph idx="1"/>
          </p:nvPr>
        </p:nvSpPr>
        <p:spPr>
          <a:xfrm>
            <a:off x="838200" y="1603169"/>
            <a:ext cx="10811494" cy="4987636"/>
          </a:xfrm>
        </p:spPr>
        <p:txBody>
          <a:bodyPr>
            <a:normAutofit fontScale="92500" lnSpcReduction="20000"/>
          </a:bodyPr>
          <a:lstStyle/>
          <a:p>
            <a:pPr marL="342900" indent="-342900">
              <a:lnSpc>
                <a:spcPct val="150000"/>
              </a:lnSpc>
              <a:buFont typeface="Wingdings" pitchFamily="2" charset="2"/>
              <a:buChar char="v"/>
            </a:pPr>
            <a:r>
              <a:rPr lang="zh-CN" altLang="en-US" dirty="0" smtClean="0">
                <a:solidFill>
                  <a:srgbClr val="FF0000"/>
                </a:solidFill>
                <a:sym typeface="Calibri" pitchFamily="34" charset="0"/>
              </a:rPr>
              <a:t>定义：</a:t>
            </a:r>
            <a:r>
              <a:rPr lang="zh-CN" altLang="en-US" dirty="0" smtClean="0">
                <a:sym typeface="Calibri" pitchFamily="34" charset="0"/>
              </a:rPr>
              <a:t>是</a:t>
            </a:r>
            <a:r>
              <a:rPr lang="zh-CN" altLang="en-US" dirty="0">
                <a:sym typeface="Calibri" pitchFamily="34" charset="0"/>
              </a:rPr>
              <a:t>一个关系内部属性与属性之间的一种约束</a:t>
            </a:r>
            <a:r>
              <a:rPr lang="zh-CN" altLang="en-US" dirty="0" smtClean="0">
                <a:sym typeface="Calibri" pitchFamily="34" charset="0"/>
              </a:rPr>
              <a:t>关系</a:t>
            </a:r>
            <a:endParaRPr lang="en-US" altLang="zh-CN" dirty="0" smtClean="0">
              <a:sym typeface="Calibri" pitchFamily="34" charset="0"/>
            </a:endParaRPr>
          </a:p>
          <a:p>
            <a:pPr marL="627063" lvl="1">
              <a:lnSpc>
                <a:spcPct val="150000"/>
              </a:lnSpc>
              <a:buSzPct val="87000"/>
              <a:buFont typeface="Wingdings" pitchFamily="2" charset="2"/>
              <a:buChar char="n"/>
            </a:pPr>
            <a:r>
              <a:rPr lang="zh-CN" altLang="en-US" dirty="0" smtClean="0">
                <a:sym typeface="Calibri" pitchFamily="34" charset="0"/>
              </a:rPr>
              <a:t>通过属性间值的相等与否体现出来的数据间相互联系</a:t>
            </a:r>
            <a:endParaRPr lang="en-US" altLang="zh-CN" dirty="0" smtClean="0">
              <a:sym typeface="Calibri" pitchFamily="34" charset="0"/>
            </a:endParaRPr>
          </a:p>
          <a:p>
            <a:pPr marL="342900" indent="-342900">
              <a:lnSpc>
                <a:spcPct val="150000"/>
              </a:lnSpc>
              <a:buFont typeface="Wingdings" pitchFamily="2" charset="2"/>
              <a:buChar char="v"/>
            </a:pPr>
            <a:r>
              <a:rPr lang="zh-CN" altLang="en-US" dirty="0" smtClean="0">
                <a:solidFill>
                  <a:srgbClr val="FF0000"/>
                </a:solidFill>
                <a:sym typeface="Calibri" pitchFamily="34" charset="0"/>
              </a:rPr>
              <a:t>分类：</a:t>
            </a:r>
            <a:r>
              <a:rPr lang="zh-CN" altLang="en-US" dirty="0" smtClean="0">
                <a:sym typeface="Calibri" pitchFamily="34" charset="0"/>
              </a:rPr>
              <a:t>数据</a:t>
            </a:r>
            <a:r>
              <a:rPr lang="zh-CN" altLang="en-US" dirty="0">
                <a:sym typeface="Calibri" pitchFamily="34" charset="0"/>
              </a:rPr>
              <a:t>依赖的主要类型</a:t>
            </a:r>
          </a:p>
          <a:p>
            <a:pPr marL="627063" lvl="1">
              <a:lnSpc>
                <a:spcPct val="150000"/>
              </a:lnSpc>
              <a:buFont typeface="Wingdings" pitchFamily="2" charset="2"/>
              <a:buChar char="n"/>
            </a:pPr>
            <a:r>
              <a:rPr lang="zh-CN" altLang="en-US" dirty="0">
                <a:solidFill>
                  <a:srgbClr val="FF0000"/>
                </a:solidFill>
                <a:sym typeface="Calibri" pitchFamily="34" charset="0"/>
              </a:rPr>
              <a:t>函数依赖</a:t>
            </a:r>
            <a:r>
              <a:rPr lang="zh-CN" altLang="en-US" dirty="0">
                <a:sym typeface="Calibri" pitchFamily="34" charset="0"/>
              </a:rPr>
              <a:t>（</a:t>
            </a:r>
            <a:r>
              <a:rPr lang="en-US" altLang="zh-CN" dirty="0">
                <a:sym typeface="Calibri" pitchFamily="34" charset="0"/>
              </a:rPr>
              <a:t>Functional Dependency</a:t>
            </a:r>
            <a:r>
              <a:rPr lang="zh-CN" altLang="en-US" dirty="0">
                <a:sym typeface="Calibri" pitchFamily="34" charset="0"/>
              </a:rPr>
              <a:t>，简记为</a:t>
            </a:r>
            <a:r>
              <a:rPr lang="en-US" altLang="zh-CN" dirty="0">
                <a:sym typeface="Calibri" pitchFamily="34" charset="0"/>
              </a:rPr>
              <a:t>FD</a:t>
            </a:r>
            <a:r>
              <a:rPr lang="zh-CN" altLang="en-US" dirty="0" smtClean="0">
                <a:sym typeface="Calibri" pitchFamily="34" charset="0"/>
              </a:rPr>
              <a:t>）</a:t>
            </a:r>
            <a:r>
              <a:rPr lang="zh-CN" altLang="en-US" b="1" dirty="0" smtClean="0">
                <a:solidFill>
                  <a:srgbClr val="FF0000"/>
                </a:solidFill>
                <a:sym typeface="Calibri" pitchFamily="34" charset="0"/>
              </a:rPr>
              <a:t>（掌握）</a:t>
            </a:r>
            <a:endParaRPr lang="zh-CN" altLang="en-US" b="1" dirty="0">
              <a:solidFill>
                <a:srgbClr val="FF0000"/>
              </a:solidFill>
              <a:sym typeface="Calibri" pitchFamily="34" charset="0"/>
            </a:endParaRPr>
          </a:p>
          <a:p>
            <a:pPr marL="627063" lvl="1">
              <a:lnSpc>
                <a:spcPct val="150000"/>
              </a:lnSpc>
              <a:buFont typeface="Wingdings" pitchFamily="2" charset="2"/>
              <a:buChar char="n"/>
            </a:pPr>
            <a:r>
              <a:rPr lang="zh-CN" altLang="en-US" dirty="0">
                <a:solidFill>
                  <a:srgbClr val="FF0000"/>
                </a:solidFill>
                <a:sym typeface="Calibri" pitchFamily="34" charset="0"/>
              </a:rPr>
              <a:t>多值依赖</a:t>
            </a:r>
            <a:r>
              <a:rPr lang="zh-CN" altLang="en-US" dirty="0">
                <a:sym typeface="Calibri" pitchFamily="34" charset="0"/>
              </a:rPr>
              <a:t>（</a:t>
            </a:r>
            <a:r>
              <a:rPr lang="en-US" altLang="zh-CN" dirty="0">
                <a:sym typeface="Calibri" pitchFamily="34" charset="0"/>
              </a:rPr>
              <a:t>Multi-Valued Dependency</a:t>
            </a:r>
            <a:r>
              <a:rPr lang="zh-CN" altLang="en-US" dirty="0">
                <a:sym typeface="Calibri" pitchFamily="34" charset="0"/>
              </a:rPr>
              <a:t>，简记为</a:t>
            </a:r>
            <a:r>
              <a:rPr lang="en-US" altLang="zh-CN" dirty="0">
                <a:sym typeface="Calibri" pitchFamily="34" charset="0"/>
              </a:rPr>
              <a:t>MVD</a:t>
            </a:r>
            <a:r>
              <a:rPr lang="zh-CN" altLang="en-US" dirty="0" smtClean="0">
                <a:sym typeface="Calibri" pitchFamily="34" charset="0"/>
              </a:rPr>
              <a:t>）</a:t>
            </a:r>
            <a:r>
              <a:rPr lang="zh-CN" altLang="en-US" b="1" dirty="0" smtClean="0">
                <a:solidFill>
                  <a:srgbClr val="FF0000"/>
                </a:solidFill>
                <a:sym typeface="Calibri" pitchFamily="34" charset="0"/>
              </a:rPr>
              <a:t>（了解）</a:t>
            </a:r>
            <a:endParaRPr lang="en-US" altLang="zh-CN" b="1" dirty="0" smtClean="0">
              <a:solidFill>
                <a:srgbClr val="FF0000"/>
              </a:solidFill>
              <a:sym typeface="Calibri" pitchFamily="34" charset="0"/>
            </a:endParaRPr>
          </a:p>
          <a:p>
            <a:pPr marL="627063" lvl="1">
              <a:lnSpc>
                <a:spcPct val="150000"/>
              </a:lnSpc>
              <a:buFont typeface="Wingdings" pitchFamily="2" charset="2"/>
              <a:buChar char="n"/>
            </a:pPr>
            <a:r>
              <a:rPr lang="zh-CN" altLang="en-US" dirty="0" smtClean="0">
                <a:sym typeface="Calibri" pitchFamily="34" charset="0"/>
              </a:rPr>
              <a:t>其他：例如连接依赖等（不作要求）</a:t>
            </a:r>
            <a:endParaRPr lang="en-US" altLang="zh-CN" dirty="0" smtClean="0">
              <a:sym typeface="Calibri" pitchFamily="34" charset="0"/>
            </a:endParaRPr>
          </a:p>
          <a:p>
            <a:pPr marL="169863">
              <a:lnSpc>
                <a:spcPct val="150000"/>
              </a:lnSpc>
              <a:buFont typeface="Wingdings" pitchFamily="2" charset="2"/>
              <a:buChar char="n"/>
            </a:pPr>
            <a:r>
              <a:rPr lang="zh-CN" altLang="en-US" dirty="0" smtClean="0">
                <a:solidFill>
                  <a:srgbClr val="FF0000"/>
                </a:solidFill>
              </a:rPr>
              <a:t>目标：</a:t>
            </a:r>
            <a:r>
              <a:rPr lang="zh-CN" altLang="zh-CN" dirty="0" smtClean="0"/>
              <a:t>消除</a:t>
            </a:r>
            <a:r>
              <a:rPr lang="zh-CN" altLang="zh-CN" dirty="0"/>
              <a:t>关系模式中</a:t>
            </a:r>
            <a:r>
              <a:rPr lang="zh-CN" altLang="zh-CN" dirty="0">
                <a:solidFill>
                  <a:srgbClr val="FF0000"/>
                </a:solidFill>
              </a:rPr>
              <a:t>不合适的数据</a:t>
            </a:r>
            <a:r>
              <a:rPr lang="zh-CN" altLang="zh-CN" dirty="0" smtClean="0">
                <a:solidFill>
                  <a:srgbClr val="FF0000"/>
                </a:solidFill>
              </a:rPr>
              <a:t>依赖</a:t>
            </a:r>
            <a:r>
              <a:rPr lang="zh-CN" altLang="en-US" dirty="0" smtClean="0">
                <a:solidFill>
                  <a:srgbClr val="FF0000"/>
                </a:solidFill>
              </a:rPr>
              <a:t>（函数</a:t>
            </a:r>
            <a:r>
              <a:rPr lang="zh-CN" altLang="en-US" dirty="0">
                <a:solidFill>
                  <a:srgbClr val="FF0000"/>
                </a:solidFill>
              </a:rPr>
              <a:t>依赖和多值依赖）</a:t>
            </a:r>
            <a:r>
              <a:rPr lang="zh-CN" altLang="zh-CN" dirty="0"/>
              <a:t>，以</a:t>
            </a:r>
            <a:r>
              <a:rPr lang="zh-CN" altLang="zh-CN" dirty="0" smtClean="0"/>
              <a:t>减少</a:t>
            </a:r>
            <a:r>
              <a:rPr lang="zh-CN" altLang="en-US" dirty="0" smtClean="0"/>
              <a:t>或消除</a:t>
            </a:r>
            <a:r>
              <a:rPr lang="zh-CN" altLang="zh-CN" dirty="0" smtClean="0"/>
              <a:t>关系</a:t>
            </a:r>
            <a:r>
              <a:rPr lang="zh-CN" altLang="zh-CN" dirty="0"/>
              <a:t>模式中存在的数据冗余、更新异常、插入异常、删除异常等问题的过程</a:t>
            </a:r>
            <a:r>
              <a:rPr lang="zh-CN" altLang="zh-CN" dirty="0" smtClean="0"/>
              <a:t>。</a:t>
            </a:r>
            <a:endParaRPr lang="en-US" altLang="zh-CN" dirty="0"/>
          </a:p>
        </p:txBody>
      </p:sp>
    </p:spTree>
    <p:extLst>
      <p:ext uri="{BB962C8B-B14F-4D97-AF65-F5344CB8AC3E}">
        <p14:creationId xmlns:p14="http://schemas.microsoft.com/office/powerpoint/2010/main" val="160583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函数依赖的知识梳理</a:t>
            </a:r>
            <a:endParaRPr kumimoji="1" lang="zh-CN" altLang="en-US" dirty="0"/>
          </a:p>
        </p:txBody>
      </p:sp>
      <p:sp>
        <p:nvSpPr>
          <p:cNvPr id="3" name="内容占位符 2"/>
          <p:cNvSpPr>
            <a:spLocks noGrp="1"/>
          </p:cNvSpPr>
          <p:nvPr>
            <p:ph idx="1"/>
          </p:nvPr>
        </p:nvSpPr>
        <p:spPr/>
        <p:txBody>
          <a:bodyPr/>
          <a:lstStyle/>
          <a:p>
            <a:r>
              <a:rPr lang="zh-CN" altLang="en-US" dirty="0">
                <a:sym typeface="Calibri" pitchFamily="34" charset="0"/>
              </a:rPr>
              <a:t>设</a:t>
            </a:r>
            <a:r>
              <a:rPr lang="en-US" altLang="zh-CN" i="1" dirty="0">
                <a:sym typeface="Calibri" pitchFamily="34" charset="0"/>
              </a:rPr>
              <a:t>R(U)</a:t>
            </a:r>
            <a:r>
              <a:rPr lang="zh-CN" altLang="en-US" dirty="0">
                <a:sym typeface="Calibri" pitchFamily="34" charset="0"/>
              </a:rPr>
              <a:t>是一个属性集</a:t>
            </a:r>
            <a:r>
              <a:rPr lang="en-US" altLang="zh-CN" i="1" dirty="0">
                <a:sym typeface="Calibri" pitchFamily="34" charset="0"/>
              </a:rPr>
              <a:t>U</a:t>
            </a:r>
            <a:r>
              <a:rPr lang="zh-CN" altLang="en-US" dirty="0">
                <a:sym typeface="Calibri" pitchFamily="34" charset="0"/>
              </a:rPr>
              <a:t>上的关系模式，</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是</a:t>
            </a:r>
            <a:r>
              <a:rPr lang="en-US" altLang="zh-CN" i="1" dirty="0">
                <a:sym typeface="Calibri" pitchFamily="34" charset="0"/>
              </a:rPr>
              <a:t>U</a:t>
            </a:r>
            <a:r>
              <a:rPr lang="zh-CN" altLang="en-US" dirty="0">
                <a:sym typeface="Calibri" pitchFamily="34" charset="0"/>
              </a:rPr>
              <a:t>的</a:t>
            </a:r>
            <a:r>
              <a:rPr lang="zh-CN" altLang="en-US" dirty="0" smtClean="0">
                <a:sym typeface="Calibri" pitchFamily="34" charset="0"/>
              </a:rPr>
              <a:t>子集，</a:t>
            </a:r>
            <a:r>
              <a:rPr lang="en-US" altLang="zh-CN" i="1" dirty="0">
                <a:sym typeface="Calibri" pitchFamily="34" charset="0"/>
              </a:rPr>
              <a:t> X</a:t>
            </a:r>
            <a:r>
              <a:rPr lang="en-US" altLang="zh-CN" dirty="0">
                <a:sym typeface="Calibri" pitchFamily="34" charset="0"/>
              </a:rPr>
              <a:t>→</a:t>
            </a:r>
            <a:r>
              <a:rPr lang="en-US" altLang="zh-CN" i="1" dirty="0" smtClean="0">
                <a:sym typeface="Calibri" pitchFamily="34" charset="0"/>
              </a:rPr>
              <a:t>Y</a:t>
            </a:r>
          </a:p>
          <a:p>
            <a:r>
              <a:rPr kumimoji="1" lang="zh-CN" altLang="en-US" dirty="0" smtClean="0">
                <a:solidFill>
                  <a:srgbClr val="FF0000"/>
                </a:solidFill>
                <a:sym typeface="Calibri" pitchFamily="34" charset="0"/>
              </a:rPr>
              <a:t>平凡</a:t>
            </a:r>
            <a:r>
              <a:rPr kumimoji="1" lang="zh-CN" altLang="en-US" dirty="0" smtClean="0">
                <a:sym typeface="Calibri" pitchFamily="34" charset="0"/>
              </a:rPr>
              <a:t>函数依赖与</a:t>
            </a:r>
            <a:r>
              <a:rPr kumimoji="1" lang="zh-CN" altLang="en-US" dirty="0" smtClean="0">
                <a:solidFill>
                  <a:srgbClr val="FF0000"/>
                </a:solidFill>
                <a:sym typeface="Calibri" pitchFamily="34" charset="0"/>
              </a:rPr>
              <a:t>非平凡</a:t>
            </a:r>
            <a:r>
              <a:rPr kumimoji="1" lang="zh-CN" altLang="en-US" dirty="0" smtClean="0">
                <a:sym typeface="Calibri" pitchFamily="34" charset="0"/>
              </a:rPr>
              <a:t>函数依赖</a:t>
            </a:r>
            <a:endParaRPr kumimoji="1" lang="en-US" altLang="zh-CN" dirty="0" smtClean="0">
              <a:sym typeface="Calibri" pitchFamily="34" charset="0"/>
            </a:endParaRPr>
          </a:p>
          <a:p>
            <a:r>
              <a:rPr kumimoji="1" lang="zh-CN" altLang="en-US" dirty="0" smtClean="0">
                <a:solidFill>
                  <a:srgbClr val="FF0000"/>
                </a:solidFill>
                <a:sym typeface="Calibri" pitchFamily="34" charset="0"/>
              </a:rPr>
              <a:t>完全</a:t>
            </a:r>
            <a:r>
              <a:rPr kumimoji="1" lang="zh-CN" altLang="en-US" dirty="0" smtClean="0">
                <a:sym typeface="Calibri" pitchFamily="34" charset="0"/>
              </a:rPr>
              <a:t>函数依赖与</a:t>
            </a:r>
            <a:r>
              <a:rPr kumimoji="1" lang="zh-CN" altLang="en-US" dirty="0" smtClean="0">
                <a:solidFill>
                  <a:srgbClr val="FF0000"/>
                </a:solidFill>
                <a:sym typeface="Calibri" pitchFamily="34" charset="0"/>
              </a:rPr>
              <a:t>部分</a:t>
            </a:r>
            <a:r>
              <a:rPr kumimoji="1" lang="zh-CN" altLang="en-US" dirty="0" smtClean="0">
                <a:sym typeface="Calibri" pitchFamily="34" charset="0"/>
              </a:rPr>
              <a:t>函数依赖</a:t>
            </a:r>
            <a:endParaRPr kumimoji="1" lang="en-US" altLang="zh-CN" dirty="0" smtClean="0">
              <a:sym typeface="Calibri" pitchFamily="34" charset="0"/>
            </a:endParaRPr>
          </a:p>
          <a:p>
            <a:r>
              <a:rPr kumimoji="1" lang="zh-CN" altLang="en-US" dirty="0" smtClean="0">
                <a:solidFill>
                  <a:srgbClr val="FF0000"/>
                </a:solidFill>
                <a:sym typeface="Calibri" pitchFamily="34" charset="0"/>
              </a:rPr>
              <a:t>传递</a:t>
            </a:r>
            <a:r>
              <a:rPr kumimoji="1" lang="zh-CN" altLang="en-US" dirty="0" smtClean="0">
                <a:sym typeface="Calibri" pitchFamily="34" charset="0"/>
              </a:rPr>
              <a:t>函数依赖</a:t>
            </a:r>
            <a:endParaRPr kumimoji="1" lang="en-US" altLang="zh-CN" dirty="0" smtClean="0">
              <a:sym typeface="Calibri" pitchFamily="34" charset="0"/>
            </a:endParaRPr>
          </a:p>
          <a:p>
            <a:r>
              <a:rPr kumimoji="1" lang="zh-CN" altLang="en-US" dirty="0" smtClean="0">
                <a:solidFill>
                  <a:srgbClr val="FF0000"/>
                </a:solidFill>
                <a:sym typeface="Calibri" pitchFamily="34" charset="0"/>
              </a:rPr>
              <a:t>重要的概念</a:t>
            </a:r>
            <a:endParaRPr kumimoji="1" lang="en-US" altLang="zh-CN" dirty="0" smtClean="0">
              <a:solidFill>
                <a:srgbClr val="FF0000"/>
              </a:solidFill>
              <a:sym typeface="Calibri" pitchFamily="34" charset="0"/>
            </a:endParaRPr>
          </a:p>
          <a:p>
            <a:pPr lvl="1"/>
            <a:r>
              <a:rPr kumimoji="1" lang="zh-CN" altLang="en-US" dirty="0" smtClean="0">
                <a:sym typeface="Calibri" pitchFamily="34" charset="0"/>
              </a:rPr>
              <a:t>候选</a:t>
            </a:r>
            <a:r>
              <a:rPr kumimoji="1" lang="zh-CN" altLang="en-US" dirty="0">
                <a:sym typeface="Calibri" pitchFamily="34" charset="0"/>
              </a:rPr>
              <a:t>码、</a:t>
            </a:r>
            <a:r>
              <a:rPr kumimoji="1" lang="zh-CN" altLang="en-US" dirty="0" smtClean="0">
                <a:sym typeface="Calibri" pitchFamily="34" charset="0"/>
              </a:rPr>
              <a:t>主码、外码、全码、超码</a:t>
            </a:r>
            <a:endParaRPr kumimoji="1" lang="en-US" altLang="zh-CN" dirty="0" smtClean="0">
              <a:sym typeface="Calibri" pitchFamily="34" charset="0"/>
            </a:endParaRPr>
          </a:p>
          <a:p>
            <a:pPr lvl="1"/>
            <a:r>
              <a:rPr kumimoji="1" lang="zh-CN" altLang="en-US" dirty="0" smtClean="0">
                <a:sym typeface="Calibri" pitchFamily="34" charset="0"/>
              </a:rPr>
              <a:t>主属性、非主属性</a:t>
            </a:r>
            <a:endParaRPr kumimoji="1" lang="zh-CN" altLang="en-US" dirty="0"/>
          </a:p>
        </p:txBody>
      </p:sp>
      <p:pic>
        <p:nvPicPr>
          <p:cNvPr id="5" name="图片 4"/>
          <p:cNvPicPr>
            <a:picLocks noChangeAspect="1"/>
          </p:cNvPicPr>
          <p:nvPr/>
        </p:nvPicPr>
        <p:blipFill>
          <a:blip r:embed="rId2"/>
          <a:stretch>
            <a:fillRect/>
          </a:stretch>
        </p:blipFill>
        <p:spPr>
          <a:xfrm>
            <a:off x="142504" y="5343475"/>
            <a:ext cx="11815948" cy="1366760"/>
          </a:xfrm>
          <a:prstGeom prst="rect">
            <a:avLst/>
          </a:prstGeom>
        </p:spPr>
      </p:pic>
    </p:spTree>
    <p:extLst>
      <p:ext uri="{BB962C8B-B14F-4D97-AF65-F5344CB8AC3E}">
        <p14:creationId xmlns:p14="http://schemas.microsoft.com/office/powerpoint/2010/main" val="27671589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评价准则</a:t>
            </a:r>
            <a:r>
              <a:rPr lang="en-US" altLang="zh-CN" dirty="0" smtClean="0"/>
              <a:t>-</a:t>
            </a:r>
            <a:r>
              <a:rPr lang="zh-CN" altLang="en-US" dirty="0" smtClean="0"/>
              <a:t>范式</a:t>
            </a:r>
            <a:endParaRPr kumimoji="1" lang="zh-CN" altLang="en-US" dirty="0"/>
          </a:p>
        </p:txBody>
      </p:sp>
      <p:sp>
        <p:nvSpPr>
          <p:cNvPr id="3" name="内容占位符 2"/>
          <p:cNvSpPr>
            <a:spLocks noGrp="1"/>
          </p:cNvSpPr>
          <p:nvPr>
            <p:ph idx="1"/>
          </p:nvPr>
        </p:nvSpPr>
        <p:spPr>
          <a:xfrm>
            <a:off x="838200" y="1825624"/>
            <a:ext cx="10515600" cy="4349545"/>
          </a:xfrm>
        </p:spPr>
        <p:txBody>
          <a:bodyPr>
            <a:normAutofit/>
          </a:bodyPr>
          <a:lstStyle/>
          <a:p>
            <a:r>
              <a:rPr lang="zh-CN" altLang="en-US" b="1" dirty="0">
                <a:solidFill>
                  <a:srgbClr val="FF0000"/>
                </a:solidFill>
                <a:sym typeface="Calibri" pitchFamily="34" charset="0"/>
              </a:rPr>
              <a:t>范式</a:t>
            </a:r>
            <a:r>
              <a:rPr lang="zh-CN" altLang="en-US" dirty="0">
                <a:sym typeface="Calibri" pitchFamily="34" charset="0"/>
              </a:rPr>
              <a:t>是符合某一种级别的关系模式的</a:t>
            </a:r>
            <a:r>
              <a:rPr lang="zh-CN" altLang="en-US" dirty="0" smtClean="0">
                <a:sym typeface="Calibri" pitchFamily="34" charset="0"/>
              </a:rPr>
              <a:t>集合</a:t>
            </a:r>
            <a:endParaRPr lang="en-US" altLang="zh-CN" dirty="0" smtClean="0">
              <a:sym typeface="Calibri" pitchFamily="34" charset="0"/>
            </a:endParaRPr>
          </a:p>
          <a:p>
            <a:r>
              <a:rPr lang="zh-CN" altLang="en-US" dirty="0">
                <a:sym typeface="Calibri" pitchFamily="34" charset="0"/>
              </a:rPr>
              <a:t>关系数据库中的关系必须满足一定的要求。</a:t>
            </a:r>
            <a:r>
              <a:rPr lang="zh-CN" altLang="en-US" dirty="0" smtClean="0">
                <a:sym typeface="Calibri" pitchFamily="34" charset="0"/>
              </a:rPr>
              <a:t>满足不同</a:t>
            </a:r>
            <a:r>
              <a:rPr lang="zh-CN" altLang="en-US" dirty="0">
                <a:sym typeface="Calibri" pitchFamily="34" charset="0"/>
              </a:rPr>
              <a:t>程度要求的为不同范式。</a:t>
            </a:r>
          </a:p>
          <a:p>
            <a:endParaRPr kumimoji="1" lang="en-US" altLang="zh-CN" dirty="0" smtClean="0"/>
          </a:p>
          <a:p>
            <a:r>
              <a:rPr lang="en-US" altLang="zh-CN" dirty="0" smtClean="0">
                <a:sym typeface="Calibri" pitchFamily="34" charset="0"/>
              </a:rPr>
              <a:t>1NF</a:t>
            </a:r>
          </a:p>
          <a:p>
            <a:pPr lvl="1"/>
            <a:r>
              <a:rPr lang="zh-CN" altLang="en-US" dirty="0"/>
              <a:t>每个分量必须是不可分开的数据项</a:t>
            </a:r>
            <a:endParaRPr lang="en-US" altLang="zh-CN" dirty="0" smtClean="0">
              <a:sym typeface="Calibri" pitchFamily="34" charset="0"/>
            </a:endParaRPr>
          </a:p>
          <a:p>
            <a:r>
              <a:rPr lang="en-US" altLang="zh-CN" dirty="0" smtClean="0">
                <a:sym typeface="Calibri" pitchFamily="34" charset="0"/>
              </a:rPr>
              <a:t>2NF</a:t>
            </a:r>
            <a:r>
              <a:rPr lang="zh-CN" altLang="en-US" dirty="0" smtClean="0">
                <a:sym typeface="Calibri" pitchFamily="34" charset="0"/>
              </a:rPr>
              <a:t>：消除</a:t>
            </a:r>
            <a:r>
              <a:rPr lang="zh-CN" altLang="en-US" dirty="0" smtClean="0">
                <a:solidFill>
                  <a:srgbClr val="FF0000"/>
                </a:solidFill>
                <a:sym typeface="Calibri" pitchFamily="34" charset="0"/>
              </a:rPr>
              <a:t>非主属性对码</a:t>
            </a:r>
            <a:r>
              <a:rPr lang="zh-CN" altLang="en-US" dirty="0" smtClean="0">
                <a:sym typeface="Calibri" pitchFamily="34" charset="0"/>
              </a:rPr>
              <a:t>存在的</a:t>
            </a:r>
            <a:r>
              <a:rPr lang="zh-CN" altLang="en-US" dirty="0" smtClean="0">
                <a:solidFill>
                  <a:srgbClr val="FF0000"/>
                </a:solidFill>
                <a:sym typeface="Calibri" pitchFamily="34" charset="0"/>
              </a:rPr>
              <a:t>部分函数依赖</a:t>
            </a:r>
            <a:endParaRPr lang="en-US" altLang="zh-CN" dirty="0" smtClean="0">
              <a:solidFill>
                <a:srgbClr val="FF0000"/>
              </a:solidFill>
              <a:sym typeface="Calibri" pitchFamily="34" charset="0"/>
            </a:endParaRPr>
          </a:p>
          <a:p>
            <a:pPr lvl="1"/>
            <a:r>
              <a:rPr lang="zh-CN" altLang="en-US" dirty="0" smtClean="0">
                <a:sym typeface="Calibri" pitchFamily="34" charset="0"/>
              </a:rPr>
              <a:t>若</a:t>
            </a:r>
            <a:r>
              <a:rPr lang="zh-CN" altLang="en-US" dirty="0">
                <a:solidFill>
                  <a:srgbClr val="FF0000"/>
                </a:solidFill>
                <a:sym typeface="Calibri" pitchFamily="34" charset="0"/>
              </a:rPr>
              <a:t>关系模式</a:t>
            </a:r>
            <a:r>
              <a:rPr lang="en-US" altLang="zh-CN" i="1" dirty="0">
                <a:solidFill>
                  <a:srgbClr val="FF0000"/>
                </a:solidFill>
                <a:sym typeface="Calibri" pitchFamily="34" charset="0"/>
              </a:rPr>
              <a:t>R</a:t>
            </a:r>
            <a:r>
              <a:rPr lang="en-US" altLang="zh-CN" dirty="0">
                <a:solidFill>
                  <a:srgbClr val="FF0000"/>
                </a:solidFill>
                <a:sym typeface="Calibri" pitchFamily="34" charset="0"/>
              </a:rPr>
              <a:t>∈1NF</a:t>
            </a:r>
            <a:r>
              <a:rPr lang="zh-CN" altLang="en-US" dirty="0">
                <a:sym typeface="Calibri" pitchFamily="34" charset="0"/>
              </a:rPr>
              <a:t>，并且每一个</a:t>
            </a:r>
            <a:r>
              <a:rPr lang="zh-CN" altLang="en-US" dirty="0">
                <a:solidFill>
                  <a:srgbClr val="FF0000"/>
                </a:solidFill>
                <a:sym typeface="Calibri" pitchFamily="34" charset="0"/>
              </a:rPr>
              <a:t>非主属性</a:t>
            </a:r>
            <a:r>
              <a:rPr lang="zh-CN" altLang="en-US" dirty="0">
                <a:sym typeface="Calibri" pitchFamily="34" charset="0"/>
              </a:rPr>
              <a:t>都</a:t>
            </a:r>
            <a:r>
              <a:rPr lang="zh-CN" altLang="en-US" dirty="0">
                <a:solidFill>
                  <a:srgbClr val="FF0000"/>
                </a:solidFill>
                <a:sym typeface="Calibri" pitchFamily="34" charset="0"/>
              </a:rPr>
              <a:t>完全函数依赖</a:t>
            </a:r>
            <a:r>
              <a:rPr lang="zh-CN" altLang="en-US" dirty="0">
                <a:sym typeface="Calibri" pitchFamily="34" charset="0"/>
              </a:rPr>
              <a:t>于</a:t>
            </a:r>
            <a:r>
              <a:rPr lang="zh-CN" altLang="en-US" dirty="0">
                <a:solidFill>
                  <a:srgbClr val="FF0000"/>
                </a:solidFill>
                <a:sym typeface="Calibri" pitchFamily="34" charset="0"/>
              </a:rPr>
              <a:t>任何一个候选码</a:t>
            </a:r>
            <a:r>
              <a:rPr lang="zh-CN" altLang="en-US" dirty="0">
                <a:sym typeface="Calibri" pitchFamily="34" charset="0"/>
              </a:rPr>
              <a:t>，则</a:t>
            </a:r>
            <a:r>
              <a:rPr lang="en-US" altLang="zh-CN" i="1" dirty="0">
                <a:sym typeface="Calibri" pitchFamily="34" charset="0"/>
              </a:rPr>
              <a:t>R</a:t>
            </a:r>
            <a:r>
              <a:rPr lang="en-US" altLang="zh-CN" dirty="0">
                <a:sym typeface="Calibri" pitchFamily="34" charset="0"/>
              </a:rPr>
              <a:t>∈</a:t>
            </a:r>
            <a:r>
              <a:rPr lang="en-US" altLang="zh-CN" dirty="0" smtClean="0">
                <a:sym typeface="Calibri" pitchFamily="34" charset="0"/>
              </a:rPr>
              <a:t>2NF</a:t>
            </a:r>
            <a:endParaRPr kumimoji="1" lang="en-US" altLang="zh-CN" dirty="0" smtClean="0">
              <a:sym typeface="Calibri" pitchFamily="34" charset="0"/>
            </a:endParaRPr>
          </a:p>
          <a:p>
            <a:pPr lvl="1"/>
            <a:endParaRPr kumimoji="1" lang="en-US" altLang="zh-CN" dirty="0" smtClean="0"/>
          </a:p>
        </p:txBody>
      </p:sp>
      <p:pic>
        <p:nvPicPr>
          <p:cNvPr id="4" name="Object 1024"/>
          <p:cNvPicPr>
            <a:picLocks noChangeAspect="1" noChangeArrowheads="1"/>
          </p:cNvPicPr>
          <p:nvPr/>
        </p:nvPicPr>
        <p:blipFill>
          <a:blip r:embed="rId2" cstate="print"/>
          <a:srcRect/>
          <a:stretch>
            <a:fillRect/>
          </a:stretch>
        </p:blipFill>
        <p:spPr bwMode="auto">
          <a:xfrm>
            <a:off x="1816472" y="3157260"/>
            <a:ext cx="7917040" cy="405337"/>
          </a:xfrm>
          <a:prstGeom prst="rect">
            <a:avLst/>
          </a:prstGeom>
          <a:noFill/>
          <a:ln w="9525">
            <a:noFill/>
            <a:miter lim="800000"/>
            <a:headEnd/>
            <a:tailEnd/>
          </a:ln>
        </p:spPr>
      </p:pic>
    </p:spTree>
    <p:extLst>
      <p:ext uri="{BB962C8B-B14F-4D97-AF65-F5344CB8AC3E}">
        <p14:creationId xmlns:p14="http://schemas.microsoft.com/office/powerpoint/2010/main" val="28925595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关系模式</a:t>
            </a:r>
            <a:r>
              <a:rPr lang="zh-CN" altLang="en-US" dirty="0" smtClean="0"/>
              <a:t>好坏程度的</a:t>
            </a:r>
            <a:r>
              <a:rPr lang="zh-CN" altLang="en-US" dirty="0"/>
              <a:t>评价</a:t>
            </a:r>
            <a:r>
              <a:rPr lang="zh-CN" altLang="en-US" dirty="0" smtClean="0"/>
              <a:t>准则（续）</a:t>
            </a:r>
            <a:endParaRPr kumimoji="1" lang="zh-CN" altLang="en-US" dirty="0"/>
          </a:p>
        </p:txBody>
      </p:sp>
      <p:sp>
        <p:nvSpPr>
          <p:cNvPr id="3" name="内容占位符 2"/>
          <p:cNvSpPr>
            <a:spLocks noGrp="1"/>
          </p:cNvSpPr>
          <p:nvPr>
            <p:ph idx="1"/>
          </p:nvPr>
        </p:nvSpPr>
        <p:spPr/>
        <p:txBody>
          <a:bodyPr/>
          <a:lstStyle/>
          <a:p>
            <a:r>
              <a:rPr lang="en-US" altLang="zh-CN" dirty="0" smtClean="0">
                <a:sym typeface="宋体" pitchFamily="2" charset="-122"/>
              </a:rPr>
              <a:t>3NF</a:t>
            </a:r>
            <a:r>
              <a:rPr lang="zh-CN" altLang="en-US" dirty="0" smtClean="0">
                <a:sym typeface="宋体" pitchFamily="2" charset="-122"/>
              </a:rPr>
              <a:t>：消除</a:t>
            </a:r>
            <a:r>
              <a:rPr lang="zh-CN" altLang="en-US" b="1" dirty="0" smtClean="0">
                <a:solidFill>
                  <a:srgbClr val="FF0000"/>
                </a:solidFill>
                <a:sym typeface="宋体" pitchFamily="2" charset="-122"/>
              </a:rPr>
              <a:t>非主属性对码</a:t>
            </a:r>
            <a:r>
              <a:rPr lang="zh-CN" altLang="en-US" dirty="0" smtClean="0">
                <a:sym typeface="宋体" pitchFamily="2" charset="-122"/>
              </a:rPr>
              <a:t>存在的</a:t>
            </a:r>
            <a:r>
              <a:rPr lang="zh-CN" altLang="en-US" b="1" dirty="0" smtClean="0">
                <a:solidFill>
                  <a:srgbClr val="FF0000"/>
                </a:solidFill>
                <a:sym typeface="宋体" pitchFamily="2" charset="-122"/>
              </a:rPr>
              <a:t>部分函数依赖和传递函数依赖</a:t>
            </a:r>
            <a:endParaRPr lang="en-US" altLang="zh-CN" b="1" dirty="0" smtClean="0">
              <a:solidFill>
                <a:srgbClr val="FF0000"/>
              </a:solidFill>
              <a:sym typeface="宋体" pitchFamily="2" charset="-122"/>
            </a:endParaRPr>
          </a:p>
          <a:p>
            <a:pPr lvl="1"/>
            <a:r>
              <a:rPr lang="zh-CN" altLang="en-US" dirty="0" smtClean="0">
                <a:sym typeface="宋体" pitchFamily="2" charset="-122"/>
              </a:rPr>
              <a:t>设</a:t>
            </a:r>
            <a:r>
              <a:rPr lang="zh-CN" altLang="en-US" dirty="0">
                <a:sym typeface="宋体" pitchFamily="2" charset="-122"/>
              </a:rPr>
              <a:t>关系模式</a:t>
            </a:r>
            <a:r>
              <a:rPr lang="en-US" altLang="zh-CN" i="1" dirty="0">
                <a:sym typeface="宋体" pitchFamily="2" charset="-122"/>
              </a:rPr>
              <a:t>R</a:t>
            </a:r>
            <a:r>
              <a:rPr lang="en-US" altLang="zh-CN" dirty="0">
                <a:sym typeface="宋体" pitchFamily="2" charset="-122"/>
              </a:rPr>
              <a:t>&lt;</a:t>
            </a:r>
            <a:r>
              <a:rPr lang="en-US" altLang="zh-CN" i="1" dirty="0">
                <a:sym typeface="宋体" pitchFamily="2" charset="-122"/>
              </a:rPr>
              <a:t>U</a:t>
            </a:r>
            <a:r>
              <a:rPr lang="en-US" altLang="zh-CN" dirty="0">
                <a:sym typeface="宋体" pitchFamily="2" charset="-122"/>
              </a:rPr>
              <a:t>,</a:t>
            </a:r>
            <a:r>
              <a:rPr lang="en-US" altLang="zh-CN" i="1" dirty="0">
                <a:sym typeface="宋体" pitchFamily="2" charset="-122"/>
              </a:rPr>
              <a:t>F</a:t>
            </a:r>
            <a:r>
              <a:rPr lang="en-US" altLang="zh-CN" dirty="0">
                <a:sym typeface="宋体" pitchFamily="2" charset="-122"/>
              </a:rPr>
              <a:t>&gt;∈1NF,</a:t>
            </a:r>
            <a:r>
              <a:rPr lang="zh-CN" altLang="en-US" dirty="0">
                <a:sym typeface="宋体" pitchFamily="2" charset="-122"/>
              </a:rPr>
              <a:t>若</a:t>
            </a:r>
            <a:r>
              <a:rPr lang="en-US" altLang="zh-CN" i="1" dirty="0">
                <a:sym typeface="宋体" pitchFamily="2" charset="-122"/>
              </a:rPr>
              <a:t>R</a:t>
            </a:r>
            <a:r>
              <a:rPr lang="zh-CN" altLang="en-US" dirty="0">
                <a:sym typeface="宋体" pitchFamily="2" charset="-122"/>
              </a:rPr>
              <a:t>中不存在这样的码</a:t>
            </a:r>
            <a:r>
              <a:rPr lang="en-US" altLang="zh-CN" i="1" dirty="0">
                <a:sym typeface="宋体" pitchFamily="2" charset="-122"/>
              </a:rPr>
              <a:t>X</a:t>
            </a:r>
            <a:r>
              <a:rPr lang="zh-CN" altLang="en-US" dirty="0">
                <a:sym typeface="宋体" pitchFamily="2" charset="-122"/>
              </a:rPr>
              <a:t>、属性组</a:t>
            </a:r>
            <a:r>
              <a:rPr lang="en-US" altLang="zh-CN" i="1" dirty="0">
                <a:sym typeface="宋体" pitchFamily="2" charset="-122"/>
              </a:rPr>
              <a:t>Y</a:t>
            </a:r>
            <a:r>
              <a:rPr lang="zh-CN" altLang="en-US" dirty="0">
                <a:sym typeface="宋体" pitchFamily="2" charset="-122"/>
              </a:rPr>
              <a:t>及非主属性</a:t>
            </a:r>
            <a:r>
              <a:rPr lang="en-US" altLang="zh-CN" i="1" dirty="0">
                <a:sym typeface="宋体" pitchFamily="2" charset="-122"/>
              </a:rPr>
              <a:t>Z</a:t>
            </a:r>
            <a:r>
              <a:rPr lang="zh-CN" altLang="en-US" dirty="0">
                <a:sym typeface="宋体" pitchFamily="2" charset="-122"/>
              </a:rPr>
              <a:t>（</a:t>
            </a:r>
            <a:r>
              <a:rPr lang="en-US" altLang="zh-CN" i="1" dirty="0">
                <a:sym typeface="宋体" pitchFamily="2" charset="-122"/>
              </a:rPr>
              <a:t>Z</a:t>
            </a:r>
            <a:r>
              <a:rPr lang="en-US" altLang="zh-CN" dirty="0">
                <a:sym typeface="宋体" pitchFamily="2" charset="-122"/>
              </a:rPr>
              <a:t> ⊇ </a:t>
            </a:r>
            <a:r>
              <a:rPr lang="en-US" altLang="zh-CN" i="1" dirty="0">
                <a:sym typeface="宋体" pitchFamily="2" charset="-122"/>
              </a:rPr>
              <a:t>Y</a:t>
            </a:r>
            <a:r>
              <a:rPr lang="zh-CN" altLang="en-US" dirty="0">
                <a:sym typeface="宋体" pitchFamily="2" charset="-122"/>
              </a:rPr>
              <a:t>）</a:t>
            </a:r>
            <a:r>
              <a:rPr lang="en-US" altLang="zh-CN" dirty="0">
                <a:sym typeface="宋体" pitchFamily="2" charset="-122"/>
              </a:rPr>
              <a:t>, </a:t>
            </a:r>
            <a:r>
              <a:rPr lang="zh-CN" altLang="en-US" dirty="0">
                <a:sym typeface="宋体" pitchFamily="2" charset="-122"/>
              </a:rPr>
              <a:t>使得</a:t>
            </a:r>
            <a:r>
              <a:rPr lang="en-US" altLang="zh-CN" i="1" dirty="0">
                <a:sym typeface="宋体" pitchFamily="2" charset="-122"/>
              </a:rPr>
              <a:t>X</a:t>
            </a:r>
            <a:r>
              <a:rPr lang="en-US" altLang="zh-CN" dirty="0">
                <a:sym typeface="宋体" pitchFamily="2" charset="-122"/>
              </a:rPr>
              <a:t>→</a:t>
            </a:r>
            <a:r>
              <a:rPr lang="en-US" altLang="zh-CN" i="1" dirty="0">
                <a:sym typeface="宋体" pitchFamily="2" charset="-122"/>
              </a:rPr>
              <a:t>Y</a:t>
            </a:r>
            <a:r>
              <a:rPr lang="zh-CN" altLang="en-US" dirty="0">
                <a:sym typeface="宋体" pitchFamily="2" charset="-122"/>
              </a:rPr>
              <a:t>，</a:t>
            </a:r>
            <a:r>
              <a:rPr lang="en-US" altLang="zh-CN" i="1" dirty="0">
                <a:sym typeface="宋体" pitchFamily="2" charset="-122"/>
              </a:rPr>
              <a:t>Y</a:t>
            </a:r>
            <a:r>
              <a:rPr lang="en-US" altLang="zh-CN" dirty="0">
                <a:sym typeface="宋体" pitchFamily="2" charset="-122"/>
              </a:rPr>
              <a:t>→</a:t>
            </a:r>
            <a:r>
              <a:rPr lang="en-US" altLang="zh-CN" i="1" dirty="0">
                <a:sym typeface="宋体" pitchFamily="2" charset="-122"/>
              </a:rPr>
              <a:t>Z</a:t>
            </a:r>
            <a:r>
              <a:rPr lang="zh-CN" altLang="en-US" dirty="0">
                <a:sym typeface="宋体" pitchFamily="2" charset="-122"/>
              </a:rPr>
              <a:t>成立，</a:t>
            </a:r>
            <a:r>
              <a:rPr lang="en-US" altLang="zh-CN" i="1" dirty="0">
                <a:sym typeface="宋体" pitchFamily="2" charset="-122"/>
              </a:rPr>
              <a:t>Y</a:t>
            </a:r>
            <a:r>
              <a:rPr lang="en-US" altLang="zh-CN" dirty="0">
                <a:sym typeface="宋体" pitchFamily="2" charset="-122"/>
              </a:rPr>
              <a:t> ↛ </a:t>
            </a:r>
            <a:r>
              <a:rPr lang="en-US" altLang="zh-CN" i="1" dirty="0">
                <a:sym typeface="宋体" pitchFamily="2" charset="-122"/>
              </a:rPr>
              <a:t>X</a:t>
            </a:r>
            <a:r>
              <a:rPr lang="zh-CN" altLang="en-US" dirty="0">
                <a:sym typeface="宋体" pitchFamily="2" charset="-122"/>
              </a:rPr>
              <a:t>不成立，则称</a:t>
            </a:r>
            <a:r>
              <a:rPr lang="en-US" altLang="zh-CN" i="1" dirty="0">
                <a:sym typeface="宋体" pitchFamily="2" charset="-122"/>
              </a:rPr>
              <a:t>R</a:t>
            </a:r>
            <a:r>
              <a:rPr lang="en-US" altLang="zh-CN" dirty="0">
                <a:sym typeface="宋体" pitchFamily="2" charset="-122"/>
              </a:rPr>
              <a:t>&lt;</a:t>
            </a:r>
            <a:r>
              <a:rPr lang="en-US" altLang="zh-CN" i="1" dirty="0">
                <a:sym typeface="宋体" pitchFamily="2" charset="-122"/>
              </a:rPr>
              <a:t>U</a:t>
            </a:r>
            <a:r>
              <a:rPr lang="en-US" altLang="zh-CN" dirty="0">
                <a:sym typeface="宋体" pitchFamily="2" charset="-122"/>
              </a:rPr>
              <a:t>,</a:t>
            </a:r>
            <a:r>
              <a:rPr lang="en-US" altLang="zh-CN" i="1" dirty="0">
                <a:sym typeface="宋体" pitchFamily="2" charset="-122"/>
              </a:rPr>
              <a:t>F</a:t>
            </a:r>
            <a:r>
              <a:rPr lang="en-US" altLang="zh-CN" dirty="0">
                <a:sym typeface="宋体" pitchFamily="2" charset="-122"/>
              </a:rPr>
              <a:t>&gt; ∈ 3NF</a:t>
            </a:r>
            <a:r>
              <a:rPr lang="zh-CN" altLang="en-US" dirty="0">
                <a:sym typeface="宋体" pitchFamily="2" charset="-122"/>
              </a:rPr>
              <a:t>。</a:t>
            </a:r>
          </a:p>
          <a:p>
            <a:r>
              <a:rPr kumimoji="1" lang="en-US" altLang="zh-CN" dirty="0" smtClean="0"/>
              <a:t>BCNF</a:t>
            </a:r>
            <a:r>
              <a:rPr kumimoji="1" lang="zh-CN" altLang="en-US" dirty="0" smtClean="0"/>
              <a:t>：消除</a:t>
            </a:r>
            <a:r>
              <a:rPr kumimoji="1" lang="zh-CN" altLang="en-US" b="1" dirty="0" smtClean="0">
                <a:solidFill>
                  <a:srgbClr val="FF0000"/>
                </a:solidFill>
              </a:rPr>
              <a:t>非主、主属性对码</a:t>
            </a:r>
            <a:r>
              <a:rPr kumimoji="1" lang="zh-CN" altLang="en-US" dirty="0" smtClean="0"/>
              <a:t>存在的</a:t>
            </a:r>
            <a:r>
              <a:rPr lang="zh-CN" altLang="en-US" b="1" dirty="0">
                <a:solidFill>
                  <a:srgbClr val="FF0000"/>
                </a:solidFill>
                <a:sym typeface="宋体" pitchFamily="2" charset="-122"/>
              </a:rPr>
              <a:t>部分函数依赖和传递函数依赖</a:t>
            </a:r>
            <a:endParaRPr kumimoji="1" lang="en-US" altLang="zh-CN" dirty="0" smtClean="0"/>
          </a:p>
          <a:p>
            <a:pPr lvl="1"/>
            <a:r>
              <a:rPr lang="zh-CN" altLang="en-US" dirty="0">
                <a:sym typeface="Calibri" pitchFamily="34" charset="0"/>
              </a:rPr>
              <a:t>设关系模式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&gt;∈1NF</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且</a:t>
            </a:r>
            <a:r>
              <a:rPr lang="en-US" altLang="zh-CN" i="1" dirty="0">
                <a:sym typeface="Calibri" pitchFamily="34" charset="0"/>
              </a:rPr>
              <a:t>Y</a:t>
            </a:r>
            <a:r>
              <a:rPr lang="zh-CN" altLang="en-US" dirty="0"/>
              <a:t> ⊆ </a:t>
            </a:r>
            <a:r>
              <a:rPr lang="en-US" altLang="zh-CN" i="1" dirty="0"/>
              <a:t>X</a:t>
            </a:r>
            <a:r>
              <a:rPr lang="zh-CN" altLang="en-US" dirty="0"/>
              <a:t>时</a:t>
            </a:r>
            <a:r>
              <a:rPr lang="en-US" altLang="zh-CN" i="1" dirty="0">
                <a:solidFill>
                  <a:srgbClr val="FF0000"/>
                </a:solidFill>
              </a:rPr>
              <a:t>X</a:t>
            </a:r>
            <a:r>
              <a:rPr lang="zh-CN" altLang="en-US" dirty="0">
                <a:solidFill>
                  <a:srgbClr val="FF0000"/>
                </a:solidFill>
              </a:rPr>
              <a:t>必含有码</a:t>
            </a:r>
            <a:r>
              <a:rPr lang="zh-CN" altLang="en-US" dirty="0"/>
              <a:t>，则</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&gt;∈BCNF</a:t>
            </a:r>
            <a:r>
              <a:rPr lang="zh-CN" altLang="en-US" dirty="0" smtClean="0">
                <a:sym typeface="Calibri" pitchFamily="34" charset="0"/>
              </a:rPr>
              <a:t>。</a:t>
            </a:r>
            <a:endParaRPr lang="en-US" altLang="zh-CN" dirty="0" smtClean="0">
              <a:sym typeface="Calibri" pitchFamily="34" charset="0"/>
            </a:endParaRPr>
          </a:p>
          <a:p>
            <a:pPr marL="742950" lvl="1" indent="-285750" algn="just">
              <a:lnSpc>
                <a:spcPct val="120000"/>
              </a:lnSpc>
              <a:buFont typeface="Wingdings" pitchFamily="2" charset="2"/>
              <a:buChar char="n"/>
            </a:pPr>
            <a:r>
              <a:rPr lang="zh-CN" altLang="en-US" dirty="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a:sym typeface="Calibri" pitchFamily="34" charset="0"/>
              </a:rPr>
              <a:t>没有任何属性完全函数依赖于非码的任何一组属性</a:t>
            </a:r>
          </a:p>
          <a:p>
            <a:pPr lvl="1"/>
            <a:endParaRPr lang="en-US" altLang="zh-CN" dirty="0">
              <a:sym typeface="Calibri" pitchFamily="34" charset="0"/>
            </a:endParaRPr>
          </a:p>
        </p:txBody>
      </p:sp>
      <p:sp>
        <p:nvSpPr>
          <p:cNvPr id="4" name="直接连接符 5"/>
          <p:cNvSpPr>
            <a:spLocks noChangeShapeType="1"/>
          </p:cNvSpPr>
          <p:nvPr/>
        </p:nvSpPr>
        <p:spPr bwMode="auto">
          <a:xfrm flipH="1">
            <a:off x="6973124" y="4001294"/>
            <a:ext cx="71438" cy="216694"/>
          </a:xfrm>
          <a:prstGeom prst="line">
            <a:avLst/>
          </a:prstGeom>
          <a:noFill/>
          <a:ln w="25400">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631827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规范化</a:t>
            </a:r>
            <a:r>
              <a:rPr kumimoji="1" lang="zh-CN" altLang="en-US" dirty="0" smtClean="0"/>
              <a:t>小结（续）</a:t>
            </a:r>
            <a:endParaRPr kumimoji="1" lang="zh-CN" altLang="en-US" dirty="0"/>
          </a:p>
        </p:txBody>
      </p:sp>
      <p:sp>
        <p:nvSpPr>
          <p:cNvPr id="7" name="Rectangle 5"/>
          <p:cNvSpPr>
            <a:spLocks noChangeArrowheads="1"/>
          </p:cNvSpPr>
          <p:nvPr/>
        </p:nvSpPr>
        <p:spPr bwMode="auto">
          <a:xfrm>
            <a:off x="395846" y="1587088"/>
            <a:ext cx="11439061"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120000" tIns="62400" rIns="120000" bIns="62400" anchor="ctr"/>
          <a:lstStyle/>
          <a:p>
            <a:pPr algn="ctr">
              <a:buClr>
                <a:schemeClr val="accent1"/>
              </a:buClr>
              <a:buSzPct val="90000"/>
              <a:buFont typeface="Monotype Sorts" pitchFamily="2" charset="2"/>
              <a:buNone/>
            </a:pPr>
            <a:endParaRPr lang="zh-CN" altLang="zh-CN" sz="3733" b="1">
              <a:solidFill>
                <a:srgbClr val="000000"/>
              </a:solidFill>
              <a:latin typeface="Times New Roman" pitchFamily="18" charset="0"/>
              <a:sym typeface="Times New Roman" pitchFamily="18" charset="0"/>
            </a:endParaRPr>
          </a:p>
        </p:txBody>
      </p:sp>
      <p:sp>
        <p:nvSpPr>
          <p:cNvPr id="8" name="Rectangle 3"/>
          <p:cNvSpPr>
            <a:spLocks noGrp="1" noChangeArrowheads="1"/>
          </p:cNvSpPr>
          <p:nvPr>
            <p:ph idx="1"/>
          </p:nvPr>
        </p:nvSpPr>
        <p:spPr>
          <a:xfrm>
            <a:off x="395844" y="1802988"/>
            <a:ext cx="11582400" cy="4854575"/>
          </a:xfrm>
        </p:spPr>
        <p:txBody>
          <a:bodyPr>
            <a:normAutofit fontScale="92500" lnSpcReduction="20000"/>
          </a:bodyPr>
          <a:lstStyle/>
          <a:p>
            <a:pPr marL="457189" indent="-457189" algn="l"/>
            <a:r>
              <a:rPr lang="zh-CN" altLang="en-US" sz="3200" dirty="0">
                <a:sym typeface="Calibri" pitchFamily="34" charset="0"/>
              </a:rPr>
              <a:t>关系模式规范化的基本步骤</a:t>
            </a:r>
            <a:endParaRPr lang="en-US" sz="3200" dirty="0">
              <a:sym typeface="Calibri" pitchFamily="34" charset="0"/>
            </a:endParaRPr>
          </a:p>
          <a:p>
            <a:pPr marL="457189" indent="-457189" algn="l"/>
            <a:r>
              <a:rPr lang="en-US" sz="3200" dirty="0">
                <a:sym typeface="Calibri" pitchFamily="34" charset="0"/>
              </a:rPr>
              <a:t>                            </a:t>
            </a:r>
            <a:r>
              <a:rPr lang="en-US" altLang="zh-CN" sz="3200" dirty="0" smtClean="0">
                <a:sym typeface="Calibri" pitchFamily="34" charset="0"/>
              </a:rPr>
              <a:t>1NF</a:t>
            </a:r>
            <a:endParaRPr lang="zh-CN" altLang="en-US" sz="3200" dirty="0">
              <a:sym typeface="Calibri" pitchFamily="34" charset="0"/>
            </a:endParaRPr>
          </a:p>
          <a:p>
            <a:pPr marL="457189" indent="-457189" algn="l"/>
            <a:r>
              <a:rPr lang="en-US" altLang="zh-CN" sz="3200" dirty="0">
                <a:sym typeface="Calibri" pitchFamily="34" charset="0"/>
              </a:rPr>
              <a:t>                	      </a:t>
            </a:r>
            <a:r>
              <a:rPr lang="zh-CN" altLang="en-US" sz="3200" dirty="0" smtClean="0">
                <a:sym typeface="Calibri" pitchFamily="34" charset="0"/>
              </a:rPr>
              <a:t> </a:t>
            </a:r>
            <a:r>
              <a:rPr lang="en-US" altLang="zh-CN" sz="3200" dirty="0" smtClean="0">
                <a:sym typeface="Calibri" pitchFamily="34" charset="0"/>
              </a:rPr>
              <a:t>↓    </a:t>
            </a:r>
            <a:r>
              <a:rPr lang="zh-CN" altLang="en-US" sz="3200" dirty="0" smtClean="0">
                <a:sym typeface="Calibri" pitchFamily="34" charset="0"/>
              </a:rPr>
              <a:t>消除</a:t>
            </a:r>
            <a:r>
              <a:rPr lang="zh-CN" altLang="en-US" sz="3200" dirty="0">
                <a:sym typeface="Calibri" pitchFamily="34" charset="0"/>
              </a:rPr>
              <a:t>非主属性对码的部分函数依赖</a:t>
            </a:r>
          </a:p>
          <a:p>
            <a:pPr marL="457189" indent="-457189" algn="l"/>
            <a:r>
              <a:rPr lang="zh-CN" altLang="en-US" sz="3200" dirty="0">
                <a:sym typeface="Calibri" pitchFamily="34" charset="0"/>
              </a:rPr>
              <a:t>消除决定因素      </a:t>
            </a:r>
            <a:r>
              <a:rPr lang="en-US" altLang="zh-CN" sz="3200" dirty="0" smtClean="0">
                <a:sym typeface="Calibri" pitchFamily="34" charset="0"/>
              </a:rPr>
              <a:t>2NF</a:t>
            </a:r>
            <a:endParaRPr lang="zh-CN" altLang="en-US" sz="3200" dirty="0">
              <a:sym typeface="Calibri" pitchFamily="34" charset="0"/>
            </a:endParaRPr>
          </a:p>
          <a:p>
            <a:pPr marL="457189" indent="-457189" algn="l"/>
            <a:r>
              <a:rPr lang="zh-CN" altLang="en-US" sz="3200" dirty="0">
                <a:sym typeface="Calibri" pitchFamily="34" charset="0"/>
              </a:rPr>
              <a:t>非码的非平凡     </a:t>
            </a:r>
            <a:r>
              <a:rPr lang="zh-CN" altLang="en-US" sz="3200" dirty="0" smtClean="0">
                <a:sym typeface="Calibri" pitchFamily="34" charset="0"/>
              </a:rPr>
              <a:t>  ↓    消除</a:t>
            </a:r>
            <a:r>
              <a:rPr lang="zh-CN" altLang="en-US" sz="3200" dirty="0">
                <a:sym typeface="Calibri" pitchFamily="34" charset="0"/>
              </a:rPr>
              <a:t>非主属性对码</a:t>
            </a:r>
            <a:r>
              <a:rPr lang="zh-CN" altLang="en-US" sz="3200" dirty="0" smtClean="0">
                <a:sym typeface="Calibri" pitchFamily="34" charset="0"/>
              </a:rPr>
              <a:t>的部分和传递</a:t>
            </a:r>
            <a:r>
              <a:rPr lang="zh-CN" altLang="en-US" sz="3200" dirty="0">
                <a:sym typeface="Calibri" pitchFamily="34" charset="0"/>
              </a:rPr>
              <a:t>函数依赖</a:t>
            </a:r>
          </a:p>
          <a:p>
            <a:pPr marL="457189" indent="-457189" algn="l"/>
            <a:r>
              <a:rPr lang="zh-CN" altLang="en-US" sz="3200" dirty="0">
                <a:sym typeface="Calibri" pitchFamily="34" charset="0"/>
              </a:rPr>
              <a:t>函数依赖             </a:t>
            </a:r>
            <a:r>
              <a:rPr lang="en-US" altLang="zh-CN" sz="3200" dirty="0" smtClean="0">
                <a:sym typeface="Calibri" pitchFamily="34" charset="0"/>
              </a:rPr>
              <a:t>3NF</a:t>
            </a:r>
            <a:endParaRPr lang="zh-CN" altLang="en-US" sz="3200" dirty="0">
              <a:sym typeface="Calibri" pitchFamily="34" charset="0"/>
            </a:endParaRPr>
          </a:p>
          <a:p>
            <a:pPr marL="457189" indent="-457189" algn="l"/>
            <a:r>
              <a:rPr lang="en-US" altLang="zh-CN" sz="3200" dirty="0">
                <a:sym typeface="Calibri" pitchFamily="34" charset="0"/>
              </a:rPr>
              <a:t>                	       </a:t>
            </a:r>
            <a:r>
              <a:rPr lang="en-US" altLang="zh-CN" sz="3200" dirty="0" smtClean="0">
                <a:sym typeface="Calibri" pitchFamily="34" charset="0"/>
              </a:rPr>
              <a:t>↓    </a:t>
            </a:r>
            <a:r>
              <a:rPr lang="zh-CN" altLang="en-US" sz="3200" dirty="0" smtClean="0">
                <a:sym typeface="Calibri" pitchFamily="34" charset="0"/>
              </a:rPr>
              <a:t>消除</a:t>
            </a:r>
            <a:r>
              <a:rPr lang="zh-CN" altLang="en-US" sz="3200" dirty="0">
                <a:sym typeface="Calibri" pitchFamily="34" charset="0"/>
              </a:rPr>
              <a:t>主属性对码的部分和传递函数依赖</a:t>
            </a:r>
          </a:p>
          <a:p>
            <a:pPr marL="457189" indent="-457189" algn="l"/>
            <a:r>
              <a:rPr lang="zh-CN" altLang="en-US" sz="3200" dirty="0">
                <a:sym typeface="Calibri" pitchFamily="34" charset="0"/>
              </a:rPr>
              <a:t>                            </a:t>
            </a:r>
            <a:r>
              <a:rPr lang="en-US" altLang="zh-CN" sz="3200" dirty="0" smtClean="0">
                <a:sym typeface="Calibri" pitchFamily="34" charset="0"/>
              </a:rPr>
              <a:t>BCNF </a:t>
            </a:r>
            <a:endParaRPr lang="zh-CN" altLang="en-US" sz="3200" dirty="0">
              <a:sym typeface="Calibri" pitchFamily="34" charset="0"/>
            </a:endParaRPr>
          </a:p>
          <a:p>
            <a:pPr marL="457189" indent="-457189" algn="l"/>
            <a:r>
              <a:rPr lang="en-US" altLang="zh-CN" sz="3200" dirty="0">
                <a:sym typeface="Calibri" pitchFamily="34" charset="0"/>
              </a:rPr>
              <a:t>                	       </a:t>
            </a:r>
            <a:r>
              <a:rPr lang="en-US" altLang="zh-CN" sz="3200" dirty="0" smtClean="0">
                <a:sym typeface="Calibri" pitchFamily="34" charset="0"/>
              </a:rPr>
              <a:t>↓    </a:t>
            </a:r>
            <a:r>
              <a:rPr lang="zh-CN" altLang="en-US" sz="3200" dirty="0" smtClean="0">
                <a:sym typeface="Calibri" pitchFamily="34" charset="0"/>
              </a:rPr>
              <a:t>消除</a:t>
            </a:r>
            <a:r>
              <a:rPr lang="zh-CN" altLang="en-US" sz="3200" dirty="0">
                <a:sym typeface="Calibri" pitchFamily="34" charset="0"/>
              </a:rPr>
              <a:t>非平凡且非函数依赖的多值依赖</a:t>
            </a:r>
          </a:p>
          <a:p>
            <a:pPr marL="457189" indent="-457189" algn="l"/>
            <a:r>
              <a:rPr lang="zh-CN" altLang="en-US" sz="3200" dirty="0">
                <a:sym typeface="Calibri" pitchFamily="34" charset="0"/>
              </a:rPr>
              <a:t>                        </a:t>
            </a:r>
            <a:r>
              <a:rPr lang="en-US" altLang="zh-CN" sz="3200" dirty="0">
                <a:sym typeface="Calibri" pitchFamily="34" charset="0"/>
              </a:rPr>
              <a:t>    </a:t>
            </a:r>
            <a:r>
              <a:rPr lang="en-US" altLang="zh-CN" sz="3200" dirty="0" smtClean="0">
                <a:sym typeface="Calibri" pitchFamily="34" charset="0"/>
              </a:rPr>
              <a:t>4NF</a:t>
            </a:r>
            <a:endParaRPr lang="zh-CN" altLang="en-US" sz="3200" dirty="0">
              <a:sym typeface="Calibri" pitchFamily="34" charset="0"/>
            </a:endParaRPr>
          </a:p>
        </p:txBody>
      </p:sp>
      <p:sp>
        <p:nvSpPr>
          <p:cNvPr id="9" name="Line 4"/>
          <p:cNvSpPr>
            <a:spLocks noChangeShapeType="1"/>
          </p:cNvSpPr>
          <p:nvPr/>
        </p:nvSpPr>
        <p:spPr bwMode="auto">
          <a:xfrm flipH="1">
            <a:off x="3631218" y="2284794"/>
            <a:ext cx="2116" cy="2786063"/>
          </a:xfrm>
          <a:prstGeom prst="line">
            <a:avLst/>
          </a:prstGeom>
          <a:noFill/>
          <a:ln w="28575">
            <a:solidFill>
              <a:schemeClr val="tx1"/>
            </a:solidFill>
            <a:round/>
            <a:headEnd/>
            <a:tailEnd type="triangle" w="med" len="med"/>
          </a:ln>
        </p:spPr>
        <p:txBody>
          <a:bodyPr wrap="none" lIns="120000" tIns="62400" rIns="120000" bIns="62400" anchor="ctr"/>
          <a:lstStyle/>
          <a:p>
            <a:endParaRPr lang="zh-CN" altLang="en-US" sz="2400"/>
          </a:p>
        </p:txBody>
      </p:sp>
      <p:sp>
        <p:nvSpPr>
          <p:cNvPr id="10" name="Line 8"/>
          <p:cNvSpPr>
            <a:spLocks noChangeShapeType="1"/>
          </p:cNvSpPr>
          <p:nvPr/>
        </p:nvSpPr>
        <p:spPr bwMode="auto">
          <a:xfrm>
            <a:off x="505911" y="5073882"/>
            <a:ext cx="3125307" cy="0"/>
          </a:xfrm>
          <a:prstGeom prst="line">
            <a:avLst/>
          </a:prstGeom>
          <a:noFill/>
          <a:ln w="38100">
            <a:solidFill>
              <a:schemeClr val="tx1"/>
            </a:solidFill>
            <a:prstDash val="dash"/>
            <a:round/>
            <a:headEnd/>
            <a:tailEnd/>
          </a:ln>
        </p:spPr>
        <p:txBody>
          <a:bodyPr/>
          <a:lstStyle/>
          <a:p>
            <a:endParaRPr lang="zh-CN" altLang="en-US" sz="2400"/>
          </a:p>
        </p:txBody>
      </p:sp>
    </p:spTree>
    <p:extLst>
      <p:ext uri="{BB962C8B-B14F-4D97-AF65-F5344CB8AC3E}">
        <p14:creationId xmlns:p14="http://schemas.microsoft.com/office/powerpoint/2010/main" val="27599359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数据依赖的公理系统</a:t>
            </a:r>
            <a:endParaRPr kumimoji="1" lang="zh-CN" altLang="en-US" dirty="0"/>
          </a:p>
        </p:txBody>
      </p:sp>
      <p:sp>
        <p:nvSpPr>
          <p:cNvPr id="3" name="内容占位符 2"/>
          <p:cNvSpPr>
            <a:spLocks noGrp="1"/>
          </p:cNvSpPr>
          <p:nvPr>
            <p:ph idx="1"/>
          </p:nvPr>
        </p:nvSpPr>
        <p:spPr>
          <a:xfrm>
            <a:off x="510639" y="1825625"/>
            <a:ext cx="10843161" cy="4351338"/>
          </a:xfrm>
        </p:spPr>
        <p:txBody>
          <a:bodyPr>
            <a:normAutofit lnSpcReduction="10000"/>
          </a:bodyPr>
          <a:lstStyle/>
          <a:p>
            <a:r>
              <a:rPr lang="zh-CN" altLang="en-US" dirty="0">
                <a:sym typeface="Calibri" pitchFamily="34" charset="0"/>
              </a:rPr>
              <a:t>对于满足一组</a:t>
            </a:r>
            <a:r>
              <a:rPr lang="zh-CN" altLang="en-US" dirty="0">
                <a:solidFill>
                  <a:srgbClr val="0066FF"/>
                </a:solidFill>
                <a:sym typeface="Calibri" pitchFamily="34" charset="0"/>
              </a:rPr>
              <a:t>函数依赖</a:t>
            </a:r>
            <a:r>
              <a:rPr lang="en-US" altLang="zh-CN" i="1" dirty="0">
                <a:sym typeface="Calibri" pitchFamily="34" charset="0"/>
              </a:rPr>
              <a:t>F</a:t>
            </a:r>
            <a:r>
              <a:rPr lang="zh-CN" altLang="en-US" dirty="0">
                <a:sym typeface="Calibri" pitchFamily="34" charset="0"/>
              </a:rPr>
              <a:t>的关系模式   </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，其任何一个关系</a:t>
            </a:r>
            <a:r>
              <a:rPr lang="en-US" altLang="zh-CN" i="1" dirty="0">
                <a:sym typeface="Calibri" pitchFamily="34" charset="0"/>
              </a:rPr>
              <a:t>r</a:t>
            </a:r>
            <a:r>
              <a:rPr lang="zh-CN" altLang="en-US" dirty="0">
                <a:sym typeface="Calibri" pitchFamily="34" charset="0"/>
              </a:rPr>
              <a:t>，若函数依赖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都成立（即</a:t>
            </a:r>
            <a:r>
              <a:rPr lang="en-US" altLang="zh-CN" i="1" dirty="0">
                <a:sym typeface="Calibri" pitchFamily="34" charset="0"/>
              </a:rPr>
              <a:t>r</a:t>
            </a:r>
            <a:r>
              <a:rPr lang="zh-CN" altLang="en-US" dirty="0">
                <a:sym typeface="Calibri" pitchFamily="34" charset="0"/>
              </a:rPr>
              <a:t>中任意两元组</a:t>
            </a:r>
            <a:r>
              <a:rPr lang="en-US" altLang="zh-CN" i="1" dirty="0">
                <a:sym typeface="Calibri" pitchFamily="34" charset="0"/>
              </a:rPr>
              <a:t>t</a:t>
            </a:r>
            <a:r>
              <a:rPr lang="zh-CN" altLang="en-US" dirty="0">
                <a:sym typeface="Calibri" pitchFamily="34" charset="0"/>
              </a:rPr>
              <a:t>、</a:t>
            </a:r>
            <a:r>
              <a:rPr lang="en-US" altLang="zh-CN" i="1" dirty="0">
                <a:sym typeface="Calibri" pitchFamily="34" charset="0"/>
              </a:rPr>
              <a:t>s</a:t>
            </a:r>
            <a:r>
              <a:rPr lang="zh-CN" altLang="en-US" dirty="0">
                <a:sym typeface="Calibri" pitchFamily="34" charset="0"/>
              </a:rPr>
              <a:t>，若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，则 </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a:sym typeface="Calibri" pitchFamily="34" charset="0"/>
              </a:rPr>
              <a:t>]</a:t>
            </a:r>
            <a:r>
              <a:rPr lang="zh-CN" altLang="en-US" dirty="0">
                <a:sym typeface="Calibri" pitchFamily="34" charset="0"/>
              </a:rPr>
              <a:t>），则称</a:t>
            </a:r>
            <a:r>
              <a:rPr lang="en-US" altLang="zh-CN" i="1" dirty="0">
                <a:sym typeface="Calibri" pitchFamily="34" charset="0"/>
              </a:rPr>
              <a:t>F</a:t>
            </a:r>
            <a:r>
              <a:rPr lang="zh-CN" altLang="en-US" dirty="0">
                <a:solidFill>
                  <a:srgbClr val="FF00FF"/>
                </a:solidFill>
                <a:sym typeface="Calibri" pitchFamily="34" charset="0"/>
              </a:rPr>
              <a:t>逻辑蕴涵</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a:t>
            </a:r>
            <a:r>
              <a:rPr lang="zh-CN" altLang="en-US" dirty="0" smtClean="0">
                <a:sym typeface="Calibri" pitchFamily="34" charset="0"/>
              </a:rPr>
              <a:t>。</a:t>
            </a:r>
            <a:endParaRPr lang="en-US" altLang="zh-CN" dirty="0" smtClean="0">
              <a:sym typeface="Calibri" pitchFamily="34" charset="0"/>
            </a:endParaRPr>
          </a:p>
          <a:p>
            <a:pPr marL="342900" indent="-342900">
              <a:lnSpc>
                <a:spcPct val="150000"/>
              </a:lnSpc>
              <a:buFont typeface="Wingdings" pitchFamily="2" charset="2"/>
              <a:buChar char="v"/>
            </a:pPr>
            <a:r>
              <a:rPr lang="en-US" altLang="zh-CN" dirty="0">
                <a:sym typeface="Calibri" pitchFamily="34" charset="0"/>
              </a:rPr>
              <a:t>Armstrong</a:t>
            </a:r>
            <a:r>
              <a:rPr lang="zh-CN" altLang="en-US" dirty="0">
                <a:sym typeface="Calibri" pitchFamily="34" charset="0"/>
              </a:rPr>
              <a:t>公理</a:t>
            </a:r>
            <a:r>
              <a:rPr lang="zh-CN" altLang="en-US" dirty="0" smtClean="0">
                <a:sym typeface="Calibri" pitchFamily="34" charset="0"/>
              </a:rPr>
              <a:t>系统：一</a:t>
            </a:r>
            <a:r>
              <a:rPr lang="zh-CN" altLang="en-US" dirty="0">
                <a:sym typeface="Calibri" pitchFamily="34" charset="0"/>
              </a:rPr>
              <a:t>套推理规则，是模式分解算法的理论基础</a:t>
            </a:r>
            <a:endParaRPr lang="en-US" altLang="zh-CN" dirty="0">
              <a:sym typeface="Calibri" pitchFamily="34" charset="0"/>
            </a:endParaRPr>
          </a:p>
          <a:p>
            <a:pPr marL="742950" lvl="1" indent="-285750">
              <a:lnSpc>
                <a:spcPct val="150000"/>
              </a:lnSpc>
              <a:buFont typeface="Wingdings" pitchFamily="2" charset="2"/>
              <a:buChar char="n"/>
            </a:pPr>
            <a:r>
              <a:rPr lang="zh-CN" altLang="en-US" dirty="0">
                <a:sym typeface="Calibri" pitchFamily="34" charset="0"/>
              </a:rPr>
              <a:t>用途</a:t>
            </a:r>
          </a:p>
          <a:p>
            <a:pPr marL="1257300" lvl="2" indent="-342900">
              <a:lnSpc>
                <a:spcPct val="150000"/>
              </a:lnSpc>
              <a:buFont typeface="Wingdings" pitchFamily="2" charset="2"/>
              <a:buChar char="l"/>
            </a:pPr>
            <a:r>
              <a:rPr lang="zh-CN" altLang="en-US" sz="2400" b="1" dirty="0">
                <a:solidFill>
                  <a:srgbClr val="FF0000"/>
                </a:solidFill>
                <a:sym typeface="Calibri" pitchFamily="34" charset="0"/>
              </a:rPr>
              <a:t>求给定关系模式的码</a:t>
            </a:r>
          </a:p>
          <a:p>
            <a:pPr marL="1257300" lvl="2" indent="-342900">
              <a:lnSpc>
                <a:spcPct val="150000"/>
              </a:lnSpc>
              <a:buFont typeface="Wingdings" pitchFamily="2" charset="2"/>
              <a:buChar char="l"/>
            </a:pPr>
            <a:r>
              <a:rPr lang="zh-CN" altLang="en-US" sz="2400" b="1" dirty="0">
                <a:solidFill>
                  <a:srgbClr val="FF0000"/>
                </a:solidFill>
                <a:sym typeface="Calibri" pitchFamily="34" charset="0"/>
              </a:rPr>
              <a:t>从一组函数依赖求得蕴涵</a:t>
            </a:r>
            <a:r>
              <a:rPr lang="zh-CN" altLang="en-US" sz="2400" b="1" dirty="0" smtClean="0">
                <a:solidFill>
                  <a:srgbClr val="FF0000"/>
                </a:solidFill>
                <a:sym typeface="Calibri" pitchFamily="34" charset="0"/>
              </a:rPr>
              <a:t>的所有函数依赖</a:t>
            </a:r>
            <a:endParaRPr lang="en-US" altLang="zh-CN" sz="2400" b="1" dirty="0" smtClean="0">
              <a:solidFill>
                <a:srgbClr val="FF0000"/>
              </a:solidFill>
              <a:sym typeface="Calibri" pitchFamily="34" charset="0"/>
            </a:endParaRPr>
          </a:p>
          <a:p>
            <a:pPr marL="1257300" lvl="2" indent="-342900">
              <a:lnSpc>
                <a:spcPct val="150000"/>
              </a:lnSpc>
              <a:buFont typeface="Wingdings" pitchFamily="2" charset="2"/>
              <a:buChar char="l"/>
            </a:pPr>
            <a:r>
              <a:rPr lang="zh-CN" altLang="en-US" sz="2400" b="1" dirty="0">
                <a:solidFill>
                  <a:schemeClr val="bg1">
                    <a:lumMod val="85000"/>
                  </a:schemeClr>
                </a:solidFill>
                <a:sym typeface="Calibri" pitchFamily="34" charset="0"/>
              </a:rPr>
              <a:t>从一</a:t>
            </a:r>
            <a:r>
              <a:rPr lang="zh-CN" altLang="en-US" sz="2400" b="1" dirty="0" smtClean="0">
                <a:solidFill>
                  <a:schemeClr val="bg1">
                    <a:lumMod val="85000"/>
                  </a:schemeClr>
                </a:solidFill>
                <a:sym typeface="Calibri" pitchFamily="34" charset="0"/>
              </a:rPr>
              <a:t>组数据依赖</a:t>
            </a:r>
            <a:r>
              <a:rPr lang="zh-CN" altLang="en-US" sz="2400" b="1" dirty="0">
                <a:solidFill>
                  <a:schemeClr val="bg1">
                    <a:lumMod val="85000"/>
                  </a:schemeClr>
                </a:solidFill>
                <a:sym typeface="Calibri" pitchFamily="34" charset="0"/>
              </a:rPr>
              <a:t>求得蕴涵的</a:t>
            </a:r>
            <a:r>
              <a:rPr lang="zh-CN" altLang="en-US" sz="2400" b="1" dirty="0" smtClean="0">
                <a:solidFill>
                  <a:schemeClr val="bg1">
                    <a:lumMod val="85000"/>
                  </a:schemeClr>
                </a:solidFill>
                <a:sym typeface="Calibri" pitchFamily="34" charset="0"/>
              </a:rPr>
              <a:t>所有数据依赖</a:t>
            </a:r>
            <a:endParaRPr lang="zh-CN" altLang="en-US" sz="2400" b="1" dirty="0">
              <a:solidFill>
                <a:schemeClr val="bg1">
                  <a:lumMod val="85000"/>
                </a:schemeClr>
              </a:solidFill>
              <a:sym typeface="Calibri" pitchFamily="34" charset="0"/>
            </a:endParaRPr>
          </a:p>
          <a:p>
            <a:endParaRPr kumimoji="1" lang="zh-CN" altLang="en-US" dirty="0"/>
          </a:p>
        </p:txBody>
      </p:sp>
    </p:spTree>
    <p:extLst>
      <p:ext uri="{BB962C8B-B14F-4D97-AF65-F5344CB8AC3E}">
        <p14:creationId xmlns:p14="http://schemas.microsoft.com/office/powerpoint/2010/main" val="36045706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Calibri" pitchFamily="34" charset="0"/>
              </a:rPr>
              <a:t>Armstrong</a:t>
            </a:r>
            <a:r>
              <a:rPr lang="zh-CN" altLang="en-US" dirty="0">
                <a:sym typeface="Calibri" pitchFamily="34" charset="0"/>
              </a:rPr>
              <a:t>公理</a:t>
            </a:r>
            <a:r>
              <a:rPr lang="zh-CN" altLang="en-US" dirty="0" smtClean="0">
                <a:sym typeface="Calibri" pitchFamily="34" charset="0"/>
              </a:rPr>
              <a:t>系统的推理规则</a:t>
            </a:r>
            <a:endParaRPr kumimoji="1" lang="zh-CN" altLang="en-US" dirty="0"/>
          </a:p>
        </p:txBody>
      </p:sp>
      <p:sp>
        <p:nvSpPr>
          <p:cNvPr id="3" name="内容占位符 2"/>
          <p:cNvSpPr>
            <a:spLocks noGrp="1"/>
          </p:cNvSpPr>
          <p:nvPr>
            <p:ph idx="1"/>
          </p:nvPr>
        </p:nvSpPr>
        <p:spPr/>
        <p:txBody>
          <a:bodyPr>
            <a:normAutofit lnSpcReduction="10000"/>
          </a:bodyPr>
          <a:lstStyle/>
          <a:p>
            <a:r>
              <a:rPr lang="zh-CN" altLang="en-US" dirty="0" smtClean="0">
                <a:sym typeface="Calibri" pitchFamily="34" charset="0"/>
              </a:rPr>
              <a:t>设</a:t>
            </a:r>
            <a:r>
              <a:rPr lang="en-US" altLang="zh-CN" i="1" dirty="0">
                <a:sym typeface="Calibri" pitchFamily="34" charset="0"/>
              </a:rPr>
              <a:t>U</a:t>
            </a:r>
            <a:r>
              <a:rPr lang="zh-CN" altLang="en-US" dirty="0">
                <a:sym typeface="Calibri" pitchFamily="34" charset="0"/>
              </a:rPr>
              <a:t>为属性集总体，</a:t>
            </a:r>
            <a:r>
              <a:rPr lang="en-US" altLang="zh-CN" i="1" dirty="0">
                <a:sym typeface="Calibri" pitchFamily="34" charset="0"/>
              </a:rPr>
              <a:t>F</a:t>
            </a:r>
            <a:r>
              <a:rPr lang="zh-CN" altLang="en-US" dirty="0">
                <a:sym typeface="Calibri" pitchFamily="34" charset="0"/>
              </a:rPr>
              <a:t>是</a:t>
            </a:r>
            <a:r>
              <a:rPr lang="en-US" altLang="zh-CN" i="1" dirty="0">
                <a:sym typeface="Calibri" pitchFamily="34" charset="0"/>
              </a:rPr>
              <a:t>U</a:t>
            </a:r>
            <a:r>
              <a:rPr lang="zh-CN" altLang="en-US" dirty="0">
                <a:sym typeface="Calibri" pitchFamily="34" charset="0"/>
              </a:rPr>
              <a:t>上的一组函数依赖， 于是有关系模式</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 &gt;</a:t>
            </a:r>
            <a:r>
              <a:rPr lang="zh-CN" altLang="en-US" dirty="0">
                <a:sym typeface="Calibri" pitchFamily="34" charset="0"/>
              </a:rPr>
              <a:t>。对</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来说有以下的推理规则</a:t>
            </a:r>
            <a:r>
              <a:rPr lang="zh-CN" altLang="en-US" dirty="0" smtClean="0">
                <a:sym typeface="Calibri" pitchFamily="34" charset="0"/>
              </a:rPr>
              <a:t>：</a:t>
            </a:r>
            <a:endParaRPr lang="en-US" altLang="zh-CN" dirty="0" smtClean="0">
              <a:sym typeface="Calibri" pitchFamily="34" charset="0"/>
            </a:endParaRPr>
          </a:p>
          <a:p>
            <a:pPr marL="742950" lvl="1" indent="-285750">
              <a:lnSpc>
                <a:spcPct val="150000"/>
              </a:lnSpc>
              <a:spcBef>
                <a:spcPts val="0"/>
              </a:spcBef>
              <a:buFont typeface="Wingdings" pitchFamily="2" charset="2"/>
              <a:buChar char="n"/>
            </a:pPr>
            <a:r>
              <a:rPr lang="zh-CN" altLang="en-US" b="1" dirty="0" smtClean="0">
                <a:solidFill>
                  <a:srgbClr val="FF0000"/>
                </a:solidFill>
                <a:sym typeface="Calibri" pitchFamily="34" charset="0"/>
              </a:rPr>
              <a:t>自</a:t>
            </a:r>
            <a:r>
              <a:rPr lang="zh-CN" altLang="en-US" b="1" dirty="0">
                <a:solidFill>
                  <a:srgbClr val="FF0000"/>
                </a:solidFill>
                <a:sym typeface="Calibri" pitchFamily="34" charset="0"/>
              </a:rPr>
              <a:t>反律</a:t>
            </a:r>
            <a:r>
              <a:rPr lang="zh-CN" altLang="en-US" dirty="0">
                <a:sym typeface="Calibri" pitchFamily="34" charset="0"/>
              </a:rPr>
              <a:t>（</a:t>
            </a:r>
            <a:r>
              <a:rPr lang="en-US" altLang="zh-CN" dirty="0">
                <a:sym typeface="Calibri" pitchFamily="34" charset="0"/>
              </a:rPr>
              <a:t>reflexivity</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）：若</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nSpc>
                <a:spcPct val="110000"/>
              </a:lnSpc>
              <a:spcBef>
                <a:spcPts val="0"/>
              </a:spcBef>
              <a:buFont typeface="Wingdings" pitchFamily="2" charset="2"/>
              <a:buChar char="n"/>
            </a:pPr>
            <a:r>
              <a:rPr lang="zh-CN" altLang="en-US" b="1" dirty="0" smtClean="0">
                <a:solidFill>
                  <a:srgbClr val="FF0000"/>
                </a:solidFill>
                <a:sym typeface="Calibri" pitchFamily="34" charset="0"/>
              </a:rPr>
              <a:t>增广</a:t>
            </a:r>
            <a:r>
              <a:rPr lang="zh-CN" altLang="en-US" b="1" dirty="0">
                <a:solidFill>
                  <a:srgbClr val="FF0000"/>
                </a:solidFill>
                <a:sym typeface="Calibri" pitchFamily="34" charset="0"/>
              </a:rPr>
              <a:t>律</a:t>
            </a:r>
            <a:r>
              <a:rPr lang="zh-CN" altLang="en-US" dirty="0">
                <a:sym typeface="Calibri" pitchFamily="34" charset="0"/>
              </a:rPr>
              <a:t>（</a:t>
            </a:r>
            <a:r>
              <a:rPr lang="en-US" altLang="zh-CN" dirty="0">
                <a:sym typeface="Calibri" pitchFamily="34" charset="0"/>
              </a:rPr>
              <a:t>augmentation</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所蕴涵，且</a:t>
            </a:r>
            <a:r>
              <a:rPr lang="en-US" altLang="zh-CN" i="1" dirty="0">
                <a:sym typeface="Calibri" pitchFamily="34" charset="0"/>
              </a:rPr>
              <a:t>Z</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，则</a:t>
            </a:r>
            <a:r>
              <a:rPr lang="en-US" altLang="zh-CN" i="1" dirty="0">
                <a:sym typeface="Calibri" pitchFamily="34" charset="0"/>
              </a:rPr>
              <a:t>XZ</a:t>
            </a:r>
            <a:r>
              <a:rPr lang="en-US" altLang="zh-CN" dirty="0">
                <a:sym typeface="Calibri" pitchFamily="34" charset="0"/>
              </a:rPr>
              <a:t>→</a:t>
            </a:r>
            <a:r>
              <a:rPr lang="en-US" altLang="zh-CN" i="1" dirty="0">
                <a:sym typeface="Calibri" pitchFamily="34" charset="0"/>
              </a:rPr>
              <a:t>YZ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nSpc>
                <a:spcPct val="110000"/>
              </a:lnSpc>
              <a:spcBef>
                <a:spcPts val="0"/>
              </a:spcBef>
              <a:buFont typeface="Wingdings" pitchFamily="2" charset="2"/>
              <a:buChar char="n"/>
            </a:pPr>
            <a:r>
              <a:rPr lang="zh-CN" altLang="en-US" b="1" dirty="0" smtClean="0">
                <a:solidFill>
                  <a:srgbClr val="FF0000"/>
                </a:solidFill>
                <a:sym typeface="Calibri" pitchFamily="34" charset="0"/>
              </a:rPr>
              <a:t>传递</a:t>
            </a:r>
            <a:r>
              <a:rPr lang="zh-CN" altLang="en-US" b="1" dirty="0">
                <a:solidFill>
                  <a:srgbClr val="FF0000"/>
                </a:solidFill>
                <a:sym typeface="Calibri" pitchFamily="34" charset="0"/>
              </a:rPr>
              <a:t>律</a:t>
            </a:r>
            <a:r>
              <a:rPr lang="zh-CN" altLang="en-US" dirty="0">
                <a:sym typeface="Calibri" pitchFamily="34" charset="0"/>
              </a:rPr>
              <a:t>（</a:t>
            </a:r>
            <a:r>
              <a:rPr lang="en-US" altLang="zh-CN" dirty="0">
                <a:sym typeface="Calibri" pitchFamily="34" charset="0"/>
              </a:rPr>
              <a:t>transitivity</a:t>
            </a:r>
            <a:r>
              <a:rPr lang="zh-CN" altLang="en-US" dirty="0">
                <a:sym typeface="Calibri" pitchFamily="34" charset="0"/>
              </a:rPr>
              <a:t> </a:t>
            </a:r>
            <a:r>
              <a:rPr lang="en-US" altLang="zh-CN" dirty="0">
                <a:sym typeface="Calibri" pitchFamily="34" charset="0"/>
              </a:rPr>
              <a:t>rule</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及</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r>
              <a:rPr lang="zh-CN" altLang="en-US" dirty="0" smtClean="0">
                <a:sym typeface="Calibri" pitchFamily="34" charset="0"/>
              </a:rPr>
              <a:t>。</a:t>
            </a:r>
            <a:endParaRPr lang="en-US" altLang="zh-CN" dirty="0" smtClean="0">
              <a:sym typeface="Calibri" pitchFamily="34" charset="0"/>
            </a:endParaRPr>
          </a:p>
          <a:p>
            <a:pPr marL="742950" lvl="1" indent="-285750">
              <a:lnSpc>
                <a:spcPct val="125000"/>
              </a:lnSpc>
              <a:buFont typeface="Wingdings" pitchFamily="2" charset="2"/>
              <a:buChar char="n"/>
            </a:pPr>
            <a:r>
              <a:rPr lang="zh-CN" altLang="en-US" b="1" dirty="0">
                <a:solidFill>
                  <a:srgbClr val="FF0000"/>
                </a:solidFill>
                <a:sym typeface="Calibri" pitchFamily="34" charset="0"/>
              </a:rPr>
              <a:t>合并规则</a:t>
            </a:r>
            <a:r>
              <a:rPr lang="zh-CN" altLang="en-US" dirty="0">
                <a:sym typeface="Calibri" pitchFamily="34" charset="0"/>
              </a:rPr>
              <a:t>（</a:t>
            </a:r>
            <a:r>
              <a:rPr lang="en-US" altLang="zh-CN" dirty="0">
                <a:sym typeface="Calibri" pitchFamily="34" charset="0"/>
              </a:rPr>
              <a:t>union rule</a:t>
            </a:r>
            <a:r>
              <a:rPr lang="zh-CN" altLang="en-US" dirty="0">
                <a:sym typeface="Calibri" pitchFamily="34" charset="0"/>
              </a:rPr>
              <a:t>）</a:t>
            </a:r>
            <a:r>
              <a:rPr lang="zh-CN" altLang="en-US" dirty="0" smtClean="0">
                <a:sym typeface="Calibri" pitchFamily="34" charset="0"/>
              </a:rPr>
              <a:t>：由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YZ</a:t>
            </a:r>
            <a:r>
              <a:rPr lang="zh-CN" altLang="en-US" dirty="0">
                <a:sym typeface="Calibri" pitchFamily="34" charset="0"/>
              </a:rPr>
              <a:t>。</a:t>
            </a:r>
            <a:endParaRPr lang="zh-CN" altLang="en-US" sz="2600" dirty="0">
              <a:sym typeface="Calibri" pitchFamily="34" charset="0"/>
            </a:endParaRPr>
          </a:p>
          <a:p>
            <a:pPr marL="742950" lvl="1" indent="-285750">
              <a:lnSpc>
                <a:spcPct val="125000"/>
              </a:lnSpc>
              <a:buFont typeface="Wingdings" pitchFamily="2" charset="2"/>
              <a:buChar char="n"/>
            </a:pPr>
            <a:r>
              <a:rPr lang="zh-CN" altLang="en-US" dirty="0">
                <a:sym typeface="Calibri" pitchFamily="34" charset="0"/>
              </a:rPr>
              <a:t> </a:t>
            </a:r>
            <a:r>
              <a:rPr lang="zh-CN" altLang="en-US" b="1" dirty="0">
                <a:solidFill>
                  <a:srgbClr val="FF0000"/>
                </a:solidFill>
                <a:sym typeface="Calibri" pitchFamily="34" charset="0"/>
              </a:rPr>
              <a:t>伪传递规则</a:t>
            </a:r>
            <a:r>
              <a:rPr lang="zh-CN" altLang="en-US" dirty="0">
                <a:sym typeface="Calibri" pitchFamily="34" charset="0"/>
              </a:rPr>
              <a:t>（</a:t>
            </a:r>
            <a:r>
              <a:rPr lang="en-US" altLang="zh-CN" dirty="0">
                <a:sym typeface="Calibri" pitchFamily="34" charset="0"/>
              </a:rPr>
              <a:t>pseudo transitivity rule</a:t>
            </a:r>
            <a:r>
              <a:rPr lang="zh-CN" altLang="en-US" dirty="0">
                <a:sym typeface="Calibri" pitchFamily="34" charset="0"/>
              </a:rPr>
              <a:t>）</a:t>
            </a:r>
            <a:r>
              <a:rPr lang="zh-CN" altLang="en-US" dirty="0" smtClean="0">
                <a:sym typeface="Calibri" pitchFamily="34" charset="0"/>
              </a:rPr>
              <a:t>：由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WY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XW</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p>
          <a:p>
            <a:pPr marL="742950" lvl="1" indent="-285750">
              <a:lnSpc>
                <a:spcPct val="125000"/>
              </a:lnSpc>
              <a:buFont typeface="Wingdings" pitchFamily="2" charset="2"/>
              <a:buChar char="n"/>
            </a:pPr>
            <a:r>
              <a:rPr lang="zh-CN" altLang="en-US" dirty="0">
                <a:sym typeface="Calibri" pitchFamily="34" charset="0"/>
              </a:rPr>
              <a:t> </a:t>
            </a:r>
            <a:r>
              <a:rPr lang="zh-CN" altLang="en-US" b="1" dirty="0">
                <a:solidFill>
                  <a:srgbClr val="FF0000"/>
                </a:solidFill>
                <a:sym typeface="Calibri" pitchFamily="34" charset="0"/>
              </a:rPr>
              <a:t>分解规则</a:t>
            </a:r>
            <a:r>
              <a:rPr lang="zh-CN" altLang="en-US" dirty="0">
                <a:sym typeface="Calibri" pitchFamily="34" charset="0"/>
              </a:rPr>
              <a:t>（</a:t>
            </a:r>
            <a:r>
              <a:rPr lang="en-US" altLang="zh-CN" dirty="0">
                <a:sym typeface="Calibri" pitchFamily="34" charset="0"/>
              </a:rPr>
              <a:t>decomposition rule</a:t>
            </a:r>
            <a:r>
              <a:rPr lang="zh-CN" altLang="en-US" dirty="0" smtClean="0">
                <a:sym typeface="Calibri" pitchFamily="34" charset="0"/>
              </a:rPr>
              <a:t>）：由</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及</a:t>
            </a:r>
            <a:r>
              <a:rPr lang="en-US" altLang="zh-CN" i="1" dirty="0">
                <a:sym typeface="Calibri" pitchFamily="34" charset="0"/>
              </a:rPr>
              <a:t>Z</a:t>
            </a:r>
            <a:r>
              <a:rPr lang="en-US" altLang="zh-CN" dirty="0">
                <a:sym typeface="Symbol" pitchFamily="18" charset="2"/>
              </a:rPr>
              <a:t></a:t>
            </a:r>
            <a:r>
              <a:rPr lang="en-US" altLang="zh-CN" i="1" dirty="0">
                <a:sym typeface="Calibri" pitchFamily="34" charset="0"/>
              </a:rPr>
              <a:t>Y</a:t>
            </a:r>
            <a:r>
              <a:rPr lang="zh-CN" altLang="en-US" dirty="0">
                <a:sym typeface="Calibri" pitchFamily="34" charset="0"/>
              </a:rPr>
              <a:t>，有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p>
          <a:p>
            <a:pPr marL="742950" lvl="1" indent="-285750">
              <a:lnSpc>
                <a:spcPct val="110000"/>
              </a:lnSpc>
              <a:spcBef>
                <a:spcPts val="0"/>
              </a:spcBef>
              <a:buFont typeface="Wingdings" pitchFamily="2" charset="2"/>
              <a:buChar char="n"/>
            </a:pPr>
            <a:endParaRPr lang="zh-CN" altLang="en-US" dirty="0">
              <a:sym typeface="Calibri" pitchFamily="34" charset="0"/>
            </a:endParaRPr>
          </a:p>
          <a:p>
            <a:pPr lvl="1"/>
            <a:endParaRPr lang="en-US" altLang="zh-CN" dirty="0" smtClean="0">
              <a:sym typeface="Calibri" pitchFamily="34" charset="0"/>
            </a:endParaRPr>
          </a:p>
          <a:p>
            <a:endParaRPr kumimoji="1" lang="zh-CN" altLang="en-US" dirty="0"/>
          </a:p>
        </p:txBody>
      </p:sp>
    </p:spTree>
    <p:extLst>
      <p:ext uri="{BB962C8B-B14F-4D97-AF65-F5344CB8AC3E}">
        <p14:creationId xmlns:p14="http://schemas.microsoft.com/office/powerpoint/2010/main" val="553569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altLang="zh-CN" sz="4800"/>
              <a:t> 1.2.1  </a:t>
            </a:r>
            <a:r>
              <a:rPr lang="zh-CN" altLang="en-US" sz="4800"/>
              <a:t>两类数据模型</a:t>
            </a:r>
          </a:p>
        </p:txBody>
      </p:sp>
      <p:sp>
        <p:nvSpPr>
          <p:cNvPr id="82946" name="Rectangle 3"/>
          <p:cNvSpPr>
            <a:spLocks noGrp="1" noChangeArrowheads="1"/>
          </p:cNvSpPr>
          <p:nvPr>
            <p:ph type="body" idx="1"/>
          </p:nvPr>
        </p:nvSpPr>
        <p:spPr>
          <a:xfrm>
            <a:off x="334434" y="1098551"/>
            <a:ext cx="11523133" cy="5571067"/>
          </a:xfrm>
        </p:spPr>
        <p:txBody>
          <a:bodyPr/>
          <a:lstStyle/>
          <a:p>
            <a:pPr eaLnBrk="1" hangingPunct="1">
              <a:lnSpc>
                <a:spcPct val="140000"/>
              </a:lnSpc>
              <a:spcBef>
                <a:spcPct val="0"/>
              </a:spcBef>
            </a:pPr>
            <a:r>
              <a:rPr lang="zh-CN" altLang="en-US" sz="2933"/>
              <a:t>数据模型分为两类（两个不同的层次）</a:t>
            </a:r>
          </a:p>
          <a:p>
            <a:pPr lvl="1" eaLnBrk="1" hangingPunct="1">
              <a:lnSpc>
                <a:spcPct val="140000"/>
              </a:lnSpc>
              <a:spcBef>
                <a:spcPct val="0"/>
              </a:spcBef>
              <a:buFont typeface="Wingdings" panose="05000000000000000000" pitchFamily="2" charset="2"/>
              <a:buNone/>
            </a:pPr>
            <a:r>
              <a:rPr lang="zh-CN" altLang="en-US" sz="2933"/>
              <a:t>（</a:t>
            </a:r>
            <a:r>
              <a:rPr lang="en-US" altLang="zh-CN" sz="2933"/>
              <a:t>1</a:t>
            </a:r>
            <a:r>
              <a:rPr lang="zh-CN" altLang="en-US" sz="2933"/>
              <a:t>）</a:t>
            </a:r>
            <a:r>
              <a:rPr lang="en-US" altLang="zh-CN" sz="2933"/>
              <a:t> </a:t>
            </a:r>
            <a:r>
              <a:rPr lang="zh-CN" altLang="en-US" sz="2933">
                <a:solidFill>
                  <a:schemeClr val="hlink"/>
                </a:solidFill>
              </a:rPr>
              <a:t>概念模型</a:t>
            </a:r>
            <a:r>
              <a:rPr lang="zh-CN" altLang="en-US" sz="2933"/>
              <a:t>   也称信息模型，它是按用户的观点来对数据和信息建模，用于数据库设计。 </a:t>
            </a:r>
          </a:p>
          <a:p>
            <a:pPr lvl="1" eaLnBrk="1" hangingPunct="1">
              <a:lnSpc>
                <a:spcPct val="140000"/>
              </a:lnSpc>
              <a:spcBef>
                <a:spcPct val="0"/>
              </a:spcBef>
              <a:buFont typeface="Wingdings" panose="05000000000000000000" pitchFamily="2" charset="2"/>
              <a:buNone/>
            </a:pPr>
            <a:r>
              <a:rPr lang="zh-CN" altLang="en-US" sz="2933"/>
              <a:t>（</a:t>
            </a:r>
            <a:r>
              <a:rPr lang="en-US" altLang="zh-CN" sz="2933"/>
              <a:t>2</a:t>
            </a:r>
            <a:r>
              <a:rPr lang="zh-CN" altLang="en-US" sz="2933"/>
              <a:t>）</a:t>
            </a:r>
            <a:r>
              <a:rPr lang="en-US" altLang="zh-CN" sz="2933"/>
              <a:t> </a:t>
            </a:r>
            <a:r>
              <a:rPr lang="zh-CN" altLang="en-US" sz="2933">
                <a:solidFill>
                  <a:schemeClr val="hlink"/>
                </a:solidFill>
              </a:rPr>
              <a:t>逻辑模型和物理模型</a:t>
            </a:r>
            <a:r>
              <a:rPr lang="zh-CN" altLang="en-US" sz="2933"/>
              <a:t>   </a:t>
            </a:r>
          </a:p>
          <a:p>
            <a:pPr lvl="2" algn="just">
              <a:lnSpc>
                <a:spcPct val="140000"/>
              </a:lnSpc>
              <a:buFont typeface="Wingdings" panose="05000000000000000000" pitchFamily="2" charset="2"/>
              <a:buChar char="n"/>
            </a:pPr>
            <a:r>
              <a:rPr lang="zh-CN" altLang="en-US" sz="2533"/>
              <a:t>逻辑模型主要包括网状模型、层次模型、关系模型、面向对象数据模型、对象关系数据模型、半结构化数据模型等。按计算机系统的观点对数据建模，用于</a:t>
            </a:r>
            <a:r>
              <a:rPr lang="en-US" altLang="zh-CN" sz="2533"/>
              <a:t>DBMS</a:t>
            </a:r>
            <a:r>
              <a:rPr lang="zh-CN" altLang="en-US" sz="2533"/>
              <a:t>实现。</a:t>
            </a:r>
          </a:p>
          <a:p>
            <a:pPr lvl="2" algn="just">
              <a:lnSpc>
                <a:spcPct val="140000"/>
              </a:lnSpc>
              <a:buFont typeface="Wingdings" panose="05000000000000000000" pitchFamily="2" charset="2"/>
              <a:buChar char="n"/>
            </a:pPr>
            <a:r>
              <a:rPr lang="zh-CN" altLang="en-US" sz="2533"/>
              <a:t>物理模型是对数据最底层的抽象，描述数据在系统内部的表示方式和存取方法，在磁盘或磁带上的存储方式和存取方法。</a:t>
            </a:r>
          </a:p>
        </p:txBody>
      </p:sp>
    </p:spTree>
    <p:extLst>
      <p:ext uri="{BB962C8B-B14F-4D97-AF65-F5344CB8AC3E}">
        <p14:creationId xmlns:p14="http://schemas.microsoft.com/office/powerpoint/2010/main" val="1888183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Calibri" pitchFamily="34" charset="0"/>
              </a:rPr>
              <a:t>Armstrong</a:t>
            </a:r>
            <a:r>
              <a:rPr lang="zh-CN" altLang="en-US" dirty="0">
                <a:sym typeface="Calibri" pitchFamily="34" charset="0"/>
              </a:rPr>
              <a:t>公理系统的推理规则（续）</a:t>
            </a:r>
            <a:endParaRPr kumimoji="1" lang="zh-CN" altLang="en-US" dirty="0"/>
          </a:p>
        </p:txBody>
      </p:sp>
      <p:sp>
        <p:nvSpPr>
          <p:cNvPr id="3" name="内容占位符 2"/>
          <p:cNvSpPr>
            <a:spLocks noGrp="1"/>
          </p:cNvSpPr>
          <p:nvPr>
            <p:ph idx="1"/>
          </p:nvPr>
        </p:nvSpPr>
        <p:spPr/>
        <p:txBody>
          <a:bodyPr/>
          <a:lstStyle/>
          <a:p>
            <a:r>
              <a:rPr lang="en-US" altLang="zh-CN" b="1" dirty="0">
                <a:solidFill>
                  <a:srgbClr val="FF0000"/>
                </a:solidFill>
              </a:rPr>
              <a:t>A3</a:t>
            </a:r>
            <a:r>
              <a:rPr lang="zh-CN" altLang="en-US" b="1" dirty="0">
                <a:solidFill>
                  <a:srgbClr val="FF0000"/>
                </a:solidFill>
                <a:latin typeface="宋体" charset="-122"/>
              </a:rPr>
              <a:t>传递律：</a:t>
            </a:r>
            <a:r>
              <a:rPr lang="zh-CN" altLang="en-US" b="1" dirty="0">
                <a:latin typeface="宋体" charset="-122"/>
              </a:rPr>
              <a:t>若</a:t>
            </a:r>
            <a:r>
              <a:rPr lang="en-US" altLang="zh-CN" b="1" dirty="0"/>
              <a:t>X</a:t>
            </a:r>
            <a:r>
              <a:rPr lang="en-US" altLang="zh-CN" b="1" dirty="0">
                <a:sym typeface="Wingdings" charset="2"/>
              </a:rPr>
              <a:t>Y</a:t>
            </a:r>
            <a:r>
              <a:rPr lang="zh-CN" altLang="en-US" b="1" dirty="0">
                <a:latin typeface="宋体" charset="-122"/>
              </a:rPr>
              <a:t>、</a:t>
            </a:r>
            <a:r>
              <a:rPr lang="en-US" altLang="zh-CN" b="1" dirty="0"/>
              <a:t>Y</a:t>
            </a:r>
            <a:r>
              <a:rPr lang="en-US" altLang="zh-CN" b="1" dirty="0">
                <a:sym typeface="Wingdings" charset="2"/>
              </a:rPr>
              <a:t></a:t>
            </a:r>
            <a:r>
              <a:rPr lang="en-US" altLang="zh-CN" b="1" dirty="0"/>
              <a:t>Z</a:t>
            </a:r>
            <a:r>
              <a:rPr lang="zh-CN" altLang="en-US" b="1" dirty="0">
                <a:latin typeface="宋体" charset="-122"/>
              </a:rPr>
              <a:t>，则</a:t>
            </a:r>
            <a:r>
              <a:rPr lang="en-US" altLang="zh-CN" b="1" dirty="0"/>
              <a:t>X</a:t>
            </a:r>
            <a:r>
              <a:rPr lang="en-US" altLang="zh-CN" b="1" dirty="0">
                <a:sym typeface="Wingdings" charset="2"/>
              </a:rPr>
              <a:t></a:t>
            </a:r>
            <a:r>
              <a:rPr lang="en-US" altLang="zh-CN" b="1" dirty="0"/>
              <a:t>Z</a:t>
            </a:r>
            <a:r>
              <a:rPr lang="zh-CN" altLang="en-US" b="1" dirty="0">
                <a:latin typeface="宋体" charset="-122"/>
              </a:rPr>
              <a:t>。</a:t>
            </a:r>
          </a:p>
          <a:p>
            <a:pPr>
              <a:buNone/>
            </a:pPr>
            <a:r>
              <a:rPr lang="zh-CN" altLang="en-US" b="1" dirty="0">
                <a:solidFill>
                  <a:schemeClr val="bg1">
                    <a:lumMod val="85000"/>
                  </a:schemeClr>
                </a:solidFill>
                <a:latin typeface="宋体" charset="-122"/>
              </a:rPr>
              <a:t>  若</a:t>
            </a:r>
            <a:r>
              <a:rPr lang="en-US" altLang="zh-CN" b="1" dirty="0">
                <a:solidFill>
                  <a:schemeClr val="bg1">
                    <a:lumMod val="85000"/>
                  </a:schemeClr>
                </a:solidFill>
                <a:latin typeface="宋体" charset="-122"/>
              </a:rPr>
              <a:t>s</a:t>
            </a:r>
            <a:r>
              <a:rPr lang="en-US" altLang="zh-CN" b="1" dirty="0">
                <a:solidFill>
                  <a:schemeClr val="bg1">
                    <a:lumMod val="85000"/>
                  </a:schemeClr>
                </a:solidFill>
              </a:rPr>
              <a:t>[x]=t[x]</a:t>
            </a:r>
          </a:p>
          <a:p>
            <a:pPr>
              <a:buNone/>
            </a:pPr>
            <a:r>
              <a:rPr lang="en-US" altLang="zh-CN" b="1" dirty="0">
                <a:solidFill>
                  <a:schemeClr val="bg1">
                    <a:lumMod val="85000"/>
                  </a:schemeClr>
                </a:solidFill>
                <a:latin typeface="宋体" charset="-122"/>
              </a:rPr>
              <a:t>  ∵ </a:t>
            </a:r>
            <a:r>
              <a:rPr lang="en-US" altLang="zh-CN" b="1" dirty="0">
                <a:solidFill>
                  <a:schemeClr val="bg1">
                    <a:lumMod val="85000"/>
                  </a:schemeClr>
                </a:solidFill>
              </a:rPr>
              <a:t>X</a:t>
            </a:r>
            <a:r>
              <a:rPr lang="en-US" altLang="zh-CN" b="1" dirty="0">
                <a:solidFill>
                  <a:schemeClr val="bg1">
                    <a:lumMod val="85000"/>
                  </a:schemeClr>
                </a:solidFill>
                <a:sym typeface="Wingdings" charset="2"/>
              </a:rPr>
              <a:t>Y   </a:t>
            </a:r>
          </a:p>
          <a:p>
            <a:pPr>
              <a:buNone/>
            </a:pPr>
            <a:r>
              <a:rPr lang="en-US" altLang="zh-CN" b="1" dirty="0">
                <a:solidFill>
                  <a:schemeClr val="bg1">
                    <a:lumMod val="85000"/>
                  </a:schemeClr>
                </a:solidFill>
                <a:sym typeface="Wingdings" charset="2"/>
              </a:rPr>
              <a:t>   ∴ s[y]=t[y]</a:t>
            </a:r>
          </a:p>
          <a:p>
            <a:pPr>
              <a:buNone/>
            </a:pPr>
            <a:r>
              <a:rPr lang="en-US" altLang="zh-CN" b="1" dirty="0">
                <a:solidFill>
                  <a:schemeClr val="bg1">
                    <a:lumMod val="85000"/>
                  </a:schemeClr>
                </a:solidFill>
                <a:latin typeface="宋体" charset="-122"/>
                <a:sym typeface="Wingdings" charset="2"/>
              </a:rPr>
              <a:t>  </a:t>
            </a:r>
            <a:r>
              <a:rPr lang="zh-CN" altLang="en-US" b="1" dirty="0">
                <a:solidFill>
                  <a:schemeClr val="bg1">
                    <a:lumMod val="85000"/>
                  </a:schemeClr>
                </a:solidFill>
                <a:latin typeface="宋体" charset="-122"/>
                <a:sym typeface="Wingdings" charset="2"/>
              </a:rPr>
              <a:t>又</a:t>
            </a:r>
            <a:r>
              <a:rPr lang="zh-CN" altLang="en-US" b="1" dirty="0">
                <a:solidFill>
                  <a:schemeClr val="bg1">
                    <a:lumMod val="85000"/>
                  </a:schemeClr>
                </a:solidFill>
              </a:rPr>
              <a:t>∵ </a:t>
            </a:r>
            <a:r>
              <a:rPr lang="en-US" altLang="zh-CN" b="1" dirty="0">
                <a:solidFill>
                  <a:schemeClr val="bg1">
                    <a:lumMod val="85000"/>
                  </a:schemeClr>
                </a:solidFill>
              </a:rPr>
              <a:t>Y</a:t>
            </a:r>
            <a:r>
              <a:rPr lang="en-US" altLang="zh-CN" b="1" dirty="0">
                <a:solidFill>
                  <a:schemeClr val="bg1">
                    <a:lumMod val="85000"/>
                  </a:schemeClr>
                </a:solidFill>
                <a:sym typeface="Wingdings" charset="2"/>
              </a:rPr>
              <a:t></a:t>
            </a:r>
            <a:r>
              <a:rPr lang="en-US" altLang="zh-CN" b="1" dirty="0">
                <a:solidFill>
                  <a:schemeClr val="bg1">
                    <a:lumMod val="85000"/>
                  </a:schemeClr>
                </a:solidFill>
              </a:rPr>
              <a:t>Z  </a:t>
            </a:r>
          </a:p>
          <a:p>
            <a:pPr>
              <a:buNone/>
            </a:pPr>
            <a:r>
              <a:rPr lang="en-US" altLang="zh-CN" b="1" dirty="0">
                <a:solidFill>
                  <a:schemeClr val="bg1">
                    <a:lumMod val="85000"/>
                  </a:schemeClr>
                </a:solidFill>
                <a:sym typeface="Wingdings" charset="2"/>
              </a:rPr>
              <a:t>       ∴ s[z]=t[z]</a:t>
            </a:r>
          </a:p>
          <a:p>
            <a:pPr>
              <a:buNone/>
            </a:pPr>
            <a:r>
              <a:rPr lang="en-US" altLang="zh-CN" b="1" dirty="0">
                <a:solidFill>
                  <a:schemeClr val="bg1">
                    <a:lumMod val="85000"/>
                  </a:schemeClr>
                </a:solidFill>
                <a:latin typeface="宋体" charset="-122"/>
                <a:sym typeface="Wingdings" charset="2"/>
              </a:rPr>
              <a:t>    ∴ </a:t>
            </a:r>
            <a:r>
              <a:rPr lang="en-US" altLang="zh-CN" b="1" dirty="0">
                <a:solidFill>
                  <a:schemeClr val="bg1">
                    <a:lumMod val="85000"/>
                  </a:schemeClr>
                </a:solidFill>
              </a:rPr>
              <a:t>X</a:t>
            </a:r>
            <a:r>
              <a:rPr lang="en-US" altLang="zh-CN" b="1" dirty="0">
                <a:solidFill>
                  <a:schemeClr val="bg1">
                    <a:lumMod val="85000"/>
                  </a:schemeClr>
                </a:solidFill>
                <a:sym typeface="Wingdings" charset="2"/>
              </a:rPr>
              <a:t></a:t>
            </a:r>
            <a:r>
              <a:rPr lang="en-US" altLang="zh-CN" b="1" dirty="0">
                <a:solidFill>
                  <a:schemeClr val="bg1">
                    <a:lumMod val="85000"/>
                  </a:schemeClr>
                </a:solidFill>
              </a:rPr>
              <a:t>Z</a:t>
            </a:r>
            <a:r>
              <a:rPr lang="zh-CN" altLang="en-US" b="1" dirty="0">
                <a:solidFill>
                  <a:schemeClr val="bg1">
                    <a:lumMod val="85000"/>
                  </a:schemeClr>
                </a:solidFill>
                <a:latin typeface="宋体" charset="-122"/>
              </a:rPr>
              <a:t>。</a:t>
            </a:r>
          </a:p>
          <a:p>
            <a:endParaRPr kumimoji="1" lang="zh-CN" altLang="en-US" dirty="0"/>
          </a:p>
        </p:txBody>
      </p:sp>
    </p:spTree>
    <p:extLst>
      <p:ext uri="{BB962C8B-B14F-4D97-AF65-F5344CB8AC3E}">
        <p14:creationId xmlns:p14="http://schemas.microsoft.com/office/powerpoint/2010/main" val="18153411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Calibri" pitchFamily="34" charset="0"/>
              </a:rPr>
              <a:t>Armstrong</a:t>
            </a:r>
            <a:r>
              <a:rPr lang="zh-CN" altLang="en-US" dirty="0">
                <a:sym typeface="Calibri" pitchFamily="34" charset="0"/>
              </a:rPr>
              <a:t>公理系统的推理规则（续）</a:t>
            </a:r>
            <a:endParaRPr kumimoji="1" lang="zh-CN" altLang="en-US" dirty="0"/>
          </a:p>
        </p:txBody>
      </p:sp>
      <p:sp>
        <p:nvSpPr>
          <p:cNvPr id="3" name="内容占位符 2"/>
          <p:cNvSpPr>
            <a:spLocks noGrp="1"/>
          </p:cNvSpPr>
          <p:nvPr>
            <p:ph idx="1"/>
          </p:nvPr>
        </p:nvSpPr>
        <p:spPr/>
        <p:txBody>
          <a:bodyPr/>
          <a:lstStyle/>
          <a:p>
            <a:r>
              <a:rPr lang="zh-CN" altLang="en-US" b="1" dirty="0">
                <a:solidFill>
                  <a:schemeClr val="folHlink"/>
                </a:solidFill>
                <a:latin typeface="宋体" charset="-122"/>
              </a:rPr>
              <a:t>公理的推论</a:t>
            </a:r>
            <a:r>
              <a:rPr lang="zh-CN" altLang="en-US" b="1" dirty="0">
                <a:solidFill>
                  <a:schemeClr val="folHlink"/>
                </a:solidFill>
              </a:rPr>
              <a:t>：</a:t>
            </a:r>
          </a:p>
          <a:p>
            <a:pPr>
              <a:buFont typeface="Wingdings" charset="2"/>
              <a:buNone/>
            </a:pPr>
            <a:r>
              <a:rPr lang="zh-CN" altLang="en-US" dirty="0"/>
              <a:t>   </a:t>
            </a:r>
            <a:r>
              <a:rPr lang="zh-CN" altLang="en-US" b="1" dirty="0">
                <a:solidFill>
                  <a:srgbClr val="FF0000"/>
                </a:solidFill>
              </a:rPr>
              <a:t>合并规则：</a:t>
            </a:r>
            <a:r>
              <a:rPr lang="zh-CN" altLang="en-US" b="1" dirty="0"/>
              <a:t>若</a:t>
            </a:r>
            <a:r>
              <a:rPr lang="en-US" altLang="zh-CN" b="1" dirty="0"/>
              <a:t>X</a:t>
            </a:r>
            <a:r>
              <a:rPr lang="en-US" altLang="zh-CN" b="1" dirty="0">
                <a:sym typeface="Wingdings" charset="2"/>
              </a:rPr>
              <a:t>Y</a:t>
            </a:r>
            <a:r>
              <a:rPr lang="en-US" altLang="zh-CN" b="1" dirty="0"/>
              <a:t> </a:t>
            </a:r>
            <a:r>
              <a:rPr lang="zh-CN" altLang="en-US" b="1" dirty="0"/>
              <a:t>、 </a:t>
            </a:r>
            <a:r>
              <a:rPr lang="en-US" altLang="zh-CN" b="1" dirty="0"/>
              <a:t>X</a:t>
            </a:r>
            <a:r>
              <a:rPr lang="en-US" altLang="zh-CN" b="1" dirty="0">
                <a:sym typeface="Wingdings" charset="2"/>
              </a:rPr>
              <a:t>Z</a:t>
            </a:r>
            <a:r>
              <a:rPr lang="zh-CN" altLang="en-US" b="1" dirty="0">
                <a:sym typeface="Wingdings" charset="2"/>
              </a:rPr>
              <a:t>，</a:t>
            </a:r>
            <a:r>
              <a:rPr lang="zh-CN" altLang="en-US" b="1" dirty="0"/>
              <a:t>则</a:t>
            </a:r>
            <a:r>
              <a:rPr lang="en-US" altLang="zh-CN" b="1" dirty="0"/>
              <a:t>X</a:t>
            </a:r>
            <a:r>
              <a:rPr lang="en-US" altLang="zh-CN" b="1" dirty="0">
                <a:sym typeface="Wingdings" charset="2"/>
              </a:rPr>
              <a:t>YZ</a:t>
            </a:r>
            <a:r>
              <a:rPr lang="zh-CN" altLang="en-US" b="1" dirty="0">
                <a:sym typeface="Wingdings" charset="2"/>
              </a:rPr>
              <a:t>。</a:t>
            </a:r>
          </a:p>
          <a:p>
            <a:pPr>
              <a:buFont typeface="Wingdings" charset="2"/>
              <a:buNone/>
            </a:pPr>
            <a:r>
              <a:rPr lang="zh-CN" altLang="en-US" b="1" dirty="0"/>
              <a:t>   </a:t>
            </a:r>
            <a:r>
              <a:rPr lang="zh-CN" altLang="en-US" b="1" dirty="0">
                <a:solidFill>
                  <a:srgbClr val="FF0000"/>
                </a:solidFill>
              </a:rPr>
              <a:t>分解规则：</a:t>
            </a:r>
            <a:r>
              <a:rPr lang="zh-CN" altLang="en-US" b="1" dirty="0"/>
              <a:t>若</a:t>
            </a:r>
            <a:r>
              <a:rPr lang="en-US" altLang="zh-CN" b="1" dirty="0"/>
              <a:t>X</a:t>
            </a:r>
            <a:r>
              <a:rPr lang="en-US" altLang="zh-CN" b="1" dirty="0">
                <a:sym typeface="Wingdings" charset="2"/>
              </a:rPr>
              <a:t>YZ</a:t>
            </a:r>
            <a:r>
              <a:rPr lang="zh-CN" altLang="en-US" b="1" dirty="0"/>
              <a:t>，则</a:t>
            </a:r>
            <a:r>
              <a:rPr lang="en-US" altLang="zh-CN" b="1" dirty="0"/>
              <a:t>X</a:t>
            </a:r>
            <a:r>
              <a:rPr lang="en-US" altLang="zh-CN" b="1" dirty="0">
                <a:sym typeface="Wingdings" charset="2"/>
              </a:rPr>
              <a:t>Y,</a:t>
            </a:r>
            <a:r>
              <a:rPr lang="en-US" altLang="zh-CN" b="1" dirty="0"/>
              <a:t>X</a:t>
            </a:r>
            <a:r>
              <a:rPr lang="en-US" altLang="zh-CN" b="1" dirty="0">
                <a:sym typeface="Wingdings" charset="2"/>
              </a:rPr>
              <a:t>Z</a:t>
            </a:r>
            <a:r>
              <a:rPr lang="zh-CN" altLang="en-US" b="1" dirty="0">
                <a:sym typeface="Wingdings" charset="2"/>
              </a:rPr>
              <a:t>。</a:t>
            </a:r>
            <a:endParaRPr lang="zh-CN" altLang="en-US" b="1" dirty="0"/>
          </a:p>
          <a:p>
            <a:pPr>
              <a:buFont typeface="Wingdings" charset="2"/>
              <a:buNone/>
            </a:pPr>
            <a:r>
              <a:rPr lang="zh-CN" altLang="en-US" b="1" dirty="0"/>
              <a:t>   </a:t>
            </a:r>
            <a:r>
              <a:rPr lang="zh-CN" altLang="en-US" b="1" dirty="0">
                <a:solidFill>
                  <a:srgbClr val="FF0000"/>
                </a:solidFill>
              </a:rPr>
              <a:t>伪传递规则：</a:t>
            </a:r>
            <a:r>
              <a:rPr lang="zh-CN" altLang="en-US" b="1" dirty="0"/>
              <a:t>若</a:t>
            </a:r>
            <a:r>
              <a:rPr lang="en-US" altLang="zh-CN" b="1" dirty="0"/>
              <a:t>X</a:t>
            </a:r>
            <a:r>
              <a:rPr lang="en-US" altLang="zh-CN" b="1" dirty="0">
                <a:sym typeface="Wingdings" charset="2"/>
              </a:rPr>
              <a:t>Y</a:t>
            </a:r>
            <a:r>
              <a:rPr lang="en-US" altLang="zh-CN" b="1" dirty="0"/>
              <a:t> </a:t>
            </a:r>
            <a:r>
              <a:rPr lang="zh-CN" altLang="en-US" b="1" dirty="0"/>
              <a:t>、</a:t>
            </a:r>
            <a:r>
              <a:rPr lang="en-US" altLang="zh-CN" b="1" dirty="0"/>
              <a:t>WY</a:t>
            </a:r>
            <a:r>
              <a:rPr lang="en-US" altLang="zh-CN" b="1" dirty="0">
                <a:sym typeface="Wingdings" charset="2"/>
              </a:rPr>
              <a:t>Z</a:t>
            </a:r>
            <a:r>
              <a:rPr lang="zh-CN" altLang="en-US" b="1" dirty="0">
                <a:sym typeface="Wingdings" charset="2"/>
              </a:rPr>
              <a:t>，</a:t>
            </a:r>
            <a:r>
              <a:rPr lang="zh-CN" altLang="en-US" b="1" dirty="0"/>
              <a:t>则</a:t>
            </a:r>
            <a:r>
              <a:rPr lang="en-US" altLang="zh-CN" b="1" dirty="0"/>
              <a:t>WX</a:t>
            </a:r>
            <a:r>
              <a:rPr lang="en-US" altLang="zh-CN" b="1" dirty="0">
                <a:sym typeface="Wingdings" charset="2"/>
              </a:rPr>
              <a:t>Z</a:t>
            </a:r>
            <a:r>
              <a:rPr lang="zh-CN" altLang="en-US" b="1" dirty="0">
                <a:sym typeface="Wingdings" charset="2"/>
              </a:rPr>
              <a:t>。</a:t>
            </a:r>
            <a:endParaRPr lang="zh-CN" altLang="en-US" b="1" dirty="0"/>
          </a:p>
          <a:p>
            <a:pPr>
              <a:buFont typeface="Wingdings" charset="2"/>
              <a:buNone/>
            </a:pPr>
            <a:r>
              <a:rPr lang="zh-CN" altLang="en-US" b="1" dirty="0">
                <a:solidFill>
                  <a:schemeClr val="bg1">
                    <a:lumMod val="85000"/>
                  </a:schemeClr>
                </a:solidFill>
              </a:rPr>
              <a:t>   </a:t>
            </a:r>
            <a:r>
              <a:rPr lang="zh-CN" altLang="en-US" b="1" dirty="0">
                <a:solidFill>
                  <a:schemeClr val="bg1">
                    <a:lumMod val="85000"/>
                  </a:schemeClr>
                </a:solidFill>
                <a:sym typeface="Wingdings" charset="2"/>
              </a:rPr>
              <a:t>证明：</a:t>
            </a:r>
          </a:p>
          <a:p>
            <a:r>
              <a:rPr lang="zh-CN" altLang="en-US" b="1" dirty="0">
                <a:solidFill>
                  <a:schemeClr val="bg1">
                    <a:lumMod val="85000"/>
                  </a:schemeClr>
                </a:solidFill>
                <a:sym typeface="Wingdings" charset="2"/>
              </a:rPr>
              <a:t>合并规则：</a:t>
            </a:r>
            <a:r>
              <a:rPr lang="zh-CN" altLang="en-US" b="1" dirty="0">
                <a:solidFill>
                  <a:schemeClr val="bg1">
                    <a:lumMod val="85000"/>
                  </a:schemeClr>
                </a:solidFill>
                <a:latin typeface="宋体" charset="-122"/>
                <a:sym typeface="Wingdings" charset="2"/>
              </a:rPr>
              <a:t>∵ </a:t>
            </a:r>
            <a:r>
              <a:rPr lang="en-US" altLang="zh-CN" b="1" dirty="0">
                <a:solidFill>
                  <a:schemeClr val="bg1">
                    <a:lumMod val="85000"/>
                  </a:schemeClr>
                </a:solidFill>
              </a:rPr>
              <a:t>X</a:t>
            </a:r>
            <a:r>
              <a:rPr lang="en-US" altLang="zh-CN" b="1" dirty="0">
                <a:solidFill>
                  <a:schemeClr val="bg1">
                    <a:lumMod val="85000"/>
                  </a:schemeClr>
                </a:solidFill>
                <a:sym typeface="Wingdings" charset="2"/>
              </a:rPr>
              <a:t>Y   </a:t>
            </a:r>
            <a:r>
              <a:rPr lang="en-US" altLang="zh-CN" b="1" dirty="0">
                <a:solidFill>
                  <a:schemeClr val="bg1">
                    <a:lumMod val="85000"/>
                  </a:schemeClr>
                </a:solidFill>
                <a:latin typeface="宋体" charset="-122"/>
                <a:sym typeface="Wingdings" charset="2"/>
              </a:rPr>
              <a:t>∴ </a:t>
            </a:r>
            <a:r>
              <a:rPr lang="en-US" altLang="zh-CN" b="1" dirty="0">
                <a:solidFill>
                  <a:schemeClr val="bg1">
                    <a:lumMod val="85000"/>
                  </a:schemeClr>
                </a:solidFill>
              </a:rPr>
              <a:t>X</a:t>
            </a:r>
            <a:r>
              <a:rPr lang="en-US" altLang="zh-CN" b="1" dirty="0">
                <a:solidFill>
                  <a:schemeClr val="bg1">
                    <a:lumMod val="85000"/>
                  </a:schemeClr>
                </a:solidFill>
                <a:sym typeface="Wingdings" charset="2"/>
              </a:rPr>
              <a:t>XY   </a:t>
            </a:r>
            <a:r>
              <a:rPr lang="en-US" altLang="zh-CN" b="1" dirty="0" smtClean="0">
                <a:solidFill>
                  <a:schemeClr val="bg1">
                    <a:lumMod val="85000"/>
                  </a:schemeClr>
                </a:solidFill>
                <a:sym typeface="Wingdings" charset="2"/>
              </a:rPr>
              <a:t>(</a:t>
            </a:r>
            <a:r>
              <a:rPr lang="zh-CN" altLang="en-US" b="1" dirty="0">
                <a:solidFill>
                  <a:schemeClr val="bg1">
                    <a:lumMod val="85000"/>
                  </a:schemeClr>
                </a:solidFill>
                <a:latin typeface="宋体" charset="-122"/>
              </a:rPr>
              <a:t>增广律</a:t>
            </a:r>
            <a:r>
              <a:rPr lang="en-US" altLang="zh-CN" b="1" dirty="0" smtClean="0">
                <a:solidFill>
                  <a:schemeClr val="bg1">
                    <a:lumMod val="85000"/>
                  </a:schemeClr>
                </a:solidFill>
                <a:sym typeface="Wingdings" charset="2"/>
              </a:rPr>
              <a:t>)</a:t>
            </a:r>
            <a:endParaRPr lang="en-US" altLang="zh-CN" b="1" dirty="0">
              <a:solidFill>
                <a:schemeClr val="bg1">
                  <a:lumMod val="85000"/>
                </a:schemeClr>
              </a:solidFill>
              <a:sym typeface="Wingdings" charset="2"/>
            </a:endParaRPr>
          </a:p>
          <a:p>
            <a:pPr>
              <a:buFont typeface="Wingdings" charset="2"/>
              <a:buNone/>
            </a:pPr>
            <a:r>
              <a:rPr lang="en-US" altLang="zh-CN" b="1" dirty="0">
                <a:solidFill>
                  <a:schemeClr val="bg1">
                    <a:lumMod val="85000"/>
                  </a:schemeClr>
                </a:solidFill>
                <a:sym typeface="Wingdings" charset="2"/>
              </a:rPr>
              <a:t>                     </a:t>
            </a:r>
            <a:r>
              <a:rPr lang="zh-CN" altLang="en-US" b="1" dirty="0">
                <a:solidFill>
                  <a:schemeClr val="bg1">
                    <a:lumMod val="85000"/>
                  </a:schemeClr>
                </a:solidFill>
                <a:sym typeface="Wingdings" charset="2"/>
              </a:rPr>
              <a:t>又</a:t>
            </a:r>
            <a:r>
              <a:rPr lang="zh-CN" altLang="en-US" b="1" dirty="0">
                <a:solidFill>
                  <a:schemeClr val="bg1">
                    <a:lumMod val="85000"/>
                  </a:schemeClr>
                </a:solidFill>
                <a:latin typeface="宋体" charset="-122"/>
                <a:sym typeface="Wingdings" charset="2"/>
              </a:rPr>
              <a:t>∵ </a:t>
            </a:r>
            <a:r>
              <a:rPr lang="en-US" altLang="zh-CN" b="1" dirty="0">
                <a:solidFill>
                  <a:schemeClr val="bg1">
                    <a:lumMod val="85000"/>
                  </a:schemeClr>
                </a:solidFill>
              </a:rPr>
              <a:t>X</a:t>
            </a:r>
            <a:r>
              <a:rPr lang="en-US" altLang="zh-CN" b="1" dirty="0">
                <a:solidFill>
                  <a:schemeClr val="bg1">
                    <a:lumMod val="85000"/>
                  </a:schemeClr>
                </a:solidFill>
                <a:sym typeface="Wingdings" charset="2"/>
              </a:rPr>
              <a:t>Z  </a:t>
            </a:r>
            <a:r>
              <a:rPr lang="en-US" altLang="zh-CN" b="1" dirty="0">
                <a:solidFill>
                  <a:schemeClr val="bg1">
                    <a:lumMod val="85000"/>
                  </a:schemeClr>
                </a:solidFill>
                <a:latin typeface="宋体" charset="-122"/>
                <a:sym typeface="Wingdings" charset="2"/>
              </a:rPr>
              <a:t>∴ </a:t>
            </a:r>
            <a:r>
              <a:rPr lang="en-US" altLang="zh-CN" b="1" dirty="0">
                <a:solidFill>
                  <a:schemeClr val="bg1">
                    <a:lumMod val="85000"/>
                  </a:schemeClr>
                </a:solidFill>
              </a:rPr>
              <a:t>XY</a:t>
            </a:r>
            <a:r>
              <a:rPr lang="en-US" altLang="zh-CN" b="1" dirty="0">
                <a:solidFill>
                  <a:schemeClr val="bg1">
                    <a:lumMod val="85000"/>
                  </a:schemeClr>
                </a:solidFill>
                <a:sym typeface="Wingdings" charset="2"/>
              </a:rPr>
              <a:t>YZ  </a:t>
            </a:r>
            <a:r>
              <a:rPr lang="en-US" altLang="zh-CN" b="1" dirty="0" smtClean="0">
                <a:solidFill>
                  <a:schemeClr val="bg1">
                    <a:lumMod val="85000"/>
                  </a:schemeClr>
                </a:solidFill>
                <a:sym typeface="Wingdings" charset="2"/>
              </a:rPr>
              <a:t>(</a:t>
            </a:r>
            <a:r>
              <a:rPr lang="zh-CN" altLang="en-US" b="1" dirty="0">
                <a:solidFill>
                  <a:schemeClr val="bg1">
                    <a:lumMod val="85000"/>
                  </a:schemeClr>
                </a:solidFill>
                <a:latin typeface="宋体" charset="-122"/>
              </a:rPr>
              <a:t>增广律</a:t>
            </a:r>
            <a:r>
              <a:rPr lang="en-US" altLang="zh-CN" b="1" dirty="0" smtClean="0">
                <a:solidFill>
                  <a:schemeClr val="bg1">
                    <a:lumMod val="85000"/>
                  </a:schemeClr>
                </a:solidFill>
                <a:sym typeface="Wingdings" charset="2"/>
              </a:rPr>
              <a:t>)</a:t>
            </a:r>
            <a:endParaRPr lang="en-US" altLang="zh-CN" b="1" dirty="0">
              <a:solidFill>
                <a:schemeClr val="bg1">
                  <a:lumMod val="85000"/>
                </a:schemeClr>
              </a:solidFill>
              <a:sym typeface="Wingdings" charset="2"/>
            </a:endParaRPr>
          </a:p>
          <a:p>
            <a:pPr>
              <a:buFont typeface="Wingdings" charset="2"/>
              <a:buNone/>
            </a:pPr>
            <a:r>
              <a:rPr lang="en-US" altLang="zh-CN" b="1" dirty="0">
                <a:solidFill>
                  <a:schemeClr val="bg1">
                    <a:lumMod val="85000"/>
                  </a:schemeClr>
                </a:solidFill>
                <a:sym typeface="Wingdings" charset="2"/>
              </a:rPr>
              <a:t>                     </a:t>
            </a:r>
            <a:r>
              <a:rPr lang="en-US" altLang="zh-CN" b="1" dirty="0">
                <a:solidFill>
                  <a:schemeClr val="bg1">
                    <a:lumMod val="85000"/>
                  </a:schemeClr>
                </a:solidFill>
                <a:latin typeface="宋体" charset="-122"/>
                <a:sym typeface="Wingdings" charset="2"/>
              </a:rPr>
              <a:t>∴ </a:t>
            </a:r>
            <a:r>
              <a:rPr lang="en-US" altLang="zh-CN" b="1" dirty="0">
                <a:solidFill>
                  <a:schemeClr val="bg1">
                    <a:lumMod val="85000"/>
                  </a:schemeClr>
                </a:solidFill>
              </a:rPr>
              <a:t>X</a:t>
            </a:r>
            <a:r>
              <a:rPr lang="en-US" altLang="zh-CN" b="1" dirty="0">
                <a:solidFill>
                  <a:schemeClr val="bg1">
                    <a:lumMod val="85000"/>
                  </a:schemeClr>
                </a:solidFill>
                <a:sym typeface="Wingdings" charset="2"/>
              </a:rPr>
              <a:t>YZ  </a:t>
            </a:r>
            <a:r>
              <a:rPr lang="en-US" altLang="zh-CN" b="1" dirty="0" smtClean="0">
                <a:solidFill>
                  <a:schemeClr val="bg1">
                    <a:lumMod val="85000"/>
                  </a:schemeClr>
                </a:solidFill>
                <a:sym typeface="Wingdings" charset="2"/>
              </a:rPr>
              <a:t>(</a:t>
            </a:r>
            <a:r>
              <a:rPr lang="zh-CN" altLang="en-US" b="1" dirty="0" smtClean="0">
                <a:solidFill>
                  <a:schemeClr val="bg1">
                    <a:lumMod val="85000"/>
                  </a:schemeClr>
                </a:solidFill>
                <a:sym typeface="Wingdings" charset="2"/>
              </a:rPr>
              <a:t>传递律</a:t>
            </a:r>
            <a:r>
              <a:rPr lang="en-US" altLang="zh-CN" b="1" dirty="0" smtClean="0">
                <a:solidFill>
                  <a:schemeClr val="bg1">
                    <a:lumMod val="85000"/>
                  </a:schemeClr>
                </a:solidFill>
                <a:sym typeface="Wingdings" charset="2"/>
              </a:rPr>
              <a:t>)</a:t>
            </a:r>
            <a:endParaRPr lang="en-US" altLang="zh-CN" b="1" dirty="0">
              <a:solidFill>
                <a:schemeClr val="bg1">
                  <a:lumMod val="85000"/>
                </a:schemeClr>
              </a:solidFill>
              <a:sym typeface="Wingdings" charset="2"/>
            </a:endParaRPr>
          </a:p>
          <a:p>
            <a:endParaRPr kumimoji="1" lang="zh-CN" altLang="en-US" dirty="0"/>
          </a:p>
        </p:txBody>
      </p:sp>
    </p:spTree>
    <p:extLst>
      <p:ext uri="{BB962C8B-B14F-4D97-AF65-F5344CB8AC3E}">
        <p14:creationId xmlns:p14="http://schemas.microsoft.com/office/powerpoint/2010/main" val="9798056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Calibri" pitchFamily="34" charset="0"/>
              </a:rPr>
              <a:t>Armstrong</a:t>
            </a:r>
            <a:r>
              <a:rPr lang="zh-CN" altLang="en-US" dirty="0">
                <a:sym typeface="Calibri" pitchFamily="34" charset="0"/>
              </a:rPr>
              <a:t>公理系统的推理规则（续）</a:t>
            </a:r>
            <a:endParaRPr kumimoji="1" lang="zh-CN" altLang="en-US" dirty="0"/>
          </a:p>
        </p:txBody>
      </p:sp>
      <p:sp>
        <p:nvSpPr>
          <p:cNvPr id="3" name="内容占位符 2"/>
          <p:cNvSpPr>
            <a:spLocks noGrp="1"/>
          </p:cNvSpPr>
          <p:nvPr>
            <p:ph idx="1"/>
          </p:nvPr>
        </p:nvSpPr>
        <p:spPr>
          <a:xfrm>
            <a:off x="838200" y="1825624"/>
            <a:ext cx="10515600" cy="4812681"/>
          </a:xfrm>
        </p:spPr>
        <p:txBody>
          <a:bodyPr>
            <a:normAutofit lnSpcReduction="10000"/>
          </a:bodyPr>
          <a:lstStyle/>
          <a:p>
            <a:pPr>
              <a:lnSpc>
                <a:spcPct val="150000"/>
              </a:lnSpc>
            </a:pPr>
            <a:r>
              <a:rPr lang="zh-CN" altLang="en-US" dirty="0">
                <a:sym typeface="Calibri" pitchFamily="34" charset="0"/>
              </a:rPr>
              <a:t>定义</a:t>
            </a:r>
            <a:r>
              <a:rPr lang="en-US" altLang="zh-CN" dirty="0">
                <a:sym typeface="Calibri" pitchFamily="34" charset="0"/>
              </a:rPr>
              <a:t>6.</a:t>
            </a:r>
            <a:r>
              <a:rPr lang="zh-CN" altLang="en-US" dirty="0">
                <a:sym typeface="Calibri" pitchFamily="34" charset="0"/>
              </a:rPr>
              <a:t>1</a:t>
            </a:r>
            <a:r>
              <a:rPr lang="en-US" altLang="zh-CN" dirty="0">
                <a:sym typeface="Calibri" pitchFamily="34" charset="0"/>
              </a:rPr>
              <a:t>2  </a:t>
            </a:r>
            <a:r>
              <a:rPr lang="zh-CN" altLang="en-US" dirty="0">
                <a:sym typeface="Calibri" pitchFamily="34" charset="0"/>
              </a:rPr>
              <a:t>在关系模式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zh-CN" altLang="en-US"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中为</a:t>
            </a:r>
            <a:r>
              <a:rPr lang="en-US" altLang="zh-CN" i="1" dirty="0">
                <a:sym typeface="Calibri" pitchFamily="34" charset="0"/>
              </a:rPr>
              <a:t>F</a:t>
            </a:r>
            <a:r>
              <a:rPr lang="zh-CN" altLang="en-US" dirty="0">
                <a:sym typeface="Calibri" pitchFamily="34" charset="0"/>
              </a:rPr>
              <a:t>所逻辑蕴涵的函数依赖的全体叫作</a:t>
            </a:r>
            <a:r>
              <a:rPr lang="en-US" altLang="zh-CN" i="1" dirty="0">
                <a:sym typeface="Calibri" pitchFamily="34" charset="0"/>
              </a:rPr>
              <a:t>F</a:t>
            </a:r>
            <a:r>
              <a:rPr lang="zh-CN" altLang="en-US" dirty="0">
                <a:sym typeface="Calibri" pitchFamily="34" charset="0"/>
              </a:rPr>
              <a:t>的闭包，记为</a:t>
            </a:r>
            <a:r>
              <a:rPr lang="en-US" altLang="zh-CN" i="1" dirty="0">
                <a:sym typeface="Calibri" pitchFamily="34" charset="0"/>
              </a:rPr>
              <a:t>F</a:t>
            </a:r>
            <a:r>
              <a:rPr lang="en-US" altLang="zh-CN" baseline="30000" dirty="0">
                <a:sym typeface="Calibri" pitchFamily="34" charset="0"/>
              </a:rPr>
              <a:t> +</a:t>
            </a:r>
            <a:r>
              <a:rPr lang="zh-CN" altLang="en-US" dirty="0" smtClean="0">
                <a:sym typeface="Calibri" pitchFamily="34" charset="0"/>
              </a:rPr>
              <a:t>。</a:t>
            </a:r>
            <a:endParaRPr lang="zh-CN" altLang="en-US" dirty="0">
              <a:sym typeface="Calibri" pitchFamily="34" charset="0"/>
            </a:endParaRPr>
          </a:p>
          <a:p>
            <a:pPr>
              <a:lnSpc>
                <a:spcPct val="150000"/>
              </a:lnSpc>
            </a:pPr>
            <a:r>
              <a:rPr lang="zh-CN" altLang="en-US" dirty="0">
                <a:sym typeface="Calibri" pitchFamily="34" charset="0"/>
              </a:rPr>
              <a:t>定义</a:t>
            </a:r>
            <a:r>
              <a:rPr lang="en-US" altLang="zh-CN" dirty="0">
                <a:sym typeface="Calibri" pitchFamily="34" charset="0"/>
              </a:rPr>
              <a:t>6.13</a:t>
            </a:r>
            <a:r>
              <a:rPr lang="zh-CN" altLang="en-US" dirty="0">
                <a:sym typeface="Calibri" pitchFamily="34" charset="0"/>
              </a:rPr>
              <a:t>  设</a:t>
            </a:r>
            <a:r>
              <a:rPr lang="en-US" altLang="zh-CN" i="1" dirty="0">
                <a:sym typeface="Calibri" pitchFamily="34" charset="0"/>
              </a:rPr>
              <a:t>F</a:t>
            </a:r>
            <a:r>
              <a:rPr lang="zh-CN" altLang="en-US" dirty="0">
                <a:sym typeface="Calibri" pitchFamily="34" charset="0"/>
              </a:rPr>
              <a:t>为属性集</a:t>
            </a:r>
            <a:r>
              <a:rPr lang="en-US" altLang="zh-CN" i="1" dirty="0">
                <a:sym typeface="Calibri" pitchFamily="34" charset="0"/>
              </a:rPr>
              <a:t>U</a:t>
            </a:r>
            <a:r>
              <a:rPr lang="zh-CN" altLang="en-US" dirty="0">
                <a:sym typeface="Calibri" pitchFamily="34" charset="0"/>
              </a:rPr>
              <a:t>上的一组函数依赖，</a:t>
            </a:r>
            <a:r>
              <a:rPr lang="en-US" altLang="zh-CN" i="1" dirty="0">
                <a:sym typeface="Calibri" pitchFamily="34" charset="0"/>
              </a:rPr>
              <a:t>X</a:t>
            </a:r>
            <a:r>
              <a:rPr lang="zh-CN" altLang="en-US" i="1" dirty="0">
                <a:sym typeface="Calibri" pitchFamily="34" charset="0"/>
              </a:rPr>
              <a:t>、</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U</a:t>
            </a:r>
            <a:r>
              <a:rPr lang="zh-CN" altLang="en-US" dirty="0">
                <a:sym typeface="Calibri" pitchFamily="34" charset="0"/>
              </a:rPr>
              <a:t>， </a:t>
            </a:r>
            <a:r>
              <a:rPr lang="en-US" altLang="zh-CN" b="1" i="1" dirty="0">
                <a:solidFill>
                  <a:srgbClr val="FF0000"/>
                </a:solidFill>
                <a:sym typeface="Calibri" pitchFamily="34" charset="0"/>
              </a:rPr>
              <a:t>X</a:t>
            </a:r>
            <a:r>
              <a:rPr lang="en-US" altLang="zh-CN" b="1" i="1" baseline="-25000" dirty="0">
                <a:solidFill>
                  <a:srgbClr val="FF0000"/>
                </a:solidFill>
                <a:sym typeface="Calibri" pitchFamily="34" charset="0"/>
              </a:rPr>
              <a:t>F</a:t>
            </a:r>
            <a:r>
              <a:rPr lang="en-US" altLang="zh-CN" b="1" baseline="38000" dirty="0">
                <a:solidFill>
                  <a:srgbClr val="FF0000"/>
                </a:solidFill>
                <a:sym typeface="Calibri" pitchFamily="34" charset="0"/>
              </a:rPr>
              <a:t>+</a:t>
            </a:r>
            <a:r>
              <a:rPr lang="en-US" altLang="zh-CN" b="1" dirty="0">
                <a:solidFill>
                  <a:srgbClr val="FF0000"/>
                </a:solidFill>
                <a:sym typeface="Calibri" pitchFamily="34" charset="0"/>
              </a:rPr>
              <a:t>={ </a:t>
            </a:r>
            <a:r>
              <a:rPr lang="en-US" altLang="zh-CN" b="1" i="1" dirty="0">
                <a:solidFill>
                  <a:srgbClr val="FF0000"/>
                </a:solidFill>
                <a:sym typeface="Calibri" pitchFamily="34" charset="0"/>
              </a:rPr>
              <a:t>A</a:t>
            </a:r>
            <a:r>
              <a:rPr lang="en-US" altLang="zh-CN" b="1" dirty="0">
                <a:solidFill>
                  <a:srgbClr val="FF0000"/>
                </a:solidFill>
                <a:sym typeface="Calibri" pitchFamily="34" charset="0"/>
              </a:rPr>
              <a:t>|</a:t>
            </a:r>
            <a:r>
              <a:rPr lang="en-US" altLang="zh-CN" b="1" i="1" dirty="0">
                <a:solidFill>
                  <a:srgbClr val="FF0000"/>
                </a:solidFill>
                <a:sym typeface="Calibri" pitchFamily="34" charset="0"/>
              </a:rPr>
              <a:t>X</a:t>
            </a:r>
            <a:r>
              <a:rPr lang="en-US" altLang="zh-CN" b="1" dirty="0">
                <a:solidFill>
                  <a:srgbClr val="FF0000"/>
                </a:solidFill>
                <a:sym typeface="Calibri" pitchFamily="34" charset="0"/>
              </a:rPr>
              <a:t>→</a:t>
            </a:r>
            <a:r>
              <a:rPr lang="en-US" altLang="zh-CN" b="1" i="1" dirty="0">
                <a:solidFill>
                  <a:srgbClr val="FF0000"/>
                </a:solidFill>
                <a:sym typeface="Calibri" pitchFamily="34" charset="0"/>
              </a:rPr>
              <a:t>A</a:t>
            </a:r>
            <a:r>
              <a:rPr lang="zh-CN" altLang="en-US" b="1" dirty="0">
                <a:solidFill>
                  <a:srgbClr val="FF0000"/>
                </a:solidFill>
                <a:sym typeface="Calibri" pitchFamily="34" charset="0"/>
              </a:rPr>
              <a:t>能由</a:t>
            </a:r>
            <a:r>
              <a:rPr lang="en-US" altLang="zh-CN" b="1" i="1" dirty="0">
                <a:solidFill>
                  <a:srgbClr val="FF0000"/>
                </a:solidFill>
                <a:sym typeface="Calibri" pitchFamily="34" charset="0"/>
              </a:rPr>
              <a:t>F</a:t>
            </a:r>
            <a:r>
              <a:rPr lang="zh-CN" altLang="en-US" b="1" dirty="0">
                <a:solidFill>
                  <a:srgbClr val="FF0000"/>
                </a:solidFill>
                <a:sym typeface="Calibri" pitchFamily="34" charset="0"/>
              </a:rPr>
              <a:t>根据</a:t>
            </a:r>
            <a:r>
              <a:rPr lang="en-US" altLang="zh-CN" b="1" dirty="0">
                <a:solidFill>
                  <a:srgbClr val="FF0000"/>
                </a:solidFill>
                <a:sym typeface="Calibri" pitchFamily="34" charset="0"/>
              </a:rPr>
              <a:t>Armstrong</a:t>
            </a:r>
            <a:r>
              <a:rPr lang="zh-CN" altLang="en-US" b="1" dirty="0">
                <a:solidFill>
                  <a:srgbClr val="FF0000"/>
                </a:solidFill>
                <a:sym typeface="Calibri" pitchFamily="34" charset="0"/>
              </a:rPr>
              <a:t>公理导出</a:t>
            </a:r>
            <a:r>
              <a:rPr lang="en-US" altLang="zh-CN" b="1" dirty="0">
                <a:solidFill>
                  <a:srgbClr val="FF0000"/>
                </a:solidFill>
                <a:sym typeface="Calibri" pitchFamily="34" charset="0"/>
              </a:rPr>
              <a:t>}</a:t>
            </a:r>
            <a:r>
              <a:rPr lang="zh-CN" altLang="en-US" dirty="0">
                <a:sym typeface="Calibri" pitchFamily="34" charset="0"/>
              </a:rPr>
              <a:t>，</a:t>
            </a:r>
            <a:r>
              <a:rPr lang="en-US" altLang="zh-CN" i="1" dirty="0">
                <a:sym typeface="Calibri" pitchFamily="34" charset="0"/>
              </a:rPr>
              <a:t>X</a:t>
            </a:r>
            <a:r>
              <a:rPr lang="en-US" altLang="zh-CN" i="1" baseline="-25000" dirty="0">
                <a:sym typeface="Calibri" pitchFamily="34" charset="0"/>
              </a:rPr>
              <a:t>F</a:t>
            </a:r>
            <a:r>
              <a:rPr lang="en-US" altLang="zh-CN" baseline="38000" dirty="0">
                <a:sym typeface="Calibri" pitchFamily="34" charset="0"/>
              </a:rPr>
              <a:t>+</a:t>
            </a:r>
            <a:r>
              <a:rPr lang="zh-CN" altLang="en-US" dirty="0">
                <a:sym typeface="Calibri" pitchFamily="34" charset="0"/>
              </a:rPr>
              <a:t>称为属性集</a:t>
            </a:r>
            <a:r>
              <a:rPr lang="en-US" altLang="zh-CN" i="1" dirty="0">
                <a:sym typeface="Calibri" pitchFamily="34" charset="0"/>
              </a:rPr>
              <a:t>X</a:t>
            </a:r>
            <a:r>
              <a:rPr lang="zh-CN" altLang="en-US" dirty="0">
                <a:sym typeface="Calibri" pitchFamily="34" charset="0"/>
              </a:rPr>
              <a:t>关于函数依赖集</a:t>
            </a:r>
            <a:r>
              <a:rPr lang="en-US" altLang="zh-CN" i="1" dirty="0">
                <a:sym typeface="Calibri" pitchFamily="34" charset="0"/>
              </a:rPr>
              <a:t>F</a:t>
            </a:r>
            <a:r>
              <a:rPr lang="zh-CN" altLang="en-US" dirty="0">
                <a:sym typeface="Calibri" pitchFamily="34" charset="0"/>
              </a:rPr>
              <a:t>的闭包</a:t>
            </a:r>
            <a:r>
              <a:rPr lang="zh-CN" altLang="en-US" dirty="0" smtClean="0">
                <a:sym typeface="Calibri" pitchFamily="34" charset="0"/>
              </a:rPr>
              <a:t>。</a:t>
            </a:r>
            <a:endParaRPr lang="en-US" altLang="zh-CN" dirty="0" smtClean="0">
              <a:sym typeface="Calibri" pitchFamily="34" charset="0"/>
            </a:endParaRPr>
          </a:p>
          <a:p>
            <a:pPr>
              <a:lnSpc>
                <a:spcPct val="150000"/>
              </a:lnSpc>
            </a:pPr>
            <a:r>
              <a:rPr lang="zh-CN" altLang="en-US" dirty="0" smtClean="0">
                <a:sym typeface="Calibri" pitchFamily="34" charset="0"/>
              </a:rPr>
              <a:t>引理：设</a:t>
            </a:r>
            <a:r>
              <a:rPr lang="en-US" altLang="zh-CN" i="1" dirty="0">
                <a:sym typeface="Calibri" pitchFamily="34" charset="0"/>
              </a:rPr>
              <a:t>F</a:t>
            </a:r>
            <a:r>
              <a:rPr lang="zh-CN" altLang="en-US" dirty="0">
                <a:sym typeface="Calibri" pitchFamily="34" charset="0"/>
              </a:rPr>
              <a:t>为属性集</a:t>
            </a:r>
            <a:r>
              <a:rPr lang="en-US" altLang="zh-CN" i="1" dirty="0">
                <a:sym typeface="Calibri" pitchFamily="34" charset="0"/>
              </a:rPr>
              <a:t>U</a:t>
            </a:r>
            <a:r>
              <a:rPr lang="zh-CN" altLang="en-US" dirty="0">
                <a:sym typeface="Calibri" pitchFamily="34" charset="0"/>
              </a:rPr>
              <a:t>上的一组函数依赖，</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a:t>
            </a:r>
            <a:r>
              <a:rPr lang="en-US" altLang="zh-CN" b="1" i="1" dirty="0">
                <a:solidFill>
                  <a:srgbClr val="FF0000"/>
                </a:solidFill>
                <a:sym typeface="Calibri" pitchFamily="34" charset="0"/>
              </a:rPr>
              <a:t>X</a:t>
            </a:r>
            <a:r>
              <a:rPr lang="en-US" altLang="zh-CN" b="1" dirty="0">
                <a:solidFill>
                  <a:srgbClr val="FF0000"/>
                </a:solidFill>
                <a:sym typeface="Calibri" pitchFamily="34" charset="0"/>
              </a:rPr>
              <a:t>→</a:t>
            </a:r>
            <a:r>
              <a:rPr lang="en-US" altLang="zh-CN" b="1" i="1" dirty="0">
                <a:solidFill>
                  <a:srgbClr val="FF0000"/>
                </a:solidFill>
                <a:sym typeface="Calibri" pitchFamily="34" charset="0"/>
              </a:rPr>
              <a:t>Y</a:t>
            </a:r>
            <a:r>
              <a:rPr lang="zh-CN" altLang="en-US" b="1" dirty="0">
                <a:solidFill>
                  <a:srgbClr val="FF0000"/>
                </a:solidFill>
                <a:sym typeface="Calibri" pitchFamily="34" charset="0"/>
              </a:rPr>
              <a:t>能由</a:t>
            </a:r>
            <a:r>
              <a:rPr lang="en-US" altLang="zh-CN" b="1" i="1" dirty="0">
                <a:solidFill>
                  <a:srgbClr val="FF0000"/>
                </a:solidFill>
                <a:sym typeface="Calibri" pitchFamily="34" charset="0"/>
              </a:rPr>
              <a:t>F</a:t>
            </a:r>
            <a:r>
              <a:rPr lang="zh-CN" altLang="en-US" b="1" dirty="0">
                <a:solidFill>
                  <a:srgbClr val="FF0000"/>
                </a:solidFill>
                <a:sym typeface="Calibri" pitchFamily="34" charset="0"/>
              </a:rPr>
              <a:t>根据</a:t>
            </a:r>
            <a:r>
              <a:rPr lang="en-US" altLang="zh-CN" b="1" dirty="0">
                <a:solidFill>
                  <a:srgbClr val="FF0000"/>
                </a:solidFill>
                <a:sym typeface="Calibri" pitchFamily="34" charset="0"/>
              </a:rPr>
              <a:t>Armstrong</a:t>
            </a:r>
            <a:r>
              <a:rPr lang="zh-CN" altLang="en-US" b="1" dirty="0">
                <a:solidFill>
                  <a:srgbClr val="FF0000"/>
                </a:solidFill>
                <a:sym typeface="Calibri" pitchFamily="34" charset="0"/>
              </a:rPr>
              <a:t>公理导出</a:t>
            </a:r>
            <a:r>
              <a:rPr lang="zh-CN" altLang="en-US" dirty="0">
                <a:sym typeface="Calibri" pitchFamily="34" charset="0"/>
              </a:rPr>
              <a:t>的充分必要条件是</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X</a:t>
            </a:r>
            <a:r>
              <a:rPr lang="en-US" altLang="zh-CN" i="1" baseline="-25000" dirty="0">
                <a:sym typeface="Calibri" pitchFamily="34" charset="0"/>
              </a:rPr>
              <a:t>F</a:t>
            </a:r>
            <a:r>
              <a:rPr lang="en-US" altLang="zh-CN" baseline="36000" dirty="0">
                <a:sym typeface="Calibri" pitchFamily="34" charset="0"/>
              </a:rPr>
              <a:t>+</a:t>
            </a:r>
            <a:r>
              <a:rPr lang="zh-CN" altLang="en-US" dirty="0" smtClean="0">
                <a:sym typeface="Calibri" pitchFamily="34" charset="0"/>
              </a:rPr>
              <a:t>。</a:t>
            </a:r>
            <a:endParaRPr kumimoji="1" lang="zh-CN" altLang="en-US" dirty="0"/>
          </a:p>
        </p:txBody>
      </p:sp>
    </p:spTree>
    <p:extLst>
      <p:ext uri="{BB962C8B-B14F-4D97-AF65-F5344CB8AC3E}">
        <p14:creationId xmlns:p14="http://schemas.microsoft.com/office/powerpoint/2010/main" val="16187954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9239253" y="6357939"/>
            <a:ext cx="2381249" cy="379656"/>
          </a:xfrm>
          <a:prstGeom prst="rect">
            <a:avLst/>
          </a:prstGeom>
          <a:noFill/>
          <a:ln w="9525">
            <a:noFill/>
            <a:miter lim="800000"/>
            <a:headEnd/>
            <a:tailEnd/>
          </a:ln>
        </p:spPr>
        <p:txBody>
          <a:bodyPr>
            <a:spAutoFit/>
          </a:bodyPr>
          <a:lstStyle/>
          <a:p>
            <a:r>
              <a:rPr lang="zh-CN" altLang="en-US" sz="1867" b="1">
                <a:solidFill>
                  <a:srgbClr val="953734"/>
                </a:solidFill>
                <a:latin typeface="微软雅黑" pitchFamily="34" charset="-122"/>
                <a:ea typeface="微软雅黑" pitchFamily="34" charset="-122"/>
                <a:sym typeface="微软雅黑" pitchFamily="34" charset="-122"/>
              </a:rPr>
              <a:t>*</a:t>
            </a:r>
            <a:endParaRPr lang="zh-CN" altLang="en-US" sz="2400"/>
          </a:p>
        </p:txBody>
      </p:sp>
      <p:sp>
        <p:nvSpPr>
          <p:cNvPr id="99331" name="文本框 4"/>
          <p:cNvSpPr>
            <a:spLocks noChangeArrowheads="1"/>
          </p:cNvSpPr>
          <p:nvPr/>
        </p:nvSpPr>
        <p:spPr bwMode="auto">
          <a:xfrm>
            <a:off x="719667" y="6334126"/>
            <a:ext cx="2880784" cy="297454"/>
          </a:xfrm>
          <a:prstGeom prst="rect">
            <a:avLst/>
          </a:prstGeom>
          <a:noFill/>
          <a:ln w="9525">
            <a:noFill/>
            <a:miter lim="800000"/>
            <a:headEnd/>
            <a:tailEnd/>
          </a:ln>
        </p:spPr>
        <p:txBody>
          <a:bodyPr>
            <a:spAutoFit/>
          </a:bodyPr>
          <a:lstStyle/>
          <a:p>
            <a:endParaRPr lang="zh-CN" altLang="zh-CN" sz="1333">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idx="4294967295"/>
          </p:nvPr>
        </p:nvSpPr>
        <p:spPr>
          <a:xfrm>
            <a:off x="478971" y="244440"/>
            <a:ext cx="10972800" cy="1128713"/>
          </a:xfrm>
        </p:spPr>
        <p:txBody>
          <a:bodyPr/>
          <a:lstStyle/>
          <a:p>
            <a:r>
              <a:rPr lang="zh-CN" altLang="en-US" sz="4800" dirty="0">
                <a:sym typeface="微软雅黑" pitchFamily="34" charset="-122"/>
              </a:rPr>
              <a:t>数据依赖的公理系统（续）</a:t>
            </a:r>
          </a:p>
        </p:txBody>
      </p:sp>
      <p:sp>
        <p:nvSpPr>
          <p:cNvPr id="99333" name="Rectangle 3"/>
          <p:cNvSpPr>
            <a:spLocks noGrp="1" noChangeArrowheads="1"/>
          </p:cNvSpPr>
          <p:nvPr>
            <p:ph idx="4294967295"/>
          </p:nvPr>
        </p:nvSpPr>
        <p:spPr>
          <a:xfrm>
            <a:off x="609600" y="1541727"/>
            <a:ext cx="10972800" cy="4479064"/>
          </a:xfrm>
        </p:spPr>
        <p:txBody>
          <a:bodyPr/>
          <a:lstStyle/>
          <a:p>
            <a:pPr>
              <a:lnSpc>
                <a:spcPct val="150000"/>
              </a:lnSpc>
            </a:pPr>
            <a:r>
              <a:rPr lang="zh-CN" altLang="en-US" dirty="0" smtClean="0">
                <a:sym typeface="Calibri" pitchFamily="34" charset="0"/>
              </a:rPr>
              <a:t>求闭包的算法</a:t>
            </a:r>
          </a:p>
          <a:p>
            <a:pPr>
              <a:lnSpc>
                <a:spcPct val="150000"/>
              </a:lnSpc>
            </a:pPr>
            <a:r>
              <a:rPr lang="zh-CN" altLang="en-US" dirty="0" smtClean="0">
                <a:sym typeface="Calibri" pitchFamily="34" charset="0"/>
              </a:rPr>
              <a:t>算法</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zh-CN" altLang="en-US" dirty="0" smtClean="0">
                <a:sym typeface="Calibri" pitchFamily="34" charset="0"/>
              </a:rPr>
              <a:t>求属性集</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）关于</a:t>
            </a:r>
            <a:r>
              <a:rPr lang="en-US" altLang="zh-CN" i="1" dirty="0" smtClean="0">
                <a:sym typeface="Calibri" pitchFamily="34" charset="0"/>
              </a:rPr>
              <a:t>U</a:t>
            </a:r>
            <a:r>
              <a:rPr lang="zh-CN" altLang="en-US" dirty="0" smtClean="0">
                <a:sym typeface="Calibri" pitchFamily="34" charset="0"/>
              </a:rPr>
              <a:t>上的函数依赖集</a:t>
            </a:r>
            <a:r>
              <a:rPr lang="en-US" altLang="zh-CN" i="1" dirty="0" smtClean="0">
                <a:sym typeface="Calibri" pitchFamily="34" charset="0"/>
              </a:rPr>
              <a:t>F</a:t>
            </a:r>
            <a:r>
              <a:rPr lang="zh-CN" altLang="en-US" dirty="0" smtClean="0">
                <a:sym typeface="Calibri" pitchFamily="34" charset="0"/>
              </a:rPr>
              <a:t>的闭包</a:t>
            </a:r>
            <a:r>
              <a:rPr lang="en-US" altLang="zh-CN" i="1" dirty="0" smtClean="0">
                <a:sym typeface="Calibri" pitchFamily="34" charset="0"/>
              </a:rPr>
              <a:t>X</a:t>
            </a:r>
            <a:r>
              <a:rPr lang="en-US" altLang="zh-CN" i="1" baseline="-25000" dirty="0" smtClean="0">
                <a:sym typeface="Calibri" pitchFamily="34" charset="0"/>
              </a:rPr>
              <a:t>F</a:t>
            </a:r>
            <a:r>
              <a:rPr lang="en-US" altLang="zh-CN" sz="4267" baseline="30000" dirty="0">
                <a:sym typeface="Calibri" pitchFamily="34" charset="0"/>
              </a:rPr>
              <a:t>+</a:t>
            </a:r>
            <a:r>
              <a:rPr lang="en-US" altLang="zh-CN" dirty="0" smtClean="0">
                <a:sym typeface="Calibri" pitchFamily="34" charset="0"/>
              </a:rPr>
              <a:t> </a:t>
            </a:r>
            <a:r>
              <a:rPr lang="zh-CN" altLang="en-US" dirty="0" smtClean="0">
                <a:sym typeface="Calibri" pitchFamily="34" charset="0"/>
              </a:rPr>
              <a:t>         </a:t>
            </a:r>
          </a:p>
          <a:p>
            <a:pPr marL="533387" lvl="1" indent="0">
              <a:lnSpc>
                <a:spcPct val="150000"/>
              </a:lnSpc>
            </a:pPr>
            <a:r>
              <a:rPr lang="zh-CN" altLang="en-US" dirty="0" smtClean="0">
                <a:sym typeface="Calibri" pitchFamily="34" charset="0"/>
              </a:rPr>
              <a:t>输入：</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F</a:t>
            </a:r>
            <a:endParaRPr lang="zh-CN" altLang="en-US" i="1" dirty="0" smtClean="0">
              <a:sym typeface="Calibri" pitchFamily="34" charset="0"/>
            </a:endParaRPr>
          </a:p>
          <a:p>
            <a:pPr marL="533387" lvl="1" indent="0">
              <a:lnSpc>
                <a:spcPct val="150000"/>
              </a:lnSpc>
            </a:pPr>
            <a:r>
              <a:rPr lang="zh-CN" altLang="en-US" dirty="0" smtClean="0">
                <a:sym typeface="Calibri" pitchFamily="34" charset="0"/>
              </a:rPr>
              <a:t>输出：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p>
          <a:p>
            <a:pPr marL="533387" lvl="1" indent="0">
              <a:lnSpc>
                <a:spcPct val="150000"/>
              </a:lnSpc>
            </a:pPr>
            <a:r>
              <a:rPr lang="zh-CN" altLang="en-US" dirty="0" smtClean="0">
                <a:sym typeface="Calibri" pitchFamily="34" charset="0"/>
              </a:rPr>
              <a:t>步骤：</a:t>
            </a:r>
          </a:p>
          <a:p>
            <a:endParaRPr lang="zh-CN" altLang="en-US" dirty="0" smtClean="0">
              <a:sym typeface="Calibri" pitchFamily="34" charset="0"/>
            </a:endParaRPr>
          </a:p>
        </p:txBody>
      </p:sp>
      <p:sp>
        <p:nvSpPr>
          <p:cNvPr id="99334" name="AutoShape 5"/>
          <p:cNvSpPr>
            <a:spLocks noChangeArrowheads="1"/>
          </p:cNvSpPr>
          <p:nvPr/>
        </p:nvSpPr>
        <p:spPr bwMode="auto">
          <a:xfrm>
            <a:off x="4265470" y="4120533"/>
            <a:ext cx="1919816" cy="1225551"/>
          </a:xfrm>
          <a:prstGeom prst="star16">
            <a:avLst>
              <a:gd name="adj" fmla="val 37500"/>
            </a:avLst>
          </a:prstGeom>
          <a:solidFill>
            <a:srgbClr val="EEE678"/>
          </a:solidFill>
          <a:ln w="28575">
            <a:solidFill>
              <a:schemeClr val="tx1"/>
            </a:solidFill>
            <a:miter lim="800000"/>
            <a:headEnd/>
            <a:tailEnd/>
          </a:ln>
        </p:spPr>
        <p:txBody>
          <a:bodyPr wrap="none" lIns="120000" tIns="62400" rIns="120000" bIns="62400" anchor="ctr"/>
          <a:lstStyle/>
          <a:p>
            <a:pPr algn="ctr">
              <a:buClr>
                <a:schemeClr val="accent1"/>
              </a:buClr>
              <a:buSzPct val="90000"/>
              <a:buFont typeface="Monotype Sorts" pitchFamily="2" charset="2"/>
              <a:buNone/>
            </a:pPr>
            <a:r>
              <a:rPr lang="zh-CN" altLang="en-US" sz="4267" b="1" dirty="0">
                <a:solidFill>
                  <a:srgbClr val="000000"/>
                </a:solidFill>
                <a:latin typeface="Times New Roman" pitchFamily="18" charset="0"/>
                <a:sym typeface="Times New Roman" pitchFamily="18" charset="0"/>
              </a:rPr>
              <a:t>迭代</a:t>
            </a:r>
            <a:endParaRPr lang="zh-CN" altLang="en-US" sz="3733" dirty="0">
              <a:solidFill>
                <a:srgbClr val="000000"/>
              </a:solidFill>
              <a:latin typeface="Times New Roman" pitchFamily="18" charset="0"/>
              <a:ea typeface="黑体" pitchFamily="49" charset="-122"/>
              <a:sym typeface="Times New Roman" pitchFamily="18" charset="0"/>
            </a:endParaRPr>
          </a:p>
        </p:txBody>
      </p:sp>
    </p:spTree>
    <p:extLst>
      <p:ext uri="{BB962C8B-B14F-4D97-AF65-F5344CB8AC3E}">
        <p14:creationId xmlns:p14="http://schemas.microsoft.com/office/powerpoint/2010/main" val="3965978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9239253" y="6357939"/>
            <a:ext cx="2381249" cy="379656"/>
          </a:xfrm>
          <a:prstGeom prst="rect">
            <a:avLst/>
          </a:prstGeom>
          <a:noFill/>
          <a:ln w="9525">
            <a:noFill/>
            <a:miter lim="800000"/>
            <a:headEnd/>
            <a:tailEnd/>
          </a:ln>
        </p:spPr>
        <p:txBody>
          <a:bodyPr>
            <a:spAutoFit/>
          </a:bodyPr>
          <a:lstStyle/>
          <a:p>
            <a:r>
              <a:rPr lang="zh-CN" altLang="en-US" sz="1867" b="1">
                <a:solidFill>
                  <a:srgbClr val="953734"/>
                </a:solidFill>
                <a:latin typeface="微软雅黑" pitchFamily="34" charset="-122"/>
                <a:ea typeface="微软雅黑" pitchFamily="34" charset="-122"/>
                <a:sym typeface="微软雅黑" pitchFamily="34" charset="-122"/>
              </a:rPr>
              <a:t>*</a:t>
            </a:r>
            <a:endParaRPr lang="zh-CN" altLang="en-US" sz="2400"/>
          </a:p>
        </p:txBody>
      </p:sp>
      <p:sp>
        <p:nvSpPr>
          <p:cNvPr id="100355" name="文本框 4"/>
          <p:cNvSpPr>
            <a:spLocks noChangeArrowheads="1"/>
          </p:cNvSpPr>
          <p:nvPr/>
        </p:nvSpPr>
        <p:spPr bwMode="auto">
          <a:xfrm>
            <a:off x="719667" y="6334126"/>
            <a:ext cx="2880784" cy="297454"/>
          </a:xfrm>
          <a:prstGeom prst="rect">
            <a:avLst/>
          </a:prstGeom>
          <a:noFill/>
          <a:ln w="9525">
            <a:noFill/>
            <a:miter lim="800000"/>
            <a:headEnd/>
            <a:tailEnd/>
          </a:ln>
        </p:spPr>
        <p:txBody>
          <a:bodyPr>
            <a:spAutoFit/>
          </a:bodyPr>
          <a:lstStyle/>
          <a:p>
            <a:endParaRPr lang="zh-CN" altLang="zh-CN" sz="1333">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idx="4294967295"/>
          </p:nvPr>
        </p:nvSpPr>
        <p:spPr>
          <a:xfrm>
            <a:off x="428545" y="357211"/>
            <a:ext cx="10972800" cy="1128713"/>
          </a:xfrm>
        </p:spPr>
        <p:txBody>
          <a:bodyPr/>
          <a:lstStyle/>
          <a:p>
            <a:r>
              <a:rPr lang="zh-CN" altLang="en-US" sz="4800" dirty="0">
                <a:sym typeface="微软雅黑" pitchFamily="34" charset="-122"/>
              </a:rPr>
              <a:t>数据依赖的公理系统（续）</a:t>
            </a:r>
          </a:p>
        </p:txBody>
      </p:sp>
      <p:sp>
        <p:nvSpPr>
          <p:cNvPr id="100357" name="Rectangle 3"/>
          <p:cNvSpPr>
            <a:spLocks noGrp="1" noChangeArrowheads="1"/>
          </p:cNvSpPr>
          <p:nvPr>
            <p:ph idx="4294967295"/>
          </p:nvPr>
        </p:nvSpPr>
        <p:spPr>
          <a:xfrm>
            <a:off x="647702" y="2140859"/>
            <a:ext cx="10972800" cy="4193267"/>
          </a:xfrm>
        </p:spPr>
        <p:txBody>
          <a:bodyPr/>
          <a:lstStyle/>
          <a:p>
            <a:pPr marL="685783" indent="-685783">
              <a:buFont typeface="+mj-ea"/>
              <a:buAutoNum type="circleNumDbPlain"/>
            </a:pPr>
            <a:r>
              <a:rPr lang="zh-CN" altLang="en-US" dirty="0" smtClean="0">
                <a:sym typeface="Calibri" pitchFamily="34" charset="0"/>
              </a:rPr>
              <a:t>令</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=0</a:t>
            </a:r>
            <a:endParaRPr lang="zh-CN" altLang="en-US" dirty="0" smtClean="0">
              <a:sym typeface="Calibri" pitchFamily="34" charset="0"/>
            </a:endParaRPr>
          </a:p>
          <a:p>
            <a:pPr marL="685783" indent="-685783">
              <a:buFont typeface="+mj-ea"/>
              <a:buAutoNum type="circleNumDbPlain"/>
            </a:pPr>
            <a:r>
              <a:rPr lang="zh-CN" altLang="en-US" dirty="0" smtClean="0">
                <a:sym typeface="Calibri" pitchFamily="34" charset="0"/>
              </a:rPr>
              <a:t>求</a:t>
            </a:r>
            <a:r>
              <a:rPr lang="en-US" altLang="zh-CN" i="1" dirty="0" smtClean="0">
                <a:sym typeface="Calibri" pitchFamily="34" charset="0"/>
              </a:rPr>
              <a:t>B</a:t>
            </a:r>
            <a:r>
              <a:rPr lang="zh-CN" altLang="en-US" dirty="0" smtClean="0">
                <a:sym typeface="Calibri" pitchFamily="34" charset="0"/>
              </a:rPr>
              <a:t>，这里</a:t>
            </a:r>
            <a:r>
              <a:rPr lang="en-US" altLang="zh-CN" i="1" dirty="0" smtClean="0">
                <a:sym typeface="Calibri" pitchFamily="34" charset="0"/>
              </a:rPr>
              <a:t>B</a:t>
            </a:r>
            <a:r>
              <a:rPr lang="en-US" altLang="zh-CN" dirty="0" smtClean="0">
                <a:sym typeface="Calibri" pitchFamily="34" charset="0"/>
              </a:rPr>
              <a:t> ={ </a:t>
            </a:r>
            <a:r>
              <a:rPr lang="en-US" altLang="zh-CN" i="1" dirty="0" smtClean="0">
                <a:sym typeface="Calibri" pitchFamily="34" charset="0"/>
              </a:rPr>
              <a:t>A</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en-US" altLang="zh-CN" dirty="0" smtClean="0">
                <a:sym typeface="Symbol" pitchFamily="18" charset="2"/>
              </a:rPr>
              <a:t></a:t>
            </a:r>
            <a:r>
              <a:rPr lang="en-US" altLang="zh-CN" i="1" dirty="0" smtClean="0">
                <a:sym typeface="Calibri" pitchFamily="34" charset="0"/>
              </a:rPr>
              <a:t>F</a:t>
            </a:r>
            <a:endParaRPr lang="zh-CN" altLang="en-US" i="1" dirty="0" smtClean="0">
              <a:sym typeface="Calibri" pitchFamily="34" charset="0"/>
            </a:endParaRPr>
          </a:p>
          <a:p>
            <a:pPr marL="685783" indent="-685783">
              <a:buNone/>
            </a:pP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i="1"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A</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zh-CN" altLang="en-US" dirty="0" smtClean="0">
                <a:sym typeface="Calibri" pitchFamily="34" charset="0"/>
              </a:rPr>
              <a:t>。</a:t>
            </a:r>
          </a:p>
          <a:p>
            <a:pPr marL="685783" indent="-685783">
              <a:buFont typeface="+mj-ea"/>
              <a:buAutoNum type="circleNumDbPlain" startAt="3"/>
            </a:pP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 </a:t>
            </a:r>
            <a:r>
              <a:rPr lang="zh-CN" altLang="en-US" dirty="0" smtClean="0">
                <a:sym typeface="Calibri" pitchFamily="34" charset="0"/>
              </a:rPr>
              <a:t>。</a:t>
            </a:r>
            <a:endParaRPr lang="zh-CN" altLang="en-US" baseline="30000" dirty="0" smtClean="0">
              <a:sym typeface="Calibri" pitchFamily="34" charset="0"/>
            </a:endParaRPr>
          </a:p>
          <a:p>
            <a:pPr marL="685783" indent="-685783">
              <a:buFont typeface="+mj-ea"/>
              <a:buAutoNum type="circleNumDbPlain" startAt="3"/>
            </a:pPr>
            <a:r>
              <a:rPr lang="zh-CN" altLang="en-US" dirty="0" smtClean="0">
                <a:sym typeface="Calibri" pitchFamily="34" charset="0"/>
              </a:rPr>
              <a:t>判断</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 。</a:t>
            </a:r>
          </a:p>
          <a:p>
            <a:pPr marL="685783" indent="-685783">
              <a:buFont typeface="+mj-ea"/>
              <a:buAutoNum type="circleNumDbPlain" startAt="3"/>
            </a:pPr>
            <a:r>
              <a:rPr lang="zh-CN" altLang="en-US" dirty="0" smtClean="0">
                <a:sym typeface="Calibri" pitchFamily="34" charset="0"/>
              </a:rPr>
              <a:t>若</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相等或</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就是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a:t>
            </a:r>
          </a:p>
          <a:p>
            <a:pPr marL="685783" indent="-685783">
              <a:buNone/>
            </a:pPr>
            <a:r>
              <a:rPr lang="en-US" altLang="zh-CN" dirty="0" smtClean="0">
                <a:sym typeface="Calibri" pitchFamily="34" charset="0"/>
              </a:rPr>
              <a:t>	</a:t>
            </a:r>
            <a:r>
              <a:rPr lang="zh-CN" altLang="en-US" dirty="0" smtClean="0">
                <a:sym typeface="Calibri" pitchFamily="34" charset="0"/>
              </a:rPr>
              <a:t>算法终止。</a:t>
            </a:r>
          </a:p>
          <a:p>
            <a:pPr marL="685783" indent="-685783">
              <a:buFont typeface="+mj-ea"/>
              <a:buAutoNum type="circleNumDbPlain" startAt="6"/>
            </a:pPr>
            <a:r>
              <a:rPr lang="zh-CN" altLang="en-US" dirty="0" smtClean="0">
                <a:sym typeface="Calibri" pitchFamily="34" charset="0"/>
              </a:rPr>
              <a:t>若否，则</a:t>
            </a:r>
            <a:r>
              <a:rPr lang="en-US" altLang="zh-CN" i="1" dirty="0" err="1" smtClean="0">
                <a:sym typeface="Calibri" pitchFamily="34" charset="0"/>
              </a:rPr>
              <a:t>i</a:t>
            </a:r>
            <a:r>
              <a:rPr lang="en-US" altLang="zh-CN"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1，返回第</a:t>
            </a:r>
            <a:r>
              <a:rPr lang="zh-CN" altLang="en-US" dirty="0" smtClean="0"/>
              <a:t>②</a:t>
            </a:r>
            <a:r>
              <a:rPr lang="zh-CN" altLang="en-US" dirty="0" smtClean="0">
                <a:sym typeface="Calibri" pitchFamily="34" charset="0"/>
              </a:rPr>
              <a:t>步。</a:t>
            </a:r>
            <a:endParaRPr lang="zh-CN" altLang="en-US" dirty="0" smtClean="0"/>
          </a:p>
        </p:txBody>
      </p:sp>
      <p:sp>
        <p:nvSpPr>
          <p:cNvPr id="100358" name="AutoShape 4"/>
          <p:cNvSpPr>
            <a:spLocks noChangeArrowheads="1"/>
          </p:cNvSpPr>
          <p:nvPr/>
        </p:nvSpPr>
        <p:spPr bwMode="auto">
          <a:xfrm>
            <a:off x="5737145" y="1273642"/>
            <a:ext cx="5664200" cy="1079500"/>
          </a:xfrm>
          <a:prstGeom prst="wedgeRoundRectCallout">
            <a:avLst>
              <a:gd name="adj1" fmla="val -40406"/>
              <a:gd name="adj2" fmla="val 79163"/>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120000" tIns="62400" rIns="120000" bIns="62400" anchor="ctr"/>
          <a:lstStyle/>
          <a:p>
            <a:pPr algn="ctr">
              <a:buClr>
                <a:schemeClr val="accent1"/>
              </a:buClr>
              <a:buSzPct val="90000"/>
              <a:buFont typeface="Monotype Sorts" pitchFamily="2" charset="2"/>
              <a:buNone/>
            </a:pPr>
            <a:r>
              <a:rPr lang="zh-CN" altLang="en-US" sz="2667" b="1" dirty="0">
                <a:solidFill>
                  <a:srgbClr val="000000"/>
                </a:solidFill>
                <a:sym typeface="Times New Roman" pitchFamily="18" charset="0"/>
              </a:rPr>
              <a:t>对</a:t>
            </a:r>
            <a:r>
              <a:rPr lang="en-US" altLang="zh-CN" sz="2400" b="1" i="1" dirty="0">
                <a:solidFill>
                  <a:srgbClr val="000000"/>
                </a:solidFill>
                <a:sym typeface="Times New Roman" pitchFamily="18" charset="0"/>
              </a:rPr>
              <a:t>X</a:t>
            </a:r>
            <a:r>
              <a:rPr lang="en-US" altLang="zh-CN" sz="2400" b="1" i="1" baseline="60000" dirty="0">
                <a:solidFill>
                  <a:srgbClr val="000000"/>
                </a:solidFill>
                <a:sym typeface="Times New Roman" pitchFamily="18" charset="0"/>
              </a:rPr>
              <a:t>(</a:t>
            </a:r>
            <a:r>
              <a:rPr lang="en-US" altLang="zh-CN" sz="2400" b="1" i="1" baseline="60000" dirty="0" err="1">
                <a:solidFill>
                  <a:srgbClr val="000000"/>
                </a:solidFill>
                <a:sym typeface="Times New Roman" pitchFamily="18" charset="0"/>
              </a:rPr>
              <a:t>i</a:t>
            </a:r>
            <a:r>
              <a:rPr lang="en-US" altLang="zh-CN" sz="2400" b="1" baseline="60000" dirty="0">
                <a:solidFill>
                  <a:srgbClr val="000000"/>
                </a:solidFill>
                <a:sym typeface="Times New Roman" pitchFamily="18" charset="0"/>
              </a:rPr>
              <a:t>)</a:t>
            </a:r>
            <a:r>
              <a:rPr lang="zh-CN" altLang="en-US" sz="2667" b="1" dirty="0">
                <a:solidFill>
                  <a:srgbClr val="000000"/>
                </a:solidFill>
                <a:sym typeface="Times New Roman" pitchFamily="18" charset="0"/>
              </a:rPr>
              <a:t>中的每个元素，依次检查相应的函数依赖</a:t>
            </a:r>
            <a:r>
              <a:rPr lang="en-US" altLang="zh-CN" sz="2667" b="1" dirty="0">
                <a:solidFill>
                  <a:srgbClr val="000000"/>
                </a:solidFill>
                <a:sym typeface="Times New Roman" pitchFamily="18" charset="0"/>
              </a:rPr>
              <a:t>,</a:t>
            </a:r>
            <a:r>
              <a:rPr lang="zh-CN" altLang="en-US" sz="2667" b="1" dirty="0">
                <a:solidFill>
                  <a:srgbClr val="000000"/>
                </a:solidFill>
                <a:sym typeface="Times New Roman" pitchFamily="18" charset="0"/>
              </a:rPr>
              <a:t>将依赖它的属性加入</a:t>
            </a:r>
            <a:r>
              <a:rPr lang="en-US" altLang="zh-CN" sz="2667" b="1" i="1" dirty="0">
                <a:solidFill>
                  <a:srgbClr val="000000"/>
                </a:solidFill>
                <a:sym typeface="Times New Roman" pitchFamily="18" charset="0"/>
              </a:rPr>
              <a:t>B</a:t>
            </a:r>
            <a:r>
              <a:rPr lang="en-US" altLang="zh-CN" sz="2667" b="1" dirty="0">
                <a:solidFill>
                  <a:srgbClr val="000000"/>
                </a:solidFill>
                <a:sym typeface="Times New Roman" pitchFamily="18" charset="0"/>
              </a:rPr>
              <a:t> </a:t>
            </a:r>
            <a:endParaRPr lang="zh-CN" altLang="en-US" sz="3733" dirty="0">
              <a:solidFill>
                <a:srgbClr val="000000"/>
              </a:solidFill>
              <a:ea typeface="黑体" pitchFamily="49" charset="-122"/>
              <a:sym typeface="Times New Roman" pitchFamily="18" charset="0"/>
            </a:endParaRPr>
          </a:p>
        </p:txBody>
      </p:sp>
    </p:spTree>
    <p:extLst>
      <p:ext uri="{BB962C8B-B14F-4D97-AF65-F5344CB8AC3E}">
        <p14:creationId xmlns:p14="http://schemas.microsoft.com/office/powerpoint/2010/main" val="390482415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zh-CN" altLang="en-US" sz="3200" dirty="0" smtClean="0">
                <a:latin typeface="宋体" charset="-122"/>
              </a:rPr>
              <a:t>数据</a:t>
            </a:r>
            <a:r>
              <a:rPr lang="zh-CN" altLang="en-US" sz="3200" dirty="0">
                <a:latin typeface="宋体" charset="-122"/>
              </a:rPr>
              <a:t>依赖的公理系统</a:t>
            </a:r>
          </a:p>
        </p:txBody>
      </p:sp>
      <p:sp>
        <p:nvSpPr>
          <p:cNvPr id="315395" name="Rectangle 3"/>
          <p:cNvSpPr>
            <a:spLocks noGrp="1" noChangeArrowheads="1"/>
          </p:cNvSpPr>
          <p:nvPr>
            <p:ph type="body" idx="1"/>
          </p:nvPr>
        </p:nvSpPr>
        <p:spPr/>
        <p:txBody>
          <a:bodyPr/>
          <a:lstStyle/>
          <a:p>
            <a:r>
              <a:rPr lang="zh-CN" altLang="en-US" b="1">
                <a:solidFill>
                  <a:schemeClr val="hlink"/>
                </a:solidFill>
                <a:latin typeface="宋体" charset="-122"/>
              </a:rPr>
              <a:t>如何判断函数依赖集</a:t>
            </a:r>
            <a:r>
              <a:rPr lang="en-US" altLang="zh-CN" b="1">
                <a:solidFill>
                  <a:schemeClr val="hlink"/>
                </a:solidFill>
                <a:latin typeface="宋体" charset="-122"/>
              </a:rPr>
              <a:t>F</a:t>
            </a:r>
            <a:r>
              <a:rPr lang="zh-CN" altLang="en-US" b="1">
                <a:solidFill>
                  <a:schemeClr val="hlink"/>
                </a:solidFill>
                <a:latin typeface="宋体" charset="-122"/>
              </a:rPr>
              <a:t>和</a:t>
            </a:r>
            <a:r>
              <a:rPr lang="en-US" altLang="zh-CN" b="1">
                <a:solidFill>
                  <a:schemeClr val="hlink"/>
                </a:solidFill>
                <a:latin typeface="宋体" charset="-122"/>
              </a:rPr>
              <a:t>G</a:t>
            </a:r>
            <a:r>
              <a:rPr lang="zh-CN" altLang="en-US" b="1">
                <a:solidFill>
                  <a:schemeClr val="hlink"/>
                </a:solidFill>
                <a:latin typeface="宋体" charset="-122"/>
              </a:rPr>
              <a:t>是否等价？</a:t>
            </a:r>
          </a:p>
          <a:p>
            <a:r>
              <a:rPr lang="zh-CN" altLang="en-US" b="1">
                <a:latin typeface="宋体" charset="-122"/>
              </a:rPr>
              <a:t>根据</a:t>
            </a:r>
            <a:r>
              <a:rPr lang="zh-CN" altLang="en-US" b="1">
                <a:solidFill>
                  <a:schemeClr val="folHlink"/>
                </a:solidFill>
                <a:latin typeface="宋体" charset="-122"/>
              </a:rPr>
              <a:t>定理</a:t>
            </a:r>
            <a:r>
              <a:rPr lang="en-US" altLang="zh-CN" b="1">
                <a:solidFill>
                  <a:schemeClr val="folHlink"/>
                </a:solidFill>
                <a:latin typeface="宋体" charset="-122"/>
              </a:rPr>
              <a:t>4.9:</a:t>
            </a:r>
            <a:r>
              <a:rPr lang="en-US" altLang="zh-CN" b="1">
                <a:solidFill>
                  <a:schemeClr val="hlink"/>
                </a:solidFill>
                <a:latin typeface="宋体" charset="-122"/>
              </a:rPr>
              <a:t> </a:t>
            </a:r>
            <a:r>
              <a:rPr lang="zh-CN" altLang="en-US" b="1">
                <a:latin typeface="宋体" charset="-122"/>
              </a:rPr>
              <a:t>只需</a:t>
            </a:r>
            <a:r>
              <a:rPr lang="en-US" altLang="zh-CN" b="1">
                <a:latin typeface="宋体" charset="-122"/>
              </a:rPr>
              <a:t>F⊆G</a:t>
            </a:r>
            <a:r>
              <a:rPr lang="en-US" altLang="zh-CN" b="1" baseline="30000">
                <a:latin typeface="宋体" charset="-122"/>
              </a:rPr>
              <a:t>+</a:t>
            </a:r>
            <a:r>
              <a:rPr lang="zh-CN" altLang="en-US" b="1">
                <a:latin typeface="宋体" charset="-122"/>
              </a:rPr>
              <a:t>和</a:t>
            </a:r>
            <a:r>
              <a:rPr lang="en-US" altLang="zh-CN" b="1">
                <a:latin typeface="宋体" charset="-122"/>
              </a:rPr>
              <a:t>G⊆F</a:t>
            </a:r>
            <a:r>
              <a:rPr lang="en-US" altLang="zh-CN" b="1" baseline="30000">
                <a:latin typeface="宋体" charset="-122"/>
              </a:rPr>
              <a:t>+</a:t>
            </a:r>
            <a:r>
              <a:rPr lang="zh-CN" altLang="en-US" b="1">
                <a:latin typeface="宋体" charset="-122"/>
              </a:rPr>
              <a:t>，即证集合的包含关系。</a:t>
            </a:r>
          </a:p>
          <a:p>
            <a:pPr>
              <a:buFont typeface="Wingdings" charset="2"/>
              <a:buNone/>
            </a:pPr>
            <a:r>
              <a:rPr lang="zh-CN" altLang="en-US" b="1">
                <a:latin typeface="宋体" charset="-122"/>
              </a:rPr>
              <a:t>  对每个</a:t>
            </a:r>
            <a:r>
              <a:rPr lang="en-US" altLang="zh-CN" b="1">
                <a:latin typeface="宋体" charset="-122"/>
              </a:rPr>
              <a:t>T ∈ F,</a:t>
            </a:r>
            <a:r>
              <a:rPr lang="zh-CN" altLang="en-US" b="1">
                <a:latin typeface="宋体" charset="-122"/>
              </a:rPr>
              <a:t>有</a:t>
            </a:r>
            <a:r>
              <a:rPr lang="en-US" altLang="zh-CN" b="1">
                <a:latin typeface="宋体" charset="-122"/>
              </a:rPr>
              <a:t>T ∈ G+</a:t>
            </a:r>
            <a:r>
              <a:rPr lang="zh-CN" altLang="en-US" b="1">
                <a:latin typeface="宋体" charset="-122"/>
              </a:rPr>
              <a:t>；对每个</a:t>
            </a:r>
            <a:r>
              <a:rPr lang="en-US" altLang="zh-CN" b="1">
                <a:latin typeface="宋体" charset="-122"/>
              </a:rPr>
              <a:t>S ∈G</a:t>
            </a:r>
            <a:r>
              <a:rPr lang="zh-CN" altLang="en-US" b="1">
                <a:latin typeface="宋体" charset="-122"/>
              </a:rPr>
              <a:t>，有</a:t>
            </a:r>
            <a:r>
              <a:rPr lang="en-US" altLang="zh-CN" b="1">
                <a:latin typeface="宋体" charset="-122"/>
              </a:rPr>
              <a:t>S ∈ F+</a:t>
            </a:r>
            <a:r>
              <a:rPr lang="zh-CN" altLang="en-US" b="1">
                <a:latin typeface="宋体" charset="-122"/>
              </a:rPr>
              <a:t>，</a:t>
            </a:r>
            <a:r>
              <a:rPr lang="en-US" altLang="zh-CN" b="1">
                <a:latin typeface="宋体" charset="-122"/>
              </a:rPr>
              <a:t>T</a:t>
            </a:r>
            <a:r>
              <a:rPr lang="zh-CN" altLang="en-US" b="1">
                <a:latin typeface="宋体" charset="-122"/>
              </a:rPr>
              <a:t>和</a:t>
            </a:r>
            <a:r>
              <a:rPr lang="en-US" altLang="zh-CN" b="1">
                <a:latin typeface="宋体" charset="-122"/>
              </a:rPr>
              <a:t>S</a:t>
            </a:r>
            <a:r>
              <a:rPr lang="zh-CN" altLang="en-US" b="1">
                <a:latin typeface="宋体" charset="-122"/>
              </a:rPr>
              <a:t>是形如</a:t>
            </a:r>
            <a:r>
              <a:rPr lang="en-US" altLang="zh-CN" b="1">
                <a:latin typeface="宋体" charset="-122"/>
              </a:rPr>
              <a:t>X-&gt;Y</a:t>
            </a:r>
            <a:r>
              <a:rPr lang="zh-CN" altLang="en-US" b="1">
                <a:latin typeface="宋体" charset="-122"/>
              </a:rPr>
              <a:t>的属性依赖。</a:t>
            </a:r>
          </a:p>
          <a:p>
            <a:r>
              <a:rPr lang="zh-CN" altLang="en-US" b="1">
                <a:latin typeface="宋体" charset="-122"/>
              </a:rPr>
              <a:t>证 </a:t>
            </a:r>
            <a:r>
              <a:rPr lang="en-US" altLang="zh-CN" b="1">
                <a:latin typeface="宋体" charset="-122"/>
              </a:rPr>
              <a:t>X-&gt;Y ∈ G+,</a:t>
            </a:r>
            <a:r>
              <a:rPr lang="zh-CN" altLang="en-US" b="1">
                <a:latin typeface="宋体" charset="-122"/>
              </a:rPr>
              <a:t>根据</a:t>
            </a:r>
            <a:r>
              <a:rPr lang="zh-CN" altLang="en-US" b="1">
                <a:solidFill>
                  <a:schemeClr val="folHlink"/>
                </a:solidFill>
                <a:latin typeface="宋体" charset="-122"/>
              </a:rPr>
              <a:t>定理</a:t>
            </a:r>
            <a:r>
              <a:rPr lang="en-US" altLang="zh-CN" b="1">
                <a:solidFill>
                  <a:schemeClr val="folHlink"/>
                </a:solidFill>
                <a:latin typeface="宋体" charset="-122"/>
              </a:rPr>
              <a:t>4.6</a:t>
            </a:r>
            <a:r>
              <a:rPr lang="zh-CN" altLang="en-US" b="1">
                <a:solidFill>
                  <a:schemeClr val="folHlink"/>
                </a:solidFill>
                <a:latin typeface="宋体" charset="-122"/>
              </a:rPr>
              <a:t>：</a:t>
            </a:r>
            <a:r>
              <a:rPr lang="zh-CN" altLang="en-US" b="1">
                <a:latin typeface="宋体" charset="-122"/>
              </a:rPr>
              <a:t>只需</a:t>
            </a:r>
            <a:r>
              <a:rPr lang="en-US" altLang="zh-CN" b="1">
                <a:latin typeface="宋体" charset="-122"/>
              </a:rPr>
              <a:t>Y ⊆ X</a:t>
            </a:r>
            <a:r>
              <a:rPr lang="en-US" altLang="zh-CN" b="1" baseline="-30000">
                <a:latin typeface="宋体" charset="-122"/>
              </a:rPr>
              <a:t>G</a:t>
            </a:r>
            <a:r>
              <a:rPr lang="en-US" altLang="zh-CN" b="1" baseline="30000">
                <a:latin typeface="宋体" charset="-122"/>
              </a:rPr>
              <a:t>+</a:t>
            </a:r>
          </a:p>
          <a:p>
            <a:r>
              <a:rPr lang="zh-CN" altLang="en-US" b="1">
                <a:latin typeface="宋体" charset="-122"/>
              </a:rPr>
              <a:t>转为计算</a:t>
            </a:r>
            <a:r>
              <a:rPr lang="en-US" altLang="zh-CN" b="1">
                <a:latin typeface="宋体" charset="-122"/>
              </a:rPr>
              <a:t>X</a:t>
            </a:r>
            <a:r>
              <a:rPr lang="en-US" altLang="zh-CN" b="1" baseline="-30000">
                <a:latin typeface="宋体" charset="-122"/>
              </a:rPr>
              <a:t>G</a:t>
            </a:r>
            <a:r>
              <a:rPr lang="en-US" altLang="zh-CN" b="1" baseline="30000">
                <a:latin typeface="宋体" charset="-122"/>
              </a:rPr>
              <a:t>+</a:t>
            </a:r>
          </a:p>
          <a:p>
            <a:endParaRPr lang="en-US" altLang="zh-CN" b="1">
              <a:latin typeface="宋体" charset="-122"/>
            </a:endParaRPr>
          </a:p>
          <a:p>
            <a:pPr>
              <a:buFont typeface="Wingdings" charset="2"/>
              <a:buNone/>
            </a:pPr>
            <a:endParaRPr lang="en-US" altLang="zh-CN" b="1">
              <a:latin typeface="宋体" charset="-122"/>
            </a:endParaRPr>
          </a:p>
        </p:txBody>
      </p:sp>
    </p:spTree>
    <p:extLst>
      <p:ext uri="{BB962C8B-B14F-4D97-AF65-F5344CB8AC3E}">
        <p14:creationId xmlns:p14="http://schemas.microsoft.com/office/powerpoint/2010/main" val="4225085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715510" y="441366"/>
            <a:ext cx="7231062" cy="838200"/>
          </a:xfrm>
        </p:spPr>
        <p:txBody>
          <a:bodyPr/>
          <a:lstStyle/>
          <a:p>
            <a:r>
              <a:rPr lang="zh-CN" altLang="en-US" sz="3200" dirty="0" smtClean="0">
                <a:latin typeface="宋体" charset="-122"/>
              </a:rPr>
              <a:t>数据</a:t>
            </a:r>
            <a:r>
              <a:rPr lang="zh-CN" altLang="en-US" sz="3200" dirty="0">
                <a:latin typeface="宋体" charset="-122"/>
              </a:rPr>
              <a:t>依赖的公理系统</a:t>
            </a:r>
            <a:endParaRPr lang="zh-CN" altLang="en-US" sz="3200" dirty="0">
              <a:solidFill>
                <a:schemeClr val="hlink"/>
              </a:solidFill>
            </a:endParaRPr>
          </a:p>
        </p:txBody>
      </p:sp>
      <p:sp>
        <p:nvSpPr>
          <p:cNvPr id="234499" name="Rectangle 3"/>
          <p:cNvSpPr>
            <a:spLocks noGrp="1" noChangeArrowheads="1"/>
          </p:cNvSpPr>
          <p:nvPr>
            <p:ph type="body" idx="1"/>
          </p:nvPr>
        </p:nvSpPr>
        <p:spPr/>
        <p:txBody>
          <a:bodyPr>
            <a:normAutofit fontScale="92500" lnSpcReduction="20000"/>
          </a:bodyPr>
          <a:lstStyle/>
          <a:p>
            <a:pPr algn="just">
              <a:buFont typeface="Wingdings" charset="2"/>
              <a:buNone/>
            </a:pPr>
            <a:r>
              <a:rPr lang="zh-CN" altLang="en-US" b="1">
                <a:latin typeface="宋体" charset="-122"/>
              </a:rPr>
              <a:t>例：</a:t>
            </a:r>
            <a:r>
              <a:rPr lang="en-US" altLang="zh-CN" b="1">
                <a:latin typeface="宋体" charset="-122"/>
              </a:rPr>
              <a:t>F={A→B</a:t>
            </a:r>
            <a:r>
              <a:rPr lang="zh-CN" altLang="en-US" b="1">
                <a:latin typeface="宋体" charset="-122"/>
              </a:rPr>
              <a:t>，</a:t>
            </a:r>
            <a:r>
              <a:rPr lang="en-US" altLang="zh-CN" b="1">
                <a:latin typeface="宋体" charset="-122"/>
              </a:rPr>
              <a:t>B→C}</a:t>
            </a:r>
            <a:r>
              <a:rPr lang="zh-CN" altLang="en-US" b="1">
                <a:latin typeface="宋体" charset="-122"/>
              </a:rPr>
              <a:t>，</a:t>
            </a:r>
            <a:r>
              <a:rPr lang="en-US" altLang="zh-CN" b="1">
                <a:latin typeface="宋体" charset="-122"/>
              </a:rPr>
              <a:t>G={A→BC</a:t>
            </a:r>
            <a:r>
              <a:rPr lang="zh-CN" altLang="en-US" b="1">
                <a:latin typeface="宋体" charset="-122"/>
              </a:rPr>
              <a:t>，</a:t>
            </a:r>
            <a:r>
              <a:rPr lang="en-US" altLang="zh-CN" b="1">
                <a:latin typeface="宋体" charset="-122"/>
              </a:rPr>
              <a:t>B→C}</a:t>
            </a:r>
            <a:r>
              <a:rPr lang="zh-CN" altLang="en-US" b="1">
                <a:latin typeface="宋体" charset="-122"/>
              </a:rPr>
              <a:t>，判断</a:t>
            </a:r>
            <a:r>
              <a:rPr lang="en-US" altLang="zh-CN" b="1">
                <a:latin typeface="宋体" charset="-122"/>
              </a:rPr>
              <a:t>F</a:t>
            </a:r>
            <a:r>
              <a:rPr lang="zh-CN" altLang="en-US" b="1">
                <a:latin typeface="宋体" charset="-122"/>
              </a:rPr>
              <a:t>和</a:t>
            </a:r>
            <a:r>
              <a:rPr lang="en-US" altLang="zh-CN" b="1">
                <a:latin typeface="宋体" charset="-122"/>
              </a:rPr>
              <a:t>G</a:t>
            </a:r>
            <a:r>
              <a:rPr lang="zh-CN" altLang="en-US" b="1">
                <a:latin typeface="宋体" charset="-122"/>
              </a:rPr>
              <a:t>是否等价。</a:t>
            </a:r>
            <a:endParaRPr lang="zh-CN" altLang="en-US" b="1">
              <a:latin typeface="Times New Roman" charset="0"/>
            </a:endParaRPr>
          </a:p>
          <a:p>
            <a:pPr algn="just">
              <a:buFont typeface="Wingdings" charset="2"/>
              <a:buNone/>
            </a:pPr>
            <a:r>
              <a:rPr lang="zh-CN" altLang="en-US" b="1">
                <a:latin typeface="宋体" charset="-122"/>
              </a:rPr>
              <a:t>解：（</a:t>
            </a:r>
            <a:r>
              <a:rPr lang="en-US" altLang="zh-CN" b="1">
                <a:latin typeface="宋体" charset="-122"/>
              </a:rPr>
              <a:t>1</a:t>
            </a:r>
            <a:r>
              <a:rPr lang="zh-CN" altLang="en-US" b="1">
                <a:latin typeface="宋体" charset="-122"/>
              </a:rPr>
              <a:t>）先检查</a:t>
            </a:r>
            <a:r>
              <a:rPr lang="en-US" altLang="zh-CN" b="1">
                <a:latin typeface="宋体" charset="-122"/>
              </a:rPr>
              <a:t>F</a:t>
            </a:r>
            <a:r>
              <a:rPr lang="zh-CN" altLang="en-US" b="1">
                <a:latin typeface="宋体" charset="-122"/>
              </a:rPr>
              <a:t>中的每一个函数依赖是否属于</a:t>
            </a:r>
            <a:r>
              <a:rPr lang="en-US" altLang="zh-CN" b="1">
                <a:latin typeface="宋体" charset="-122"/>
              </a:rPr>
              <a:t>G</a:t>
            </a:r>
            <a:r>
              <a:rPr lang="en-US" altLang="zh-CN" b="1" baseline="30000">
                <a:latin typeface="宋体" charset="-122"/>
              </a:rPr>
              <a:t>+</a:t>
            </a:r>
            <a:r>
              <a:rPr lang="zh-CN" altLang="en-US" b="1">
                <a:latin typeface="宋体" charset="-122"/>
              </a:rPr>
              <a:t>。</a:t>
            </a:r>
            <a:endParaRPr lang="zh-CN" altLang="en-US" b="1">
              <a:latin typeface="Times New Roman" charset="0"/>
            </a:endParaRPr>
          </a:p>
          <a:p>
            <a:pPr algn="just">
              <a:buFont typeface="Wingdings" charset="2"/>
              <a:buNone/>
            </a:pPr>
            <a:r>
              <a:rPr lang="zh-CN" altLang="en-US" b="1">
                <a:latin typeface="宋体" charset="-122"/>
              </a:rPr>
              <a:t>     ∵</a:t>
            </a:r>
            <a:r>
              <a:rPr lang="en-US" altLang="zh-CN" b="1">
                <a:latin typeface="宋体" charset="-122"/>
              </a:rPr>
              <a:t>A</a:t>
            </a:r>
            <a:r>
              <a:rPr lang="en-US" altLang="zh-CN" b="1" baseline="-30000">
                <a:latin typeface="宋体" charset="-122"/>
              </a:rPr>
              <a:t>G</a:t>
            </a:r>
            <a:r>
              <a:rPr lang="en-US" altLang="zh-CN" b="1" baseline="30000">
                <a:latin typeface="宋体" charset="-122"/>
              </a:rPr>
              <a:t>+</a:t>
            </a:r>
            <a:r>
              <a:rPr lang="en-US" altLang="zh-CN" b="1">
                <a:latin typeface="宋体" charset="-122"/>
              </a:rPr>
              <a:t>=ABC</a:t>
            </a:r>
            <a:r>
              <a:rPr lang="zh-CN" altLang="en-US" b="1">
                <a:latin typeface="宋体" charset="-122"/>
              </a:rPr>
              <a:t>，∴</a:t>
            </a:r>
            <a:r>
              <a:rPr lang="en-US" altLang="zh-CN" b="1">
                <a:latin typeface="宋体" charset="-122"/>
              </a:rPr>
              <a:t>B</a:t>
            </a:r>
            <a:r>
              <a:rPr lang="en-US" altLang="zh-CN" b="1">
                <a:latin typeface="Times New Roman" charset="0"/>
              </a:rPr>
              <a:t>⊆</a:t>
            </a:r>
            <a:r>
              <a:rPr lang="en-US" altLang="zh-CN" b="1">
                <a:latin typeface="宋体" charset="-122"/>
              </a:rPr>
              <a:t>A</a:t>
            </a:r>
            <a:r>
              <a:rPr lang="en-US" altLang="zh-CN" b="1" baseline="-30000">
                <a:latin typeface="宋体" charset="-122"/>
              </a:rPr>
              <a:t>G</a:t>
            </a:r>
            <a:r>
              <a:rPr lang="en-US" altLang="zh-CN" b="1" baseline="30000">
                <a:latin typeface="宋体" charset="-122"/>
              </a:rPr>
              <a:t>+</a:t>
            </a:r>
            <a:r>
              <a:rPr lang="zh-CN" altLang="en-US" b="1">
                <a:latin typeface="宋体" charset="-122"/>
              </a:rPr>
              <a:t>，∴</a:t>
            </a:r>
            <a:r>
              <a:rPr lang="en-US" altLang="zh-CN" b="1">
                <a:latin typeface="宋体" charset="-122"/>
              </a:rPr>
              <a:t>A→B∈G</a:t>
            </a:r>
            <a:r>
              <a:rPr lang="en-US" altLang="zh-CN" b="1" baseline="30000">
                <a:latin typeface="宋体" charset="-122"/>
              </a:rPr>
              <a:t>+ </a:t>
            </a:r>
            <a:r>
              <a:rPr lang="en-US" altLang="zh-CN" b="1">
                <a:solidFill>
                  <a:schemeClr val="hlink"/>
                </a:solidFill>
                <a:latin typeface="宋体" charset="-122"/>
              </a:rPr>
              <a:t>(</a:t>
            </a:r>
            <a:r>
              <a:rPr lang="zh-CN" altLang="en-US" b="1">
                <a:solidFill>
                  <a:schemeClr val="hlink"/>
                </a:solidFill>
                <a:latin typeface="宋体" charset="-122"/>
              </a:rPr>
              <a:t>定理</a:t>
            </a:r>
            <a:r>
              <a:rPr lang="en-US" altLang="zh-CN" b="1">
                <a:solidFill>
                  <a:schemeClr val="hlink"/>
                </a:solidFill>
                <a:latin typeface="宋体" charset="-122"/>
              </a:rPr>
              <a:t>4.6)</a:t>
            </a:r>
          </a:p>
          <a:p>
            <a:pPr algn="just">
              <a:buFont typeface="Wingdings" charset="2"/>
              <a:buNone/>
            </a:pPr>
            <a:r>
              <a:rPr lang="en-US" altLang="zh-CN" b="1">
                <a:latin typeface="宋体" charset="-122"/>
              </a:rPr>
              <a:t>       </a:t>
            </a:r>
            <a:r>
              <a:rPr lang="zh-CN" altLang="en-US" b="1">
                <a:latin typeface="宋体" charset="-122"/>
              </a:rPr>
              <a:t>又∵</a:t>
            </a:r>
            <a:r>
              <a:rPr lang="en-US" altLang="zh-CN" b="1">
                <a:latin typeface="宋体" charset="-122"/>
              </a:rPr>
              <a:t>B</a:t>
            </a:r>
            <a:r>
              <a:rPr lang="en-US" altLang="zh-CN" b="1" baseline="-30000">
                <a:latin typeface="宋体" charset="-122"/>
              </a:rPr>
              <a:t>G</a:t>
            </a:r>
            <a:r>
              <a:rPr lang="en-US" altLang="zh-CN" b="1" baseline="30000">
                <a:latin typeface="宋体" charset="-122"/>
              </a:rPr>
              <a:t>+</a:t>
            </a:r>
            <a:r>
              <a:rPr lang="en-US" altLang="zh-CN" b="1">
                <a:latin typeface="宋体" charset="-122"/>
              </a:rPr>
              <a:t>=BC</a:t>
            </a:r>
            <a:r>
              <a:rPr lang="zh-CN" altLang="en-US" b="1">
                <a:latin typeface="宋体" charset="-122"/>
              </a:rPr>
              <a:t>，∴</a:t>
            </a:r>
            <a:r>
              <a:rPr lang="en-US" altLang="zh-CN" b="1">
                <a:latin typeface="宋体" charset="-122"/>
              </a:rPr>
              <a:t>C</a:t>
            </a:r>
            <a:r>
              <a:rPr lang="en-US" altLang="zh-CN" b="1">
                <a:latin typeface="Times New Roman" charset="0"/>
              </a:rPr>
              <a:t>⊆</a:t>
            </a:r>
            <a:r>
              <a:rPr lang="en-US" altLang="zh-CN" b="1">
                <a:latin typeface="宋体" charset="-122"/>
              </a:rPr>
              <a:t>B</a:t>
            </a:r>
            <a:r>
              <a:rPr lang="en-US" altLang="zh-CN" b="1" baseline="-30000">
                <a:latin typeface="宋体" charset="-122"/>
              </a:rPr>
              <a:t>G</a:t>
            </a:r>
            <a:r>
              <a:rPr lang="en-US" altLang="zh-CN" b="1" baseline="30000">
                <a:latin typeface="宋体" charset="-122"/>
              </a:rPr>
              <a:t>+</a:t>
            </a:r>
            <a:r>
              <a:rPr lang="zh-CN" altLang="en-US" b="1">
                <a:latin typeface="宋体" charset="-122"/>
              </a:rPr>
              <a:t>，∴</a:t>
            </a:r>
            <a:r>
              <a:rPr lang="en-US" altLang="zh-CN" b="1">
                <a:latin typeface="宋体" charset="-122"/>
              </a:rPr>
              <a:t>B→C∈G</a:t>
            </a:r>
            <a:r>
              <a:rPr lang="en-US" altLang="zh-CN" b="1" baseline="30000">
                <a:latin typeface="宋体" charset="-122"/>
              </a:rPr>
              <a:t>+</a:t>
            </a:r>
            <a:endParaRPr lang="en-US" altLang="zh-CN" b="1">
              <a:latin typeface="Times New Roman" charset="0"/>
            </a:endParaRPr>
          </a:p>
          <a:p>
            <a:pPr algn="just">
              <a:buFont typeface="Wingdings" charset="2"/>
              <a:buNone/>
            </a:pPr>
            <a:r>
              <a:rPr lang="en-US" altLang="zh-CN" b="1" baseline="30000">
                <a:latin typeface="宋体" charset="-122"/>
              </a:rPr>
              <a:t>               </a:t>
            </a:r>
            <a:r>
              <a:rPr lang="en-US" altLang="zh-CN" b="1">
                <a:latin typeface="宋体" charset="-122"/>
              </a:rPr>
              <a:t>∴F</a:t>
            </a:r>
            <a:r>
              <a:rPr lang="en-US" altLang="zh-CN" b="1">
                <a:latin typeface="Times New Roman" charset="0"/>
              </a:rPr>
              <a:t>⊆</a:t>
            </a:r>
            <a:r>
              <a:rPr lang="en-US" altLang="zh-CN" b="1">
                <a:latin typeface="宋体" charset="-122"/>
              </a:rPr>
              <a:t>G</a:t>
            </a:r>
            <a:r>
              <a:rPr lang="en-US" altLang="zh-CN" b="1" baseline="30000">
                <a:latin typeface="宋体" charset="-122"/>
              </a:rPr>
              <a:t>+</a:t>
            </a:r>
            <a:endParaRPr lang="en-US" altLang="zh-CN" b="1">
              <a:latin typeface="Times New Roman" charset="0"/>
            </a:endParaRPr>
          </a:p>
          <a:p>
            <a:pPr algn="just">
              <a:buFont typeface="Wingdings" charset="2"/>
              <a:buNone/>
            </a:pPr>
            <a:r>
              <a:rPr lang="en-US" altLang="zh-CN" b="1">
                <a:latin typeface="宋体" charset="-122"/>
              </a:rPr>
              <a:t> </a:t>
            </a:r>
            <a:r>
              <a:rPr lang="zh-CN" altLang="en-US" b="1">
                <a:latin typeface="宋体" charset="-122"/>
              </a:rPr>
              <a:t>（</a:t>
            </a:r>
            <a:r>
              <a:rPr lang="en-US" altLang="zh-CN" b="1">
                <a:latin typeface="宋体" charset="-122"/>
              </a:rPr>
              <a:t>2</a:t>
            </a:r>
            <a:r>
              <a:rPr lang="zh-CN" altLang="en-US" b="1">
                <a:latin typeface="宋体" charset="-122"/>
              </a:rPr>
              <a:t>）然后检查</a:t>
            </a:r>
            <a:r>
              <a:rPr lang="en-US" altLang="zh-CN" b="1">
                <a:latin typeface="宋体" charset="-122"/>
              </a:rPr>
              <a:t>G</a:t>
            </a:r>
            <a:r>
              <a:rPr lang="zh-CN" altLang="en-US" b="1">
                <a:latin typeface="宋体" charset="-122"/>
              </a:rPr>
              <a:t>中的每一个函数依赖是否属于</a:t>
            </a:r>
            <a:r>
              <a:rPr lang="en-US" altLang="zh-CN" b="1">
                <a:latin typeface="宋体" charset="-122"/>
              </a:rPr>
              <a:t>F</a:t>
            </a:r>
            <a:r>
              <a:rPr lang="en-US" altLang="zh-CN" b="1" baseline="30000">
                <a:latin typeface="宋体" charset="-122"/>
              </a:rPr>
              <a:t>+</a:t>
            </a:r>
            <a:r>
              <a:rPr lang="zh-CN" altLang="en-US" b="1">
                <a:latin typeface="宋体" charset="-122"/>
              </a:rPr>
              <a:t>。</a:t>
            </a:r>
            <a:endParaRPr lang="zh-CN" altLang="en-US" b="1">
              <a:latin typeface="Times New Roman" charset="0"/>
            </a:endParaRPr>
          </a:p>
          <a:p>
            <a:pPr algn="just">
              <a:buFont typeface="Wingdings" charset="2"/>
              <a:buNone/>
            </a:pPr>
            <a:r>
              <a:rPr lang="zh-CN" altLang="en-US" b="1">
                <a:latin typeface="宋体" charset="-122"/>
              </a:rPr>
              <a:t>     ∵</a:t>
            </a:r>
            <a:r>
              <a:rPr lang="en-US" altLang="zh-CN" b="1">
                <a:latin typeface="宋体" charset="-122"/>
              </a:rPr>
              <a:t>A</a:t>
            </a:r>
            <a:r>
              <a:rPr lang="en-US" altLang="zh-CN" b="1" baseline="-30000">
                <a:latin typeface="宋体" charset="-122"/>
              </a:rPr>
              <a:t>F</a:t>
            </a:r>
            <a:r>
              <a:rPr lang="en-US" altLang="zh-CN" b="1" baseline="30000">
                <a:latin typeface="宋体" charset="-122"/>
              </a:rPr>
              <a:t>+</a:t>
            </a:r>
            <a:r>
              <a:rPr lang="en-US" altLang="zh-CN" b="1">
                <a:latin typeface="宋体" charset="-122"/>
              </a:rPr>
              <a:t>=ABC</a:t>
            </a:r>
            <a:r>
              <a:rPr lang="zh-CN" altLang="en-US" b="1">
                <a:latin typeface="宋体" charset="-122"/>
              </a:rPr>
              <a:t>，∴</a:t>
            </a:r>
            <a:r>
              <a:rPr lang="en-US" altLang="zh-CN" b="1">
                <a:latin typeface="宋体" charset="-122"/>
              </a:rPr>
              <a:t>BC</a:t>
            </a:r>
            <a:r>
              <a:rPr lang="en-US" altLang="zh-CN" b="1">
                <a:latin typeface="Times New Roman" charset="0"/>
              </a:rPr>
              <a:t>⊆</a:t>
            </a:r>
            <a:r>
              <a:rPr lang="en-US" altLang="zh-CN" b="1">
                <a:latin typeface="宋体" charset="-122"/>
              </a:rPr>
              <a:t>A</a:t>
            </a:r>
            <a:r>
              <a:rPr lang="en-US" altLang="zh-CN" b="1" baseline="-30000">
                <a:latin typeface="宋体" charset="-122"/>
              </a:rPr>
              <a:t>F</a:t>
            </a:r>
            <a:r>
              <a:rPr lang="en-US" altLang="zh-CN" b="1" baseline="30000">
                <a:latin typeface="宋体" charset="-122"/>
              </a:rPr>
              <a:t>+</a:t>
            </a:r>
            <a:r>
              <a:rPr lang="zh-CN" altLang="en-US" b="1">
                <a:latin typeface="宋体" charset="-122"/>
              </a:rPr>
              <a:t>，∴</a:t>
            </a:r>
            <a:r>
              <a:rPr lang="en-US" altLang="zh-CN" b="1">
                <a:latin typeface="宋体" charset="-122"/>
              </a:rPr>
              <a:t>A→BC∈F</a:t>
            </a:r>
            <a:r>
              <a:rPr lang="en-US" altLang="zh-CN" b="1" baseline="30000">
                <a:latin typeface="宋体" charset="-122"/>
              </a:rPr>
              <a:t>+</a:t>
            </a:r>
            <a:endParaRPr lang="en-US" altLang="zh-CN" b="1">
              <a:latin typeface="Times New Roman" charset="0"/>
            </a:endParaRPr>
          </a:p>
          <a:p>
            <a:pPr algn="just">
              <a:buFont typeface="Wingdings" charset="2"/>
              <a:buNone/>
            </a:pPr>
            <a:r>
              <a:rPr lang="en-US" altLang="zh-CN" b="1">
                <a:latin typeface="宋体" charset="-122"/>
              </a:rPr>
              <a:t>       </a:t>
            </a:r>
            <a:r>
              <a:rPr lang="zh-CN" altLang="en-US" b="1">
                <a:latin typeface="宋体" charset="-122"/>
              </a:rPr>
              <a:t>又∵</a:t>
            </a:r>
            <a:r>
              <a:rPr lang="en-US" altLang="zh-CN" b="1">
                <a:latin typeface="宋体" charset="-122"/>
              </a:rPr>
              <a:t>B</a:t>
            </a:r>
            <a:r>
              <a:rPr lang="en-US" altLang="zh-CN" b="1" baseline="-30000">
                <a:latin typeface="宋体" charset="-122"/>
              </a:rPr>
              <a:t>F</a:t>
            </a:r>
            <a:r>
              <a:rPr lang="en-US" altLang="zh-CN" b="1" baseline="30000">
                <a:latin typeface="宋体" charset="-122"/>
              </a:rPr>
              <a:t>+</a:t>
            </a:r>
            <a:r>
              <a:rPr lang="en-US" altLang="zh-CN" b="1">
                <a:latin typeface="宋体" charset="-122"/>
              </a:rPr>
              <a:t>=BC</a:t>
            </a:r>
            <a:r>
              <a:rPr lang="zh-CN" altLang="en-US" b="1">
                <a:latin typeface="宋体" charset="-122"/>
              </a:rPr>
              <a:t>，∴</a:t>
            </a:r>
            <a:r>
              <a:rPr lang="en-US" altLang="zh-CN" b="1">
                <a:latin typeface="宋体" charset="-122"/>
              </a:rPr>
              <a:t>C</a:t>
            </a:r>
            <a:r>
              <a:rPr lang="en-US" altLang="zh-CN" b="1">
                <a:latin typeface="Times New Roman" charset="0"/>
              </a:rPr>
              <a:t>⊆</a:t>
            </a:r>
            <a:r>
              <a:rPr lang="en-US" altLang="zh-CN" b="1">
                <a:latin typeface="宋体" charset="-122"/>
              </a:rPr>
              <a:t>B</a:t>
            </a:r>
            <a:r>
              <a:rPr lang="en-US" altLang="zh-CN" b="1" baseline="-30000">
                <a:latin typeface="宋体" charset="-122"/>
              </a:rPr>
              <a:t>F</a:t>
            </a:r>
            <a:r>
              <a:rPr lang="en-US" altLang="zh-CN" b="1" baseline="30000">
                <a:latin typeface="宋体" charset="-122"/>
              </a:rPr>
              <a:t>+</a:t>
            </a:r>
            <a:r>
              <a:rPr lang="zh-CN" altLang="en-US" b="1">
                <a:latin typeface="宋体" charset="-122"/>
              </a:rPr>
              <a:t>，∴</a:t>
            </a:r>
            <a:r>
              <a:rPr lang="en-US" altLang="zh-CN" b="1">
                <a:latin typeface="宋体" charset="-122"/>
              </a:rPr>
              <a:t>B→C∈F</a:t>
            </a:r>
            <a:r>
              <a:rPr lang="en-US" altLang="zh-CN" b="1" baseline="30000">
                <a:latin typeface="宋体" charset="-122"/>
              </a:rPr>
              <a:t>+</a:t>
            </a:r>
            <a:endParaRPr lang="en-US" altLang="zh-CN" b="1">
              <a:latin typeface="Times New Roman" charset="0"/>
            </a:endParaRPr>
          </a:p>
          <a:p>
            <a:pPr algn="just">
              <a:buFont typeface="Wingdings" charset="2"/>
              <a:buNone/>
            </a:pPr>
            <a:r>
              <a:rPr lang="en-US" altLang="zh-CN" b="1" baseline="30000">
                <a:latin typeface="宋体" charset="-122"/>
              </a:rPr>
              <a:t>                </a:t>
            </a:r>
            <a:r>
              <a:rPr lang="en-US" altLang="zh-CN" b="1">
                <a:latin typeface="宋体" charset="-122"/>
              </a:rPr>
              <a:t>∴G</a:t>
            </a:r>
            <a:r>
              <a:rPr lang="en-US" altLang="zh-CN" b="1">
                <a:latin typeface="Times New Roman" charset="0"/>
              </a:rPr>
              <a:t>⊆</a:t>
            </a:r>
            <a:r>
              <a:rPr lang="en-US" altLang="zh-CN" b="1">
                <a:latin typeface="宋体" charset="-122"/>
              </a:rPr>
              <a:t>F</a:t>
            </a:r>
            <a:r>
              <a:rPr lang="en-US" altLang="zh-CN" b="1" baseline="30000">
                <a:latin typeface="宋体" charset="-122"/>
              </a:rPr>
              <a:t>+</a:t>
            </a:r>
            <a:endParaRPr lang="en-US" altLang="zh-CN" b="1">
              <a:latin typeface="Times New Roman" charset="0"/>
            </a:endParaRPr>
          </a:p>
          <a:p>
            <a:pPr algn="just">
              <a:buFont typeface="Wingdings" charset="2"/>
              <a:buNone/>
            </a:pPr>
            <a:r>
              <a:rPr lang="en-US" altLang="zh-CN" b="1">
                <a:latin typeface="宋体" charset="-122"/>
              </a:rPr>
              <a:t> </a:t>
            </a:r>
            <a:r>
              <a:rPr lang="zh-CN" altLang="en-US" b="1">
                <a:latin typeface="宋体" charset="-122"/>
              </a:rPr>
              <a:t>由（</a:t>
            </a:r>
            <a:r>
              <a:rPr lang="en-US" altLang="zh-CN" b="1">
                <a:latin typeface="宋体" charset="-122"/>
              </a:rPr>
              <a:t>1</a:t>
            </a:r>
            <a:r>
              <a:rPr lang="zh-CN" altLang="en-US" b="1">
                <a:latin typeface="宋体" charset="-122"/>
              </a:rPr>
              <a:t>）和（</a:t>
            </a:r>
            <a:r>
              <a:rPr lang="en-US" altLang="zh-CN" b="1">
                <a:latin typeface="宋体" charset="-122"/>
              </a:rPr>
              <a:t>2</a:t>
            </a:r>
            <a:r>
              <a:rPr lang="zh-CN" altLang="en-US" b="1">
                <a:latin typeface="宋体" charset="-122"/>
              </a:rPr>
              <a:t>）可得</a:t>
            </a:r>
            <a:r>
              <a:rPr lang="en-US" altLang="zh-CN" b="1">
                <a:latin typeface="宋体" charset="-122"/>
              </a:rPr>
              <a:t>F</a:t>
            </a:r>
            <a:r>
              <a:rPr lang="zh-CN" altLang="en-US" b="1">
                <a:latin typeface="宋体" charset="-122"/>
              </a:rPr>
              <a:t>和</a:t>
            </a:r>
            <a:r>
              <a:rPr lang="en-US" altLang="zh-CN" b="1">
                <a:latin typeface="宋体" charset="-122"/>
              </a:rPr>
              <a:t>G</a:t>
            </a:r>
            <a:r>
              <a:rPr lang="zh-CN" altLang="en-US" b="1">
                <a:latin typeface="宋体" charset="-122"/>
              </a:rPr>
              <a:t>等价。 </a:t>
            </a:r>
            <a:endParaRPr lang="zh-CN" altLang="en-US"/>
          </a:p>
        </p:txBody>
      </p:sp>
    </p:spTree>
    <p:extLst>
      <p:ext uri="{BB962C8B-B14F-4D97-AF65-F5344CB8AC3E}">
        <p14:creationId xmlns:p14="http://schemas.microsoft.com/office/powerpoint/2010/main" val="1243750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box(out)">
                                      <p:cBhvr>
                                        <p:cTn id="7" dur="500"/>
                                        <p:tgtEl>
                                          <p:spTgt spid="23449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4499">
                                            <p:txEl>
                                              <p:pRg st="0" end="0"/>
                                            </p:txEl>
                                          </p:spTgt>
                                        </p:tgtEl>
                                        <p:attrNameLst>
                                          <p:attrName>style.visibility</p:attrName>
                                        </p:attrNameLst>
                                      </p:cBhvr>
                                      <p:to>
                                        <p:strVal val="visible"/>
                                      </p:to>
                                    </p:set>
                                    <p:anim calcmode="lin" valueType="num">
                                      <p:cBhvr additive="base">
                                        <p:cTn id="12" dur="500" fill="hold"/>
                                        <p:tgtEl>
                                          <p:spTgt spid="23449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344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4499">
                                            <p:txEl>
                                              <p:pRg st="1" end="1"/>
                                            </p:txEl>
                                          </p:spTgt>
                                        </p:tgtEl>
                                        <p:attrNameLst>
                                          <p:attrName>style.visibility</p:attrName>
                                        </p:attrNameLst>
                                      </p:cBhvr>
                                      <p:to>
                                        <p:strVal val="visible"/>
                                      </p:to>
                                    </p:set>
                                    <p:anim calcmode="lin" valueType="num">
                                      <p:cBhvr additive="base">
                                        <p:cTn id="18" dur="500" fill="hold"/>
                                        <p:tgtEl>
                                          <p:spTgt spid="23449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44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34499">
                                            <p:txEl>
                                              <p:pRg st="2" end="2"/>
                                            </p:txEl>
                                          </p:spTgt>
                                        </p:tgtEl>
                                        <p:attrNameLst>
                                          <p:attrName>style.visibility</p:attrName>
                                        </p:attrNameLst>
                                      </p:cBhvr>
                                      <p:to>
                                        <p:strVal val="visible"/>
                                      </p:to>
                                    </p:set>
                                    <p:anim calcmode="lin" valueType="num">
                                      <p:cBhvr additive="base">
                                        <p:cTn id="24" dur="500" fill="hold"/>
                                        <p:tgtEl>
                                          <p:spTgt spid="23449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344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34499">
                                            <p:txEl>
                                              <p:pRg st="3" end="3"/>
                                            </p:txEl>
                                          </p:spTgt>
                                        </p:tgtEl>
                                        <p:attrNameLst>
                                          <p:attrName>style.visibility</p:attrName>
                                        </p:attrNameLst>
                                      </p:cBhvr>
                                      <p:to>
                                        <p:strVal val="visible"/>
                                      </p:to>
                                    </p:set>
                                    <p:anim calcmode="lin" valueType="num">
                                      <p:cBhvr additive="base">
                                        <p:cTn id="30" dur="500" fill="hold"/>
                                        <p:tgtEl>
                                          <p:spTgt spid="23449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344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34499">
                                            <p:txEl>
                                              <p:pRg st="4" end="4"/>
                                            </p:txEl>
                                          </p:spTgt>
                                        </p:tgtEl>
                                        <p:attrNameLst>
                                          <p:attrName>style.visibility</p:attrName>
                                        </p:attrNameLst>
                                      </p:cBhvr>
                                      <p:to>
                                        <p:strVal val="visible"/>
                                      </p:to>
                                    </p:set>
                                    <p:anim calcmode="lin" valueType="num">
                                      <p:cBhvr additive="base">
                                        <p:cTn id="36" dur="500" fill="hold"/>
                                        <p:tgtEl>
                                          <p:spTgt spid="234499">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344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34499">
                                            <p:txEl>
                                              <p:pRg st="5" end="5"/>
                                            </p:txEl>
                                          </p:spTgt>
                                        </p:tgtEl>
                                        <p:attrNameLst>
                                          <p:attrName>style.visibility</p:attrName>
                                        </p:attrNameLst>
                                      </p:cBhvr>
                                      <p:to>
                                        <p:strVal val="visible"/>
                                      </p:to>
                                    </p:set>
                                    <p:anim calcmode="lin" valueType="num">
                                      <p:cBhvr additive="base">
                                        <p:cTn id="42" dur="500" fill="hold"/>
                                        <p:tgtEl>
                                          <p:spTgt spid="234499">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344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34499">
                                            <p:txEl>
                                              <p:pRg st="6" end="6"/>
                                            </p:txEl>
                                          </p:spTgt>
                                        </p:tgtEl>
                                        <p:attrNameLst>
                                          <p:attrName>style.visibility</p:attrName>
                                        </p:attrNameLst>
                                      </p:cBhvr>
                                      <p:to>
                                        <p:strVal val="visible"/>
                                      </p:to>
                                    </p:set>
                                    <p:anim calcmode="lin" valueType="num">
                                      <p:cBhvr additive="base">
                                        <p:cTn id="48" dur="500" fill="hold"/>
                                        <p:tgtEl>
                                          <p:spTgt spid="234499">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3449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whoosh.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34499">
                                            <p:txEl>
                                              <p:pRg st="7" end="7"/>
                                            </p:txEl>
                                          </p:spTgt>
                                        </p:tgtEl>
                                        <p:attrNameLst>
                                          <p:attrName>style.visibility</p:attrName>
                                        </p:attrNameLst>
                                      </p:cBhvr>
                                      <p:to>
                                        <p:strVal val="visible"/>
                                      </p:to>
                                    </p:set>
                                    <p:anim calcmode="lin" valueType="num">
                                      <p:cBhvr additive="base">
                                        <p:cTn id="54" dur="500" fill="hold"/>
                                        <p:tgtEl>
                                          <p:spTgt spid="234499">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3449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whoosh.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34499">
                                            <p:txEl>
                                              <p:pRg st="8" end="8"/>
                                            </p:txEl>
                                          </p:spTgt>
                                        </p:tgtEl>
                                        <p:attrNameLst>
                                          <p:attrName>style.visibility</p:attrName>
                                        </p:attrNameLst>
                                      </p:cBhvr>
                                      <p:to>
                                        <p:strVal val="visible"/>
                                      </p:to>
                                    </p:set>
                                    <p:anim calcmode="lin" valueType="num">
                                      <p:cBhvr additive="base">
                                        <p:cTn id="60" dur="500" fill="hold"/>
                                        <p:tgtEl>
                                          <p:spTgt spid="234499">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234499">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3" name="whoosh.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34499">
                                            <p:txEl>
                                              <p:pRg st="9" end="9"/>
                                            </p:txEl>
                                          </p:spTgt>
                                        </p:tgtEl>
                                        <p:attrNameLst>
                                          <p:attrName>style.visibility</p:attrName>
                                        </p:attrNameLst>
                                      </p:cBhvr>
                                      <p:to>
                                        <p:strVal val="visible"/>
                                      </p:to>
                                    </p:set>
                                    <p:anim calcmode="lin" valueType="num">
                                      <p:cBhvr additive="base">
                                        <p:cTn id="66" dur="500" fill="hold"/>
                                        <p:tgtEl>
                                          <p:spTgt spid="234499">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234499">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31471" y="228600"/>
            <a:ext cx="7459663" cy="838200"/>
          </a:xfrm>
        </p:spPr>
        <p:txBody>
          <a:bodyPr/>
          <a:lstStyle/>
          <a:p>
            <a:r>
              <a:rPr lang="zh-CN" altLang="en-US" sz="3200" smtClean="0">
                <a:latin typeface="宋体" charset="-122"/>
              </a:rPr>
              <a:t>数据</a:t>
            </a:r>
            <a:r>
              <a:rPr lang="zh-CN" altLang="en-US" sz="3200">
                <a:latin typeface="宋体" charset="-122"/>
              </a:rPr>
              <a:t>依赖的公理系统</a:t>
            </a:r>
            <a:endParaRPr lang="zh-CN" altLang="en-US" sz="3200">
              <a:solidFill>
                <a:schemeClr val="hlink"/>
              </a:solidFill>
            </a:endParaRPr>
          </a:p>
        </p:txBody>
      </p:sp>
      <p:sp>
        <p:nvSpPr>
          <p:cNvPr id="173059" name="Rectangle 3"/>
          <p:cNvSpPr>
            <a:spLocks noGrp="1" noChangeArrowheads="1"/>
          </p:cNvSpPr>
          <p:nvPr>
            <p:ph type="body" sz="half" idx="1"/>
          </p:nvPr>
        </p:nvSpPr>
        <p:spPr>
          <a:xfrm>
            <a:off x="712519" y="1203932"/>
            <a:ext cx="9144000" cy="3657600"/>
          </a:xfrm>
        </p:spPr>
        <p:txBody>
          <a:bodyPr/>
          <a:lstStyle/>
          <a:p>
            <a:pPr algn="just">
              <a:buFont typeface="Wingdings" charset="2"/>
              <a:buNone/>
            </a:pPr>
            <a:r>
              <a:rPr lang="en-US" altLang="zh-CN" b="1" dirty="0">
                <a:solidFill>
                  <a:schemeClr val="folHlink"/>
                </a:solidFill>
                <a:latin typeface="宋体" charset="-122"/>
              </a:rPr>
              <a:t>4.</a:t>
            </a:r>
            <a:r>
              <a:rPr lang="zh-CN" altLang="en-US" b="1" dirty="0">
                <a:solidFill>
                  <a:schemeClr val="folHlink"/>
                </a:solidFill>
                <a:latin typeface="宋体" charset="-122"/>
              </a:rPr>
              <a:t>最小函数依赖集</a:t>
            </a:r>
            <a:endParaRPr lang="zh-CN" altLang="en-US" b="1" dirty="0">
              <a:solidFill>
                <a:schemeClr val="folHlink"/>
              </a:solidFill>
              <a:latin typeface="Times New Roman" charset="0"/>
            </a:endParaRPr>
          </a:p>
          <a:p>
            <a:r>
              <a:rPr lang="zh-CN" altLang="en-US" b="1" dirty="0">
                <a:solidFill>
                  <a:schemeClr val="folHlink"/>
                </a:solidFill>
                <a:latin typeface="宋体" charset="-122"/>
              </a:rPr>
              <a:t>定义</a:t>
            </a:r>
            <a:r>
              <a:rPr lang="en-US" altLang="zh-CN" b="1" dirty="0">
                <a:solidFill>
                  <a:schemeClr val="folHlink"/>
                </a:solidFill>
                <a:latin typeface="宋体" charset="-122"/>
              </a:rPr>
              <a:t>4.16:</a:t>
            </a:r>
            <a:r>
              <a:rPr lang="zh-CN" altLang="en-US" b="1" dirty="0">
                <a:latin typeface="宋体" charset="-122"/>
              </a:rPr>
              <a:t>若</a:t>
            </a:r>
            <a:r>
              <a:rPr lang="en-US" altLang="zh-CN" b="1" dirty="0">
                <a:latin typeface="宋体" charset="-122"/>
              </a:rPr>
              <a:t>F</a:t>
            </a:r>
            <a:r>
              <a:rPr lang="zh-CN" altLang="en-US" b="1" dirty="0">
                <a:latin typeface="宋体" charset="-122"/>
              </a:rPr>
              <a:t>满足下列条件，则称其为一个最小函数依赖集</a:t>
            </a:r>
            <a:r>
              <a:rPr lang="en-US" altLang="zh-CN" b="1" dirty="0" err="1">
                <a:solidFill>
                  <a:schemeClr val="hlink"/>
                </a:solidFill>
                <a:latin typeface="宋体" charset="-122"/>
              </a:rPr>
              <a:t>Fm</a:t>
            </a:r>
            <a:r>
              <a:rPr lang="zh-CN" altLang="en-US" b="1" dirty="0">
                <a:latin typeface="宋体" charset="-122"/>
              </a:rPr>
              <a:t>。</a:t>
            </a:r>
          </a:p>
          <a:p>
            <a:pPr>
              <a:buFont typeface="Wingdings" charset="2"/>
              <a:buNone/>
            </a:pPr>
            <a:r>
              <a:rPr lang="zh-CN" altLang="en-US" b="1" dirty="0">
                <a:latin typeface="宋体" charset="-122"/>
              </a:rPr>
              <a:t>  </a:t>
            </a:r>
            <a:r>
              <a:rPr lang="en-US" altLang="zh-CN" b="1" dirty="0">
                <a:latin typeface="宋体" charset="-122"/>
              </a:rPr>
              <a:t>(1) F</a:t>
            </a:r>
            <a:r>
              <a:rPr lang="zh-CN" altLang="en-US" b="1" dirty="0">
                <a:latin typeface="宋体" charset="-122"/>
              </a:rPr>
              <a:t>中每个函数依赖的右部都是单属性； </a:t>
            </a:r>
          </a:p>
          <a:p>
            <a:pPr>
              <a:buFont typeface="Wingdings" charset="2"/>
              <a:buNone/>
            </a:pPr>
            <a:r>
              <a:rPr lang="zh-CN" altLang="en-US" b="1" dirty="0">
                <a:latin typeface="宋体" charset="-122"/>
              </a:rPr>
              <a:t>  </a:t>
            </a:r>
            <a:r>
              <a:rPr lang="en-US" altLang="zh-CN" b="1" dirty="0">
                <a:latin typeface="宋体" charset="-122"/>
              </a:rPr>
              <a:t>(2) </a:t>
            </a:r>
            <a:r>
              <a:rPr lang="zh-CN" altLang="en-US" b="1" dirty="0">
                <a:latin typeface="宋体" charset="-122"/>
              </a:rPr>
              <a:t>对于</a:t>
            </a:r>
            <a:r>
              <a:rPr lang="en-US" altLang="zh-CN" b="1" dirty="0">
                <a:latin typeface="宋体" charset="-122"/>
              </a:rPr>
              <a:t>F</a:t>
            </a:r>
            <a:r>
              <a:rPr lang="zh-CN" altLang="en-US" b="1" dirty="0">
                <a:latin typeface="宋体" charset="-122"/>
              </a:rPr>
              <a:t>的任一函数依赖</a:t>
            </a:r>
            <a:r>
              <a:rPr lang="en-US" altLang="zh-CN" b="1" dirty="0">
                <a:latin typeface="宋体" charset="-122"/>
              </a:rPr>
              <a:t>X→A</a:t>
            </a:r>
            <a:r>
              <a:rPr lang="zh-CN" altLang="en-US" b="1" dirty="0">
                <a:latin typeface="宋体" charset="-122"/>
              </a:rPr>
              <a:t>，</a:t>
            </a:r>
            <a:r>
              <a:rPr lang="en-US" altLang="zh-CN" b="1" dirty="0">
                <a:latin typeface="宋体" charset="-122"/>
              </a:rPr>
              <a:t>F-{X→A}</a:t>
            </a:r>
            <a:r>
              <a:rPr lang="zh-CN" altLang="en-US" b="1" dirty="0">
                <a:latin typeface="宋体" charset="-122"/>
              </a:rPr>
              <a:t>与</a:t>
            </a:r>
            <a:r>
              <a:rPr lang="en-US" altLang="zh-CN" b="1" dirty="0">
                <a:latin typeface="宋体" charset="-122"/>
              </a:rPr>
              <a:t>F</a:t>
            </a:r>
            <a:r>
              <a:rPr lang="zh-CN" altLang="en-US" b="1" dirty="0">
                <a:latin typeface="宋体" charset="-122"/>
              </a:rPr>
              <a:t>都不等价；</a:t>
            </a:r>
            <a:endParaRPr lang="zh-CN" altLang="en-US" b="1" dirty="0">
              <a:latin typeface="Times New Roman" charset="0"/>
            </a:endParaRPr>
          </a:p>
          <a:p>
            <a:pPr>
              <a:buFont typeface="Wingdings" charset="2"/>
              <a:buNone/>
            </a:pPr>
            <a:r>
              <a:rPr lang="zh-CN" altLang="en-US" b="1" dirty="0">
                <a:latin typeface="宋体" charset="-122"/>
              </a:rPr>
              <a:t>  </a:t>
            </a:r>
            <a:r>
              <a:rPr lang="en-US" altLang="zh-CN" b="1" dirty="0">
                <a:latin typeface="宋体" charset="-122"/>
              </a:rPr>
              <a:t>(3) </a:t>
            </a:r>
            <a:r>
              <a:rPr lang="zh-CN" altLang="en-US" b="1" dirty="0">
                <a:latin typeface="宋体" charset="-122"/>
              </a:rPr>
              <a:t>对于</a:t>
            </a:r>
            <a:r>
              <a:rPr lang="en-US" altLang="zh-CN" b="1" dirty="0">
                <a:latin typeface="宋体" charset="-122"/>
              </a:rPr>
              <a:t>F</a:t>
            </a:r>
            <a:r>
              <a:rPr lang="zh-CN" altLang="en-US" b="1" dirty="0">
                <a:latin typeface="宋体" charset="-122"/>
              </a:rPr>
              <a:t>中的任一函数依赖</a:t>
            </a:r>
            <a:r>
              <a:rPr lang="en-US" altLang="zh-CN" b="1" dirty="0">
                <a:latin typeface="宋体" charset="-122"/>
              </a:rPr>
              <a:t>X→A</a:t>
            </a:r>
            <a:r>
              <a:rPr lang="zh-CN" altLang="en-US" b="1" dirty="0">
                <a:latin typeface="宋体" charset="-122"/>
              </a:rPr>
              <a:t>和</a:t>
            </a:r>
            <a:r>
              <a:rPr lang="en-US" altLang="zh-CN" b="1" dirty="0">
                <a:latin typeface="宋体" charset="-122"/>
              </a:rPr>
              <a:t>X</a:t>
            </a:r>
            <a:r>
              <a:rPr lang="zh-CN" altLang="en-US" b="1" dirty="0">
                <a:latin typeface="宋体" charset="-122"/>
              </a:rPr>
              <a:t>的真子集</a:t>
            </a:r>
            <a:r>
              <a:rPr lang="en-US" altLang="zh-CN" b="1" dirty="0">
                <a:latin typeface="宋体" charset="-122"/>
              </a:rPr>
              <a:t>Z</a:t>
            </a:r>
            <a:r>
              <a:rPr lang="zh-CN" altLang="en-US" b="1" dirty="0">
                <a:latin typeface="宋体" charset="-122"/>
              </a:rPr>
              <a:t>，</a:t>
            </a:r>
          </a:p>
          <a:p>
            <a:pPr>
              <a:buFont typeface="Wingdings" charset="2"/>
              <a:buNone/>
            </a:pPr>
            <a:r>
              <a:rPr lang="zh-CN" altLang="en-US" b="1" dirty="0">
                <a:latin typeface="宋体" charset="-122"/>
              </a:rPr>
              <a:t>     </a:t>
            </a:r>
            <a:r>
              <a:rPr lang="en-US" altLang="zh-CN" b="1" dirty="0">
                <a:latin typeface="宋体" charset="-122"/>
              </a:rPr>
              <a:t>(F-(X→A))U{Z→A}</a:t>
            </a:r>
            <a:r>
              <a:rPr lang="zh-CN" altLang="en-US" b="1" dirty="0">
                <a:latin typeface="宋体" charset="-122"/>
              </a:rPr>
              <a:t>与</a:t>
            </a:r>
            <a:r>
              <a:rPr lang="en-US" altLang="zh-CN" b="1" dirty="0">
                <a:latin typeface="宋体" charset="-122"/>
              </a:rPr>
              <a:t>F</a:t>
            </a:r>
            <a:r>
              <a:rPr lang="zh-CN" altLang="en-US" b="1" dirty="0">
                <a:latin typeface="宋体" charset="-122"/>
              </a:rPr>
              <a:t>都不等价。</a:t>
            </a:r>
            <a:r>
              <a:rPr lang="zh-CN" altLang="en-US" sz="2400" b="1" dirty="0">
                <a:latin typeface="宋体" charset="-122"/>
              </a:rPr>
              <a:t> </a:t>
            </a:r>
          </a:p>
          <a:p>
            <a:pPr>
              <a:buFont typeface="Wingdings" charset="2"/>
              <a:buNone/>
            </a:pPr>
            <a:endParaRPr lang="zh-CN" altLang="en-US" sz="2400" b="1" dirty="0">
              <a:latin typeface="宋体" charset="-122"/>
            </a:endParaRPr>
          </a:p>
        </p:txBody>
      </p:sp>
      <p:sp>
        <p:nvSpPr>
          <p:cNvPr id="173074" name="Text Box 18"/>
          <p:cNvSpPr txBox="1">
            <a:spLocks noChangeArrowheads="1"/>
          </p:cNvSpPr>
          <p:nvPr/>
        </p:nvSpPr>
        <p:spPr bwMode="auto">
          <a:xfrm>
            <a:off x="712519" y="4851636"/>
            <a:ext cx="10525496" cy="1421928"/>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buFont typeface="Wingdings" charset="2"/>
              <a:buNone/>
            </a:pPr>
            <a:r>
              <a:rPr lang="zh-CN" altLang="en-US" sz="3200">
                <a:latin typeface="宋体" charset="-122"/>
              </a:rPr>
              <a:t>最小：（</a:t>
            </a:r>
            <a:r>
              <a:rPr lang="en-US" altLang="zh-CN" sz="3200" dirty="0">
                <a:latin typeface="宋体" charset="-122"/>
              </a:rPr>
              <a:t>1</a:t>
            </a:r>
            <a:r>
              <a:rPr lang="zh-CN" altLang="en-US" sz="3200" dirty="0">
                <a:latin typeface="宋体" charset="-122"/>
              </a:rPr>
              <a:t>）</a:t>
            </a:r>
            <a:r>
              <a:rPr lang="en-US" altLang="zh-CN" sz="3200" dirty="0">
                <a:latin typeface="宋体" charset="-122"/>
              </a:rPr>
              <a:t>F</a:t>
            </a:r>
            <a:r>
              <a:rPr lang="zh-CN" altLang="en-US" sz="3200" dirty="0">
                <a:latin typeface="宋体" charset="-122"/>
              </a:rPr>
              <a:t>中每个函数依赖的右部没有多余的属性；</a:t>
            </a:r>
          </a:p>
          <a:p>
            <a:pPr>
              <a:lnSpc>
                <a:spcPct val="90000"/>
              </a:lnSpc>
              <a:buFont typeface="Wingdings" charset="2"/>
              <a:buNone/>
            </a:pPr>
            <a:r>
              <a:rPr lang="zh-CN" altLang="en-US" sz="3200" dirty="0">
                <a:latin typeface="宋体" charset="-122"/>
              </a:rPr>
              <a:t>      （</a:t>
            </a:r>
            <a:r>
              <a:rPr lang="en-US" altLang="zh-CN" sz="3200" dirty="0">
                <a:latin typeface="宋体" charset="-122"/>
              </a:rPr>
              <a:t>2</a:t>
            </a:r>
            <a:r>
              <a:rPr lang="zh-CN" altLang="en-US" sz="3200" dirty="0">
                <a:latin typeface="宋体" charset="-122"/>
              </a:rPr>
              <a:t>）</a:t>
            </a:r>
            <a:r>
              <a:rPr lang="en-US" altLang="zh-CN" sz="3200" dirty="0">
                <a:latin typeface="宋体" charset="-122"/>
              </a:rPr>
              <a:t>F</a:t>
            </a:r>
            <a:r>
              <a:rPr lang="zh-CN" altLang="en-US" sz="3200" dirty="0">
                <a:latin typeface="宋体" charset="-122"/>
              </a:rPr>
              <a:t>中不存在多余的函数依赖；</a:t>
            </a:r>
          </a:p>
          <a:p>
            <a:pPr>
              <a:lnSpc>
                <a:spcPct val="90000"/>
              </a:lnSpc>
              <a:buFont typeface="Wingdings" charset="2"/>
              <a:buNone/>
            </a:pPr>
            <a:r>
              <a:rPr lang="zh-CN" altLang="en-US" sz="3200" dirty="0">
                <a:latin typeface="宋体" charset="-122"/>
              </a:rPr>
              <a:t>      （</a:t>
            </a:r>
            <a:r>
              <a:rPr lang="en-US" altLang="zh-CN" sz="3200" dirty="0">
                <a:latin typeface="宋体" charset="-122"/>
              </a:rPr>
              <a:t>3</a:t>
            </a:r>
            <a:r>
              <a:rPr lang="zh-CN" altLang="en-US" sz="3200" dirty="0">
                <a:latin typeface="宋体" charset="-122"/>
              </a:rPr>
              <a:t>）</a:t>
            </a:r>
            <a:r>
              <a:rPr lang="en-US" altLang="zh-CN" sz="3200" dirty="0">
                <a:latin typeface="宋体" charset="-122"/>
              </a:rPr>
              <a:t>F</a:t>
            </a:r>
            <a:r>
              <a:rPr lang="zh-CN" altLang="en-US" sz="3200" dirty="0">
                <a:latin typeface="宋体" charset="-122"/>
              </a:rPr>
              <a:t>中每个函数依赖的左部没有多余的属性。</a:t>
            </a:r>
          </a:p>
        </p:txBody>
      </p:sp>
    </p:spTree>
    <p:extLst>
      <p:ext uri="{BB962C8B-B14F-4D97-AF65-F5344CB8AC3E}">
        <p14:creationId xmlns:p14="http://schemas.microsoft.com/office/powerpoint/2010/main" val="1465154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box(out)">
                                      <p:cBhvr>
                                        <p:cTn id="7" dur="500"/>
                                        <p:tgtEl>
                                          <p:spTgt spid="17305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3059">
                                            <p:txEl>
                                              <p:pRg st="0" end="0"/>
                                            </p:txEl>
                                          </p:spTgt>
                                        </p:tgtEl>
                                        <p:attrNameLst>
                                          <p:attrName>style.visibility</p:attrName>
                                        </p:attrNameLst>
                                      </p:cBhvr>
                                      <p:to>
                                        <p:strVal val="visible"/>
                                      </p:to>
                                    </p:set>
                                    <p:animEffect transition="in" filter="box(out)">
                                      <p:cBhvr>
                                        <p:cTn id="12" dur="500"/>
                                        <p:tgtEl>
                                          <p:spTgt spid="17305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3059">
                                            <p:txEl>
                                              <p:pRg st="1" end="1"/>
                                            </p:txEl>
                                          </p:spTgt>
                                        </p:tgtEl>
                                        <p:attrNameLst>
                                          <p:attrName>style.visibility</p:attrName>
                                        </p:attrNameLst>
                                      </p:cBhvr>
                                      <p:to>
                                        <p:strVal val="visible"/>
                                      </p:to>
                                    </p:set>
                                    <p:animEffect transition="in" filter="box(out)">
                                      <p:cBhvr>
                                        <p:cTn id="17" dur="500"/>
                                        <p:tgtEl>
                                          <p:spTgt spid="173059">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3059">
                                            <p:txEl>
                                              <p:pRg st="2" end="2"/>
                                            </p:txEl>
                                          </p:spTgt>
                                        </p:tgtEl>
                                        <p:attrNameLst>
                                          <p:attrName>style.visibility</p:attrName>
                                        </p:attrNameLst>
                                      </p:cBhvr>
                                      <p:to>
                                        <p:strVal val="visible"/>
                                      </p:to>
                                    </p:set>
                                    <p:animEffect transition="in" filter="box(out)">
                                      <p:cBhvr>
                                        <p:cTn id="22" dur="500"/>
                                        <p:tgtEl>
                                          <p:spTgt spid="173059">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3059">
                                            <p:txEl>
                                              <p:pRg st="3" end="3"/>
                                            </p:txEl>
                                          </p:spTgt>
                                        </p:tgtEl>
                                        <p:attrNameLst>
                                          <p:attrName>style.visibility</p:attrName>
                                        </p:attrNameLst>
                                      </p:cBhvr>
                                      <p:to>
                                        <p:strVal val="visible"/>
                                      </p:to>
                                    </p:set>
                                    <p:animEffect transition="in" filter="box(out)">
                                      <p:cBhvr>
                                        <p:cTn id="27" dur="500"/>
                                        <p:tgtEl>
                                          <p:spTgt spid="173059">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3059">
                                            <p:txEl>
                                              <p:pRg st="4" end="4"/>
                                            </p:txEl>
                                          </p:spTgt>
                                        </p:tgtEl>
                                        <p:attrNameLst>
                                          <p:attrName>style.visibility</p:attrName>
                                        </p:attrNameLst>
                                      </p:cBhvr>
                                      <p:to>
                                        <p:strVal val="visible"/>
                                      </p:to>
                                    </p:set>
                                    <p:animEffect transition="in" filter="box(out)">
                                      <p:cBhvr>
                                        <p:cTn id="32" dur="500"/>
                                        <p:tgtEl>
                                          <p:spTgt spid="173059">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3059">
                                            <p:txEl>
                                              <p:pRg st="5" end="5"/>
                                            </p:txEl>
                                          </p:spTgt>
                                        </p:tgtEl>
                                        <p:attrNameLst>
                                          <p:attrName>style.visibility</p:attrName>
                                        </p:attrNameLst>
                                      </p:cBhvr>
                                      <p:to>
                                        <p:strVal val="visible"/>
                                      </p:to>
                                    </p:set>
                                    <p:animEffect transition="in" filter="box(out)">
                                      <p:cBhvr>
                                        <p:cTn id="37" dur="500"/>
                                        <p:tgtEl>
                                          <p:spTgt spid="173059">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73074"/>
                                        </p:tgtEl>
                                        <p:attrNameLst>
                                          <p:attrName>style.visibility</p:attrName>
                                        </p:attrNameLst>
                                      </p:cBhvr>
                                      <p:to>
                                        <p:strVal val="visible"/>
                                      </p:to>
                                    </p:set>
                                    <p:anim calcmode="lin" valueType="num">
                                      <p:cBhvr additive="base">
                                        <p:cTn id="42" dur="500" fill="hold"/>
                                        <p:tgtEl>
                                          <p:spTgt spid="173074"/>
                                        </p:tgtEl>
                                        <p:attrNameLst>
                                          <p:attrName>ppt_x</p:attrName>
                                        </p:attrNameLst>
                                      </p:cBhvr>
                                      <p:tavLst>
                                        <p:tav tm="0">
                                          <p:val>
                                            <p:strVal val="0-#ppt_w/2"/>
                                          </p:val>
                                        </p:tav>
                                        <p:tav tm="100000">
                                          <p:val>
                                            <p:strVal val="#ppt_x"/>
                                          </p:val>
                                        </p:tav>
                                      </p:tavLst>
                                    </p:anim>
                                    <p:anim calcmode="lin" valueType="num">
                                      <p:cBhvr additive="base">
                                        <p:cTn id="43" dur="500" fill="hold"/>
                                        <p:tgtEl>
                                          <p:spTgt spid="1730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59" grpId="0" build="p" autoUpdateAnimBg="0"/>
      <p:bldP spid="173074"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869889" y="118753"/>
            <a:ext cx="7078662" cy="838200"/>
          </a:xfrm>
        </p:spPr>
        <p:txBody>
          <a:bodyPr/>
          <a:lstStyle/>
          <a:p>
            <a:r>
              <a:rPr lang="zh-CN" altLang="en-US" sz="3200" smtClean="0">
                <a:latin typeface="宋体" charset="-122"/>
              </a:rPr>
              <a:t>数据</a:t>
            </a:r>
            <a:r>
              <a:rPr lang="zh-CN" altLang="en-US" sz="3200">
                <a:latin typeface="宋体" charset="-122"/>
              </a:rPr>
              <a:t>依赖的公理系统</a:t>
            </a:r>
            <a:endParaRPr lang="zh-CN" altLang="en-US" sz="3200">
              <a:solidFill>
                <a:schemeClr val="hlink"/>
              </a:solidFill>
            </a:endParaRPr>
          </a:p>
        </p:txBody>
      </p:sp>
      <mc:AlternateContent xmlns:mc="http://schemas.openxmlformats.org/markup-compatibility/2006">
        <mc:Choice xmlns:a14="http://schemas.microsoft.com/office/drawing/2010/main" Requires="a14">
          <p:sp>
            <p:nvSpPr>
              <p:cNvPr id="175107" name="Rectangle 3"/>
              <p:cNvSpPr>
                <a:spLocks noGrp="1" noChangeArrowheads="1"/>
              </p:cNvSpPr>
              <p:nvPr>
                <p:ph type="body" idx="1"/>
              </p:nvPr>
            </p:nvSpPr>
            <p:spPr>
              <a:xfrm>
                <a:off x="1524000" y="1066800"/>
                <a:ext cx="8763000" cy="4724400"/>
              </a:xfrm>
            </p:spPr>
            <p:txBody>
              <a:bodyPr>
                <a:normAutofit fontScale="92500" lnSpcReduction="10000"/>
              </a:bodyPr>
              <a:lstStyle/>
              <a:p>
                <a:pPr>
                  <a:lnSpc>
                    <a:spcPct val="90000"/>
                  </a:lnSpc>
                </a:pPr>
                <a:r>
                  <a:rPr lang="zh-CN" altLang="en-US" b="1" dirty="0" smtClean="0">
                    <a:solidFill>
                      <a:schemeClr val="folHlink"/>
                    </a:solidFill>
                    <a:latin typeface="宋体" charset="-122"/>
                  </a:rPr>
                  <a:t>定理</a:t>
                </a:r>
                <a:r>
                  <a:rPr lang="en-US" altLang="zh-CN" b="1" dirty="0">
                    <a:solidFill>
                      <a:schemeClr val="folHlink"/>
                    </a:solidFill>
                    <a:latin typeface="宋体" charset="-122"/>
                  </a:rPr>
                  <a:t>4.10</a:t>
                </a:r>
                <a:r>
                  <a:rPr lang="en-US" altLang="zh-CN" b="1" dirty="0">
                    <a:solidFill>
                      <a:schemeClr val="folHlink"/>
                    </a:solidFill>
                  </a:rPr>
                  <a:t>: </a:t>
                </a:r>
                <a:r>
                  <a:rPr lang="zh-CN" altLang="en-US" b="1" dirty="0"/>
                  <a:t>每个</a:t>
                </a:r>
                <a:r>
                  <a:rPr lang="en-US" altLang="zh-CN" b="1" dirty="0"/>
                  <a:t>F</a:t>
                </a:r>
                <a:r>
                  <a:rPr lang="zh-CN" altLang="en-US" b="1" dirty="0"/>
                  <a:t>与</a:t>
                </a:r>
                <a:r>
                  <a:rPr lang="en-US" altLang="zh-CN" b="1" dirty="0" err="1"/>
                  <a:t>Fm</a:t>
                </a:r>
                <a:r>
                  <a:rPr lang="zh-CN" altLang="en-US" b="1" dirty="0"/>
                  <a:t>等价。</a:t>
                </a:r>
              </a:p>
              <a:p>
                <a:pPr>
                  <a:lnSpc>
                    <a:spcPct val="90000"/>
                  </a:lnSpc>
                </a:pPr>
                <a:r>
                  <a:rPr lang="zh-CN" altLang="en-US" b="1" dirty="0"/>
                  <a:t>如何求最小函数依赖集</a:t>
                </a:r>
                <a:r>
                  <a:rPr lang="en-US" altLang="zh-CN" b="1" dirty="0" err="1"/>
                  <a:t>Fm</a:t>
                </a:r>
                <a:r>
                  <a:rPr lang="zh-CN" altLang="en-US" b="1" dirty="0"/>
                  <a:t>？</a:t>
                </a:r>
              </a:p>
              <a:p>
                <a:pPr>
                  <a:lnSpc>
                    <a:spcPct val="90000"/>
                  </a:lnSpc>
                  <a:buFont typeface="Wingdings" charset="2"/>
                  <a:buNone/>
                </a:pPr>
                <a:r>
                  <a:rPr lang="zh-CN" altLang="en-US" b="1" dirty="0">
                    <a:solidFill>
                      <a:schemeClr val="tx2"/>
                    </a:solidFill>
                  </a:rPr>
                  <a:t>   </a:t>
                </a:r>
                <a:r>
                  <a:rPr lang="en-US" altLang="zh-CN" b="1" dirty="0">
                    <a:solidFill>
                      <a:schemeClr val="hlink"/>
                    </a:solidFill>
                  </a:rPr>
                  <a:t>(1)</a:t>
                </a:r>
                <a:r>
                  <a:rPr lang="zh-CN" altLang="en-US" b="1" dirty="0">
                    <a:solidFill>
                      <a:schemeClr val="hlink"/>
                    </a:solidFill>
                  </a:rPr>
                  <a:t>分解：</a:t>
                </a:r>
                <a:r>
                  <a:rPr lang="zh-CN" altLang="en-US" b="1" dirty="0"/>
                  <a:t>使</a:t>
                </a:r>
                <a:r>
                  <a:rPr lang="en-US" altLang="zh-CN" b="1" dirty="0"/>
                  <a:t>F</a:t>
                </a:r>
                <a:r>
                  <a:rPr lang="zh-CN" altLang="en-US" b="1" dirty="0"/>
                  <a:t>中任一函数依赖的右部仅含有单属性。 </a:t>
                </a:r>
              </a:p>
              <a:p>
                <a:pPr>
                  <a:lnSpc>
                    <a:spcPct val="90000"/>
                  </a:lnSpc>
                  <a:buFont typeface="Wingdings" charset="2"/>
                  <a:buNone/>
                </a:pPr>
                <a:r>
                  <a:rPr lang="zh-CN" altLang="en-US" b="1" dirty="0">
                    <a:solidFill>
                      <a:schemeClr val="tx2"/>
                    </a:solidFill>
                  </a:rPr>
                  <a:t>   </a:t>
                </a:r>
                <a:r>
                  <a:rPr lang="en-US" altLang="zh-CN" b="1" dirty="0">
                    <a:solidFill>
                      <a:schemeClr val="hlink"/>
                    </a:solidFill>
                  </a:rPr>
                  <a:t>(2)</a:t>
                </a:r>
                <a:r>
                  <a:rPr lang="zh-CN" altLang="en-US" b="1" dirty="0">
                    <a:solidFill>
                      <a:schemeClr val="hlink"/>
                    </a:solidFill>
                  </a:rPr>
                  <a:t>删除冗余的函数依赖</a:t>
                </a:r>
                <a:r>
                  <a:rPr lang="zh-CN" altLang="en-US" b="1" dirty="0">
                    <a:solidFill>
                      <a:schemeClr val="tx2"/>
                    </a:solidFill>
                  </a:rPr>
                  <a:t>：</a:t>
                </a:r>
              </a:p>
              <a:p>
                <a:pPr>
                  <a:lnSpc>
                    <a:spcPct val="90000"/>
                  </a:lnSpc>
                  <a:buFont typeface="Wingdings" charset="2"/>
                  <a:buNone/>
                </a:pPr>
                <a:r>
                  <a:rPr lang="zh-CN" altLang="en-US" b="1" dirty="0"/>
                  <a:t>        方法：对</a:t>
                </a:r>
                <a:r>
                  <a:rPr lang="en-US" altLang="zh-CN" b="1" dirty="0"/>
                  <a:t>F</a:t>
                </a:r>
                <a:r>
                  <a:rPr lang="zh-CN" altLang="en-US" b="1" dirty="0"/>
                  <a:t>中任一</a:t>
                </a:r>
                <a:r>
                  <a:rPr lang="en-US" altLang="zh-CN" b="1" dirty="0"/>
                  <a:t>X</a:t>
                </a:r>
                <a:r>
                  <a:rPr lang="en-US" altLang="zh-CN" b="1" dirty="0">
                    <a:sym typeface="Wingdings" charset="2"/>
                  </a:rPr>
                  <a:t></a:t>
                </a:r>
                <a:r>
                  <a:rPr lang="en-US" altLang="zh-CN" b="1" dirty="0"/>
                  <a:t>A</a:t>
                </a:r>
                <a:r>
                  <a:rPr lang="zh-CN" altLang="en-US" b="1" dirty="0"/>
                  <a:t>，</a:t>
                </a:r>
                <a:r>
                  <a:rPr lang="zh-CN" altLang="en-US" b="1" dirty="0" smtClean="0"/>
                  <a:t>在</a:t>
                </a:r>
                <a:r>
                  <a:rPr lang="en-US" altLang="zh-CN" b="1" dirty="0" smtClean="0"/>
                  <a:t>F’=F-</a:t>
                </a:r>
                <a:r>
                  <a:rPr lang="en-US" altLang="zh-CN" b="1" dirty="0"/>
                  <a:t>{X</a:t>
                </a:r>
                <a:r>
                  <a:rPr lang="en-US" altLang="zh-CN" b="1" dirty="0">
                    <a:sym typeface="Wingdings" charset="2"/>
                  </a:rPr>
                  <a:t></a:t>
                </a:r>
                <a:r>
                  <a:rPr lang="en-US" altLang="zh-CN" b="1" dirty="0"/>
                  <a:t>A}</a:t>
                </a:r>
                <a:r>
                  <a:rPr lang="zh-CN" altLang="en-US" b="1" dirty="0"/>
                  <a:t>中</a:t>
                </a:r>
                <a:r>
                  <a:rPr lang="zh-CN" altLang="en-US" b="1" dirty="0" smtClean="0"/>
                  <a:t>求</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𝑿</m:t>
                        </m:r>
                      </m:e>
                      <m:sub>
                        <m:r>
                          <a:rPr lang="en-US" altLang="zh-CN" b="1" i="1" smtClean="0">
                            <a:latin typeface="Cambria Math" panose="02040503050406030204" pitchFamily="18" charset="0"/>
                          </a:rPr>
                          <m:t>𝑭</m:t>
                        </m:r>
                        <m:r>
                          <a:rPr lang="en-US" altLang="zh-CN" b="1" i="1" smtClean="0">
                            <a:latin typeface="Cambria Math" panose="02040503050406030204" pitchFamily="18" charset="0"/>
                          </a:rPr>
                          <m:t>′</m:t>
                        </m:r>
                      </m:sub>
                      <m:sup>
                        <m:r>
                          <a:rPr lang="en-US" altLang="zh-CN" b="1" i="1" smtClean="0">
                            <a:latin typeface="Cambria Math" panose="02040503050406030204" pitchFamily="18" charset="0"/>
                          </a:rPr>
                          <m:t>+</m:t>
                        </m:r>
                      </m:sup>
                    </m:sSubSup>
                  </m:oMath>
                </a14:m>
                <a:r>
                  <a:rPr lang="zh-CN" altLang="en-US" b="1" dirty="0"/>
                  <a:t>，</a:t>
                </a:r>
              </a:p>
              <a:p>
                <a:pPr>
                  <a:buNone/>
                </a:pPr>
                <a:r>
                  <a:rPr lang="zh-CN" altLang="en-US" b="1" dirty="0"/>
                  <a:t>               </a:t>
                </a:r>
                <a:r>
                  <a:rPr lang="zh-CN" altLang="en-US" b="1" dirty="0" smtClean="0"/>
                  <a:t>若</a:t>
                </a:r>
                <a:r>
                  <a:rPr lang="en-US" altLang="zh-CN" b="1" dirty="0" smtClean="0"/>
                  <a:t>A⊆</a:t>
                </a:r>
                <a14:m>
                  <m:oMath xmlns:m="http://schemas.openxmlformats.org/officeDocument/2006/math">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𝑿</m:t>
                        </m:r>
                      </m:e>
                      <m:sub>
                        <m:r>
                          <a:rPr lang="en-US" altLang="zh-CN" b="1" i="1">
                            <a:latin typeface="Cambria Math" panose="02040503050406030204" pitchFamily="18" charset="0"/>
                          </a:rPr>
                          <m:t>𝑭</m:t>
                        </m:r>
                        <m:r>
                          <a:rPr lang="en-US" altLang="zh-CN" b="1" i="1">
                            <a:latin typeface="Cambria Math" panose="02040503050406030204" pitchFamily="18" charset="0"/>
                          </a:rPr>
                          <m:t>′</m:t>
                        </m:r>
                      </m:sub>
                      <m:sup>
                        <m:r>
                          <a:rPr lang="en-US" altLang="zh-CN" b="1" i="1">
                            <a:latin typeface="Cambria Math" panose="02040503050406030204" pitchFamily="18" charset="0"/>
                          </a:rPr>
                          <m:t>+</m:t>
                        </m:r>
                      </m:sup>
                    </m:sSubSup>
                  </m:oMath>
                </a14:m>
                <a:r>
                  <a:rPr lang="zh-CN" altLang="en-US" b="1" dirty="0"/>
                  <a:t>，则</a:t>
                </a:r>
                <a:r>
                  <a:rPr lang="en-US" altLang="zh-CN" b="1" dirty="0"/>
                  <a:t>X</a:t>
                </a:r>
                <a:r>
                  <a:rPr lang="en-US" altLang="zh-CN" b="1" dirty="0">
                    <a:sym typeface="Wingdings" charset="2"/>
                  </a:rPr>
                  <a:t></a:t>
                </a:r>
                <a:r>
                  <a:rPr lang="en-US" altLang="zh-CN" b="1" dirty="0"/>
                  <a:t>A</a:t>
                </a:r>
                <a:r>
                  <a:rPr lang="zh-CN" altLang="en-US" b="1" dirty="0"/>
                  <a:t>为多余的。</a:t>
                </a:r>
              </a:p>
              <a:p>
                <a:pPr>
                  <a:lnSpc>
                    <a:spcPct val="90000"/>
                  </a:lnSpc>
                  <a:buFont typeface="Wingdings" charset="2"/>
                  <a:buNone/>
                </a:pPr>
                <a:r>
                  <a:rPr lang="zh-CN" altLang="en-US" b="1" dirty="0">
                    <a:solidFill>
                      <a:schemeClr val="tx2"/>
                    </a:solidFill>
                  </a:rPr>
                  <a:t>   </a:t>
                </a:r>
                <a:r>
                  <a:rPr lang="en-US" altLang="zh-CN" b="1" dirty="0">
                    <a:solidFill>
                      <a:schemeClr val="hlink"/>
                    </a:solidFill>
                  </a:rPr>
                  <a:t>(3)</a:t>
                </a:r>
                <a:r>
                  <a:rPr lang="zh-CN" altLang="en-US" b="1" dirty="0">
                    <a:solidFill>
                      <a:schemeClr val="hlink"/>
                    </a:solidFill>
                  </a:rPr>
                  <a:t>最小化左边的多余属性：</a:t>
                </a:r>
                <a:r>
                  <a:rPr lang="zh-CN" altLang="en-US" b="1" dirty="0"/>
                  <a:t> </a:t>
                </a:r>
              </a:p>
              <a:p>
                <a:pPr>
                  <a:buNone/>
                </a:pPr>
                <a:r>
                  <a:rPr lang="zh-CN" altLang="en-US" b="1" dirty="0"/>
                  <a:t>       方法：对</a:t>
                </a:r>
                <a:r>
                  <a:rPr lang="en-US" altLang="zh-CN" b="1" dirty="0"/>
                  <a:t>F</a:t>
                </a:r>
                <a:r>
                  <a:rPr lang="zh-CN" altLang="en-US" b="1" dirty="0"/>
                  <a:t>中任一</a:t>
                </a:r>
                <a:r>
                  <a:rPr lang="en-US" altLang="zh-CN" b="1" dirty="0"/>
                  <a:t>XY</a:t>
                </a:r>
                <a:r>
                  <a:rPr lang="en-US" altLang="zh-CN" b="1" dirty="0">
                    <a:sym typeface="Wingdings" charset="2"/>
                  </a:rPr>
                  <a:t></a:t>
                </a:r>
                <a:r>
                  <a:rPr lang="en-US" altLang="zh-CN" b="1" dirty="0"/>
                  <a:t>A</a:t>
                </a:r>
                <a:r>
                  <a:rPr lang="zh-CN" altLang="en-US" b="1" dirty="0" smtClean="0"/>
                  <a:t>，在</a:t>
                </a:r>
                <a:r>
                  <a:rPr lang="en-US" altLang="zh-CN" b="1" dirty="0" smtClean="0"/>
                  <a:t>F</a:t>
                </a:r>
                <a:r>
                  <a:rPr lang="zh-CN" altLang="en-US" b="1" dirty="0" smtClean="0"/>
                  <a:t>中求</a:t>
                </a:r>
                <a14:m>
                  <m:oMath xmlns:m="http://schemas.openxmlformats.org/officeDocument/2006/math">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𝑿</m:t>
                        </m:r>
                      </m:e>
                      <m:sub>
                        <m:r>
                          <a:rPr lang="en-US" altLang="zh-CN" b="1" i="1">
                            <a:latin typeface="Cambria Math" panose="02040503050406030204" pitchFamily="18" charset="0"/>
                          </a:rPr>
                          <m:t>𝑭</m:t>
                        </m:r>
                      </m:sub>
                      <m:sup>
                        <m:r>
                          <a:rPr lang="en-US" altLang="zh-CN" b="1" i="1">
                            <a:latin typeface="Cambria Math" panose="02040503050406030204" pitchFamily="18" charset="0"/>
                          </a:rPr>
                          <m:t>+</m:t>
                        </m:r>
                      </m:sup>
                    </m:sSubSup>
                  </m:oMath>
                </a14:m>
                <a:r>
                  <a:rPr lang="zh-CN" altLang="en-US" b="1" dirty="0"/>
                  <a:t>， </a:t>
                </a:r>
              </a:p>
              <a:p>
                <a:pPr>
                  <a:buNone/>
                </a:pPr>
                <a:r>
                  <a:rPr lang="zh-CN" altLang="en-US" b="1" dirty="0"/>
                  <a:t>                若</a:t>
                </a:r>
                <a:r>
                  <a:rPr lang="en-US" altLang="zh-CN" b="1" dirty="0"/>
                  <a:t>A⊆</a:t>
                </a:r>
                <a14:m>
                  <m:oMath xmlns:m="http://schemas.openxmlformats.org/officeDocument/2006/math">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𝑿</m:t>
                        </m:r>
                      </m:e>
                      <m:sub>
                        <m:r>
                          <a:rPr lang="en-US" altLang="zh-CN" b="1" i="1">
                            <a:latin typeface="Cambria Math" panose="02040503050406030204" pitchFamily="18" charset="0"/>
                          </a:rPr>
                          <m:t>𝑭</m:t>
                        </m:r>
                      </m:sub>
                      <m:sup>
                        <m:r>
                          <a:rPr lang="en-US" altLang="zh-CN" b="1" i="1">
                            <a:latin typeface="Cambria Math" panose="02040503050406030204" pitchFamily="18" charset="0"/>
                          </a:rPr>
                          <m:t>+</m:t>
                        </m:r>
                      </m:sup>
                    </m:sSubSup>
                  </m:oMath>
                </a14:m>
                <a:r>
                  <a:rPr lang="en-US" altLang="zh-CN" b="1" baseline="30000" dirty="0"/>
                  <a:t> </a:t>
                </a:r>
                <a:r>
                  <a:rPr lang="zh-CN" altLang="en-US" b="1" dirty="0"/>
                  <a:t>，则</a:t>
                </a:r>
                <a:r>
                  <a:rPr lang="en-US" altLang="zh-CN" b="1" dirty="0"/>
                  <a:t>Y</a:t>
                </a:r>
                <a:r>
                  <a:rPr lang="zh-CN" altLang="en-US" b="1" dirty="0"/>
                  <a:t>为多余的。</a:t>
                </a:r>
              </a:p>
              <a:p>
                <a:pPr>
                  <a:lnSpc>
                    <a:spcPct val="90000"/>
                  </a:lnSpc>
                  <a:buFont typeface="Wingdings" charset="2"/>
                  <a:buNone/>
                </a:pPr>
                <a:r>
                  <a:rPr lang="zh-CN" altLang="en-US" b="1" dirty="0"/>
                  <a:t> </a:t>
                </a:r>
                <a:r>
                  <a:rPr lang="en-US" altLang="zh-CN" b="1" dirty="0"/>
                  <a:t>[ (4)</a:t>
                </a:r>
                <a:r>
                  <a:rPr lang="zh-CN" altLang="en-US" b="1" dirty="0"/>
                  <a:t>检查：用公理或</a:t>
                </a:r>
                <a:r>
                  <a:rPr lang="en-US" altLang="zh-CN" b="1" dirty="0"/>
                  <a:t>(2) ]</a:t>
                </a:r>
              </a:p>
            </p:txBody>
          </p:sp>
        </mc:Choice>
        <mc:Fallback>
          <p:sp>
            <p:nvSpPr>
              <p:cNvPr id="175107" name="Rectangle 3"/>
              <p:cNvSpPr>
                <a:spLocks noGrp="1" noRot="1" noChangeAspect="1" noMove="1" noResize="1" noEditPoints="1" noAdjustHandles="1" noChangeArrowheads="1" noChangeShapeType="1" noTextEdit="1"/>
              </p:cNvSpPr>
              <p:nvPr>
                <p:ph type="body" idx="1"/>
              </p:nvPr>
            </p:nvSpPr>
            <p:spPr>
              <a:xfrm>
                <a:off x="1524000" y="1066800"/>
                <a:ext cx="8763000" cy="4724400"/>
              </a:xfrm>
              <a:blipFill>
                <a:blip r:embed="rId4"/>
                <a:stretch>
                  <a:fillRect l="-1043" t="-3226"/>
                </a:stretch>
              </a:blipFill>
            </p:spPr>
            <p:txBody>
              <a:bodyPr/>
              <a:lstStyle/>
              <a:p>
                <a:r>
                  <a:rPr lang="zh-CN" altLang="en-US">
                    <a:noFill/>
                  </a:rPr>
                  <a:t> </a:t>
                </a:r>
              </a:p>
            </p:txBody>
          </p:sp>
        </mc:Fallback>
      </mc:AlternateContent>
      <p:graphicFrame>
        <p:nvGraphicFramePr>
          <p:cNvPr id="175110" name="Object 6"/>
          <p:cNvGraphicFramePr>
            <a:graphicFrameLocks noChangeAspect="1"/>
          </p:cNvGraphicFramePr>
          <p:nvPr/>
        </p:nvGraphicFramePr>
        <p:xfrm>
          <a:off x="8483600" y="4343400"/>
          <a:ext cx="2184400" cy="2514600"/>
        </p:xfrm>
        <a:graphic>
          <a:graphicData uri="http://schemas.openxmlformats.org/presentationml/2006/ole">
            <mc:AlternateContent xmlns:mc="http://schemas.openxmlformats.org/markup-compatibility/2006">
              <mc:Choice xmlns:v="urn:schemas-microsoft-com:vml" Requires="v">
                <p:oleObj spid="_x0000_s2072" name="剪辑" r:id="rId5" imgW="3466800" imgH="5631840" progId="MS_ClipArt_Gallery.2">
                  <p:embed/>
                </p:oleObj>
              </mc:Choice>
              <mc:Fallback>
                <p:oleObj name="剪辑" r:id="rId5" imgW="3466800" imgH="5631840" progId="MS_ClipArt_Gallery.2">
                  <p:embed/>
                  <p:pic>
                    <p:nvPicPr>
                      <p:cNvPr id="17511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3600" y="4343400"/>
                        <a:ext cx="2184400"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12972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box(out)">
                                      <p:cBhvr>
                                        <p:cTn id="7" dur="500"/>
                                        <p:tgtEl>
                                          <p:spTgt spid="1751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box(out)">
                                      <p:cBhvr>
                                        <p:cTn id="12" dur="500"/>
                                        <p:tgtEl>
                                          <p:spTgt spid="17511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5107">
                                            <p:txEl>
                                              <p:pRg st="0" end="0"/>
                                            </p:txEl>
                                          </p:spTgt>
                                        </p:tgtEl>
                                        <p:attrNameLst>
                                          <p:attrName>style.visibility</p:attrName>
                                        </p:attrNameLst>
                                      </p:cBhvr>
                                      <p:to>
                                        <p:strVal val="visible"/>
                                      </p:to>
                                    </p:set>
                                    <p:animEffect transition="in" filter="box(out)">
                                      <p:cBhvr>
                                        <p:cTn id="17" dur="500"/>
                                        <p:tgtEl>
                                          <p:spTgt spid="17510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5107">
                                            <p:txEl>
                                              <p:pRg st="1" end="1"/>
                                            </p:txEl>
                                          </p:spTgt>
                                        </p:tgtEl>
                                        <p:attrNameLst>
                                          <p:attrName>style.visibility</p:attrName>
                                        </p:attrNameLst>
                                      </p:cBhvr>
                                      <p:to>
                                        <p:strVal val="visible"/>
                                      </p:to>
                                    </p:set>
                                    <p:animEffect transition="in" filter="box(out)">
                                      <p:cBhvr>
                                        <p:cTn id="22" dur="500"/>
                                        <p:tgtEl>
                                          <p:spTgt spid="175107">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5107">
                                            <p:txEl>
                                              <p:pRg st="2" end="2"/>
                                            </p:txEl>
                                          </p:spTgt>
                                        </p:tgtEl>
                                        <p:attrNameLst>
                                          <p:attrName>style.visibility</p:attrName>
                                        </p:attrNameLst>
                                      </p:cBhvr>
                                      <p:to>
                                        <p:strVal val="visible"/>
                                      </p:to>
                                    </p:set>
                                    <p:animEffect transition="in" filter="box(out)">
                                      <p:cBhvr>
                                        <p:cTn id="27" dur="500"/>
                                        <p:tgtEl>
                                          <p:spTgt spid="175107">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5107">
                                            <p:txEl>
                                              <p:pRg st="3" end="3"/>
                                            </p:txEl>
                                          </p:spTgt>
                                        </p:tgtEl>
                                        <p:attrNameLst>
                                          <p:attrName>style.visibility</p:attrName>
                                        </p:attrNameLst>
                                      </p:cBhvr>
                                      <p:to>
                                        <p:strVal val="visible"/>
                                      </p:to>
                                    </p:set>
                                    <p:animEffect transition="in" filter="box(out)">
                                      <p:cBhvr>
                                        <p:cTn id="32" dur="500"/>
                                        <p:tgtEl>
                                          <p:spTgt spid="175107">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5107">
                                            <p:txEl>
                                              <p:pRg st="4" end="4"/>
                                            </p:txEl>
                                          </p:spTgt>
                                        </p:tgtEl>
                                        <p:attrNameLst>
                                          <p:attrName>style.visibility</p:attrName>
                                        </p:attrNameLst>
                                      </p:cBhvr>
                                      <p:to>
                                        <p:strVal val="visible"/>
                                      </p:to>
                                    </p:set>
                                    <p:animEffect transition="in" filter="box(out)">
                                      <p:cBhvr>
                                        <p:cTn id="37" dur="500"/>
                                        <p:tgtEl>
                                          <p:spTgt spid="175107">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5107">
                                            <p:txEl>
                                              <p:pRg st="5" end="5"/>
                                            </p:txEl>
                                          </p:spTgt>
                                        </p:tgtEl>
                                        <p:attrNameLst>
                                          <p:attrName>style.visibility</p:attrName>
                                        </p:attrNameLst>
                                      </p:cBhvr>
                                      <p:to>
                                        <p:strVal val="visible"/>
                                      </p:to>
                                    </p:set>
                                    <p:animEffect transition="in" filter="box(out)">
                                      <p:cBhvr>
                                        <p:cTn id="42" dur="500"/>
                                        <p:tgtEl>
                                          <p:spTgt spid="175107">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75107">
                                            <p:txEl>
                                              <p:pRg st="6" end="6"/>
                                            </p:txEl>
                                          </p:spTgt>
                                        </p:tgtEl>
                                        <p:attrNameLst>
                                          <p:attrName>style.visibility</p:attrName>
                                        </p:attrNameLst>
                                      </p:cBhvr>
                                      <p:to>
                                        <p:strVal val="visible"/>
                                      </p:to>
                                    </p:set>
                                    <p:animEffect transition="in" filter="box(out)">
                                      <p:cBhvr>
                                        <p:cTn id="47" dur="500"/>
                                        <p:tgtEl>
                                          <p:spTgt spid="175107">
                                            <p:txEl>
                                              <p:pRg st="6" end="6"/>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75107">
                                            <p:txEl>
                                              <p:pRg st="7" end="7"/>
                                            </p:txEl>
                                          </p:spTgt>
                                        </p:tgtEl>
                                        <p:attrNameLst>
                                          <p:attrName>style.visibility</p:attrName>
                                        </p:attrNameLst>
                                      </p:cBhvr>
                                      <p:to>
                                        <p:strVal val="visible"/>
                                      </p:to>
                                    </p:set>
                                    <p:animEffect transition="in" filter="box(out)">
                                      <p:cBhvr>
                                        <p:cTn id="52" dur="500"/>
                                        <p:tgtEl>
                                          <p:spTgt spid="175107">
                                            <p:txEl>
                                              <p:pRg st="7" end="7"/>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75107">
                                            <p:txEl>
                                              <p:pRg st="8" end="8"/>
                                            </p:txEl>
                                          </p:spTgt>
                                        </p:tgtEl>
                                        <p:attrNameLst>
                                          <p:attrName>style.visibility</p:attrName>
                                        </p:attrNameLst>
                                      </p:cBhvr>
                                      <p:to>
                                        <p:strVal val="visible"/>
                                      </p:to>
                                    </p:set>
                                    <p:animEffect transition="in" filter="box(out)">
                                      <p:cBhvr>
                                        <p:cTn id="57" dur="500"/>
                                        <p:tgtEl>
                                          <p:spTgt spid="175107">
                                            <p:txEl>
                                              <p:pRg st="8" end="8"/>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75107">
                                            <p:txEl>
                                              <p:pRg st="9" end="9"/>
                                            </p:txEl>
                                          </p:spTgt>
                                        </p:tgtEl>
                                        <p:attrNameLst>
                                          <p:attrName>style.visibility</p:attrName>
                                        </p:attrNameLst>
                                      </p:cBhvr>
                                      <p:to>
                                        <p:strVal val="visible"/>
                                      </p:to>
                                    </p:set>
                                    <p:animEffect transition="in" filter="box(out)">
                                      <p:cBhvr>
                                        <p:cTn id="62" dur="500"/>
                                        <p:tgtEl>
                                          <p:spTgt spid="175107">
                                            <p:txEl>
                                              <p:pRg st="9" end="9"/>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1026"/>
          <p:cNvSpPr>
            <a:spLocks noGrp="1" noChangeArrowheads="1"/>
          </p:cNvSpPr>
          <p:nvPr>
            <p:ph type="title"/>
          </p:nvPr>
        </p:nvSpPr>
        <p:spPr/>
        <p:txBody>
          <a:bodyPr/>
          <a:lstStyle/>
          <a:p>
            <a:r>
              <a:rPr lang="zh-CN" altLang="en-US" sz="3200" dirty="0" smtClean="0">
                <a:latin typeface="宋体" charset="-122"/>
              </a:rPr>
              <a:t>数据</a:t>
            </a:r>
            <a:r>
              <a:rPr lang="zh-CN" altLang="en-US" sz="3200" dirty="0">
                <a:latin typeface="宋体" charset="-122"/>
              </a:rPr>
              <a:t>依赖的公理系统</a:t>
            </a:r>
          </a:p>
        </p:txBody>
      </p:sp>
      <p:sp>
        <p:nvSpPr>
          <p:cNvPr id="312323" name="Rectangle 1027"/>
          <p:cNvSpPr>
            <a:spLocks noGrp="1" noChangeArrowheads="1"/>
          </p:cNvSpPr>
          <p:nvPr>
            <p:ph type="body" idx="1"/>
          </p:nvPr>
        </p:nvSpPr>
        <p:spPr/>
        <p:txBody>
          <a:bodyPr>
            <a:normAutofit fontScale="92500" lnSpcReduction="20000"/>
          </a:bodyPr>
          <a:lstStyle/>
          <a:p>
            <a:pPr>
              <a:buFont typeface="Wingdings" charset="2"/>
              <a:buNone/>
            </a:pPr>
            <a:r>
              <a:rPr lang="zh-CN" altLang="en-US" sz="2400" b="1" dirty="0">
                <a:solidFill>
                  <a:schemeClr val="hlink"/>
                </a:solidFill>
                <a:latin typeface="宋体" charset="-122"/>
              </a:rPr>
              <a:t>例：</a:t>
            </a:r>
            <a:r>
              <a:rPr lang="zh-CN" altLang="en-US" sz="2400" b="1" dirty="0">
                <a:latin typeface="宋体" charset="-122"/>
              </a:rPr>
              <a:t>设有</a:t>
            </a:r>
            <a:r>
              <a:rPr lang="en-US" altLang="zh-CN" sz="2400" b="1" dirty="0">
                <a:latin typeface="宋体" charset="-122"/>
              </a:rPr>
              <a:t>F={B→C</a:t>
            </a:r>
            <a:r>
              <a:rPr lang="zh-CN" altLang="en-US" sz="2400" b="1" dirty="0">
                <a:latin typeface="宋体" charset="-122"/>
              </a:rPr>
              <a:t>，</a:t>
            </a:r>
            <a:r>
              <a:rPr lang="en-US" altLang="zh-CN" sz="2400" b="1" dirty="0">
                <a:latin typeface="宋体" charset="-122"/>
              </a:rPr>
              <a:t>C→AB</a:t>
            </a:r>
            <a:r>
              <a:rPr lang="zh-CN" altLang="en-US" sz="2400" b="1" dirty="0">
                <a:latin typeface="宋体" charset="-122"/>
              </a:rPr>
              <a:t>，</a:t>
            </a:r>
            <a:r>
              <a:rPr lang="en-US" altLang="zh-CN" sz="2400" b="1" dirty="0">
                <a:latin typeface="宋体" charset="-122"/>
              </a:rPr>
              <a:t>BC→A}</a:t>
            </a:r>
            <a:r>
              <a:rPr lang="zh-CN" altLang="en-US" sz="2400" b="1" dirty="0">
                <a:latin typeface="宋体" charset="-122"/>
              </a:rPr>
              <a:t>，求与</a:t>
            </a:r>
            <a:r>
              <a:rPr lang="en-US" altLang="zh-CN" sz="2400" b="1" dirty="0">
                <a:latin typeface="宋体" charset="-122"/>
              </a:rPr>
              <a:t>F</a:t>
            </a:r>
            <a:r>
              <a:rPr lang="zh-CN" altLang="en-US" sz="2400" b="1" dirty="0">
                <a:latin typeface="宋体" charset="-122"/>
              </a:rPr>
              <a:t>等价的最小函数依赖集。</a:t>
            </a:r>
          </a:p>
          <a:p>
            <a:r>
              <a:rPr lang="zh-CN" altLang="en-US" sz="2400" b="1" dirty="0">
                <a:latin typeface="宋体" charset="-122"/>
              </a:rPr>
              <a:t>分解</a:t>
            </a:r>
            <a:r>
              <a:rPr lang="en-US" altLang="zh-CN" sz="2400" b="1" dirty="0">
                <a:latin typeface="宋体" charset="-122"/>
              </a:rPr>
              <a:t>C→AB</a:t>
            </a:r>
            <a:r>
              <a:rPr lang="zh-CN" altLang="en-US" sz="2400" b="1" dirty="0">
                <a:latin typeface="宋体" charset="-122"/>
              </a:rPr>
              <a:t>，</a:t>
            </a:r>
            <a:r>
              <a:rPr lang="en-US" altLang="zh-CN" sz="2400" b="1" dirty="0">
                <a:latin typeface="宋体" charset="-122"/>
              </a:rPr>
              <a:t>F={B→C</a:t>
            </a:r>
            <a:r>
              <a:rPr lang="zh-CN" altLang="en-US" sz="2400" b="1" dirty="0">
                <a:latin typeface="宋体" charset="-122"/>
              </a:rPr>
              <a:t>，</a:t>
            </a:r>
            <a:r>
              <a:rPr lang="en-US" altLang="zh-CN" sz="2400" b="1" dirty="0">
                <a:latin typeface="宋体" charset="-122"/>
              </a:rPr>
              <a:t>C→A</a:t>
            </a:r>
            <a:r>
              <a:rPr lang="zh-CN" altLang="en-US" sz="2400" b="1" dirty="0">
                <a:latin typeface="宋体" charset="-122"/>
              </a:rPr>
              <a:t>，</a:t>
            </a:r>
            <a:r>
              <a:rPr lang="en-US" altLang="zh-CN" sz="2400" b="1" dirty="0">
                <a:latin typeface="宋体" charset="-122"/>
              </a:rPr>
              <a:t>C→B</a:t>
            </a:r>
            <a:r>
              <a:rPr lang="zh-CN" altLang="en-US" sz="2400" b="1" dirty="0">
                <a:latin typeface="宋体" charset="-122"/>
              </a:rPr>
              <a:t>，</a:t>
            </a:r>
            <a:r>
              <a:rPr lang="en-US" altLang="zh-CN" sz="2400" b="1" dirty="0">
                <a:latin typeface="宋体" charset="-122"/>
              </a:rPr>
              <a:t>BC→A}</a:t>
            </a:r>
            <a:endParaRPr lang="en-US" altLang="zh-CN" sz="2400" b="1" dirty="0">
              <a:latin typeface="Times New Roman" charset="0"/>
            </a:endParaRPr>
          </a:p>
          <a:p>
            <a:r>
              <a:rPr lang="zh-CN" altLang="en-US" sz="2400" b="1" dirty="0">
                <a:latin typeface="宋体" charset="-122"/>
              </a:rPr>
              <a:t>判断</a:t>
            </a:r>
            <a:r>
              <a:rPr lang="en-US" altLang="zh-CN" sz="2400" b="1" dirty="0">
                <a:latin typeface="宋体" charset="-122"/>
              </a:rPr>
              <a:t>B→C</a:t>
            </a:r>
            <a:r>
              <a:rPr lang="zh-CN" altLang="en-US" sz="2400" b="1" dirty="0">
                <a:latin typeface="宋体" charset="-122"/>
              </a:rPr>
              <a:t>是否冗余，</a:t>
            </a:r>
            <a:r>
              <a:rPr lang="en-US" altLang="zh-CN" sz="2400" b="1" dirty="0">
                <a:latin typeface="宋体" charset="-122"/>
              </a:rPr>
              <a:t>F</a:t>
            </a:r>
            <a:r>
              <a:rPr lang="en-US" altLang="zh-CN" sz="2400" b="1" dirty="0">
                <a:latin typeface="Times New Roman" charset="0"/>
              </a:rPr>
              <a:t>’</a:t>
            </a:r>
            <a:r>
              <a:rPr lang="en-US" altLang="zh-CN" sz="2400" b="1" dirty="0">
                <a:latin typeface="宋体" charset="-122"/>
              </a:rPr>
              <a:t>={C→A</a:t>
            </a:r>
            <a:r>
              <a:rPr lang="zh-CN" altLang="en-US" sz="2400" b="1" dirty="0">
                <a:latin typeface="宋体" charset="-122"/>
              </a:rPr>
              <a:t>，</a:t>
            </a:r>
            <a:r>
              <a:rPr lang="en-US" altLang="zh-CN" sz="2400" b="1" dirty="0">
                <a:latin typeface="宋体" charset="-122"/>
              </a:rPr>
              <a:t>C→B</a:t>
            </a:r>
            <a:r>
              <a:rPr lang="zh-CN" altLang="en-US" sz="2400" b="1" dirty="0">
                <a:latin typeface="宋体" charset="-122"/>
              </a:rPr>
              <a:t>，</a:t>
            </a:r>
            <a:r>
              <a:rPr lang="en-US" altLang="zh-CN" sz="2400" b="1" dirty="0">
                <a:latin typeface="宋体" charset="-122"/>
              </a:rPr>
              <a:t>BC→A}</a:t>
            </a:r>
          </a:p>
          <a:p>
            <a:pPr>
              <a:buFont typeface="Wingdings" charset="2"/>
              <a:buNone/>
            </a:pPr>
            <a:r>
              <a:rPr lang="en-US" altLang="zh-CN" sz="2400" b="1" dirty="0">
                <a:latin typeface="Times New Roman" charset="0"/>
              </a:rPr>
              <a:t>     </a:t>
            </a:r>
            <a:r>
              <a:rPr lang="en-US" altLang="zh-CN" sz="2400" b="1" dirty="0" smtClean="0">
                <a:latin typeface="宋体" charset="-122"/>
              </a:rPr>
              <a:t>B</a:t>
            </a:r>
            <a:r>
              <a:rPr lang="en-US" altLang="zh-CN" sz="2400" b="1" baseline="-25000" dirty="0" smtClean="0">
                <a:latin typeface="宋体" charset="-122"/>
              </a:rPr>
              <a:t>F</a:t>
            </a:r>
            <a:r>
              <a:rPr lang="zh-CN" altLang="en-US" sz="2400" b="1" baseline="-25000" dirty="0" smtClean="0">
                <a:latin typeface="宋体" charset="-122"/>
              </a:rPr>
              <a:t>‘</a:t>
            </a:r>
            <a:r>
              <a:rPr lang="en-US" altLang="zh-CN" sz="2400" b="1" baseline="30000" dirty="0" smtClean="0"/>
              <a:t>+ </a:t>
            </a:r>
            <a:r>
              <a:rPr lang="en-US" altLang="zh-CN" sz="2400" b="1" dirty="0">
                <a:latin typeface="宋体" charset="-122"/>
              </a:rPr>
              <a:t>= B, B→C</a:t>
            </a:r>
            <a:r>
              <a:rPr lang="zh-CN" altLang="en-US" sz="2400" b="1" dirty="0">
                <a:latin typeface="宋体" charset="-122"/>
              </a:rPr>
              <a:t>非冗余。 </a:t>
            </a:r>
            <a:r>
              <a:rPr lang="en-US" altLang="zh-CN" sz="2400" b="1" dirty="0">
                <a:latin typeface="宋体" charset="-122"/>
              </a:rPr>
              <a:t>F={B→C</a:t>
            </a:r>
            <a:r>
              <a:rPr lang="zh-CN" altLang="en-US" sz="2400" b="1" dirty="0">
                <a:latin typeface="宋体" charset="-122"/>
              </a:rPr>
              <a:t>，</a:t>
            </a:r>
            <a:r>
              <a:rPr lang="en-US" altLang="zh-CN" sz="2400" b="1" dirty="0">
                <a:latin typeface="宋体" charset="-122"/>
              </a:rPr>
              <a:t>C→A</a:t>
            </a:r>
            <a:r>
              <a:rPr lang="zh-CN" altLang="en-US" sz="2400" b="1" dirty="0">
                <a:latin typeface="宋体" charset="-122"/>
              </a:rPr>
              <a:t>，</a:t>
            </a:r>
            <a:r>
              <a:rPr lang="en-US" altLang="zh-CN" sz="2400" b="1" dirty="0">
                <a:latin typeface="宋体" charset="-122"/>
              </a:rPr>
              <a:t>C→B</a:t>
            </a:r>
            <a:r>
              <a:rPr lang="zh-CN" altLang="en-US" sz="2400" b="1" dirty="0">
                <a:latin typeface="宋体" charset="-122"/>
              </a:rPr>
              <a:t>，</a:t>
            </a:r>
            <a:r>
              <a:rPr lang="en-US" altLang="zh-CN" sz="2400" b="1" dirty="0">
                <a:latin typeface="宋体" charset="-122"/>
              </a:rPr>
              <a:t>BC→A}</a:t>
            </a:r>
          </a:p>
          <a:p>
            <a:pPr>
              <a:buFont typeface="Wingdings" charset="2"/>
              <a:buNone/>
            </a:pPr>
            <a:r>
              <a:rPr lang="en-US" altLang="zh-CN" sz="2400" b="1" dirty="0">
                <a:latin typeface="宋体" charset="-122"/>
              </a:rPr>
              <a:t>  </a:t>
            </a:r>
            <a:r>
              <a:rPr lang="zh-CN" altLang="en-US" sz="2400" b="1" dirty="0">
                <a:latin typeface="宋体" charset="-122"/>
              </a:rPr>
              <a:t>判断</a:t>
            </a:r>
            <a:r>
              <a:rPr lang="en-US" altLang="zh-CN" sz="2400" b="1" dirty="0">
                <a:latin typeface="宋体" charset="-122"/>
              </a:rPr>
              <a:t>C→A</a:t>
            </a:r>
            <a:r>
              <a:rPr lang="zh-CN" altLang="en-US" sz="2400" b="1" dirty="0">
                <a:latin typeface="宋体" charset="-122"/>
              </a:rPr>
              <a:t>是否冗余，</a:t>
            </a:r>
            <a:r>
              <a:rPr lang="en-US" altLang="zh-CN" sz="2400" b="1" dirty="0">
                <a:latin typeface="宋体" charset="-122"/>
              </a:rPr>
              <a:t>F</a:t>
            </a:r>
            <a:r>
              <a:rPr lang="en-US" altLang="zh-CN" sz="2400" b="1" dirty="0">
                <a:latin typeface="Times New Roman" charset="0"/>
              </a:rPr>
              <a:t>’</a:t>
            </a:r>
            <a:r>
              <a:rPr lang="en-US" altLang="zh-CN" sz="2400" b="1" dirty="0">
                <a:latin typeface="宋体" charset="-122"/>
              </a:rPr>
              <a:t>={B→C, C→B</a:t>
            </a:r>
            <a:r>
              <a:rPr lang="zh-CN" altLang="en-US" sz="2400" b="1" dirty="0">
                <a:latin typeface="宋体" charset="-122"/>
              </a:rPr>
              <a:t>，</a:t>
            </a:r>
            <a:r>
              <a:rPr lang="en-US" altLang="zh-CN" sz="2400" b="1" dirty="0">
                <a:latin typeface="宋体" charset="-122"/>
              </a:rPr>
              <a:t>BC→A}</a:t>
            </a:r>
          </a:p>
          <a:p>
            <a:pPr>
              <a:buFont typeface="Wingdings" charset="2"/>
              <a:buNone/>
            </a:pPr>
            <a:r>
              <a:rPr lang="en-US" altLang="zh-CN" sz="2400" b="1" dirty="0">
                <a:latin typeface="宋体" charset="-122"/>
              </a:rPr>
              <a:t>  </a:t>
            </a:r>
            <a:r>
              <a:rPr lang="en-US" altLang="zh-CN" sz="2400" b="1" dirty="0" smtClean="0">
                <a:latin typeface="宋体" charset="-122"/>
              </a:rPr>
              <a:t>C</a:t>
            </a:r>
            <a:r>
              <a:rPr lang="en-US" altLang="zh-CN" sz="2400" b="1" baseline="-25000" dirty="0" smtClean="0">
                <a:latin typeface="宋体" charset="-122"/>
              </a:rPr>
              <a:t>F</a:t>
            </a:r>
            <a:r>
              <a:rPr lang="zh-CN" altLang="en-US" sz="2400" b="1" baseline="-25000" dirty="0" smtClean="0">
                <a:latin typeface="宋体" charset="-122"/>
              </a:rPr>
              <a:t>‘</a:t>
            </a:r>
            <a:r>
              <a:rPr lang="en-US" altLang="zh-CN" sz="2400" b="1" baseline="30000" dirty="0" smtClean="0"/>
              <a:t>+ </a:t>
            </a:r>
            <a:r>
              <a:rPr lang="en-US" altLang="zh-CN" sz="2400" b="1" dirty="0">
                <a:latin typeface="宋体" charset="-122"/>
              </a:rPr>
              <a:t>= ABC, C→A</a:t>
            </a:r>
            <a:r>
              <a:rPr lang="zh-CN" altLang="en-US" sz="2400" b="1" dirty="0">
                <a:latin typeface="宋体" charset="-122"/>
              </a:rPr>
              <a:t>冗余。 </a:t>
            </a:r>
            <a:r>
              <a:rPr lang="en-US" altLang="zh-CN" sz="2400" b="1" dirty="0">
                <a:latin typeface="宋体" charset="-122"/>
              </a:rPr>
              <a:t>F={B→C</a:t>
            </a:r>
            <a:r>
              <a:rPr lang="zh-CN" altLang="en-US" sz="2400" b="1" dirty="0">
                <a:latin typeface="宋体" charset="-122"/>
              </a:rPr>
              <a:t>，</a:t>
            </a:r>
            <a:r>
              <a:rPr lang="en-US" altLang="zh-CN" sz="2400" b="1" dirty="0">
                <a:latin typeface="宋体" charset="-122"/>
              </a:rPr>
              <a:t>C→B</a:t>
            </a:r>
            <a:r>
              <a:rPr lang="zh-CN" altLang="en-US" sz="2400" b="1" dirty="0">
                <a:latin typeface="宋体" charset="-122"/>
              </a:rPr>
              <a:t>，</a:t>
            </a:r>
            <a:r>
              <a:rPr lang="en-US" altLang="zh-CN" sz="2400" b="1" dirty="0">
                <a:latin typeface="宋体" charset="-122"/>
              </a:rPr>
              <a:t>BC→A}</a:t>
            </a:r>
          </a:p>
          <a:p>
            <a:pPr>
              <a:buFont typeface="Wingdings" charset="2"/>
              <a:buNone/>
            </a:pPr>
            <a:r>
              <a:rPr lang="en-US" altLang="zh-CN" sz="2400" b="1" dirty="0">
                <a:latin typeface="宋体" charset="-122"/>
              </a:rPr>
              <a:t>  </a:t>
            </a:r>
            <a:r>
              <a:rPr lang="zh-CN" altLang="en-US" sz="2400" b="1" dirty="0">
                <a:latin typeface="宋体" charset="-122"/>
              </a:rPr>
              <a:t>判断</a:t>
            </a:r>
            <a:r>
              <a:rPr lang="en-US" altLang="zh-CN" sz="2400" b="1" dirty="0">
                <a:latin typeface="宋体" charset="-122"/>
              </a:rPr>
              <a:t>C→B</a:t>
            </a:r>
            <a:r>
              <a:rPr lang="zh-CN" altLang="en-US" sz="2400" b="1" dirty="0">
                <a:latin typeface="宋体" charset="-122"/>
              </a:rPr>
              <a:t>是否冗余，</a:t>
            </a:r>
            <a:r>
              <a:rPr lang="en-US" altLang="zh-CN" sz="2400" b="1" dirty="0">
                <a:latin typeface="宋体" charset="-122"/>
              </a:rPr>
              <a:t>F</a:t>
            </a:r>
            <a:r>
              <a:rPr lang="en-US" altLang="zh-CN" sz="2400" b="1" dirty="0">
                <a:latin typeface="Times New Roman" charset="0"/>
              </a:rPr>
              <a:t>’</a:t>
            </a:r>
            <a:r>
              <a:rPr lang="en-US" altLang="zh-CN" sz="2400" b="1" dirty="0">
                <a:latin typeface="宋体" charset="-122"/>
              </a:rPr>
              <a:t>={B→C, BC→A}</a:t>
            </a:r>
          </a:p>
          <a:p>
            <a:pPr>
              <a:buFont typeface="Wingdings" charset="2"/>
              <a:buNone/>
            </a:pPr>
            <a:r>
              <a:rPr lang="en-US" altLang="zh-CN" sz="2400" b="1" dirty="0">
                <a:latin typeface="宋体" charset="-122"/>
              </a:rPr>
              <a:t>  </a:t>
            </a:r>
            <a:r>
              <a:rPr lang="en-US" altLang="zh-CN" sz="2400" b="1" dirty="0" smtClean="0">
                <a:latin typeface="宋体" charset="-122"/>
              </a:rPr>
              <a:t>C</a:t>
            </a:r>
            <a:r>
              <a:rPr lang="en-US" altLang="zh-CN" sz="2400" b="1" baseline="-25000" dirty="0" smtClean="0">
                <a:latin typeface="宋体" charset="-122"/>
              </a:rPr>
              <a:t>F</a:t>
            </a:r>
            <a:r>
              <a:rPr lang="zh-CN" altLang="en-US" sz="2400" b="1" baseline="-25000" dirty="0" smtClean="0">
                <a:latin typeface="宋体" charset="-122"/>
              </a:rPr>
              <a:t>‘</a:t>
            </a:r>
            <a:r>
              <a:rPr lang="en-US" altLang="zh-CN" sz="2400" b="1" baseline="30000" dirty="0" smtClean="0"/>
              <a:t>+ </a:t>
            </a:r>
            <a:r>
              <a:rPr lang="en-US" altLang="zh-CN" sz="2400" b="1" dirty="0">
                <a:latin typeface="宋体" charset="-122"/>
              </a:rPr>
              <a:t>= C, C→B</a:t>
            </a:r>
            <a:r>
              <a:rPr lang="zh-CN" altLang="en-US" sz="2400" b="1" dirty="0">
                <a:latin typeface="宋体" charset="-122"/>
              </a:rPr>
              <a:t>非冗余。 </a:t>
            </a:r>
            <a:r>
              <a:rPr lang="en-US" altLang="zh-CN" sz="2400" b="1" dirty="0">
                <a:latin typeface="宋体" charset="-122"/>
              </a:rPr>
              <a:t>F={B→C</a:t>
            </a:r>
            <a:r>
              <a:rPr lang="zh-CN" altLang="en-US" sz="2400" b="1" dirty="0">
                <a:latin typeface="宋体" charset="-122"/>
              </a:rPr>
              <a:t>，</a:t>
            </a:r>
            <a:r>
              <a:rPr lang="en-US" altLang="zh-CN" sz="2400" b="1" dirty="0">
                <a:latin typeface="宋体" charset="-122"/>
              </a:rPr>
              <a:t>C→B</a:t>
            </a:r>
            <a:r>
              <a:rPr lang="zh-CN" altLang="en-US" sz="2400" b="1" dirty="0">
                <a:latin typeface="宋体" charset="-122"/>
              </a:rPr>
              <a:t>，</a:t>
            </a:r>
            <a:r>
              <a:rPr lang="en-US" altLang="zh-CN" sz="2400" b="1" dirty="0">
                <a:latin typeface="宋体" charset="-122"/>
              </a:rPr>
              <a:t>BC→A}</a:t>
            </a:r>
          </a:p>
          <a:p>
            <a:pPr>
              <a:buFont typeface="Wingdings" charset="2"/>
              <a:buNone/>
            </a:pPr>
            <a:r>
              <a:rPr lang="en-US" altLang="zh-CN" sz="2400" b="1" dirty="0">
                <a:latin typeface="宋体" charset="-122"/>
              </a:rPr>
              <a:t>  </a:t>
            </a:r>
            <a:r>
              <a:rPr lang="zh-CN" altLang="en-US" sz="2400" b="1" dirty="0">
                <a:latin typeface="宋体" charset="-122"/>
              </a:rPr>
              <a:t>判断</a:t>
            </a:r>
            <a:r>
              <a:rPr lang="en-US" altLang="zh-CN" sz="2400" b="1" dirty="0">
                <a:latin typeface="宋体" charset="-122"/>
              </a:rPr>
              <a:t>BC→A</a:t>
            </a:r>
            <a:r>
              <a:rPr lang="zh-CN" altLang="en-US" sz="2400" b="1" dirty="0">
                <a:latin typeface="宋体" charset="-122"/>
              </a:rPr>
              <a:t>是否冗余，</a:t>
            </a:r>
            <a:r>
              <a:rPr lang="en-US" altLang="zh-CN" sz="2400" b="1" dirty="0">
                <a:latin typeface="宋体" charset="-122"/>
              </a:rPr>
              <a:t>F</a:t>
            </a:r>
            <a:r>
              <a:rPr lang="en-US" altLang="zh-CN" sz="2400" b="1" dirty="0">
                <a:latin typeface="Times New Roman" charset="0"/>
              </a:rPr>
              <a:t>’</a:t>
            </a:r>
            <a:r>
              <a:rPr lang="en-US" altLang="zh-CN" sz="2400" b="1" dirty="0">
                <a:latin typeface="宋体" charset="-122"/>
              </a:rPr>
              <a:t>={B→C</a:t>
            </a:r>
            <a:r>
              <a:rPr lang="zh-CN" altLang="en-US" sz="2400" b="1" dirty="0">
                <a:latin typeface="宋体" charset="-122"/>
              </a:rPr>
              <a:t>，</a:t>
            </a:r>
            <a:r>
              <a:rPr lang="en-US" altLang="zh-CN" sz="2400" b="1" dirty="0">
                <a:latin typeface="宋体" charset="-122"/>
              </a:rPr>
              <a:t>C→B} </a:t>
            </a:r>
          </a:p>
          <a:p>
            <a:pPr>
              <a:buFont typeface="Wingdings" charset="2"/>
              <a:buNone/>
            </a:pPr>
            <a:r>
              <a:rPr lang="en-US" altLang="zh-CN" sz="2400" b="1" dirty="0">
                <a:latin typeface="Times New Roman" charset="0"/>
              </a:rPr>
              <a:t>    </a:t>
            </a:r>
            <a:r>
              <a:rPr lang="en-US" altLang="zh-CN" sz="2400" b="1" dirty="0" smtClean="0">
                <a:latin typeface="Times New Roman" charset="0"/>
              </a:rPr>
              <a:t>B</a:t>
            </a:r>
            <a:r>
              <a:rPr lang="en-US" altLang="zh-CN" sz="2400" b="1" dirty="0" smtClean="0">
                <a:latin typeface="宋体" charset="-122"/>
              </a:rPr>
              <a:t>C</a:t>
            </a:r>
            <a:r>
              <a:rPr lang="en-US" altLang="zh-CN" sz="2400" b="1" baseline="-25000" dirty="0" smtClean="0">
                <a:latin typeface="宋体" charset="-122"/>
              </a:rPr>
              <a:t>F</a:t>
            </a:r>
            <a:r>
              <a:rPr lang="zh-CN" altLang="en-US" sz="2400" b="1" baseline="-25000" dirty="0" smtClean="0">
                <a:latin typeface="宋体" charset="-122"/>
              </a:rPr>
              <a:t>‘</a:t>
            </a:r>
            <a:r>
              <a:rPr lang="en-US" altLang="zh-CN" sz="2400" b="1" baseline="30000" dirty="0" smtClean="0"/>
              <a:t>+ </a:t>
            </a:r>
            <a:r>
              <a:rPr lang="en-US" altLang="zh-CN" sz="2400" b="1" dirty="0">
                <a:latin typeface="宋体" charset="-122"/>
              </a:rPr>
              <a:t>= BC, BC→A</a:t>
            </a:r>
            <a:r>
              <a:rPr lang="zh-CN" altLang="en-US" sz="2400" b="1" dirty="0">
                <a:latin typeface="宋体" charset="-122"/>
              </a:rPr>
              <a:t>非冗余。</a:t>
            </a:r>
            <a:r>
              <a:rPr lang="en-US" altLang="zh-CN" sz="2400" b="1" dirty="0">
                <a:latin typeface="宋体" charset="-122"/>
              </a:rPr>
              <a:t>F={B→C</a:t>
            </a:r>
            <a:r>
              <a:rPr lang="zh-CN" altLang="en-US" sz="2400" b="1" dirty="0">
                <a:latin typeface="宋体" charset="-122"/>
              </a:rPr>
              <a:t>，</a:t>
            </a:r>
            <a:r>
              <a:rPr lang="en-US" altLang="zh-CN" sz="2400" b="1" dirty="0">
                <a:latin typeface="宋体" charset="-122"/>
              </a:rPr>
              <a:t>C→B</a:t>
            </a:r>
            <a:r>
              <a:rPr lang="zh-CN" altLang="en-US" sz="2400" b="1" dirty="0">
                <a:latin typeface="宋体" charset="-122"/>
              </a:rPr>
              <a:t>，</a:t>
            </a:r>
            <a:r>
              <a:rPr lang="en-US" altLang="zh-CN" sz="2400" b="1" dirty="0">
                <a:latin typeface="宋体" charset="-122"/>
              </a:rPr>
              <a:t>BC→A}</a:t>
            </a:r>
          </a:p>
          <a:p>
            <a:r>
              <a:rPr lang="zh-CN" altLang="en-US" sz="2400" b="1" dirty="0">
                <a:latin typeface="Times New Roman" charset="0"/>
              </a:rPr>
              <a:t>判断</a:t>
            </a:r>
            <a:r>
              <a:rPr lang="en-US" altLang="zh-CN" sz="2400" b="1" dirty="0">
                <a:latin typeface="宋体" charset="-122"/>
              </a:rPr>
              <a:t>BC→A</a:t>
            </a:r>
            <a:r>
              <a:rPr lang="zh-CN" altLang="en-US" sz="2400" b="1" dirty="0">
                <a:latin typeface="宋体" charset="-122"/>
              </a:rPr>
              <a:t>。 </a:t>
            </a:r>
            <a:r>
              <a:rPr lang="en-US" altLang="zh-CN" sz="2400" b="1" dirty="0" smtClean="0">
                <a:latin typeface="Times New Roman" charset="0"/>
              </a:rPr>
              <a:t>B</a:t>
            </a:r>
            <a:r>
              <a:rPr lang="en-US" altLang="zh-CN" sz="2400" b="1" baseline="-25000" dirty="0">
                <a:latin typeface="宋体" charset="-122"/>
              </a:rPr>
              <a:t>F</a:t>
            </a:r>
            <a:r>
              <a:rPr lang="en-US" altLang="zh-CN" sz="2400" b="1" baseline="30000" dirty="0" smtClean="0"/>
              <a:t>+ </a:t>
            </a:r>
            <a:r>
              <a:rPr lang="en-US" altLang="zh-CN" sz="2400" b="1" dirty="0">
                <a:latin typeface="宋体" charset="-122"/>
              </a:rPr>
              <a:t>= ABC, A⊆</a:t>
            </a:r>
            <a:r>
              <a:rPr lang="en-US" altLang="zh-CN" sz="2400" b="1" dirty="0" smtClean="0">
                <a:latin typeface="宋体" charset="-122"/>
              </a:rPr>
              <a:t>B</a:t>
            </a:r>
            <a:r>
              <a:rPr lang="en-US" altLang="zh-CN" sz="2400" b="1" baseline="-25000" dirty="0">
                <a:latin typeface="宋体" charset="-122"/>
              </a:rPr>
              <a:t>F</a:t>
            </a:r>
            <a:r>
              <a:rPr lang="en-US" altLang="zh-CN" sz="2400" b="1" dirty="0" smtClean="0">
                <a:latin typeface="宋体" charset="-122"/>
              </a:rPr>
              <a:t>+ </a:t>
            </a:r>
            <a:r>
              <a:rPr lang="zh-CN" altLang="en-US" sz="2400" b="1" dirty="0">
                <a:latin typeface="宋体" charset="-122"/>
              </a:rPr>
              <a:t>，则</a:t>
            </a:r>
            <a:r>
              <a:rPr lang="en-US" altLang="zh-CN" sz="2400" b="1" dirty="0">
                <a:latin typeface="宋体" charset="-122"/>
              </a:rPr>
              <a:t>C</a:t>
            </a:r>
            <a:r>
              <a:rPr lang="zh-CN" altLang="en-US" sz="2400" b="1" dirty="0">
                <a:latin typeface="宋体" charset="-122"/>
              </a:rPr>
              <a:t>在</a:t>
            </a:r>
            <a:r>
              <a:rPr lang="en-US" altLang="zh-CN" sz="2400" b="1" dirty="0">
                <a:latin typeface="宋体" charset="-122"/>
              </a:rPr>
              <a:t>BC→A</a:t>
            </a:r>
            <a:r>
              <a:rPr lang="zh-CN" altLang="en-US" sz="2400" b="1" dirty="0">
                <a:latin typeface="宋体" charset="-122"/>
              </a:rPr>
              <a:t>中是多余的。</a:t>
            </a:r>
          </a:p>
          <a:p>
            <a:pPr>
              <a:buFont typeface="Wingdings" charset="2"/>
              <a:buNone/>
            </a:pPr>
            <a:r>
              <a:rPr lang="zh-CN" altLang="en-US" sz="2400" b="1" dirty="0">
                <a:latin typeface="宋体" charset="-122"/>
              </a:rPr>
              <a:t>  </a:t>
            </a:r>
            <a:r>
              <a:rPr lang="en-US" altLang="zh-CN" sz="2400" b="1" dirty="0" err="1">
                <a:latin typeface="宋体" charset="-122"/>
              </a:rPr>
              <a:t>Fmin</a:t>
            </a:r>
            <a:r>
              <a:rPr lang="en-US" altLang="zh-CN" sz="2400" b="1" dirty="0">
                <a:latin typeface="宋体" charset="-122"/>
              </a:rPr>
              <a:t>={B→C</a:t>
            </a:r>
            <a:r>
              <a:rPr lang="zh-CN" altLang="en-US" sz="2400" b="1" dirty="0">
                <a:latin typeface="宋体" charset="-122"/>
              </a:rPr>
              <a:t>，</a:t>
            </a:r>
            <a:r>
              <a:rPr lang="en-US" altLang="zh-CN" sz="2400" b="1" dirty="0">
                <a:latin typeface="宋体" charset="-122"/>
              </a:rPr>
              <a:t>C→B</a:t>
            </a:r>
            <a:r>
              <a:rPr lang="zh-CN" altLang="en-US" sz="2400" b="1" dirty="0">
                <a:latin typeface="宋体" charset="-122"/>
              </a:rPr>
              <a:t>，</a:t>
            </a:r>
            <a:r>
              <a:rPr lang="en-US" altLang="zh-CN" sz="2400" b="1" dirty="0">
                <a:latin typeface="宋体" charset="-122"/>
              </a:rPr>
              <a:t>B→A}</a:t>
            </a:r>
          </a:p>
        </p:txBody>
      </p:sp>
      <p:sp>
        <p:nvSpPr>
          <p:cNvPr id="312324" name="Text Box 1028"/>
          <p:cNvSpPr txBox="1">
            <a:spLocks noChangeArrowheads="1"/>
          </p:cNvSpPr>
          <p:nvPr/>
        </p:nvSpPr>
        <p:spPr bwMode="auto">
          <a:xfrm>
            <a:off x="8305800" y="3048001"/>
            <a:ext cx="2209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Tx/>
              <a:buSzTx/>
              <a:buFontTx/>
              <a:buNone/>
            </a:pPr>
            <a:r>
              <a:rPr kumimoji="1" lang="zh-CN" altLang="en-US" sz="2400">
                <a:solidFill>
                  <a:schemeClr val="hlink"/>
                </a:solidFill>
              </a:rPr>
              <a:t>注意：</a:t>
            </a:r>
          </a:p>
          <a:p>
            <a:pPr>
              <a:spcBef>
                <a:spcPct val="50000"/>
              </a:spcBef>
              <a:buClrTx/>
              <a:buSzTx/>
              <a:buFontTx/>
              <a:buNone/>
            </a:pPr>
            <a:r>
              <a:rPr kumimoji="1" lang="zh-CN" altLang="en-US" sz="2400">
                <a:solidFill>
                  <a:schemeClr val="hlink"/>
                </a:solidFill>
              </a:rPr>
              <a:t>对当前</a:t>
            </a:r>
            <a:r>
              <a:rPr kumimoji="1" lang="en-US" altLang="zh-CN" sz="2400">
                <a:solidFill>
                  <a:schemeClr val="hlink"/>
                </a:solidFill>
              </a:rPr>
              <a:t>F</a:t>
            </a:r>
            <a:r>
              <a:rPr kumimoji="1" lang="zh-CN" altLang="en-US" sz="2400">
                <a:solidFill>
                  <a:schemeClr val="hlink"/>
                </a:solidFill>
              </a:rPr>
              <a:t>求闭包</a:t>
            </a:r>
            <a:endParaRPr kumimoji="1" lang="zh-CN" altLang="en-US" sz="2400"/>
          </a:p>
        </p:txBody>
      </p:sp>
    </p:spTree>
    <p:extLst>
      <p:ext uri="{BB962C8B-B14F-4D97-AF65-F5344CB8AC3E}">
        <p14:creationId xmlns:p14="http://schemas.microsoft.com/office/powerpoint/2010/main" val="3985025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2324">
                                            <p:txEl>
                                              <p:pRg st="0" end="0"/>
                                            </p:txEl>
                                          </p:spTgt>
                                        </p:tgtEl>
                                        <p:attrNameLst>
                                          <p:attrName>style.visibility</p:attrName>
                                        </p:attrNameLst>
                                      </p:cBhvr>
                                      <p:to>
                                        <p:strVal val="visible"/>
                                      </p:to>
                                    </p:set>
                                    <p:animEffect transition="in" filter="box(out)">
                                      <p:cBhvr>
                                        <p:cTn id="7" dur="500"/>
                                        <p:tgtEl>
                                          <p:spTgt spid="3123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2324">
                                            <p:txEl>
                                              <p:pRg st="1" end="1"/>
                                            </p:txEl>
                                          </p:spTgt>
                                        </p:tgtEl>
                                        <p:attrNameLst>
                                          <p:attrName>style.visibility</p:attrName>
                                        </p:attrNameLst>
                                      </p:cBhvr>
                                      <p:to>
                                        <p:strVal val="visible"/>
                                      </p:to>
                                    </p:set>
                                    <p:animEffect transition="in" filter="box(out)">
                                      <p:cBhvr>
                                        <p:cTn id="12" dur="500"/>
                                        <p:tgtEl>
                                          <p:spTgt spid="31232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0" y="-102130"/>
            <a:ext cx="10515600" cy="1325563"/>
          </a:xfrm>
        </p:spPr>
        <p:txBody>
          <a:bodyPr/>
          <a:lstStyle/>
          <a:p>
            <a:pPr eaLnBrk="1" hangingPunct="1"/>
            <a:r>
              <a:rPr lang="zh-CN" altLang="en-US" sz="4800" dirty="0"/>
              <a:t>两类数据模型（续）</a:t>
            </a:r>
            <a:endParaRPr lang="en-US" altLang="zh-CN" sz="4800" dirty="0"/>
          </a:p>
        </p:txBody>
      </p:sp>
      <p:sp>
        <p:nvSpPr>
          <p:cNvPr id="382980" name="Rectangle 4"/>
          <p:cNvSpPr>
            <a:spLocks noChangeArrowheads="1"/>
          </p:cNvSpPr>
          <p:nvPr/>
        </p:nvSpPr>
        <p:spPr bwMode="auto">
          <a:xfrm>
            <a:off x="3695701" y="4294717"/>
            <a:ext cx="4417484" cy="719667"/>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数据库管理系统支持的数据模型</a:t>
            </a:r>
          </a:p>
        </p:txBody>
      </p:sp>
      <p:sp>
        <p:nvSpPr>
          <p:cNvPr id="382981" name="Rectangle 5"/>
          <p:cNvSpPr>
            <a:spLocks noChangeArrowheads="1"/>
          </p:cNvSpPr>
          <p:nvPr/>
        </p:nvSpPr>
        <p:spPr bwMode="auto">
          <a:xfrm>
            <a:off x="4580467" y="3287184"/>
            <a:ext cx="2590800" cy="57573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400"/>
              <a:t>概念模型</a:t>
            </a:r>
          </a:p>
        </p:txBody>
      </p:sp>
      <p:sp>
        <p:nvSpPr>
          <p:cNvPr id="382982" name="AutoShape 6"/>
          <p:cNvSpPr>
            <a:spLocks noChangeArrowheads="1"/>
          </p:cNvSpPr>
          <p:nvPr/>
        </p:nvSpPr>
        <p:spPr bwMode="auto">
          <a:xfrm>
            <a:off x="5164667" y="2205568"/>
            <a:ext cx="1219200" cy="791633"/>
          </a:xfrm>
          <a:prstGeom prst="smileyFace">
            <a:avLst>
              <a:gd name="adj" fmla="val 4653"/>
            </a:avLst>
          </a:prstGeom>
          <a:gradFill rotWithShape="0">
            <a:gsLst>
              <a:gs pos="0">
                <a:srgbClr val="FFFFFF"/>
              </a:gs>
              <a:gs pos="100000">
                <a:srgbClr val="BBBBBB"/>
              </a:gs>
            </a:gsLst>
            <a:lin ang="5400000" scaled="1"/>
          </a:gradFill>
          <a:ln w="25400">
            <a:solidFill>
              <a:schemeClr val="tx1"/>
            </a:solidFill>
            <a:round/>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a:p>
        </p:txBody>
      </p:sp>
      <p:sp>
        <p:nvSpPr>
          <p:cNvPr id="382985" name="AutoShape 9"/>
          <p:cNvSpPr>
            <a:spLocks noChangeArrowheads="1"/>
          </p:cNvSpPr>
          <p:nvPr/>
        </p:nvSpPr>
        <p:spPr bwMode="auto">
          <a:xfrm flipH="1">
            <a:off x="7344833" y="1773767"/>
            <a:ext cx="1441451" cy="1007533"/>
          </a:xfrm>
          <a:prstGeom prst="wedgeEllipseCallout">
            <a:avLst>
              <a:gd name="adj1" fmla="val 117250"/>
              <a:gd name="adj2" fmla="val 16611"/>
            </a:avLst>
          </a:prstGeom>
          <a:gradFill rotWithShape="0">
            <a:gsLst>
              <a:gs pos="0">
                <a:srgbClr val="FFFFFF"/>
              </a:gs>
              <a:gs pos="100000">
                <a:srgbClr val="BBBBBB"/>
              </a:gs>
            </a:gsLst>
            <a:lin ang="5400000" scaled="1"/>
          </a:gradFill>
          <a:ln w="25400">
            <a:solidFill>
              <a:schemeClr val="tx1"/>
            </a:solidFill>
            <a:miter lim="800000"/>
            <a:headEnd/>
            <a:tailEnd/>
          </a:ln>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认识</a:t>
            </a:r>
          </a:p>
          <a:p>
            <a:pPr eaLnBrk="1" hangingPunct="1">
              <a:spcBef>
                <a:spcPct val="0"/>
              </a:spcBef>
              <a:buSzTx/>
              <a:buFont typeface="Arial" panose="020B0604020202020204" pitchFamily="34" charset="0"/>
              <a:buNone/>
            </a:pPr>
            <a:r>
              <a:rPr lang="zh-CN" altLang="en-US" sz="2400"/>
              <a:t>抽象</a:t>
            </a:r>
          </a:p>
        </p:txBody>
      </p:sp>
      <p:sp>
        <p:nvSpPr>
          <p:cNvPr id="382986" name="Text Box 10"/>
          <p:cNvSpPr txBox="1">
            <a:spLocks noChangeArrowheads="1"/>
          </p:cNvSpPr>
          <p:nvPr/>
        </p:nvSpPr>
        <p:spPr bwMode="auto">
          <a:xfrm>
            <a:off x="1678518" y="3422652"/>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信息世界</a:t>
            </a:r>
          </a:p>
        </p:txBody>
      </p:sp>
      <p:sp>
        <p:nvSpPr>
          <p:cNvPr id="382987" name="Text Box 11"/>
          <p:cNvSpPr txBox="1">
            <a:spLocks noChangeArrowheads="1"/>
          </p:cNvSpPr>
          <p:nvPr/>
        </p:nvSpPr>
        <p:spPr bwMode="auto">
          <a:xfrm>
            <a:off x="1678518" y="4508501"/>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机器世界</a:t>
            </a:r>
          </a:p>
        </p:txBody>
      </p:sp>
      <p:sp>
        <p:nvSpPr>
          <p:cNvPr id="86024" name="Text Box 12"/>
          <p:cNvSpPr txBox="1">
            <a:spLocks noChangeArrowheads="1"/>
          </p:cNvSpPr>
          <p:nvPr/>
        </p:nvSpPr>
        <p:spPr bwMode="auto">
          <a:xfrm>
            <a:off x="3790951" y="5539318"/>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现实世界中客观对象的抽象过程</a:t>
            </a:r>
          </a:p>
        </p:txBody>
      </p:sp>
      <p:sp>
        <p:nvSpPr>
          <p:cNvPr id="382989" name="Cloud"/>
          <p:cNvSpPr>
            <a:spLocks noChangeAspect="1" noEditPoints="1" noChangeArrowheads="1"/>
          </p:cNvSpPr>
          <p:nvPr/>
        </p:nvSpPr>
        <p:spPr bwMode="auto">
          <a:xfrm>
            <a:off x="4559301" y="982134"/>
            <a:ext cx="2400300" cy="91651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现实世界</a:t>
            </a:r>
          </a:p>
        </p:txBody>
      </p:sp>
      <p:sp>
        <p:nvSpPr>
          <p:cNvPr id="382992" name="Line 16"/>
          <p:cNvSpPr>
            <a:spLocks noChangeShapeType="1"/>
          </p:cNvSpPr>
          <p:nvPr/>
        </p:nvSpPr>
        <p:spPr bwMode="auto">
          <a:xfrm>
            <a:off x="5712884" y="1917700"/>
            <a:ext cx="0" cy="28786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382993" name="Line 17"/>
          <p:cNvSpPr>
            <a:spLocks noChangeShapeType="1"/>
          </p:cNvSpPr>
          <p:nvPr/>
        </p:nvSpPr>
        <p:spPr bwMode="auto">
          <a:xfrm>
            <a:off x="5712884" y="2997200"/>
            <a:ext cx="0" cy="28786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382994" name="Line 18"/>
          <p:cNvSpPr>
            <a:spLocks noChangeShapeType="1"/>
          </p:cNvSpPr>
          <p:nvPr/>
        </p:nvSpPr>
        <p:spPr bwMode="auto">
          <a:xfrm>
            <a:off x="5808133" y="3862917"/>
            <a:ext cx="0" cy="431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grpSp>
        <p:nvGrpSpPr>
          <p:cNvPr id="2" name="Group 30"/>
          <p:cNvGrpSpPr>
            <a:grpSpLocks/>
          </p:cNvGrpSpPr>
          <p:nvPr/>
        </p:nvGrpSpPr>
        <p:grpSpPr bwMode="auto">
          <a:xfrm>
            <a:off x="8534400" y="2709335"/>
            <a:ext cx="3352800" cy="749236"/>
            <a:chOff x="3782" y="2568"/>
            <a:chExt cx="1769" cy="471"/>
          </a:xfrm>
        </p:grpSpPr>
        <p:sp>
          <p:nvSpPr>
            <p:cNvPr id="86036" name="Text Box 22"/>
            <p:cNvSpPr txBox="1">
              <a:spLocks noChangeArrowheads="1"/>
            </p:cNvSpPr>
            <p:nvPr/>
          </p:nvSpPr>
          <p:spPr bwMode="auto">
            <a:xfrm>
              <a:off x="3782" y="2568"/>
              <a:ext cx="1769" cy="471"/>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133"/>
                <a:t>现实世界       概念模型</a:t>
              </a:r>
            </a:p>
            <a:p>
              <a:pPr eaLnBrk="1" hangingPunct="1">
                <a:spcBef>
                  <a:spcPct val="0"/>
                </a:spcBef>
                <a:buSzTx/>
                <a:buFont typeface="Arial" panose="020B0604020202020204" pitchFamily="34" charset="0"/>
                <a:buNone/>
              </a:pPr>
              <a:r>
                <a:rPr lang="zh-CN" altLang="en-US" sz="2133"/>
                <a:t>数据库设计人员完成</a:t>
              </a:r>
            </a:p>
          </p:txBody>
        </p:sp>
        <p:sp>
          <p:nvSpPr>
            <p:cNvPr id="86037" name="AutoShape 24"/>
            <p:cNvSpPr>
              <a:spLocks noChangeArrowheads="1"/>
            </p:cNvSpPr>
            <p:nvPr/>
          </p:nvSpPr>
          <p:spPr bwMode="auto">
            <a:xfrm>
              <a:off x="4506"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a:p>
          </p:txBody>
        </p:sp>
      </p:grpSp>
      <p:grpSp>
        <p:nvGrpSpPr>
          <p:cNvPr id="3" name="Group 31"/>
          <p:cNvGrpSpPr>
            <a:grpSpLocks/>
          </p:cNvGrpSpPr>
          <p:nvPr/>
        </p:nvGrpSpPr>
        <p:grpSpPr bwMode="auto">
          <a:xfrm>
            <a:off x="8519584" y="4574124"/>
            <a:ext cx="2904709" cy="748792"/>
            <a:chOff x="3787" y="3218"/>
            <a:chExt cx="1450" cy="472"/>
          </a:xfrm>
        </p:grpSpPr>
        <p:sp>
          <p:nvSpPr>
            <p:cNvPr id="86034" name="Text Box 20"/>
            <p:cNvSpPr txBox="1">
              <a:spLocks noChangeArrowheads="1"/>
            </p:cNvSpPr>
            <p:nvPr/>
          </p:nvSpPr>
          <p:spPr bwMode="auto">
            <a:xfrm>
              <a:off x="3787" y="3218"/>
              <a:ext cx="1450" cy="472"/>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133"/>
                <a:t>逻辑模型       物理模型</a:t>
              </a:r>
            </a:p>
            <a:p>
              <a:pPr eaLnBrk="1" hangingPunct="1">
                <a:spcBef>
                  <a:spcPct val="0"/>
                </a:spcBef>
                <a:buSzTx/>
                <a:buFont typeface="Arial" panose="020B0604020202020204" pitchFamily="34" charset="0"/>
                <a:buNone/>
              </a:pPr>
              <a:r>
                <a:rPr lang="zh-CN" altLang="en-US" sz="2133"/>
                <a:t>由</a:t>
              </a:r>
              <a:r>
                <a:rPr lang="en-US" altLang="zh-CN" sz="2133"/>
                <a:t>DBMS</a:t>
              </a:r>
              <a:r>
                <a:rPr lang="zh-CN" altLang="en-US" sz="2133"/>
                <a:t>完成</a:t>
              </a:r>
            </a:p>
          </p:txBody>
        </p:sp>
        <p:sp>
          <p:nvSpPr>
            <p:cNvPr id="86035" name="AutoShape 27"/>
            <p:cNvSpPr>
              <a:spLocks noChangeArrowheads="1"/>
            </p:cNvSpPr>
            <p:nvPr/>
          </p:nvSpPr>
          <p:spPr bwMode="auto">
            <a:xfrm>
              <a:off x="4431" y="3284"/>
              <a:ext cx="181" cy="90"/>
            </a:xfrm>
            <a:prstGeom prst="rightArrow">
              <a:avLst>
                <a:gd name="adj1" fmla="val 50000"/>
                <a:gd name="adj2" fmla="val 5027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a:p>
          </p:txBody>
        </p:sp>
      </p:grpSp>
      <p:grpSp>
        <p:nvGrpSpPr>
          <p:cNvPr id="4" name="Group 32"/>
          <p:cNvGrpSpPr>
            <a:grpSpLocks/>
          </p:cNvGrpSpPr>
          <p:nvPr/>
        </p:nvGrpSpPr>
        <p:grpSpPr bwMode="auto">
          <a:xfrm>
            <a:off x="8534401" y="3500968"/>
            <a:ext cx="3418417" cy="1077353"/>
            <a:chOff x="3782" y="2568"/>
            <a:chExt cx="1769" cy="678"/>
          </a:xfrm>
        </p:grpSpPr>
        <p:sp>
          <p:nvSpPr>
            <p:cNvPr id="86032" name="Text Box 33"/>
            <p:cNvSpPr txBox="1">
              <a:spLocks noChangeArrowheads="1"/>
            </p:cNvSpPr>
            <p:nvPr/>
          </p:nvSpPr>
          <p:spPr bwMode="auto">
            <a:xfrm>
              <a:off x="3782" y="2568"/>
              <a:ext cx="1769" cy="678"/>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133"/>
                <a:t>概念模型       逻辑模型</a:t>
              </a:r>
            </a:p>
            <a:p>
              <a:pPr eaLnBrk="1" hangingPunct="1">
                <a:spcBef>
                  <a:spcPct val="0"/>
                </a:spcBef>
                <a:buSzTx/>
                <a:buFont typeface="Arial" panose="020B0604020202020204" pitchFamily="34" charset="0"/>
                <a:buNone/>
              </a:pPr>
              <a:r>
                <a:rPr lang="zh-CN" altLang="en-US" sz="2133"/>
                <a:t>数据库设计人员完成</a:t>
              </a:r>
              <a:endParaRPr lang="en-US" altLang="zh-CN" sz="2133"/>
            </a:p>
            <a:p>
              <a:pPr eaLnBrk="1" hangingPunct="1">
                <a:spcBef>
                  <a:spcPct val="0"/>
                </a:spcBef>
                <a:buSzTx/>
                <a:buFont typeface="Arial" panose="020B0604020202020204" pitchFamily="34" charset="0"/>
                <a:buNone/>
              </a:pPr>
              <a:r>
                <a:rPr lang="zh-CN" altLang="en-US" sz="2133"/>
                <a:t>数据库设计工具协助完成</a:t>
              </a:r>
            </a:p>
          </p:txBody>
        </p:sp>
        <p:sp>
          <p:nvSpPr>
            <p:cNvPr id="86033" name="AutoShape 34"/>
            <p:cNvSpPr>
              <a:spLocks noChangeArrowheads="1"/>
            </p:cNvSpPr>
            <p:nvPr/>
          </p:nvSpPr>
          <p:spPr bwMode="auto">
            <a:xfrm>
              <a:off x="4458"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a:p>
          </p:txBody>
        </p:sp>
      </p:grpSp>
    </p:spTree>
    <p:extLst>
      <p:ext uri="{BB962C8B-B14F-4D97-AF65-F5344CB8AC3E}">
        <p14:creationId xmlns:p14="http://schemas.microsoft.com/office/powerpoint/2010/main" val="2172710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p:bldP spid="382987" grpId="0"/>
      <p:bldP spid="382989"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模式分解的出发点</a:t>
            </a:r>
            <a:endParaRPr kumimoji="1" lang="zh-CN" altLang="en-US" dirty="0"/>
          </a:p>
        </p:txBody>
      </p:sp>
      <p:sp>
        <p:nvSpPr>
          <p:cNvPr id="3" name="内容占位符 2"/>
          <p:cNvSpPr>
            <a:spLocks noGrp="1"/>
          </p:cNvSpPr>
          <p:nvPr>
            <p:ph idx="1"/>
          </p:nvPr>
        </p:nvSpPr>
        <p:spPr/>
        <p:txBody>
          <a:bodyPr>
            <a:normAutofit lnSpcReduction="10000"/>
          </a:bodyPr>
          <a:lstStyle/>
          <a:p>
            <a:pPr algn="just">
              <a:buFont typeface="Wingdings" charset="2"/>
              <a:buNone/>
            </a:pPr>
            <a:r>
              <a:rPr lang="zh-CN" altLang="en-US" b="1" dirty="0" smtClean="0">
                <a:solidFill>
                  <a:schemeClr val="folHlink"/>
                </a:solidFill>
                <a:latin typeface="Times New Roman" charset="0"/>
              </a:rPr>
              <a:t>什么是模式分解</a:t>
            </a:r>
            <a:endParaRPr lang="en-US" altLang="zh-CN" b="1" dirty="0" smtClean="0">
              <a:solidFill>
                <a:schemeClr val="folHlink"/>
              </a:solidFill>
              <a:latin typeface="Times New Roman" charset="0"/>
            </a:endParaRPr>
          </a:p>
          <a:p>
            <a:pPr algn="just">
              <a:buFont typeface="Wingdings" charset="2"/>
              <a:buNone/>
            </a:pPr>
            <a:r>
              <a:rPr lang="zh-CN" altLang="en-US" b="1" dirty="0" smtClean="0">
                <a:solidFill>
                  <a:schemeClr val="folHlink"/>
                </a:solidFill>
                <a:latin typeface="Times New Roman" charset="0"/>
              </a:rPr>
              <a:t>    </a:t>
            </a:r>
            <a:r>
              <a:rPr lang="zh-CN" altLang="en-US" b="1" dirty="0">
                <a:latin typeface="Times New Roman" charset="0"/>
              </a:rPr>
              <a:t>一个关系可以有多种分解方法，如何判断分解的好与坏呢？</a:t>
            </a:r>
          </a:p>
          <a:p>
            <a:pPr algn="just">
              <a:buFont typeface="Wingdings" charset="2"/>
              <a:buNone/>
            </a:pPr>
            <a:r>
              <a:rPr lang="zh-CN" altLang="en-US" b="1" dirty="0">
                <a:latin typeface="Times New Roman" charset="0"/>
              </a:rPr>
              <a:t>例：</a:t>
            </a:r>
            <a:r>
              <a:rPr lang="zh-CN" altLang="en-US" b="1" dirty="0">
                <a:latin typeface="宋体" charset="-122"/>
              </a:rPr>
              <a:t>关系模式</a:t>
            </a:r>
            <a:r>
              <a:rPr lang="en-US" altLang="zh-CN" b="1" dirty="0">
                <a:latin typeface="宋体" charset="-122"/>
              </a:rPr>
              <a:t>R(S#</a:t>
            </a:r>
            <a:r>
              <a:rPr lang="zh-CN" altLang="en-US" b="1" dirty="0">
                <a:latin typeface="宋体" charset="-122"/>
              </a:rPr>
              <a:t>，</a:t>
            </a:r>
            <a:r>
              <a:rPr lang="en-US" altLang="zh-CN" b="1" dirty="0">
                <a:latin typeface="宋体" charset="-122"/>
              </a:rPr>
              <a:t>SD</a:t>
            </a:r>
            <a:r>
              <a:rPr lang="zh-CN" altLang="en-US" b="1" dirty="0">
                <a:latin typeface="宋体" charset="-122"/>
              </a:rPr>
              <a:t>，</a:t>
            </a:r>
            <a:r>
              <a:rPr lang="en-US" altLang="zh-CN" b="1" dirty="0">
                <a:latin typeface="宋体" charset="-122"/>
              </a:rPr>
              <a:t>MN),F={S#→SD</a:t>
            </a:r>
            <a:r>
              <a:rPr lang="zh-CN" altLang="en-US" b="1" dirty="0">
                <a:latin typeface="宋体" charset="-122"/>
              </a:rPr>
              <a:t>，</a:t>
            </a:r>
            <a:r>
              <a:rPr lang="en-US" altLang="zh-CN" b="1" dirty="0">
                <a:latin typeface="宋体" charset="-122"/>
              </a:rPr>
              <a:t>SD</a:t>
            </a:r>
            <a:r>
              <a:rPr lang="en-US" altLang="zh-CN" sz="3200" b="1" dirty="0"/>
              <a:t>&lt;—&gt;</a:t>
            </a:r>
            <a:r>
              <a:rPr lang="en-US" altLang="zh-CN" b="1" dirty="0">
                <a:latin typeface="宋体" charset="-122"/>
              </a:rPr>
              <a:t>MN}</a:t>
            </a:r>
          </a:p>
          <a:p>
            <a:pPr algn="just">
              <a:buFont typeface="Wingdings" charset="2"/>
              <a:buNone/>
            </a:pPr>
            <a:r>
              <a:rPr lang="zh-CN" altLang="en-US" b="1" dirty="0">
                <a:latin typeface="宋体" charset="-122"/>
              </a:rPr>
              <a:t>分解一：</a:t>
            </a:r>
            <a:r>
              <a:rPr lang="en-US" altLang="zh-CN" b="1" dirty="0">
                <a:latin typeface="宋体" charset="-122"/>
              </a:rPr>
              <a:t>ρ1={R1(S#)</a:t>
            </a:r>
            <a:r>
              <a:rPr lang="zh-CN" altLang="en-US" b="1" dirty="0">
                <a:latin typeface="宋体" charset="-122"/>
              </a:rPr>
              <a:t>， </a:t>
            </a:r>
            <a:r>
              <a:rPr lang="en-US" altLang="zh-CN" b="1" dirty="0">
                <a:latin typeface="宋体" charset="-122"/>
              </a:rPr>
              <a:t>R2(SD)</a:t>
            </a:r>
            <a:r>
              <a:rPr lang="zh-CN" altLang="en-US" b="1" dirty="0">
                <a:latin typeface="宋体" charset="-122"/>
              </a:rPr>
              <a:t>， </a:t>
            </a:r>
            <a:r>
              <a:rPr lang="en-US" altLang="zh-CN" b="1" dirty="0">
                <a:latin typeface="宋体" charset="-122"/>
              </a:rPr>
              <a:t>R3(MN)} </a:t>
            </a:r>
          </a:p>
          <a:p>
            <a:pPr algn="just">
              <a:buFont typeface="Wingdings" charset="2"/>
              <a:buNone/>
            </a:pPr>
            <a:r>
              <a:rPr lang="en-US" altLang="zh-CN" b="1" dirty="0">
                <a:latin typeface="宋体" charset="-122"/>
              </a:rPr>
              <a:t>        </a:t>
            </a:r>
            <a:r>
              <a:rPr lang="zh-CN" altLang="en-US" b="1" dirty="0">
                <a:solidFill>
                  <a:srgbClr val="FF0000"/>
                </a:solidFill>
                <a:latin typeface="宋体" charset="-122"/>
              </a:rPr>
              <a:t>不好！无法恢复</a:t>
            </a:r>
            <a:r>
              <a:rPr lang="en-US" altLang="zh-CN" b="1" dirty="0">
                <a:solidFill>
                  <a:srgbClr val="FF0000"/>
                </a:solidFill>
                <a:latin typeface="宋体" charset="-122"/>
              </a:rPr>
              <a:t>r.</a:t>
            </a:r>
          </a:p>
          <a:p>
            <a:pPr algn="just">
              <a:buFont typeface="Wingdings" charset="2"/>
              <a:buNone/>
            </a:pPr>
            <a:r>
              <a:rPr lang="zh-CN" altLang="en-US" b="1" dirty="0">
                <a:latin typeface="宋体" charset="-122"/>
              </a:rPr>
              <a:t>分解二：</a:t>
            </a:r>
            <a:r>
              <a:rPr lang="en-US" altLang="zh-CN" b="1" dirty="0">
                <a:latin typeface="宋体" charset="-122"/>
              </a:rPr>
              <a:t>ρ2={R1(S#</a:t>
            </a:r>
            <a:r>
              <a:rPr lang="zh-CN" altLang="en-US" b="1" dirty="0">
                <a:latin typeface="宋体" charset="-122"/>
              </a:rPr>
              <a:t>，</a:t>
            </a:r>
            <a:r>
              <a:rPr lang="en-US" altLang="zh-CN" b="1" dirty="0">
                <a:latin typeface="宋体" charset="-122"/>
              </a:rPr>
              <a:t>SD)</a:t>
            </a:r>
            <a:r>
              <a:rPr lang="zh-CN" altLang="en-US" b="1" dirty="0">
                <a:latin typeface="宋体" charset="-122"/>
              </a:rPr>
              <a:t>，</a:t>
            </a:r>
            <a:r>
              <a:rPr lang="en-US" altLang="zh-CN" b="1" dirty="0">
                <a:latin typeface="宋体" charset="-122"/>
              </a:rPr>
              <a:t>R2(S#</a:t>
            </a:r>
            <a:r>
              <a:rPr lang="zh-CN" altLang="en-US" b="1" dirty="0">
                <a:latin typeface="宋体" charset="-122"/>
              </a:rPr>
              <a:t>，</a:t>
            </a:r>
            <a:r>
              <a:rPr lang="en-US" altLang="zh-CN" b="1" dirty="0">
                <a:latin typeface="宋体" charset="-122"/>
              </a:rPr>
              <a:t>MN)} </a:t>
            </a:r>
          </a:p>
          <a:p>
            <a:pPr algn="just">
              <a:buFont typeface="Wingdings" charset="2"/>
              <a:buNone/>
            </a:pPr>
            <a:r>
              <a:rPr lang="en-US" altLang="zh-CN" b="1" dirty="0">
                <a:latin typeface="宋体" charset="-122"/>
              </a:rPr>
              <a:t>        </a:t>
            </a:r>
            <a:r>
              <a:rPr lang="zh-CN" altLang="en-US" b="1" dirty="0">
                <a:solidFill>
                  <a:srgbClr val="FF0000"/>
                </a:solidFill>
                <a:latin typeface="宋体" charset="-122"/>
              </a:rPr>
              <a:t>不好！丢失</a:t>
            </a:r>
            <a:r>
              <a:rPr lang="en-US" altLang="zh-CN" b="1" dirty="0">
                <a:solidFill>
                  <a:srgbClr val="FF0000"/>
                </a:solidFill>
                <a:latin typeface="宋体" charset="-122"/>
              </a:rPr>
              <a:t>SD</a:t>
            </a:r>
            <a:r>
              <a:rPr lang="en-US" altLang="zh-CN" sz="3200" b="1" dirty="0">
                <a:solidFill>
                  <a:srgbClr val="FF0000"/>
                </a:solidFill>
              </a:rPr>
              <a:t>&lt;—&gt;</a:t>
            </a:r>
            <a:r>
              <a:rPr lang="en-US" altLang="zh-CN" b="1" dirty="0">
                <a:solidFill>
                  <a:srgbClr val="FF0000"/>
                </a:solidFill>
                <a:latin typeface="宋体" charset="-122"/>
              </a:rPr>
              <a:t>MN</a:t>
            </a:r>
          </a:p>
          <a:p>
            <a:pPr algn="just">
              <a:buFont typeface="Wingdings" charset="2"/>
              <a:buNone/>
            </a:pPr>
            <a:r>
              <a:rPr lang="zh-CN" altLang="en-US" b="1" dirty="0">
                <a:latin typeface="宋体" charset="-122"/>
              </a:rPr>
              <a:t>分解三：</a:t>
            </a:r>
            <a:r>
              <a:rPr lang="en-US" altLang="zh-CN" b="1" dirty="0">
                <a:latin typeface="宋体" charset="-122"/>
              </a:rPr>
              <a:t>ρ3={R1(S#</a:t>
            </a:r>
            <a:r>
              <a:rPr lang="zh-CN" altLang="en-US" b="1" dirty="0">
                <a:latin typeface="宋体" charset="-122"/>
              </a:rPr>
              <a:t>，</a:t>
            </a:r>
            <a:r>
              <a:rPr lang="en-US" altLang="zh-CN" b="1" dirty="0">
                <a:latin typeface="宋体" charset="-122"/>
              </a:rPr>
              <a:t>SD)</a:t>
            </a:r>
            <a:r>
              <a:rPr lang="zh-CN" altLang="en-US" b="1" dirty="0">
                <a:latin typeface="宋体" charset="-122"/>
              </a:rPr>
              <a:t>，</a:t>
            </a:r>
            <a:r>
              <a:rPr lang="en-US" altLang="zh-CN" b="1" dirty="0">
                <a:latin typeface="宋体" charset="-122"/>
              </a:rPr>
              <a:t>R2(SD</a:t>
            </a:r>
            <a:r>
              <a:rPr lang="zh-CN" altLang="en-US" b="1" dirty="0">
                <a:latin typeface="宋体" charset="-122"/>
              </a:rPr>
              <a:t>，</a:t>
            </a:r>
            <a:r>
              <a:rPr lang="en-US" altLang="zh-CN" b="1" dirty="0">
                <a:latin typeface="宋体" charset="-122"/>
              </a:rPr>
              <a:t>MN)}</a:t>
            </a:r>
          </a:p>
          <a:p>
            <a:pPr algn="just">
              <a:buFont typeface="Wingdings" charset="2"/>
              <a:buNone/>
            </a:pPr>
            <a:r>
              <a:rPr lang="en-US" altLang="zh-CN" b="1" dirty="0">
                <a:solidFill>
                  <a:schemeClr val="bg2"/>
                </a:solidFill>
                <a:latin typeface="Times New Roman" charset="0"/>
              </a:rPr>
              <a:t>                 </a:t>
            </a:r>
            <a:r>
              <a:rPr lang="zh-CN" altLang="en-US" b="1" dirty="0">
                <a:solidFill>
                  <a:srgbClr val="FF0000"/>
                </a:solidFill>
                <a:latin typeface="Times New Roman" charset="0"/>
              </a:rPr>
              <a:t>好！</a:t>
            </a:r>
            <a:endParaRPr kumimoji="1" lang="zh-CN" altLang="en-US" dirty="0"/>
          </a:p>
        </p:txBody>
      </p:sp>
    </p:spTree>
    <p:extLst>
      <p:ext uri="{BB962C8B-B14F-4D97-AF65-F5344CB8AC3E}">
        <p14:creationId xmlns:p14="http://schemas.microsoft.com/office/powerpoint/2010/main" val="31501423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zh-CN" sz="3200">
                <a:latin typeface="宋体" charset="-122"/>
              </a:rPr>
              <a:t>4.4  </a:t>
            </a:r>
            <a:r>
              <a:rPr lang="zh-CN" altLang="en-US" sz="3200">
                <a:latin typeface="宋体" charset="-122"/>
              </a:rPr>
              <a:t>关系模式的分解</a:t>
            </a:r>
          </a:p>
        </p:txBody>
      </p:sp>
      <p:sp>
        <p:nvSpPr>
          <p:cNvPr id="273411" name="Rectangle 3"/>
          <p:cNvSpPr>
            <a:spLocks noGrp="1" noChangeArrowheads="1"/>
          </p:cNvSpPr>
          <p:nvPr>
            <p:ph type="body" idx="1"/>
          </p:nvPr>
        </p:nvSpPr>
        <p:spPr/>
        <p:txBody>
          <a:bodyPr/>
          <a:lstStyle/>
          <a:p>
            <a:pPr>
              <a:buFont typeface="Wingdings" charset="2"/>
              <a:buNone/>
            </a:pPr>
            <a:r>
              <a:rPr lang="zh-CN" altLang="en-US" b="1"/>
              <a:t>例：</a:t>
            </a:r>
            <a:r>
              <a:rPr lang="en-US" altLang="zh-CN" b="1"/>
              <a:t>R(A</a:t>
            </a:r>
            <a:r>
              <a:rPr lang="zh-CN" altLang="en-US" b="1"/>
              <a:t>，</a:t>
            </a:r>
            <a:r>
              <a:rPr lang="en-US" altLang="zh-CN" b="1"/>
              <a:t>B</a:t>
            </a:r>
            <a:r>
              <a:rPr lang="zh-CN" altLang="en-US" b="1"/>
              <a:t>，</a:t>
            </a:r>
            <a:r>
              <a:rPr lang="en-US" altLang="zh-CN" b="1"/>
              <a:t>C) </a:t>
            </a:r>
            <a:r>
              <a:rPr lang="zh-CN" altLang="en-US" b="1"/>
              <a:t>， </a:t>
            </a:r>
            <a:r>
              <a:rPr lang="en-US" altLang="zh-CN" b="1"/>
              <a:t>F={A-&gt;B</a:t>
            </a:r>
            <a:r>
              <a:rPr lang="zh-CN" altLang="en-US" b="1"/>
              <a:t>，</a:t>
            </a:r>
            <a:r>
              <a:rPr lang="en-US" altLang="zh-CN" b="1"/>
              <a:t>A-&gt;C} </a:t>
            </a:r>
            <a:r>
              <a:rPr lang="zh-CN" altLang="en-US" b="1"/>
              <a:t>，分解</a:t>
            </a:r>
            <a:r>
              <a:rPr lang="en-US" altLang="zh-CN" b="1"/>
              <a:t>ρ={AB</a:t>
            </a:r>
            <a:r>
              <a:rPr lang="zh-CN" altLang="en-US" b="1"/>
              <a:t>，</a:t>
            </a:r>
            <a:r>
              <a:rPr lang="en-US" altLang="zh-CN" b="1"/>
              <a:t>AC} </a:t>
            </a:r>
          </a:p>
          <a:p>
            <a:pPr>
              <a:buFont typeface="Wingdings" charset="2"/>
              <a:buNone/>
            </a:pPr>
            <a:r>
              <a:rPr lang="en-US" altLang="zh-CN" b="1"/>
              <a:t>    </a:t>
            </a:r>
            <a:r>
              <a:rPr lang="zh-CN" altLang="en-US" b="1"/>
              <a:t>判断</a:t>
            </a:r>
            <a:r>
              <a:rPr lang="en-US" altLang="zh-CN" b="1"/>
              <a:t>1</a:t>
            </a:r>
            <a:r>
              <a:rPr lang="zh-CN" altLang="en-US" b="1"/>
              <a:t>：</a:t>
            </a:r>
            <a:r>
              <a:rPr lang="zh-CN" altLang="en-US" b="1">
                <a:solidFill>
                  <a:schemeClr val="folHlink"/>
                </a:solidFill>
              </a:rPr>
              <a:t>    </a:t>
            </a:r>
            <a:r>
              <a:rPr lang="en-US" altLang="zh-CN" sz="3200" b="1"/>
              <a:t>r=</a:t>
            </a:r>
            <a:r>
              <a:rPr lang="en-US" altLang="zh-CN" sz="3600" b="1"/>
              <a:t>Π</a:t>
            </a:r>
            <a:r>
              <a:rPr lang="en-US" altLang="zh-CN" sz="2400" b="1"/>
              <a:t>AB</a:t>
            </a:r>
            <a:r>
              <a:rPr lang="en-US" altLang="zh-CN" sz="3200" b="1"/>
              <a:t>(r)</a:t>
            </a:r>
            <a:r>
              <a:rPr lang="en-US" altLang="zh-CN" sz="2400" b="1"/>
              <a:t> |X| </a:t>
            </a:r>
            <a:r>
              <a:rPr lang="en-US" altLang="zh-CN" sz="3600" b="1"/>
              <a:t>Π</a:t>
            </a:r>
            <a:r>
              <a:rPr lang="en-US" altLang="zh-CN" sz="2400" b="1"/>
              <a:t>AC</a:t>
            </a:r>
            <a:r>
              <a:rPr lang="en-US" altLang="zh-CN" sz="3200" b="1"/>
              <a:t>(r)</a:t>
            </a:r>
          </a:p>
          <a:p>
            <a:pPr>
              <a:buFont typeface="Wingdings" charset="2"/>
              <a:buNone/>
            </a:pPr>
            <a:r>
              <a:rPr lang="en-US" altLang="zh-CN" sz="3200" b="1"/>
              <a:t>           </a:t>
            </a:r>
            <a:r>
              <a:rPr lang="zh-CN" altLang="en-US" sz="3200" b="1"/>
              <a:t>是无损连接分解。</a:t>
            </a:r>
          </a:p>
          <a:p>
            <a:pPr>
              <a:buFont typeface="Wingdings" charset="2"/>
              <a:buNone/>
            </a:pPr>
            <a:r>
              <a:rPr lang="zh-CN" altLang="en-US" b="1"/>
              <a:t>    判断</a:t>
            </a:r>
            <a:r>
              <a:rPr lang="en-US" altLang="zh-CN" b="1"/>
              <a:t>2: </a:t>
            </a:r>
            <a:r>
              <a:rPr lang="en-US" altLang="zh-CN" sz="3600" b="1"/>
              <a:t>   </a:t>
            </a:r>
            <a:r>
              <a:rPr lang="en-US" altLang="zh-CN" sz="3200" b="1"/>
              <a:t> F</a:t>
            </a:r>
            <a:r>
              <a:rPr lang="en-US" altLang="zh-CN" sz="3600" b="1">
                <a:solidFill>
                  <a:schemeClr val="hlink"/>
                </a:solidFill>
              </a:rPr>
              <a:t>≡</a:t>
            </a:r>
            <a:r>
              <a:rPr lang="en-US" altLang="zh-CN" sz="3600" b="1"/>
              <a:t>Π</a:t>
            </a:r>
            <a:r>
              <a:rPr lang="en-US" altLang="zh-CN" sz="2400" b="1"/>
              <a:t>AB</a:t>
            </a:r>
            <a:r>
              <a:rPr lang="en-US" altLang="zh-CN" sz="3200" b="1"/>
              <a:t>(F)∪</a:t>
            </a:r>
            <a:r>
              <a:rPr lang="en-US" altLang="zh-CN" sz="3600" b="1"/>
              <a:t>Π</a:t>
            </a:r>
            <a:r>
              <a:rPr lang="en-US" altLang="zh-CN" sz="2400" b="1"/>
              <a:t>AC</a:t>
            </a:r>
            <a:r>
              <a:rPr lang="en-US" altLang="zh-CN" sz="3200" b="1"/>
              <a:t>(F)</a:t>
            </a:r>
          </a:p>
          <a:p>
            <a:pPr>
              <a:buFont typeface="Wingdings" charset="2"/>
              <a:buNone/>
            </a:pPr>
            <a:r>
              <a:rPr lang="en-US" altLang="zh-CN" sz="3200" b="1"/>
              <a:t>                       = </a:t>
            </a:r>
            <a:r>
              <a:rPr lang="en-US" altLang="zh-CN" b="1"/>
              <a:t>{A-&gt;B</a:t>
            </a:r>
            <a:r>
              <a:rPr lang="zh-CN" altLang="en-US" b="1"/>
              <a:t>，</a:t>
            </a:r>
            <a:r>
              <a:rPr lang="en-US" altLang="zh-CN" b="1"/>
              <a:t>A-&gt;C}</a:t>
            </a:r>
          </a:p>
          <a:p>
            <a:pPr>
              <a:buFont typeface="Wingdings" charset="2"/>
              <a:buNone/>
            </a:pPr>
            <a:r>
              <a:rPr lang="en-US" altLang="zh-CN" b="1"/>
              <a:t>             </a:t>
            </a:r>
            <a:r>
              <a:rPr lang="zh-CN" altLang="en-US" b="1"/>
              <a:t>具有函数依赖保持性。 </a:t>
            </a:r>
          </a:p>
          <a:p>
            <a:endParaRPr lang="zh-CN" altLang="en-US"/>
          </a:p>
        </p:txBody>
      </p:sp>
      <p:graphicFrame>
        <p:nvGraphicFramePr>
          <p:cNvPr id="273412" name="Group 4"/>
          <p:cNvGraphicFramePr>
            <a:graphicFrameLocks noGrp="1"/>
          </p:cNvGraphicFramePr>
          <p:nvPr/>
        </p:nvGraphicFramePr>
        <p:xfrm>
          <a:off x="8229600" y="2362200"/>
          <a:ext cx="1981200" cy="187960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69900">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469900">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469900">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r h="469900">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a3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lvl1pPr>
                        <a:defRPr sz="2400">
                          <a:solidFill>
                            <a:schemeClr val="tx1"/>
                          </a:solidFill>
                          <a:latin typeface="Tahoma" charset="0"/>
                          <a:ea typeface="宋体" charset="-122"/>
                        </a:defRPr>
                      </a:lvl1pPr>
                      <a:lvl2pPr>
                        <a:buClr>
                          <a:schemeClr val="hlink"/>
                        </a:buClr>
                        <a:buSzPct val="55000"/>
                        <a:defRPr sz="2000">
                          <a:solidFill>
                            <a:schemeClr val="tx1"/>
                          </a:solidFill>
                          <a:latin typeface="Tahoma" charset="0"/>
                          <a:ea typeface="宋体" charset="-122"/>
                        </a:defRPr>
                      </a:lvl2pPr>
                      <a:lvl3pPr>
                        <a:buSzPct val="50000"/>
                        <a:defRPr sz="2000">
                          <a:solidFill>
                            <a:schemeClr val="tx1"/>
                          </a:solidFill>
                          <a:latin typeface="Tahoma" charset="0"/>
                          <a:ea typeface="宋体" charset="-122"/>
                        </a:defRPr>
                      </a:lvl3pPr>
                      <a:lvl4pPr>
                        <a:buClr>
                          <a:schemeClr val="accent2"/>
                        </a:buClr>
                        <a:buSzPct val="55000"/>
                        <a:defRPr>
                          <a:solidFill>
                            <a:schemeClr val="tx1"/>
                          </a:solidFill>
                          <a:latin typeface="Tahoma" charset="0"/>
                          <a:ea typeface="宋体" charset="-122"/>
                        </a:defRPr>
                      </a:lvl4pPr>
                      <a:lvl5pPr>
                        <a:buClr>
                          <a:schemeClr val="accent1"/>
                        </a:buClr>
                        <a:buSzPct val="50000"/>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1" i="0" u="none" strike="noStrike" cap="none" normalizeH="0" baseline="0">
                          <a:ln>
                            <a:noFill/>
                          </a:ln>
                          <a:solidFill>
                            <a:schemeClr val="tx1"/>
                          </a:solidFill>
                          <a:effectLst/>
                          <a:latin typeface="Tahoma" charset="0"/>
                          <a:ea typeface="宋体"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3"/>
                  </a:ext>
                </a:extLst>
              </a:tr>
            </a:tbl>
          </a:graphicData>
        </a:graphic>
      </p:graphicFrame>
      <p:sp>
        <p:nvSpPr>
          <p:cNvPr id="273434" name="Text Box 26"/>
          <p:cNvSpPr txBox="1">
            <a:spLocks noChangeArrowheads="1"/>
          </p:cNvSpPr>
          <p:nvPr/>
        </p:nvSpPr>
        <p:spPr bwMode="auto">
          <a:xfrm>
            <a:off x="8305800" y="1752600"/>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Tx/>
              <a:buSzTx/>
              <a:buFontTx/>
              <a:buNone/>
            </a:pPr>
            <a:r>
              <a:rPr kumimoji="1" lang="en-US" altLang="zh-CN"/>
              <a:t>r</a:t>
            </a:r>
          </a:p>
        </p:txBody>
      </p:sp>
      <p:sp>
        <p:nvSpPr>
          <p:cNvPr id="273435" name="AutoShape 27"/>
          <p:cNvSpPr>
            <a:spLocks noChangeArrowheads="1"/>
          </p:cNvSpPr>
          <p:nvPr/>
        </p:nvSpPr>
        <p:spPr bwMode="auto">
          <a:xfrm>
            <a:off x="2057400" y="5257800"/>
            <a:ext cx="2590800" cy="609600"/>
          </a:xfrm>
          <a:prstGeom prst="wedgeRoundRectCallout">
            <a:avLst>
              <a:gd name="adj1" fmla="val -39218"/>
              <a:gd name="adj2" fmla="val -86718"/>
              <a:gd name="adj3" fmla="val 16667"/>
            </a:avLst>
          </a:prstGeom>
          <a:solidFill>
            <a:srgbClr val="BFFFEE"/>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0"/>
              </a:spcBef>
              <a:buClrTx/>
              <a:buSzTx/>
              <a:buFontTx/>
              <a:buNone/>
            </a:pPr>
            <a:r>
              <a:rPr lang="en-US" altLang="zh-CN" sz="2400"/>
              <a:t>?</a:t>
            </a:r>
            <a:r>
              <a:rPr lang="en-US" altLang="zh-CN"/>
              <a:t>ρ</a:t>
            </a:r>
            <a:r>
              <a:rPr lang="en-US" altLang="zh-CN" sz="2400"/>
              <a:t>={AB</a:t>
            </a:r>
            <a:r>
              <a:rPr lang="zh-CN" altLang="en-US" sz="2400"/>
              <a:t>，</a:t>
            </a:r>
            <a:r>
              <a:rPr lang="en-US" altLang="zh-CN" sz="2400"/>
              <a:t>BC}</a:t>
            </a:r>
          </a:p>
        </p:txBody>
      </p:sp>
    </p:spTree>
    <p:extLst>
      <p:ext uri="{BB962C8B-B14F-4D97-AF65-F5344CB8AC3E}">
        <p14:creationId xmlns:p14="http://schemas.microsoft.com/office/powerpoint/2010/main" val="1423752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additive="base">
                                        <p:cTn id="7" dur="500" fill="hold"/>
                                        <p:tgtEl>
                                          <p:spTgt spid="273410"/>
                                        </p:tgtEl>
                                        <p:attrNameLst>
                                          <p:attrName>ppt_x</p:attrName>
                                        </p:attrNameLst>
                                      </p:cBhvr>
                                      <p:tavLst>
                                        <p:tav tm="0">
                                          <p:val>
                                            <p:strVal val="#ppt_x"/>
                                          </p:val>
                                        </p:tav>
                                        <p:tav tm="100000">
                                          <p:val>
                                            <p:strVal val="#ppt_x"/>
                                          </p:val>
                                        </p:tav>
                                      </p:tavLst>
                                    </p:anim>
                                    <p:anim calcmode="lin" valueType="num">
                                      <p:cBhvr additive="base">
                                        <p:cTn id="8" dur="500" fill="hold"/>
                                        <p:tgtEl>
                                          <p:spTgt spid="2734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73434">
                                            <p:txEl>
                                              <p:pRg st="0" end="0"/>
                                            </p:txEl>
                                          </p:spTgt>
                                        </p:tgtEl>
                                        <p:attrNameLst>
                                          <p:attrName>style.visibility</p:attrName>
                                        </p:attrNameLst>
                                      </p:cBhvr>
                                      <p:to>
                                        <p:strVal val="visible"/>
                                      </p:to>
                                    </p:set>
                                    <p:animEffect transition="in" filter="box(out)">
                                      <p:cBhvr>
                                        <p:cTn id="13" dur="500"/>
                                        <p:tgtEl>
                                          <p:spTgt spid="273434">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73412"/>
                                        </p:tgtEl>
                                        <p:attrNameLst>
                                          <p:attrName>style.visibility</p:attrName>
                                        </p:attrNameLst>
                                      </p:cBhvr>
                                      <p:to>
                                        <p:strVal val="visible"/>
                                      </p:to>
                                    </p:set>
                                    <p:animEffect transition="in" filter="box(out)">
                                      <p:cBhvr>
                                        <p:cTn id="18" dur="500"/>
                                        <p:tgtEl>
                                          <p:spTgt spid="273412"/>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3411">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3411">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3411">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73411">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73435"/>
                                        </p:tgtEl>
                                        <p:attrNameLst>
                                          <p:attrName>style.visibility</p:attrName>
                                        </p:attrNameLst>
                                      </p:cBhvr>
                                      <p:to>
                                        <p:strVal val="visible"/>
                                      </p:to>
                                    </p:set>
                                    <p:anim calcmode="lin" valueType="num">
                                      <p:cBhvr additive="base">
                                        <p:cTn id="47" dur="500" fill="hold"/>
                                        <p:tgtEl>
                                          <p:spTgt spid="273435"/>
                                        </p:tgtEl>
                                        <p:attrNameLst>
                                          <p:attrName>ppt_x</p:attrName>
                                        </p:attrNameLst>
                                      </p:cBhvr>
                                      <p:tavLst>
                                        <p:tav tm="0">
                                          <p:val>
                                            <p:strVal val="0-#ppt_w/2"/>
                                          </p:val>
                                        </p:tav>
                                        <p:tav tm="100000">
                                          <p:val>
                                            <p:strVal val="#ppt_x"/>
                                          </p:val>
                                        </p:tav>
                                      </p:tavLst>
                                    </p:anim>
                                    <p:anim calcmode="lin" valueType="num">
                                      <p:cBhvr additive="base">
                                        <p:cTn id="48" dur="500" fill="hold"/>
                                        <p:tgtEl>
                                          <p:spTgt spid="2734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utoUpdateAnimBg="0"/>
      <p:bldP spid="273411" grpId="0" build="p" autoUpdateAnimBg="0"/>
      <p:bldP spid="273434" grpId="0" build="p" autoUpdateAnimBg="0"/>
      <p:bldP spid="273435"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第八章 数据库编程</a:t>
            </a:r>
            <a:endParaRPr lang="zh-CN" altLang="en-US" dirty="0"/>
          </a:p>
        </p:txBody>
      </p:sp>
      <p:sp>
        <p:nvSpPr>
          <p:cNvPr id="3" name="内容占位符 2"/>
          <p:cNvSpPr>
            <a:spLocks noGrp="1"/>
          </p:cNvSpPr>
          <p:nvPr>
            <p:ph idx="1"/>
          </p:nvPr>
        </p:nvSpPr>
        <p:spPr/>
        <p:txBody>
          <a:bodyPr/>
          <a:lstStyle/>
          <a:p>
            <a:r>
              <a:rPr lang="en-US" altLang="zh-CN" dirty="0"/>
              <a:t>8.1 </a:t>
            </a:r>
            <a:r>
              <a:rPr lang="zh-CN" altLang="en-US" dirty="0"/>
              <a:t>嵌入式</a:t>
            </a:r>
            <a:r>
              <a:rPr lang="en-US" altLang="zh-CN" dirty="0"/>
              <a:t>SQL</a:t>
            </a:r>
          </a:p>
          <a:p>
            <a:r>
              <a:rPr lang="en-US" altLang="zh-CN" dirty="0"/>
              <a:t>8.2 </a:t>
            </a:r>
            <a:r>
              <a:rPr lang="zh-CN" altLang="en-US" dirty="0"/>
              <a:t>过程化</a:t>
            </a:r>
            <a:r>
              <a:rPr lang="en-US" altLang="zh-CN" dirty="0"/>
              <a:t>SQL</a:t>
            </a:r>
          </a:p>
          <a:p>
            <a:r>
              <a:rPr lang="en-US" altLang="zh-CN" dirty="0"/>
              <a:t>8.3 </a:t>
            </a:r>
            <a:r>
              <a:rPr lang="zh-CN" altLang="en-US" dirty="0"/>
              <a:t>存储过程和函数</a:t>
            </a:r>
          </a:p>
          <a:p>
            <a:r>
              <a:rPr lang="en-US" altLang="zh-CN" dirty="0"/>
              <a:t>8.4 ODBC</a:t>
            </a:r>
            <a:r>
              <a:rPr lang="zh-CN" altLang="en-US" dirty="0"/>
              <a:t>编程</a:t>
            </a:r>
          </a:p>
          <a:p>
            <a:r>
              <a:rPr lang="zh-CN" altLang="en-US" dirty="0"/>
              <a:t>*</a:t>
            </a:r>
            <a:r>
              <a:rPr lang="en-US" altLang="zh-CN" dirty="0"/>
              <a:t>8.5 OLE DB</a:t>
            </a:r>
          </a:p>
          <a:p>
            <a:r>
              <a:rPr lang="en-US" altLang="zh-CN" dirty="0"/>
              <a:t>*8.6 JDBC</a:t>
            </a:r>
            <a:r>
              <a:rPr lang="zh-CN" altLang="en-US" dirty="0"/>
              <a:t>编程</a:t>
            </a:r>
          </a:p>
        </p:txBody>
      </p:sp>
    </p:spTree>
    <p:extLst>
      <p:ext uri="{BB962C8B-B14F-4D97-AF65-F5344CB8AC3E}">
        <p14:creationId xmlns:p14="http://schemas.microsoft.com/office/powerpoint/2010/main" val="22996295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p:txBody>
          <a:bodyPr/>
          <a:lstStyle/>
          <a:p>
            <a:r>
              <a:rPr lang="zh-CN" altLang="en-US" smtClean="0"/>
              <a:t>嵌入式</a:t>
            </a:r>
            <a:r>
              <a:rPr lang="en-US" altLang="zh-CN" smtClean="0"/>
              <a:t>SQL</a:t>
            </a:r>
            <a:r>
              <a:rPr lang="zh-CN" altLang="en-US" smtClean="0"/>
              <a:t>的处理过程（续） </a:t>
            </a:r>
          </a:p>
        </p:txBody>
      </p:sp>
      <p:sp>
        <p:nvSpPr>
          <p:cNvPr id="7175" name="AutoShape 7"/>
          <p:cNvSpPr>
            <a:spLocks noChangeArrowheads="1"/>
          </p:cNvSpPr>
          <p:nvPr/>
        </p:nvSpPr>
        <p:spPr bwMode="auto">
          <a:xfrm>
            <a:off x="4000501" y="2205567"/>
            <a:ext cx="3839633" cy="861484"/>
          </a:xfrm>
          <a:prstGeom prst="flowChartProcess">
            <a:avLst/>
          </a:prstGeom>
          <a:ln>
            <a:headEnd/>
            <a:tailEnd/>
          </a:ln>
        </p:spPr>
        <p:style>
          <a:lnRef idx="2">
            <a:schemeClr val="dk1"/>
          </a:lnRef>
          <a:fillRef idx="1">
            <a:schemeClr val="lt1"/>
          </a:fillRef>
          <a:effectRef idx="0">
            <a:schemeClr val="dk1"/>
          </a:effectRef>
          <a:fontRef idx="minor">
            <a:schemeClr val="dk1"/>
          </a:fontRef>
        </p:style>
        <p:txBody>
          <a:bodyPr/>
          <a:lstStyle/>
          <a:p>
            <a:pPr marL="457189" indent="-457189" algn="ctr" eaLnBrk="0" hangingPunct="0">
              <a:defRPr/>
            </a:pPr>
            <a:r>
              <a:rPr lang="zh-CN" altLang="en-US" sz="2133" b="1" dirty="0">
                <a:latin typeface="Times New Roman" pitchFamily="18" charset="0"/>
              </a:rPr>
              <a:t>关系数据库管理系统预处</a:t>
            </a:r>
            <a:endParaRPr lang="en-US" sz="2133" b="1" dirty="0">
              <a:latin typeface="Times New Roman" pitchFamily="18" charset="0"/>
            </a:endParaRPr>
          </a:p>
          <a:p>
            <a:pPr marL="457189" indent="-457189" algn="ctr" eaLnBrk="0" hangingPunct="0">
              <a:defRPr/>
            </a:pPr>
            <a:r>
              <a:rPr lang="zh-CN" altLang="en-US" sz="2133" b="1" dirty="0">
                <a:latin typeface="Times New Roman" pitchFamily="18" charset="0"/>
              </a:rPr>
              <a:t>理程序转换嵌入式</a:t>
            </a:r>
            <a:r>
              <a:rPr lang="en-US" altLang="zh-CN" sz="2133" b="1" dirty="0"/>
              <a:t>SQL</a:t>
            </a:r>
            <a:r>
              <a:rPr lang="zh-CN" altLang="en-US" sz="2133" b="1" dirty="0">
                <a:latin typeface="Times New Roman" pitchFamily="18" charset="0"/>
              </a:rPr>
              <a:t>语</a:t>
            </a:r>
            <a:endParaRPr lang="en-US" sz="2133" b="1" dirty="0">
              <a:latin typeface="Times New Roman" pitchFamily="18" charset="0"/>
            </a:endParaRPr>
          </a:p>
          <a:p>
            <a:pPr marL="457189" indent="-457189" algn="ctr" eaLnBrk="0" hangingPunct="0">
              <a:defRPr/>
            </a:pPr>
            <a:r>
              <a:rPr lang="zh-CN" altLang="en-US" sz="2133" b="1" dirty="0">
                <a:latin typeface="Times New Roman" pitchFamily="18" charset="0"/>
              </a:rPr>
              <a:t>句为函数调用</a:t>
            </a:r>
          </a:p>
        </p:txBody>
      </p:sp>
      <p:sp>
        <p:nvSpPr>
          <p:cNvPr id="7176" name="AutoShape 8"/>
          <p:cNvSpPr>
            <a:spLocks noChangeArrowheads="1"/>
          </p:cNvSpPr>
          <p:nvPr/>
        </p:nvSpPr>
        <p:spPr bwMode="auto">
          <a:xfrm>
            <a:off x="4000501" y="1126067"/>
            <a:ext cx="3839633" cy="755651"/>
          </a:xfrm>
          <a:prstGeom prst="flowChartInputOutput">
            <a:avLst/>
          </a:prstGeom>
          <a:ln>
            <a:headEnd/>
            <a:tailEnd/>
          </a:ln>
        </p:spPr>
        <p:style>
          <a:lnRef idx="2">
            <a:schemeClr val="dk1"/>
          </a:lnRef>
          <a:fillRef idx="1">
            <a:schemeClr val="lt1"/>
          </a:fillRef>
          <a:effectRef idx="0">
            <a:schemeClr val="dk1"/>
          </a:effectRef>
          <a:fontRef idx="minor">
            <a:schemeClr val="dk1"/>
          </a:fontRef>
        </p:style>
        <p:txBody>
          <a:bodyPr lIns="48000" tIns="240000" rIns="48000" bIns="0"/>
          <a:lstStyle/>
          <a:p>
            <a:pPr marL="457189" indent="-457189" algn="ctr" eaLnBrk="0" hangingPunct="0">
              <a:defRPr/>
            </a:pPr>
            <a:r>
              <a:rPr lang="zh-CN" altLang="en-US" sz="2133" b="1" dirty="0">
                <a:latin typeface="Times New Roman" pitchFamily="18" charset="0"/>
              </a:rPr>
              <a:t>含嵌入式</a:t>
            </a:r>
            <a:r>
              <a:rPr lang="en-US" altLang="zh-CN" sz="2133" b="1" dirty="0"/>
              <a:t>SQL</a:t>
            </a:r>
            <a:r>
              <a:rPr lang="zh-CN" altLang="en-US" sz="2133" b="1" dirty="0">
                <a:latin typeface="Times New Roman" pitchFamily="18" charset="0"/>
              </a:rPr>
              <a:t>语句</a:t>
            </a:r>
            <a:endParaRPr lang="en-US" sz="2133" b="1" dirty="0">
              <a:latin typeface="Times New Roman" pitchFamily="18" charset="0"/>
            </a:endParaRPr>
          </a:p>
          <a:p>
            <a:pPr marL="457189" indent="-457189" algn="ctr" eaLnBrk="0" hangingPunct="0">
              <a:defRPr/>
            </a:pPr>
            <a:r>
              <a:rPr lang="zh-CN" altLang="en-US" sz="2133" b="1" dirty="0">
                <a:latin typeface="Times New Roman" pitchFamily="18" charset="0"/>
              </a:rPr>
              <a:t>的主语言程序</a:t>
            </a:r>
          </a:p>
        </p:txBody>
      </p:sp>
      <p:sp>
        <p:nvSpPr>
          <p:cNvPr id="7177" name="AutoShape 10"/>
          <p:cNvSpPr>
            <a:spLocks noChangeArrowheads="1"/>
          </p:cNvSpPr>
          <p:nvPr/>
        </p:nvSpPr>
        <p:spPr bwMode="auto">
          <a:xfrm>
            <a:off x="4000501" y="3429000"/>
            <a:ext cx="3839633" cy="755651"/>
          </a:xfrm>
          <a:prstGeom prst="flowChartInputOutput">
            <a:avLst/>
          </a:prstGeom>
          <a:ln>
            <a:headEnd/>
            <a:tailEnd/>
          </a:ln>
        </p:spPr>
        <p:style>
          <a:lnRef idx="2">
            <a:schemeClr val="dk1"/>
          </a:lnRef>
          <a:fillRef idx="1">
            <a:schemeClr val="lt1"/>
          </a:fillRef>
          <a:effectRef idx="0">
            <a:schemeClr val="dk1"/>
          </a:effectRef>
          <a:fontRef idx="minor">
            <a:schemeClr val="dk1"/>
          </a:fontRef>
        </p:style>
        <p:txBody>
          <a:bodyPr lIns="48000" tIns="144000" rIns="48000" bIns="0"/>
          <a:lstStyle/>
          <a:p>
            <a:pPr marL="457189" indent="-457189" algn="ctr" eaLnBrk="0" hangingPunct="0">
              <a:lnSpc>
                <a:spcPct val="110000"/>
              </a:lnSpc>
              <a:defRPr/>
            </a:pPr>
            <a:r>
              <a:rPr lang="zh-CN" altLang="en-US" sz="2133" b="1">
                <a:latin typeface="Times New Roman" pitchFamily="18" charset="0"/>
              </a:rPr>
              <a:t>转换后的</a:t>
            </a:r>
            <a:endParaRPr lang="en-US" sz="2133" b="1">
              <a:latin typeface="Times New Roman" pitchFamily="18" charset="0"/>
            </a:endParaRPr>
          </a:p>
          <a:p>
            <a:pPr marL="457189" indent="-457189" algn="ctr" eaLnBrk="0" hangingPunct="0">
              <a:lnSpc>
                <a:spcPct val="110000"/>
              </a:lnSpc>
              <a:defRPr/>
            </a:pPr>
            <a:r>
              <a:rPr lang="zh-CN" altLang="en-US" sz="2133" b="1">
                <a:latin typeface="Times New Roman" pitchFamily="18" charset="0"/>
              </a:rPr>
              <a:t>主语言程序</a:t>
            </a:r>
          </a:p>
        </p:txBody>
      </p:sp>
      <p:sp>
        <p:nvSpPr>
          <p:cNvPr id="7178" name="AutoShape 11"/>
          <p:cNvSpPr>
            <a:spLocks noChangeArrowheads="1"/>
          </p:cNvSpPr>
          <p:nvPr/>
        </p:nvSpPr>
        <p:spPr bwMode="auto">
          <a:xfrm>
            <a:off x="4000501" y="4472518"/>
            <a:ext cx="3839633" cy="757767"/>
          </a:xfrm>
          <a:prstGeom prst="flowChartProcess">
            <a:avLst/>
          </a:prstGeom>
          <a:ln>
            <a:headEnd/>
            <a:tailEnd/>
          </a:ln>
        </p:spPr>
        <p:style>
          <a:lnRef idx="2">
            <a:schemeClr val="dk1"/>
          </a:lnRef>
          <a:fillRef idx="1">
            <a:schemeClr val="lt1"/>
          </a:fillRef>
          <a:effectRef idx="0">
            <a:schemeClr val="dk1"/>
          </a:effectRef>
          <a:fontRef idx="minor">
            <a:schemeClr val="dk1"/>
          </a:fontRef>
        </p:style>
        <p:txBody>
          <a:bodyPr tIns="192000"/>
          <a:lstStyle/>
          <a:p>
            <a:pPr marL="457189" indent="-457189" algn="ctr" eaLnBrk="0" hangingPunct="0">
              <a:defRPr/>
            </a:pPr>
            <a:r>
              <a:rPr lang="zh-CN" altLang="en-US" sz="2133" b="1">
                <a:latin typeface="Times New Roman" pitchFamily="18" charset="0"/>
              </a:rPr>
              <a:t>主语言编译程序</a:t>
            </a:r>
            <a:endParaRPr lang="en-US" sz="2133" b="1">
              <a:latin typeface="Times New Roman" pitchFamily="18" charset="0"/>
            </a:endParaRPr>
          </a:p>
          <a:p>
            <a:pPr marL="457189" indent="-457189" algn="ctr" eaLnBrk="0" hangingPunct="0">
              <a:defRPr/>
            </a:pPr>
            <a:r>
              <a:rPr lang="zh-CN" altLang="en-US" sz="2133" b="1">
                <a:latin typeface="Times New Roman" pitchFamily="18" charset="0"/>
              </a:rPr>
              <a:t>编译处理</a:t>
            </a:r>
          </a:p>
        </p:txBody>
      </p:sp>
      <p:sp>
        <p:nvSpPr>
          <p:cNvPr id="7179" name="AutoShape 10"/>
          <p:cNvSpPr>
            <a:spLocks noChangeArrowheads="1"/>
          </p:cNvSpPr>
          <p:nvPr/>
        </p:nvSpPr>
        <p:spPr bwMode="auto">
          <a:xfrm>
            <a:off x="4000501" y="5590118"/>
            <a:ext cx="3839633" cy="647700"/>
          </a:xfrm>
          <a:prstGeom prst="flowChartInputOutput">
            <a:avLst/>
          </a:prstGeom>
          <a:ln>
            <a:headEnd/>
            <a:tailEnd/>
          </a:ln>
        </p:spPr>
        <p:style>
          <a:lnRef idx="2">
            <a:schemeClr val="dk1"/>
          </a:lnRef>
          <a:fillRef idx="1">
            <a:schemeClr val="lt1"/>
          </a:fillRef>
          <a:effectRef idx="0">
            <a:schemeClr val="dk1"/>
          </a:effectRef>
          <a:fontRef idx="minor">
            <a:schemeClr val="dk1"/>
          </a:fontRef>
        </p:style>
        <p:txBody>
          <a:bodyPr lIns="48000" tIns="144000" rIns="48000" bIns="0"/>
          <a:lstStyle/>
          <a:p>
            <a:pPr marL="457189" indent="-457189" algn="ctr" eaLnBrk="0" hangingPunct="0">
              <a:lnSpc>
                <a:spcPct val="150000"/>
              </a:lnSpc>
              <a:defRPr/>
            </a:pPr>
            <a:r>
              <a:rPr lang="zh-CN" altLang="en-US" sz="2133" b="1">
                <a:latin typeface="Times New Roman" pitchFamily="18" charset="0"/>
              </a:rPr>
              <a:t>目标语言程序</a:t>
            </a:r>
          </a:p>
        </p:txBody>
      </p:sp>
      <p:cxnSp>
        <p:nvCxnSpPr>
          <p:cNvPr id="2" name="直接箭头连接符 13"/>
          <p:cNvCxnSpPr>
            <a:cxnSpLocks noChangeShapeType="1"/>
          </p:cNvCxnSpPr>
          <p:nvPr/>
        </p:nvCxnSpPr>
        <p:spPr bwMode="auto">
          <a:xfrm>
            <a:off x="5920317" y="1881718"/>
            <a:ext cx="0" cy="31538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16" name="直接箭头连接符 15"/>
          <p:cNvCxnSpPr>
            <a:stCxn id="7176" idx="4"/>
            <a:endCxn id="7175" idx="0"/>
          </p:cNvCxnSpPr>
          <p:nvPr/>
        </p:nvCxnSpPr>
        <p:spPr bwMode="auto">
          <a:xfrm>
            <a:off x="5920317" y="1881718"/>
            <a:ext cx="0" cy="323849"/>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7175" idx="2"/>
          </p:cNvCxnSpPr>
          <p:nvPr/>
        </p:nvCxnSpPr>
        <p:spPr bwMode="auto">
          <a:xfrm>
            <a:off x="5920317" y="3067051"/>
            <a:ext cx="0" cy="361949"/>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bwMode="auto">
          <a:xfrm>
            <a:off x="5920317" y="4148667"/>
            <a:ext cx="0" cy="323851"/>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178" idx="2"/>
            <a:endCxn id="7179" idx="1"/>
          </p:cNvCxnSpPr>
          <p:nvPr/>
        </p:nvCxnSpPr>
        <p:spPr bwMode="auto">
          <a:xfrm>
            <a:off x="5920317" y="5230285"/>
            <a:ext cx="0" cy="35983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40827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613117" y="210380"/>
            <a:ext cx="10515600" cy="1325563"/>
          </a:xfrm>
        </p:spPr>
        <p:txBody>
          <a:bodyPr/>
          <a:lstStyle/>
          <a:p>
            <a:r>
              <a:rPr lang="en-US" altLang="zh-CN" dirty="0" smtClean="0"/>
              <a:t>8.1 </a:t>
            </a:r>
            <a:r>
              <a:rPr lang="zh-CN" altLang="en-US" dirty="0" smtClean="0"/>
              <a:t>嵌入式</a:t>
            </a:r>
            <a:r>
              <a:rPr lang="en-US" altLang="zh-CN" dirty="0" smtClean="0"/>
              <a:t>SQL</a:t>
            </a:r>
            <a:endParaRPr lang="zh-CN" altLang="en-US" dirty="0" smtClean="0"/>
          </a:p>
        </p:txBody>
      </p:sp>
      <p:sp>
        <p:nvSpPr>
          <p:cNvPr id="9219" name="内容占位符 2"/>
          <p:cNvSpPr>
            <a:spLocks noGrp="1"/>
          </p:cNvSpPr>
          <p:nvPr>
            <p:ph idx="4294967295"/>
          </p:nvPr>
        </p:nvSpPr>
        <p:spPr>
          <a:xfrm>
            <a:off x="960967" y="1098551"/>
            <a:ext cx="10972800" cy="4660900"/>
          </a:xfrm>
        </p:spPr>
        <p:txBody>
          <a:bodyPr/>
          <a:lstStyle/>
          <a:p>
            <a:pPr marL="0" indent="0">
              <a:lnSpc>
                <a:spcPct val="150000"/>
              </a:lnSpc>
              <a:buNone/>
            </a:pPr>
            <a:r>
              <a:rPr lang="en-US" altLang="zh-CN" dirty="0" smtClean="0"/>
              <a:t>8.1.1 </a:t>
            </a:r>
            <a:r>
              <a:rPr lang="zh-CN" altLang="en-US" dirty="0" smtClean="0"/>
              <a:t>嵌入式</a:t>
            </a:r>
            <a:r>
              <a:rPr lang="en-US" altLang="zh-CN" dirty="0" smtClean="0"/>
              <a:t>SQL</a:t>
            </a:r>
            <a:r>
              <a:rPr lang="zh-CN" altLang="en-US" dirty="0" smtClean="0"/>
              <a:t>的处理过程</a:t>
            </a:r>
          </a:p>
          <a:p>
            <a:pPr marL="0" indent="0">
              <a:lnSpc>
                <a:spcPct val="150000"/>
              </a:lnSpc>
              <a:buNone/>
            </a:pPr>
            <a:r>
              <a:rPr lang="en-US" altLang="zh-CN" dirty="0"/>
              <a:t>8.1.2 </a:t>
            </a:r>
            <a:r>
              <a:rPr lang="zh-CN" altLang="en-US" dirty="0"/>
              <a:t>嵌入式</a:t>
            </a:r>
            <a:r>
              <a:rPr lang="en-US" altLang="zh-CN" dirty="0"/>
              <a:t>SQL</a:t>
            </a:r>
            <a:r>
              <a:rPr lang="zh-CN" altLang="en-US" dirty="0"/>
              <a:t>语句与主语言之间的通信</a:t>
            </a:r>
          </a:p>
          <a:p>
            <a:pPr marL="0" indent="0">
              <a:lnSpc>
                <a:spcPct val="150000"/>
              </a:lnSpc>
              <a:buNone/>
            </a:pPr>
            <a:r>
              <a:rPr lang="en-US" altLang="zh-CN" dirty="0"/>
              <a:t>8.1.3 </a:t>
            </a:r>
            <a:r>
              <a:rPr lang="zh-CN" altLang="en-US" dirty="0"/>
              <a:t>不用游标的</a:t>
            </a:r>
            <a:r>
              <a:rPr lang="en-US" altLang="zh-CN" dirty="0"/>
              <a:t>SQL</a:t>
            </a:r>
            <a:r>
              <a:rPr lang="zh-CN" altLang="en-US" dirty="0"/>
              <a:t>语句</a:t>
            </a:r>
          </a:p>
          <a:p>
            <a:pPr marL="0" indent="0">
              <a:lnSpc>
                <a:spcPct val="150000"/>
              </a:lnSpc>
              <a:buNone/>
            </a:pPr>
            <a:r>
              <a:rPr lang="en-US" altLang="zh-CN" dirty="0"/>
              <a:t>8.1.4 </a:t>
            </a:r>
            <a:r>
              <a:rPr lang="zh-CN" altLang="en-US" dirty="0"/>
              <a:t>使用游标的</a:t>
            </a:r>
            <a:r>
              <a:rPr lang="en-US" altLang="zh-CN" dirty="0"/>
              <a:t>SQL</a:t>
            </a:r>
            <a:r>
              <a:rPr lang="zh-CN" altLang="en-US" dirty="0"/>
              <a:t>语句</a:t>
            </a:r>
          </a:p>
          <a:p>
            <a:pPr marL="0" indent="0">
              <a:lnSpc>
                <a:spcPct val="150000"/>
              </a:lnSpc>
              <a:buNone/>
            </a:pPr>
            <a:r>
              <a:rPr lang="en-US" altLang="zh-CN" dirty="0"/>
              <a:t>8.1.5 </a:t>
            </a:r>
            <a:r>
              <a:rPr lang="zh-CN" altLang="en-US" dirty="0"/>
              <a:t>动态</a:t>
            </a:r>
            <a:r>
              <a:rPr lang="en-US" altLang="zh-CN" dirty="0"/>
              <a:t>SQL</a:t>
            </a:r>
          </a:p>
          <a:p>
            <a:pPr marL="0" indent="0"/>
            <a:endParaRPr lang="zh-CN" altLang="en-US" dirty="0" smtClean="0"/>
          </a:p>
        </p:txBody>
      </p:sp>
    </p:spTree>
    <p:extLst>
      <p:ext uri="{BB962C8B-B14F-4D97-AF65-F5344CB8AC3E}">
        <p14:creationId xmlns:p14="http://schemas.microsoft.com/office/powerpoint/2010/main" val="19940957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p:txBody>
          <a:bodyPr/>
          <a:lstStyle/>
          <a:p>
            <a:r>
              <a:rPr lang="en-US" altLang="zh-CN" smtClean="0"/>
              <a:t>8.3</a:t>
            </a:r>
            <a:r>
              <a:rPr lang="zh-CN" altLang="en-US" smtClean="0"/>
              <a:t> 存储过程和函数</a:t>
            </a:r>
          </a:p>
        </p:txBody>
      </p:sp>
      <p:sp>
        <p:nvSpPr>
          <p:cNvPr id="73731" name="内容占位符 2"/>
          <p:cNvSpPr>
            <a:spLocks noGrp="1"/>
          </p:cNvSpPr>
          <p:nvPr>
            <p:ph idx="4294967295"/>
          </p:nvPr>
        </p:nvSpPr>
        <p:spPr>
          <a:xfrm>
            <a:off x="946899" y="1408041"/>
            <a:ext cx="10972800" cy="4660900"/>
          </a:xfrm>
        </p:spPr>
        <p:txBody>
          <a:bodyPr/>
          <a:lstStyle/>
          <a:p>
            <a:pPr marL="0" indent="0">
              <a:lnSpc>
                <a:spcPct val="150000"/>
              </a:lnSpc>
              <a:buNone/>
            </a:pPr>
            <a:r>
              <a:rPr lang="en-US" altLang="zh-CN" dirty="0"/>
              <a:t>8.3.1  </a:t>
            </a:r>
            <a:r>
              <a:rPr lang="zh-CN" altLang="en-US" dirty="0"/>
              <a:t>存储过程</a:t>
            </a:r>
            <a:endParaRPr lang="en-US" altLang="zh-CN" dirty="0"/>
          </a:p>
          <a:p>
            <a:pPr marL="0" indent="0">
              <a:lnSpc>
                <a:spcPct val="150000"/>
              </a:lnSpc>
              <a:buNone/>
            </a:pPr>
            <a:r>
              <a:rPr lang="en-US" altLang="zh-CN" dirty="0" smtClean="0"/>
              <a:t>8.3.2  </a:t>
            </a:r>
            <a:r>
              <a:rPr lang="zh-CN" altLang="en-US" dirty="0" smtClean="0"/>
              <a:t>函数</a:t>
            </a:r>
            <a:endParaRPr lang="en-US" altLang="zh-CN" dirty="0" smtClean="0"/>
          </a:p>
          <a:p>
            <a:pPr marL="0" indent="0">
              <a:lnSpc>
                <a:spcPct val="150000"/>
              </a:lnSpc>
              <a:buNone/>
            </a:pPr>
            <a:r>
              <a:rPr lang="zh-CN" altLang="en-US" dirty="0" smtClean="0"/>
              <a:t>*</a:t>
            </a:r>
            <a:r>
              <a:rPr lang="en-US" altLang="zh-CN" dirty="0" smtClean="0"/>
              <a:t>8.3.3  </a:t>
            </a:r>
            <a:r>
              <a:rPr lang="zh-CN" altLang="en-US" dirty="0" smtClean="0"/>
              <a:t>过程化</a:t>
            </a:r>
            <a:r>
              <a:rPr lang="en-US" altLang="zh-CN" dirty="0" smtClean="0"/>
              <a:t>SQL</a:t>
            </a:r>
            <a:r>
              <a:rPr lang="zh-CN" altLang="en-US" dirty="0" smtClean="0"/>
              <a:t>中的游标</a:t>
            </a:r>
          </a:p>
        </p:txBody>
      </p:sp>
    </p:spTree>
    <p:extLst>
      <p:ext uri="{BB962C8B-B14F-4D97-AF65-F5344CB8AC3E}">
        <p14:creationId xmlns:p14="http://schemas.microsoft.com/office/powerpoint/2010/main" val="26736342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a:xfrm>
            <a:off x="655320" y="125974"/>
            <a:ext cx="10515600" cy="1325563"/>
          </a:xfrm>
        </p:spPr>
        <p:txBody>
          <a:bodyPr/>
          <a:lstStyle/>
          <a:p>
            <a:r>
              <a:rPr lang="zh-CN" altLang="zh-CN" dirty="0" smtClean="0"/>
              <a:t>2.  存储过程的用户接口</a:t>
            </a:r>
          </a:p>
        </p:txBody>
      </p:sp>
      <p:sp>
        <p:nvSpPr>
          <p:cNvPr id="78851" name="内容占位符 2"/>
          <p:cNvSpPr>
            <a:spLocks noGrp="1"/>
          </p:cNvSpPr>
          <p:nvPr>
            <p:ph idx="4294967295"/>
          </p:nvPr>
        </p:nvSpPr>
        <p:spPr>
          <a:xfrm>
            <a:off x="527051" y="1098551"/>
            <a:ext cx="10972800" cy="4660900"/>
          </a:xfrm>
        </p:spPr>
        <p:txBody>
          <a:bodyPr/>
          <a:lstStyle/>
          <a:p>
            <a:pPr>
              <a:lnSpc>
                <a:spcPct val="120000"/>
              </a:lnSpc>
              <a:buFont typeface="Wingdings" panose="05000000000000000000" pitchFamily="2" charset="2"/>
              <a:buNone/>
            </a:pPr>
            <a:r>
              <a:rPr lang="zh-CN" altLang="en-US" dirty="0" smtClean="0"/>
              <a:t>（</a:t>
            </a:r>
            <a:r>
              <a:rPr lang="en-US" altLang="zh-CN" dirty="0" smtClean="0"/>
              <a:t>1</a:t>
            </a:r>
            <a:r>
              <a:rPr lang="zh-CN" altLang="en-US" dirty="0" smtClean="0"/>
              <a:t>）创建存储过程</a:t>
            </a:r>
          </a:p>
          <a:p>
            <a:pPr>
              <a:lnSpc>
                <a:spcPct val="120000"/>
              </a:lnSpc>
              <a:buFont typeface="Wingdings" panose="05000000000000000000" pitchFamily="2" charset="2"/>
              <a:buNone/>
            </a:pPr>
            <a:r>
              <a:rPr lang="zh-CN" altLang="en-US" dirty="0" smtClean="0"/>
              <a:t>	</a:t>
            </a:r>
            <a:r>
              <a:rPr lang="en-US" altLang="zh-CN" sz="3200" dirty="0"/>
              <a:t>CREATE OR REPLACE PROCEDURE </a:t>
            </a:r>
            <a:r>
              <a:rPr lang="zh-CN" altLang="en-US" sz="3200" dirty="0"/>
              <a:t>过程名</a:t>
            </a:r>
            <a:r>
              <a:rPr lang="en-US" altLang="zh-CN" sz="3200" dirty="0"/>
              <a:t>([</a:t>
            </a:r>
            <a:r>
              <a:rPr lang="zh-CN" altLang="en-US" sz="3200" dirty="0"/>
              <a:t>参数</a:t>
            </a:r>
            <a:r>
              <a:rPr lang="en-US" altLang="zh-CN" sz="3200" dirty="0"/>
              <a:t>1,</a:t>
            </a:r>
            <a:r>
              <a:rPr lang="zh-CN" altLang="en-US" sz="3200" dirty="0"/>
              <a:t>参数</a:t>
            </a:r>
            <a:r>
              <a:rPr lang="en-US" altLang="zh-CN" sz="3200" dirty="0"/>
              <a:t>2,...]) AS &lt;</a:t>
            </a:r>
            <a:r>
              <a:rPr lang="zh-CN" altLang="en-US" sz="3200" dirty="0"/>
              <a:t>过程化</a:t>
            </a:r>
            <a:r>
              <a:rPr lang="en-US" altLang="zh-CN" sz="3200" dirty="0"/>
              <a:t>SQL</a:t>
            </a:r>
            <a:r>
              <a:rPr lang="zh-CN" altLang="en-US" sz="3200" dirty="0"/>
              <a:t>块</a:t>
            </a:r>
            <a:r>
              <a:rPr lang="en-US" altLang="zh-CN" sz="3200" dirty="0"/>
              <a:t>&gt;</a:t>
            </a:r>
            <a:r>
              <a:rPr lang="zh-CN" altLang="en-US" sz="3200" dirty="0"/>
              <a:t>；</a:t>
            </a:r>
          </a:p>
          <a:p>
            <a:pPr lvl="1">
              <a:lnSpc>
                <a:spcPct val="120000"/>
              </a:lnSpc>
            </a:pPr>
            <a:r>
              <a:rPr lang="zh-CN" altLang="en-US" dirty="0" smtClean="0"/>
              <a:t>过程名：数据库服务器合法的对象标识</a:t>
            </a:r>
          </a:p>
          <a:p>
            <a:pPr lvl="1">
              <a:lnSpc>
                <a:spcPct val="120000"/>
              </a:lnSpc>
            </a:pPr>
            <a:r>
              <a:rPr lang="zh-CN" altLang="en-US" dirty="0" smtClean="0"/>
              <a:t>参数列表：用名字来标识调用时给出的参数值，必须指定值的数据类型。参数也可以定义输入参数、输出参数或输入</a:t>
            </a:r>
            <a:r>
              <a:rPr lang="en-US" altLang="zh-CN" dirty="0" smtClean="0"/>
              <a:t>/</a:t>
            </a:r>
            <a:r>
              <a:rPr lang="zh-CN" altLang="en-US" dirty="0" smtClean="0"/>
              <a:t>输出参数，默认为输入参数</a:t>
            </a:r>
          </a:p>
          <a:p>
            <a:pPr lvl="1">
              <a:lnSpc>
                <a:spcPct val="120000"/>
              </a:lnSpc>
            </a:pPr>
            <a:r>
              <a:rPr lang="zh-CN" altLang="en-US" dirty="0" smtClean="0"/>
              <a:t>过程体：是一个</a:t>
            </a:r>
            <a:r>
              <a:rPr lang="en-US" altLang="zh-CN" dirty="0" smtClean="0"/>
              <a:t>&lt;</a:t>
            </a:r>
            <a:r>
              <a:rPr lang="zh-CN" altLang="en-US" dirty="0" smtClean="0"/>
              <a:t>过程化</a:t>
            </a:r>
            <a:r>
              <a:rPr lang="en-US" altLang="zh-CN" dirty="0" smtClean="0"/>
              <a:t>SQL</a:t>
            </a:r>
            <a:r>
              <a:rPr lang="zh-CN" altLang="en-US" dirty="0" smtClean="0"/>
              <a:t>块</a:t>
            </a:r>
            <a:r>
              <a:rPr lang="en-US" altLang="zh-CN" dirty="0" smtClean="0"/>
              <a:t>&gt;</a:t>
            </a:r>
            <a:r>
              <a:rPr lang="zh-CN" altLang="en-US" dirty="0" smtClean="0"/>
              <a:t>，包括声明部分和可执行语句部分 </a:t>
            </a:r>
          </a:p>
          <a:p>
            <a:endParaRPr lang="zh-CN" altLang="en-US" dirty="0" smtClean="0"/>
          </a:p>
        </p:txBody>
      </p:sp>
    </p:spTree>
    <p:extLst>
      <p:ext uri="{BB962C8B-B14F-4D97-AF65-F5344CB8AC3E}">
        <p14:creationId xmlns:p14="http://schemas.microsoft.com/office/powerpoint/2010/main" val="23395036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205154" y="0"/>
            <a:ext cx="10515600" cy="1325563"/>
          </a:xfrm>
        </p:spPr>
        <p:txBody>
          <a:bodyPr/>
          <a:lstStyle/>
          <a:p>
            <a:r>
              <a:rPr lang="zh-CN" altLang="zh-CN" dirty="0" smtClean="0"/>
              <a:t>存储过程的用户接口（续）</a:t>
            </a:r>
          </a:p>
        </p:txBody>
      </p:sp>
      <p:sp>
        <p:nvSpPr>
          <p:cNvPr id="79875" name="内容占位符 2"/>
          <p:cNvSpPr>
            <a:spLocks noGrp="1"/>
          </p:cNvSpPr>
          <p:nvPr>
            <p:ph idx="4294967295"/>
          </p:nvPr>
        </p:nvSpPr>
        <p:spPr>
          <a:xfrm>
            <a:off x="512983" y="1325563"/>
            <a:ext cx="11330516" cy="5096933"/>
          </a:xfrm>
        </p:spPr>
        <p:txBody>
          <a:bodyPr>
            <a:normAutofit fontScale="85000" lnSpcReduction="20000"/>
          </a:bodyPr>
          <a:lstStyle/>
          <a:p>
            <a:r>
              <a:rPr lang="en-US" altLang="zh-CN" sz="3200" dirty="0"/>
              <a:t>[</a:t>
            </a:r>
            <a:r>
              <a:rPr lang="zh-CN" altLang="en-US" sz="3200" dirty="0"/>
              <a:t>例</a:t>
            </a:r>
            <a:r>
              <a:rPr lang="en-US" altLang="zh-CN" sz="3200" dirty="0"/>
              <a:t>8.8]</a:t>
            </a:r>
            <a:r>
              <a:rPr lang="zh-CN" altLang="en-US" sz="3200" dirty="0"/>
              <a:t> 利用存储过程来实现下面的应用：从账户</a:t>
            </a:r>
            <a:r>
              <a:rPr lang="en-US" altLang="zh-CN" sz="3200" dirty="0"/>
              <a:t>1</a:t>
            </a:r>
            <a:r>
              <a:rPr lang="zh-CN" altLang="en-US" sz="3200" dirty="0"/>
              <a:t>转指定数额的款项到账户</a:t>
            </a:r>
            <a:r>
              <a:rPr lang="en-US" altLang="zh-CN" sz="3200" dirty="0"/>
              <a:t>2</a:t>
            </a:r>
            <a:r>
              <a:rPr lang="zh-CN" altLang="en-US" sz="3200" dirty="0"/>
              <a:t>中。</a:t>
            </a:r>
            <a:endParaRPr lang="en-US" altLang="zh-CN" sz="3200" dirty="0"/>
          </a:p>
          <a:p>
            <a:endParaRPr lang="en-US" altLang="zh-CN" sz="3200" dirty="0"/>
          </a:p>
          <a:p>
            <a:pPr>
              <a:lnSpc>
                <a:spcPct val="120000"/>
              </a:lnSpc>
              <a:buFont typeface="Wingdings" panose="05000000000000000000" pitchFamily="2" charset="2"/>
              <a:buNone/>
            </a:pPr>
            <a:r>
              <a:rPr lang="en-US" altLang="zh-CN" sz="2667" dirty="0"/>
              <a:t>	</a:t>
            </a:r>
            <a:r>
              <a:rPr lang="en-US" altLang="zh-CN" sz="2933" dirty="0"/>
              <a:t>CREATE OR REPLACE PROCEDURE TRANSFER(</a:t>
            </a:r>
            <a:r>
              <a:rPr lang="en-US" altLang="zh-CN" sz="2933" dirty="0" err="1"/>
              <a:t>inAccount</a:t>
            </a:r>
            <a:r>
              <a:rPr lang="en-US" altLang="zh-CN" sz="2933" dirty="0"/>
              <a:t> </a:t>
            </a:r>
            <a:r>
              <a:rPr lang="en-US" altLang="zh-CN" sz="2933" dirty="0" err="1"/>
              <a:t>INT,outAccount</a:t>
            </a:r>
            <a:r>
              <a:rPr lang="en-US" altLang="zh-CN" sz="2933" dirty="0"/>
              <a:t>  </a:t>
            </a:r>
            <a:r>
              <a:rPr lang="en-US" altLang="zh-CN" sz="2933" dirty="0" err="1"/>
              <a:t>INT,amount</a:t>
            </a:r>
            <a:r>
              <a:rPr lang="en-US" altLang="zh-CN" sz="2933" dirty="0"/>
              <a:t> FLOAT) </a:t>
            </a:r>
          </a:p>
          <a:p>
            <a:pPr>
              <a:lnSpc>
                <a:spcPct val="120000"/>
              </a:lnSpc>
              <a:buFont typeface="Wingdings" panose="05000000000000000000" pitchFamily="2" charset="2"/>
              <a:buNone/>
            </a:pPr>
            <a:r>
              <a:rPr lang="en-US" altLang="zh-CN" sz="2667" dirty="0"/>
              <a:t>       </a:t>
            </a:r>
            <a:r>
              <a:rPr lang="en-US" altLang="zh-CN" sz="2400" dirty="0"/>
              <a:t>/*</a:t>
            </a:r>
            <a:r>
              <a:rPr lang="zh-CN" altLang="en-US" sz="2400" dirty="0"/>
              <a:t>定义存储过程</a:t>
            </a:r>
            <a:r>
              <a:rPr lang="en-US" altLang="zh-CN" sz="2400" dirty="0"/>
              <a:t>TRANSFER</a:t>
            </a:r>
            <a:r>
              <a:rPr lang="zh-CN" altLang="en-US" sz="2400" dirty="0"/>
              <a:t>，其参数为转入账户、转出账户、转账额度</a:t>
            </a:r>
            <a:r>
              <a:rPr lang="en-US" altLang="zh-CN" sz="2400" dirty="0"/>
              <a:t>*/</a:t>
            </a:r>
            <a:endParaRPr lang="zh-CN" altLang="en-US" sz="2400" dirty="0"/>
          </a:p>
          <a:p>
            <a:pPr>
              <a:lnSpc>
                <a:spcPct val="120000"/>
              </a:lnSpc>
              <a:buFont typeface="Wingdings" panose="05000000000000000000" pitchFamily="2" charset="2"/>
              <a:buNone/>
            </a:pPr>
            <a:r>
              <a:rPr lang="en-US" altLang="zh-CN" sz="2933" dirty="0"/>
              <a:t>	AS DECLARE		</a:t>
            </a:r>
            <a:r>
              <a:rPr lang="en-US" altLang="zh-CN" sz="2400" dirty="0"/>
              <a:t>/*</a:t>
            </a:r>
            <a:r>
              <a:rPr lang="zh-CN" altLang="en-US" sz="2400" dirty="0"/>
              <a:t>定义变量</a:t>
            </a:r>
            <a:r>
              <a:rPr lang="en-US" altLang="zh-CN" sz="2400" dirty="0"/>
              <a:t>*/</a:t>
            </a:r>
            <a:endParaRPr lang="zh-CN" altLang="en-US" sz="2400" dirty="0"/>
          </a:p>
          <a:p>
            <a:pPr>
              <a:lnSpc>
                <a:spcPct val="120000"/>
              </a:lnSpc>
              <a:buFont typeface="Wingdings" panose="05000000000000000000" pitchFamily="2" charset="2"/>
              <a:buNone/>
            </a:pPr>
            <a:r>
              <a:rPr lang="en-US" altLang="zh-CN" sz="2933" dirty="0"/>
              <a:t>	        </a:t>
            </a:r>
            <a:r>
              <a:rPr lang="en-US" altLang="zh-CN" sz="2933" dirty="0" err="1"/>
              <a:t>totalDepositOut</a:t>
            </a:r>
            <a:r>
              <a:rPr lang="en-US" altLang="zh-CN" sz="2933" dirty="0"/>
              <a:t> Float;</a:t>
            </a:r>
          </a:p>
          <a:p>
            <a:pPr>
              <a:lnSpc>
                <a:spcPct val="120000"/>
              </a:lnSpc>
              <a:buFont typeface="Wingdings" panose="05000000000000000000" pitchFamily="2" charset="2"/>
              <a:buNone/>
            </a:pPr>
            <a:r>
              <a:rPr lang="en-US" altLang="zh-CN" sz="2933" dirty="0"/>
              <a:t>             </a:t>
            </a:r>
            <a:r>
              <a:rPr lang="en-US" altLang="zh-CN" sz="2933" dirty="0" err="1"/>
              <a:t>totalDepositIn</a:t>
            </a:r>
            <a:r>
              <a:rPr lang="en-US" altLang="zh-CN" sz="2933" dirty="0"/>
              <a:t> Float;</a:t>
            </a:r>
          </a:p>
          <a:p>
            <a:pPr>
              <a:lnSpc>
                <a:spcPct val="120000"/>
              </a:lnSpc>
              <a:buFont typeface="Wingdings" panose="05000000000000000000" pitchFamily="2" charset="2"/>
              <a:buNone/>
            </a:pPr>
            <a:r>
              <a:rPr lang="en-US" altLang="zh-CN" sz="2933" dirty="0"/>
              <a:t>		</a:t>
            </a:r>
            <a:r>
              <a:rPr lang="en-US" altLang="zh-CN" sz="2933" dirty="0" err="1"/>
              <a:t>inAccountnum</a:t>
            </a:r>
            <a:r>
              <a:rPr lang="en-US" altLang="zh-CN" sz="2933" dirty="0"/>
              <a:t> INT;</a:t>
            </a:r>
            <a:endParaRPr lang="zh-CN" altLang="en-US" sz="2933" dirty="0"/>
          </a:p>
          <a:p>
            <a:pPr>
              <a:lnSpc>
                <a:spcPct val="70000"/>
              </a:lnSpc>
              <a:buFont typeface="Wingdings" panose="05000000000000000000" pitchFamily="2" charset="2"/>
              <a:buNone/>
            </a:pPr>
            <a:r>
              <a:rPr lang="en-US" altLang="zh-CN" sz="2933" dirty="0"/>
              <a:t>	</a:t>
            </a:r>
            <a:endParaRPr lang="zh-CN" altLang="en-US" sz="2667" dirty="0"/>
          </a:p>
        </p:txBody>
      </p:sp>
    </p:spTree>
    <p:extLst>
      <p:ext uri="{BB962C8B-B14F-4D97-AF65-F5344CB8AC3E}">
        <p14:creationId xmlns:p14="http://schemas.microsoft.com/office/powerpoint/2010/main" val="18331211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idx="4294967295"/>
          </p:nvPr>
        </p:nvSpPr>
        <p:spPr/>
        <p:txBody>
          <a:bodyPr/>
          <a:lstStyle/>
          <a:p>
            <a:r>
              <a:rPr lang="zh-CN" altLang="zh-CN" smtClean="0"/>
              <a:t>存储过程的用户接口（续）</a:t>
            </a:r>
          </a:p>
        </p:txBody>
      </p:sp>
      <p:sp>
        <p:nvSpPr>
          <p:cNvPr id="80899" name="内容占位符 2"/>
          <p:cNvSpPr>
            <a:spLocks noGrp="1"/>
          </p:cNvSpPr>
          <p:nvPr>
            <p:ph idx="4294967295"/>
          </p:nvPr>
        </p:nvSpPr>
        <p:spPr>
          <a:xfrm>
            <a:off x="527051" y="971551"/>
            <a:ext cx="11330516" cy="5096933"/>
          </a:xfrm>
        </p:spPr>
        <p:txBody>
          <a:bodyPr>
            <a:normAutofit fontScale="92500" lnSpcReduction="20000"/>
          </a:bodyPr>
          <a:lstStyle/>
          <a:p>
            <a:pPr>
              <a:lnSpc>
                <a:spcPct val="120000"/>
              </a:lnSpc>
              <a:buFont typeface="Wingdings" panose="05000000000000000000" pitchFamily="2" charset="2"/>
              <a:buNone/>
            </a:pPr>
            <a:r>
              <a:rPr lang="en-US" altLang="zh-CN" sz="2933"/>
              <a:t>	 </a:t>
            </a:r>
          </a:p>
          <a:p>
            <a:pPr>
              <a:lnSpc>
                <a:spcPct val="120000"/>
              </a:lnSpc>
              <a:buFont typeface="Wingdings" panose="05000000000000000000" pitchFamily="2" charset="2"/>
              <a:buNone/>
            </a:pPr>
            <a:r>
              <a:rPr lang="en-US" altLang="zh-CN" sz="2933"/>
              <a:t> BEGIN                         	    </a:t>
            </a:r>
            <a:r>
              <a:rPr lang="en-US" altLang="zh-CN" sz="2400"/>
              <a:t>/*</a:t>
            </a:r>
            <a:r>
              <a:rPr lang="zh-CN" altLang="en-US" sz="2400"/>
              <a:t>检查转出账户的余额 *</a:t>
            </a:r>
            <a:r>
              <a:rPr lang="en-US" altLang="zh-CN" sz="2400"/>
              <a:t>/</a:t>
            </a:r>
            <a:r>
              <a:rPr lang="en-US" altLang="zh-CN" sz="2933"/>
              <a:t>	                       </a:t>
            </a:r>
            <a:endParaRPr lang="zh-CN" altLang="en-US" sz="2933"/>
          </a:p>
          <a:p>
            <a:pPr>
              <a:lnSpc>
                <a:spcPct val="120000"/>
              </a:lnSpc>
              <a:buFont typeface="Wingdings" panose="05000000000000000000" pitchFamily="2" charset="2"/>
              <a:buNone/>
            </a:pPr>
            <a:r>
              <a:rPr lang="en-US" altLang="zh-CN" sz="2933"/>
              <a:t>	       SELECT Total INTO totalDepositOut FROM Accout </a:t>
            </a:r>
          </a:p>
          <a:p>
            <a:pPr>
              <a:lnSpc>
                <a:spcPct val="120000"/>
              </a:lnSpc>
              <a:buFont typeface="Wingdings" panose="05000000000000000000" pitchFamily="2" charset="2"/>
              <a:buNone/>
            </a:pPr>
            <a:r>
              <a:rPr lang="en-US" altLang="zh-CN" sz="2933"/>
              <a:t>	       WHERE accountnum=outAccount; </a:t>
            </a:r>
            <a:endParaRPr lang="zh-CN" altLang="en-US" sz="2933"/>
          </a:p>
          <a:p>
            <a:pPr>
              <a:lnSpc>
                <a:spcPct val="120000"/>
              </a:lnSpc>
              <a:buFont typeface="Wingdings" panose="05000000000000000000" pitchFamily="2" charset="2"/>
              <a:buNone/>
            </a:pPr>
            <a:r>
              <a:rPr lang="en-US" altLang="zh-CN" sz="2933"/>
              <a:t>	       IF totalDepositOut IS NULL THEN   </a:t>
            </a:r>
          </a:p>
          <a:p>
            <a:pPr>
              <a:lnSpc>
                <a:spcPct val="120000"/>
              </a:lnSpc>
              <a:buFont typeface="Wingdings" panose="05000000000000000000" pitchFamily="2" charset="2"/>
              <a:buNone/>
            </a:pPr>
            <a:r>
              <a:rPr lang="en-US" altLang="zh-CN" sz="2667"/>
              <a:t>                                   		   </a:t>
            </a:r>
            <a:r>
              <a:rPr lang="en-US" altLang="zh-CN" sz="2400"/>
              <a:t>/*</a:t>
            </a:r>
            <a:r>
              <a:rPr lang="zh-CN" altLang="en-US" sz="2400"/>
              <a:t>如果转出账户不存在或账户中没有存款*</a:t>
            </a:r>
            <a:r>
              <a:rPr lang="en-US" altLang="zh-CN" sz="2400"/>
              <a:t>/</a:t>
            </a:r>
            <a:endParaRPr lang="zh-CN" altLang="en-US" sz="2400"/>
          </a:p>
          <a:p>
            <a:pPr>
              <a:lnSpc>
                <a:spcPct val="120000"/>
              </a:lnSpc>
              <a:buFont typeface="Wingdings" panose="05000000000000000000" pitchFamily="2" charset="2"/>
              <a:buNone/>
            </a:pPr>
            <a:r>
              <a:rPr lang="en-US" altLang="zh-CN" sz="2933"/>
              <a:t>	                ROLLBACK; 	   </a:t>
            </a:r>
            <a:r>
              <a:rPr lang="en-US" altLang="zh-CN" sz="2400"/>
              <a:t>/*</a:t>
            </a:r>
            <a:r>
              <a:rPr lang="zh-CN" altLang="en-US" sz="2400"/>
              <a:t>回滚事务</a:t>
            </a:r>
            <a:r>
              <a:rPr lang="en-US" altLang="zh-CN" sz="2400"/>
              <a:t>*/</a:t>
            </a:r>
            <a:endParaRPr lang="zh-CN" altLang="en-US" sz="2400"/>
          </a:p>
          <a:p>
            <a:pPr>
              <a:lnSpc>
                <a:spcPct val="120000"/>
              </a:lnSpc>
              <a:buFont typeface="Wingdings" panose="05000000000000000000" pitchFamily="2" charset="2"/>
              <a:buNone/>
            </a:pPr>
            <a:r>
              <a:rPr lang="en-US" altLang="zh-CN" sz="2933"/>
              <a:t>	                RETURN;</a:t>
            </a:r>
            <a:endParaRPr lang="zh-CN" altLang="en-US" sz="2933"/>
          </a:p>
          <a:p>
            <a:pPr>
              <a:lnSpc>
                <a:spcPct val="120000"/>
              </a:lnSpc>
              <a:buFont typeface="Wingdings" panose="05000000000000000000" pitchFamily="2" charset="2"/>
              <a:buNone/>
            </a:pPr>
            <a:r>
              <a:rPr lang="en-US" altLang="zh-CN" sz="2933"/>
              <a:t>	       END IF; </a:t>
            </a:r>
            <a:endParaRPr lang="zh-CN" altLang="en-US" sz="2933"/>
          </a:p>
          <a:p>
            <a:pPr>
              <a:buFont typeface="Wingdings" panose="05000000000000000000" pitchFamily="2" charset="2"/>
              <a:buNone/>
            </a:pPr>
            <a:endParaRPr lang="zh-CN" altLang="en-US" sz="2667"/>
          </a:p>
        </p:txBody>
      </p:sp>
    </p:spTree>
    <p:extLst>
      <p:ext uri="{BB962C8B-B14F-4D97-AF65-F5344CB8AC3E}">
        <p14:creationId xmlns:p14="http://schemas.microsoft.com/office/powerpoint/2010/main" val="4262526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026"/>
          <p:cNvSpPr>
            <a:spLocks noGrp="1" noChangeArrowheads="1"/>
          </p:cNvSpPr>
          <p:nvPr>
            <p:ph type="title"/>
          </p:nvPr>
        </p:nvSpPr>
        <p:spPr/>
        <p:txBody>
          <a:bodyPr/>
          <a:lstStyle/>
          <a:p>
            <a:pPr eaLnBrk="1" hangingPunct="1"/>
            <a:r>
              <a:rPr lang="en-US" altLang="zh-CN" sz="4800"/>
              <a:t> 1.2.4 </a:t>
            </a:r>
            <a:r>
              <a:rPr lang="zh-CN" altLang="en-US" sz="4800"/>
              <a:t>常用的数据模型</a:t>
            </a:r>
          </a:p>
        </p:txBody>
      </p:sp>
      <p:sp>
        <p:nvSpPr>
          <p:cNvPr id="101378" name="Rectangle 1027"/>
          <p:cNvSpPr>
            <a:spLocks noGrp="1" noChangeArrowheads="1"/>
          </p:cNvSpPr>
          <p:nvPr>
            <p:ph type="body" idx="1"/>
          </p:nvPr>
        </p:nvSpPr>
        <p:spPr>
          <a:xfrm>
            <a:off x="609600" y="1286934"/>
            <a:ext cx="10972800" cy="4853517"/>
          </a:xfrm>
        </p:spPr>
        <p:txBody>
          <a:bodyPr/>
          <a:lstStyle/>
          <a:p>
            <a:pPr eaLnBrk="1" hangingPunct="1">
              <a:lnSpc>
                <a:spcPct val="140000"/>
              </a:lnSpc>
            </a:pPr>
            <a:r>
              <a:rPr lang="zh-CN" altLang="en-US" sz="3200"/>
              <a:t>层次模型（</a:t>
            </a:r>
            <a:r>
              <a:rPr lang="en-US" altLang="zh-CN" sz="3200"/>
              <a:t>Hierarchical Model</a:t>
            </a:r>
            <a:r>
              <a:rPr lang="zh-CN" altLang="en-US" sz="3200"/>
              <a:t>）</a:t>
            </a:r>
            <a:endParaRPr lang="en-US" altLang="zh-CN" sz="3200"/>
          </a:p>
          <a:p>
            <a:pPr algn="just" eaLnBrk="1" hangingPunct="1">
              <a:lnSpc>
                <a:spcPct val="140000"/>
              </a:lnSpc>
            </a:pPr>
            <a:r>
              <a:rPr lang="zh-CN" altLang="en-US" sz="3200"/>
              <a:t>网状模型（</a:t>
            </a:r>
            <a:r>
              <a:rPr lang="en-US" altLang="zh-CN" sz="3200"/>
              <a:t>Network Model</a:t>
            </a:r>
            <a:r>
              <a:rPr lang="zh-CN" altLang="en-US" sz="3200"/>
              <a:t>）</a:t>
            </a:r>
            <a:endParaRPr lang="en-US" altLang="zh-CN" sz="3200"/>
          </a:p>
          <a:p>
            <a:pPr algn="just" eaLnBrk="1" hangingPunct="1">
              <a:lnSpc>
                <a:spcPct val="140000"/>
              </a:lnSpc>
            </a:pPr>
            <a:r>
              <a:rPr lang="zh-CN" altLang="en-US" sz="3200"/>
              <a:t>关系模型（</a:t>
            </a:r>
            <a:r>
              <a:rPr lang="en-US" altLang="zh-CN" sz="3200"/>
              <a:t>Relational Model)</a:t>
            </a:r>
            <a:r>
              <a:rPr lang="zh-CN" altLang="en-US" sz="3200"/>
              <a:t>）</a:t>
            </a:r>
            <a:endParaRPr lang="en-US" altLang="zh-CN" sz="3200"/>
          </a:p>
          <a:p>
            <a:pPr algn="just" eaLnBrk="1" hangingPunct="1">
              <a:lnSpc>
                <a:spcPct val="140000"/>
              </a:lnSpc>
            </a:pPr>
            <a:r>
              <a:rPr lang="zh-CN" altLang="en-US" sz="3200"/>
              <a:t>面向对象数据模型（</a:t>
            </a:r>
            <a:r>
              <a:rPr lang="en-US" altLang="zh-CN" sz="3200"/>
              <a:t>Object Oriented Data Model</a:t>
            </a:r>
            <a:r>
              <a:rPr lang="zh-CN" altLang="en-US" sz="3200"/>
              <a:t>）</a:t>
            </a:r>
          </a:p>
          <a:p>
            <a:pPr algn="just" eaLnBrk="1" hangingPunct="1">
              <a:lnSpc>
                <a:spcPct val="140000"/>
              </a:lnSpc>
            </a:pPr>
            <a:r>
              <a:rPr lang="zh-CN" altLang="en-US" sz="3200"/>
              <a:t>对象关系数据模型（</a:t>
            </a:r>
            <a:r>
              <a:rPr lang="en-US" altLang="zh-CN" sz="3200"/>
              <a:t>Object Relational Data Model</a:t>
            </a:r>
            <a:r>
              <a:rPr lang="zh-CN" altLang="en-US" sz="3200"/>
              <a:t>）</a:t>
            </a:r>
            <a:endParaRPr lang="en-US" altLang="zh-CN" sz="3200"/>
          </a:p>
          <a:p>
            <a:pPr algn="just" eaLnBrk="1" hangingPunct="1">
              <a:lnSpc>
                <a:spcPct val="140000"/>
              </a:lnSpc>
            </a:pPr>
            <a:r>
              <a:rPr lang="zh-CN" altLang="en-US" sz="3200"/>
              <a:t>半结构化数据模型（</a:t>
            </a:r>
            <a:r>
              <a:rPr lang="en-US" altLang="zh-CN" sz="3200"/>
              <a:t>Semistruture Data Model</a:t>
            </a:r>
            <a:r>
              <a:rPr lang="zh-CN" altLang="en-US" sz="3200"/>
              <a:t>）</a:t>
            </a:r>
            <a:endParaRPr lang="en-US" altLang="zh-CN" sz="3200"/>
          </a:p>
          <a:p>
            <a:pPr algn="just" eaLnBrk="1" hangingPunct="1">
              <a:lnSpc>
                <a:spcPct val="14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2349803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6246</Words>
  <Application>Microsoft Office PowerPoint</Application>
  <PresentationFormat>宽屏</PresentationFormat>
  <Paragraphs>847</Paragraphs>
  <Slides>88</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106" baseType="lpstr">
      <vt:lpstr>Arial Unicode MS</vt:lpstr>
      <vt:lpstr>Monotype Sorts</vt:lpstr>
      <vt:lpstr>等线</vt:lpstr>
      <vt:lpstr>等线 Light</vt:lpstr>
      <vt:lpstr>黑体</vt:lpstr>
      <vt:lpstr>宋体</vt:lpstr>
      <vt:lpstr>微软雅黑</vt:lpstr>
      <vt:lpstr>Arial</vt:lpstr>
      <vt:lpstr>Calibri</vt:lpstr>
      <vt:lpstr>Cambria Math</vt:lpstr>
      <vt:lpstr>Courier New</vt:lpstr>
      <vt:lpstr>Symbol</vt:lpstr>
      <vt:lpstr>Tahoma</vt:lpstr>
      <vt:lpstr>Times New Roman</vt:lpstr>
      <vt:lpstr>Wingdings</vt:lpstr>
      <vt:lpstr>Office 主题​​</vt:lpstr>
      <vt:lpstr>Document</vt:lpstr>
      <vt:lpstr>剪辑</vt:lpstr>
      <vt:lpstr>数据库课程期末复习</vt:lpstr>
      <vt:lpstr>第一章</vt:lpstr>
      <vt:lpstr>PowerPoint 演示文稿</vt:lpstr>
      <vt:lpstr>PowerPoint 演示文稿</vt:lpstr>
      <vt:lpstr>应用程序与数据的对应关系（文件系统阶段）</vt:lpstr>
      <vt:lpstr>应用程序与数据的对应关系（数据库系统阶段）</vt:lpstr>
      <vt:lpstr> 1.2.1  两类数据模型</vt:lpstr>
      <vt:lpstr>两类数据模型（续）</vt:lpstr>
      <vt:lpstr> 1.2.4 常用的数据模型</vt:lpstr>
      <vt:lpstr>数据库系统的三级模式结构（续）</vt:lpstr>
      <vt:lpstr>第二章</vt:lpstr>
      <vt:lpstr>关系模型</vt:lpstr>
      <vt:lpstr>2．定义关系模式</vt:lpstr>
      <vt:lpstr>关系的三类完整性约束</vt:lpstr>
      <vt:lpstr>一些记号（续）</vt:lpstr>
      <vt:lpstr>一些记号</vt:lpstr>
      <vt:lpstr>4. 除运算（Division） </vt:lpstr>
      <vt:lpstr>除运算（续）</vt:lpstr>
      <vt:lpstr>除运算（续）</vt:lpstr>
      <vt:lpstr>除运算（续）</vt:lpstr>
      <vt:lpstr>除运算（续）</vt:lpstr>
      <vt:lpstr>第三章 SQL</vt:lpstr>
      <vt:lpstr>第三章  关系数据库标准语言SQL</vt:lpstr>
      <vt:lpstr>数据查询</vt:lpstr>
      <vt:lpstr>数据查询</vt:lpstr>
      <vt:lpstr>关于Group By</vt:lpstr>
      <vt:lpstr>2. 自身连接 </vt:lpstr>
      <vt:lpstr>建立视图（续）</vt:lpstr>
      <vt:lpstr>3.7.2  查询视图</vt:lpstr>
      <vt:lpstr>查询视图（续）</vt:lpstr>
      <vt:lpstr>查询视图（续）</vt:lpstr>
      <vt:lpstr>查询视图（续）</vt:lpstr>
      <vt:lpstr>查询视图（续）</vt:lpstr>
      <vt:lpstr>查询视图（续）</vt:lpstr>
      <vt:lpstr>3.7.4  视图的作用</vt:lpstr>
      <vt:lpstr>第四章 数据库安全性</vt:lpstr>
      <vt:lpstr>数据库安全性控制（续）</vt:lpstr>
      <vt:lpstr>数据库安全性控制（续）</vt:lpstr>
      <vt:lpstr>存取控制（续）</vt:lpstr>
      <vt:lpstr>存取控制（续）</vt:lpstr>
      <vt:lpstr>4.2.3  自主存取控制方法</vt:lpstr>
      <vt:lpstr>自主存取控制方法（续）</vt:lpstr>
      <vt:lpstr>4.2.5 数据库角色</vt:lpstr>
      <vt:lpstr>4.2.6  强制存取控制方法</vt:lpstr>
      <vt:lpstr>4.4  审计</vt:lpstr>
      <vt:lpstr>4.5  数据加密</vt:lpstr>
      <vt:lpstr>第五章  数据库完整性</vt:lpstr>
      <vt:lpstr>数据库完整性</vt:lpstr>
      <vt:lpstr>5.1.1 实体完整性定义</vt:lpstr>
      <vt:lpstr>5.1.2 实体完整性检查和违约处理</vt:lpstr>
      <vt:lpstr>5.2.1 参照完整性定义</vt:lpstr>
      <vt:lpstr>参照完整性检查和违约处理</vt:lpstr>
      <vt:lpstr>参照完整性检查和违约处理（续）</vt:lpstr>
      <vt:lpstr>参照完整性检查和违约处理（续）</vt:lpstr>
      <vt:lpstr>5.3  用户定义的完整性</vt:lpstr>
      <vt:lpstr>2. 属性上的约束条件检查和违约处理</vt:lpstr>
      <vt:lpstr>断言</vt:lpstr>
      <vt:lpstr>第六章 关系数据理论</vt:lpstr>
      <vt:lpstr>直觉上：什么是好与不好的关系模式设计</vt:lpstr>
      <vt:lpstr>考核要求（掌握）</vt:lpstr>
      <vt:lpstr>考核要求（续）</vt:lpstr>
      <vt:lpstr>问题的提出（续）</vt:lpstr>
      <vt:lpstr>数据依赖</vt:lpstr>
      <vt:lpstr>函数依赖的知识梳理</vt:lpstr>
      <vt:lpstr>评价准则-范式</vt:lpstr>
      <vt:lpstr>关系模式好坏程度的评价准则（续）</vt:lpstr>
      <vt:lpstr>规范化小结（续）</vt:lpstr>
      <vt:lpstr>数据依赖的公理系统</vt:lpstr>
      <vt:lpstr>Armstrong公理系统的推理规则</vt:lpstr>
      <vt:lpstr>Armstrong公理系统的推理规则（续）</vt:lpstr>
      <vt:lpstr>Armstrong公理系统的推理规则（续）</vt:lpstr>
      <vt:lpstr>Armstrong公理系统的推理规则（续）</vt:lpstr>
      <vt:lpstr>数据依赖的公理系统（续）</vt:lpstr>
      <vt:lpstr>数据依赖的公理系统（续）</vt:lpstr>
      <vt:lpstr>数据依赖的公理系统</vt:lpstr>
      <vt:lpstr>数据依赖的公理系统</vt:lpstr>
      <vt:lpstr>数据依赖的公理系统</vt:lpstr>
      <vt:lpstr>数据依赖的公理系统</vt:lpstr>
      <vt:lpstr>数据依赖的公理系统</vt:lpstr>
      <vt:lpstr>模式分解的出发点</vt:lpstr>
      <vt:lpstr>4.4  关系模式的分解</vt:lpstr>
      <vt:lpstr>第八章 数据库编程</vt:lpstr>
      <vt:lpstr>嵌入式SQL的处理过程（续） </vt:lpstr>
      <vt:lpstr>8.1 嵌入式SQL</vt:lpstr>
      <vt:lpstr>8.3 存储过程和函数</vt:lpstr>
      <vt:lpstr>2.  存储过程的用户接口</vt:lpstr>
      <vt:lpstr>存储过程的用户接口（续）</vt:lpstr>
      <vt:lpstr>存储过程的用户接口（续）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数据库期末复习</dc:title>
  <dc:creator>jinchuan</dc:creator>
  <cp:lastModifiedBy>jinchuan</cp:lastModifiedBy>
  <cp:revision>68</cp:revision>
  <dcterms:created xsi:type="dcterms:W3CDTF">2020-12-27T03:33:26Z</dcterms:created>
  <dcterms:modified xsi:type="dcterms:W3CDTF">2020-12-29T01:55:33Z</dcterms:modified>
</cp:coreProperties>
</file>