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0" r:id="rId7"/>
    <p:sldId id="262" r:id="rId8"/>
    <p:sldId id="263" r:id="rId9"/>
    <p:sldId id="271" r:id="rId10"/>
    <p:sldId id="272" r:id="rId11"/>
    <p:sldId id="264" r:id="rId12"/>
    <p:sldId id="265" r:id="rId13"/>
    <p:sldId id="266" r:id="rId14"/>
    <p:sldId id="267" r:id="rId15"/>
    <p:sldId id="273" r:id="rId16"/>
    <p:sldId id="268" r:id="rId17"/>
    <p:sldId id="269" r:id="rId18"/>
    <p:sldId id="270" r:id="rId19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100" d="100"/>
          <a:sy n="100" d="100"/>
        </p:scale>
        <p:origin x="176" y="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yellow_maze_20230416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yellow_maze_20230416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yellow_maze_20230416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yellow_maze_20230416/Content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yellow_maze_20230416/End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6.png"/><Relationship Id="rId3" Type="http://schemas.openxmlformats.org/officeDocument/2006/relationships/image" Target="../media/image3.sv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6.png"/><Relationship Id="rId2" Type="http://schemas.openxmlformats.org/officeDocument/2006/relationships/image" Target="../media/image4.sv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6.png"/><Relationship Id="rId2" Type="http://schemas.openxmlformats.org/officeDocument/2006/relationships/image" Target="../media/image4.svg"/><Relationship Id="rId10" Type="http://schemas.openxmlformats.org/officeDocument/2006/relationships/notesSlide" Target="../notesSlides/notesSlide13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6.png"/><Relationship Id="rId3" Type="http://schemas.openxmlformats.org/officeDocument/2006/relationships/image" Target="../media/image5.svg"/><Relationship Id="rId2" Type="http://schemas.openxmlformats.org/officeDocument/2006/relationships/image" Target="../media/image20.png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.sv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sv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3.png"/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423988" y="881063"/>
            <a:ext cx="4134803" cy="13335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3500" dirty="0">
                <a:solidFill>
                  <a:srgbClr val="FF7F0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项目简要介绍</a:t>
            </a:r>
            <a:endParaRPr lang="en-US" sz="3500" dirty="0"/>
          </a:p>
        </p:txBody>
      </p:sp>
      <p:sp>
        <p:nvSpPr>
          <p:cNvPr id="3" name="Text 1"/>
          <p:cNvSpPr/>
          <p:nvPr/>
        </p:nvSpPr>
        <p:spPr>
          <a:xfrm>
            <a:off x="1423988" y="2486025"/>
            <a:ext cx="3144202" cy="4810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选题：作业一</a:t>
            </a:r>
            <a:endParaRPr lang="en-US" sz="2400" b="1" dirty="0">
              <a:solidFill>
                <a:srgbClr val="000000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6" name="Text 1"/>
          <p:cNvSpPr/>
          <p:nvPr/>
        </p:nvSpPr>
        <p:spPr>
          <a:xfrm>
            <a:off x="1423988" y="3238500"/>
            <a:ext cx="3144202" cy="4810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作者：杨雨露</a:t>
            </a:r>
            <a:endParaRPr lang="en-US" altLang="zh-CN" dirty="0">
              <a:solidFill>
                <a:srgbClr val="000000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学号：</a:t>
            </a:r>
            <a:r>
              <a:rPr lang="en-US" altLang="zh-CN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 2021051615226</a:t>
            </a:r>
            <a:endParaRPr lang="en-US" dirty="0">
              <a:solidFill>
                <a:srgbClr val="000000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yellow_maze_20230416/Content-header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39238" cy="99536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660" b="1" dirty="0">
                <a:solidFill>
                  <a:srgbClr val="FF7F0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技术重难点</a:t>
            </a:r>
            <a:endParaRPr lang="en-US" sz="2660" dirty="0"/>
          </a:p>
        </p:txBody>
      </p:sp>
      <p:pic>
        <p:nvPicPr>
          <p:cNvPr id="4" name="Image 1" descr="https://assets.mindshow.fun/themes/whiteyellow_maze_20230416/Content-header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39238" cy="99536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660" b="1" dirty="0">
                <a:solidFill>
                  <a:srgbClr val="FF7F0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技术重难点</a:t>
            </a:r>
            <a:endParaRPr lang="en-US" sz="266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" y="1116806"/>
            <a:ext cx="7715250" cy="3452813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1081088" y="1426369"/>
            <a:ext cx="2871788" cy="12858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00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Noto Sans SC" pitchFamily="34" charset="-120"/>
              </a:rPr>
              <a:t>1. </a:t>
            </a:r>
            <a:r>
              <a:rPr lang="en-US" sz="1000" b="1" dirty="0" err="1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Noto Sans SC" pitchFamily="34" charset="-120"/>
              </a:rPr>
              <a:t>进程管理</a:t>
            </a:r>
            <a:r>
              <a:rPr lang="en-US" sz="100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Noto Sans SC" pitchFamily="34" charset="-120"/>
              </a:rPr>
              <a:t>：</a:t>
            </a:r>
            <a:endParaRPr lang="en-US" sz="1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8" name="Text 3"/>
          <p:cNvSpPr/>
          <p:nvPr/>
        </p:nvSpPr>
        <p:spPr>
          <a:xfrm>
            <a:off x="1081088" y="1840706"/>
            <a:ext cx="2871788" cy="1333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00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Noto Sans SC" pitchFamily="34" charset="-120"/>
              </a:rPr>
              <a:t>- </a:t>
            </a:r>
            <a:r>
              <a:rPr lang="en-US" sz="1000" dirty="0" err="1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Noto Sans SC" pitchFamily="34" charset="-120"/>
              </a:rPr>
              <a:t>使用waitpid函数等待子进程结束，避免僵尸进程</a:t>
            </a:r>
            <a:r>
              <a:rPr lang="en-US" sz="100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Noto Sans SC" pitchFamily="34" charset="-120"/>
              </a:rPr>
              <a:t>。</a:t>
            </a:r>
            <a:endParaRPr lang="en-US" sz="1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9" name="Text 4"/>
          <p:cNvSpPr/>
          <p:nvPr/>
        </p:nvSpPr>
        <p:spPr>
          <a:xfrm>
            <a:off x="1081088" y="2259806"/>
            <a:ext cx="2871788" cy="25717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l">
              <a:lnSpc>
                <a:spcPct val="150000"/>
              </a:lnSpc>
              <a:buSzPct val="100000"/>
            </a:pPr>
            <a:r>
              <a:rPr lang="en-US" sz="100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Noto Sans SC" pitchFamily="34" charset="-120"/>
              </a:rPr>
              <a:t>- </a:t>
            </a:r>
            <a:r>
              <a:rPr lang="en-US" sz="1000" dirty="0" err="1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Noto Sans SC" pitchFamily="34" charset="-120"/>
              </a:rPr>
              <a:t>需要正确处理文件描述符的重定向，确保命令的输入和输出能够按照用户的预期进行</a:t>
            </a:r>
            <a:r>
              <a:rPr lang="en-US" sz="100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Noto Sans SC" pitchFamily="34" charset="-120"/>
              </a:rPr>
              <a:t>。</a:t>
            </a:r>
            <a:endParaRPr lang="en-US" sz="1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10" name="Text 5"/>
          <p:cNvSpPr/>
          <p:nvPr/>
        </p:nvSpPr>
        <p:spPr>
          <a:xfrm>
            <a:off x="1081088" y="2945607"/>
            <a:ext cx="2871788" cy="12858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00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Noto Sans SC" pitchFamily="34" charset="-120"/>
              </a:rPr>
              <a:t>3. </a:t>
            </a:r>
            <a:r>
              <a:rPr lang="en-US" sz="1000" b="1" dirty="0" err="1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Noto Sans SC" pitchFamily="34" charset="-120"/>
              </a:rPr>
              <a:t>管道处理</a:t>
            </a:r>
            <a:r>
              <a:rPr lang="en-US" sz="100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Noto Sans SC" pitchFamily="34" charset="-120"/>
              </a:rPr>
              <a:t>：</a:t>
            </a:r>
            <a:endParaRPr lang="en-US" sz="1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11" name="Text 6"/>
          <p:cNvSpPr/>
          <p:nvPr/>
        </p:nvSpPr>
        <p:spPr>
          <a:xfrm>
            <a:off x="1081088" y="3217069"/>
            <a:ext cx="2871788" cy="12858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l">
              <a:lnSpc>
                <a:spcPct val="150000"/>
              </a:lnSpc>
              <a:buSzPct val="100000"/>
            </a:pPr>
            <a:r>
              <a:rPr lang="en-US" sz="100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Noto Sans SC" pitchFamily="34" charset="-120"/>
              </a:rPr>
              <a:t>- 管道的读写端需要正确关闭和管理，避免文件描述符泄露。</a:t>
            </a:r>
            <a:endParaRPr lang="en-US" sz="1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12" name="Text 7"/>
          <p:cNvSpPr/>
          <p:nvPr/>
        </p:nvSpPr>
        <p:spPr>
          <a:xfrm>
            <a:off x="1081088" y="3631406"/>
            <a:ext cx="2871788" cy="12858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l">
              <a:lnSpc>
                <a:spcPct val="150000"/>
              </a:lnSpc>
              <a:buSzPct val="100000"/>
            </a:pPr>
            <a:r>
              <a:rPr lang="en-US" sz="100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Noto Sans SC" pitchFamily="34" charset="-120"/>
              </a:rPr>
              <a:t>- </a:t>
            </a:r>
            <a:r>
              <a:rPr lang="en-US" sz="1000" dirty="0" err="1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Noto Sans SC" pitchFamily="34" charset="-120"/>
              </a:rPr>
              <a:t>解析复杂命令行时，需要处理各种可能的格式和错误</a:t>
            </a:r>
            <a:r>
              <a:rPr lang="en-US" sz="100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Noto Sans SC" pitchFamily="34" charset="-120"/>
              </a:rPr>
              <a:t>。</a:t>
            </a:r>
            <a:endParaRPr lang="en-US" sz="1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13" name="Text 8"/>
          <p:cNvSpPr/>
          <p:nvPr/>
        </p:nvSpPr>
        <p:spPr>
          <a:xfrm>
            <a:off x="762000" y="4083209"/>
            <a:ext cx="3190876" cy="25717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00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Noto Sans SC" pitchFamily="34" charset="-120"/>
              </a:rPr>
              <a:t>- </a:t>
            </a:r>
            <a:r>
              <a:rPr lang="en-US" sz="1000" dirty="0" err="1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Noto Sans SC" pitchFamily="34" charset="-120"/>
              </a:rPr>
              <a:t>在处理多重命令和管道时，需要创建多个子进程，并确保每个子进程能够正确执行并终止</a:t>
            </a:r>
            <a:r>
              <a:rPr lang="en-US" sz="100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Noto Sans SC" pitchFamily="34" charset="-120"/>
              </a:rPr>
              <a:t>。</a:t>
            </a:r>
            <a:endParaRPr lang="en-US" sz="1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14" name="Text 9"/>
          <p:cNvSpPr/>
          <p:nvPr/>
        </p:nvSpPr>
        <p:spPr>
          <a:xfrm>
            <a:off x="4619625" y="1426369"/>
            <a:ext cx="2871788" cy="12858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00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Noto Sans SC" pitchFamily="34" charset="-120"/>
              </a:rPr>
              <a:t>2. </a:t>
            </a:r>
            <a:r>
              <a:rPr lang="en-US" sz="1000" b="1" dirty="0" err="1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Noto Sans SC" pitchFamily="34" charset="-120"/>
              </a:rPr>
              <a:t>输入输出重定向</a:t>
            </a:r>
            <a:r>
              <a:rPr lang="en-US" sz="100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Noto Sans SC" pitchFamily="34" charset="-120"/>
              </a:rPr>
              <a:t>：</a:t>
            </a:r>
            <a:endParaRPr lang="en-US" sz="1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15" name="Text 10"/>
          <p:cNvSpPr/>
          <p:nvPr/>
        </p:nvSpPr>
        <p:spPr>
          <a:xfrm>
            <a:off x="4665345" y="1751568"/>
            <a:ext cx="2871788" cy="12858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l">
              <a:lnSpc>
                <a:spcPct val="150000"/>
              </a:lnSpc>
              <a:buSzPct val="100000"/>
            </a:pPr>
            <a:r>
              <a:rPr lang="en-US" sz="100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Noto Sans SC" pitchFamily="34" charset="-120"/>
              </a:rPr>
              <a:t> - </a:t>
            </a:r>
            <a:r>
              <a:rPr lang="en-US" sz="1000" dirty="0" err="1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Noto Sans SC" pitchFamily="34" charset="-120"/>
              </a:rPr>
              <a:t>处理文件打开错误及相应的错误处理</a:t>
            </a:r>
            <a:r>
              <a:rPr lang="en-US" sz="100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Noto Sans SC" pitchFamily="34" charset="-120"/>
              </a:rPr>
              <a:t>。</a:t>
            </a:r>
            <a:endParaRPr lang="en-US" sz="1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16" name="Text 11"/>
          <p:cNvSpPr/>
          <p:nvPr/>
        </p:nvSpPr>
        <p:spPr>
          <a:xfrm>
            <a:off x="4701699" y="2076767"/>
            <a:ext cx="2871788" cy="12858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l">
              <a:lnSpc>
                <a:spcPct val="150000"/>
              </a:lnSpc>
              <a:buSzPct val="100000"/>
            </a:pPr>
            <a:r>
              <a:rPr lang="en-US" sz="100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Noto Sans SC" pitchFamily="34" charset="-120"/>
              </a:rPr>
              <a:t> - </a:t>
            </a:r>
            <a:r>
              <a:rPr lang="en-US" sz="1000" dirty="0" err="1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Noto Sans SC" pitchFamily="34" charset="-120"/>
              </a:rPr>
              <a:t>管道的创建和管理，确保多个命令的输入输出能够正确传递</a:t>
            </a:r>
            <a:r>
              <a:rPr lang="en-US" sz="100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Noto Sans SC" pitchFamily="34" charset="-120"/>
              </a:rPr>
              <a:t>。</a:t>
            </a:r>
            <a:endParaRPr lang="en-US" sz="1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17" name="Text 12"/>
          <p:cNvSpPr/>
          <p:nvPr/>
        </p:nvSpPr>
        <p:spPr>
          <a:xfrm>
            <a:off x="4665345" y="3009901"/>
            <a:ext cx="2871788" cy="12858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00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Noto Sans SC" pitchFamily="34" charset="-120"/>
              </a:rPr>
              <a:t>4. </a:t>
            </a:r>
            <a:r>
              <a:rPr lang="en-US" sz="1000" b="1" dirty="0" err="1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Noto Sans SC" pitchFamily="34" charset="-120"/>
              </a:rPr>
              <a:t>命令解析与错误处理</a:t>
            </a:r>
            <a:r>
              <a:rPr lang="en-US" sz="100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Noto Sans SC" pitchFamily="34" charset="-120"/>
              </a:rPr>
              <a:t>：</a:t>
            </a:r>
            <a:endParaRPr lang="en-US" sz="1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18" name="Text 13"/>
          <p:cNvSpPr/>
          <p:nvPr/>
        </p:nvSpPr>
        <p:spPr>
          <a:xfrm>
            <a:off x="4665345" y="3424239"/>
            <a:ext cx="2871788" cy="25717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l">
              <a:lnSpc>
                <a:spcPct val="150000"/>
              </a:lnSpc>
              <a:buSzPct val="100000"/>
            </a:pPr>
            <a:r>
              <a:rPr lang="en-US" sz="100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Noto Sans SC" pitchFamily="34" charset="-120"/>
              </a:rPr>
              <a:t>- </a:t>
            </a:r>
            <a:r>
              <a:rPr lang="en-US" sz="1000" dirty="0" err="1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Noto Sans SC" pitchFamily="34" charset="-120"/>
              </a:rPr>
              <a:t>对非法命令、文件打开错误、命令执行失败等情况进行有效的错误处理和提示</a:t>
            </a:r>
            <a:r>
              <a:rPr lang="en-US" sz="100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Noto Sans SC" pitchFamily="34" charset="-120"/>
              </a:rPr>
              <a:t>。</a:t>
            </a:r>
            <a:endParaRPr lang="en-US" sz="1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pic>
        <p:nvPicPr>
          <p:cNvPr id="19" name="Image 3" descr="https://assets.mindshow.fun/assets/edit/watermark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95313" y="1795463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57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04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2524125" y="1000125"/>
            <a:ext cx="5101590" cy="28003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3500" b="1" dirty="0">
                <a:solidFill>
                  <a:srgbClr val="FF7F0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实训情况</a:t>
            </a:r>
            <a:endParaRPr lang="en-US" sz="3500" dirty="0"/>
          </a:p>
        </p:txBody>
      </p:sp>
      <p:pic>
        <p:nvPicPr>
          <p:cNvPr id="4" name="Image 0" descr="https://assets.mindshow.fun/assets/edit/watermark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657350" y="1681163"/>
            <a:ext cx="5834063" cy="178117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Noto Sans SC" pitchFamily="34" charset="-120"/>
              </a:rPr>
              <a:t>​完成了基本命令和重定向命令的测试与调试,实现了多重管道命令的解析与执行并进行了相关测试,完成了CMake构建系统和整体集成，并编写了项目的说明文档。</a:t>
            </a:r>
            <a:endParaRPr lang="en-US" sz="1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pic>
        <p:nvPicPr>
          <p:cNvPr id="4" name="Image 1" descr="https://assets.mindshow.fun/assets/edit/watermark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-1579880" y="312103"/>
            <a:ext cx="5834063" cy="178117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Noto Sans SC" pitchFamily="34" charset="-120"/>
              </a:rPr>
              <a:t>部分测试情况</a:t>
            </a:r>
            <a:endParaRPr 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pic>
        <p:nvPicPr>
          <p:cNvPr id="4" name="Image 1" descr="https://assets.mindshow.fun/assets/edit/watermark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  <p:pic>
        <p:nvPicPr>
          <p:cNvPr id="5" name="图片 4" descr="GXB6(2{KV7VBRHY]}G}~7}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775" y="739140"/>
            <a:ext cx="4279900" cy="1588135"/>
          </a:xfrm>
          <a:prstGeom prst="rect">
            <a:avLst/>
          </a:prstGeom>
        </p:spPr>
      </p:pic>
      <p:pic>
        <p:nvPicPr>
          <p:cNvPr id="6" name="图片 5" descr="8_07YQ]6UH(GKJPF54_Z7TL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775" y="2411730"/>
            <a:ext cx="4253230" cy="642620"/>
          </a:xfrm>
          <a:prstGeom prst="rect">
            <a:avLst/>
          </a:prstGeom>
        </p:spPr>
      </p:pic>
      <p:pic>
        <p:nvPicPr>
          <p:cNvPr id="7" name="图片 6" descr="~32)1M67Y`QXR_F$J@~3L5P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180" y="3138805"/>
            <a:ext cx="3816985" cy="1412240"/>
          </a:xfrm>
          <a:prstGeom prst="rect">
            <a:avLst/>
          </a:prstGeom>
        </p:spPr>
      </p:pic>
      <p:pic>
        <p:nvPicPr>
          <p:cNvPr id="8" name="图片 7" descr="`6YD7DQV2(L76U~X0P1N(PR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9350" y="777875"/>
            <a:ext cx="3712845" cy="1189990"/>
          </a:xfrm>
          <a:prstGeom prst="rect">
            <a:avLst/>
          </a:prstGeom>
        </p:spPr>
      </p:pic>
      <p:pic>
        <p:nvPicPr>
          <p:cNvPr id="9" name="图片 8" descr=")9M3J49JI97S`Z@C97ALSS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6025" y="2131060"/>
            <a:ext cx="3634740" cy="17868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95313" y="1795463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57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05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2524125" y="1000125"/>
            <a:ext cx="5101590" cy="28003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3500" b="1" dirty="0">
                <a:solidFill>
                  <a:srgbClr val="FF7F0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收获和经验教训</a:t>
            </a:r>
            <a:endParaRPr lang="en-US" sz="3500" dirty="0"/>
          </a:p>
        </p:txBody>
      </p:sp>
      <p:pic>
        <p:nvPicPr>
          <p:cNvPr id="4" name="Image 0" descr="https://assets.mindshow.fun/assets/edit/watermark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yellow_maze_20230416/Content-header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39238" cy="99536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660" b="1" dirty="0">
                <a:solidFill>
                  <a:srgbClr val="FF7F0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收获和经验教训</a:t>
            </a:r>
            <a:endParaRPr lang="en-US" sz="2660" dirty="0"/>
          </a:p>
        </p:txBody>
      </p:sp>
      <p:pic>
        <p:nvPicPr>
          <p:cNvPr id="4" name="Image 1" descr="https://assets.mindshow.fun/themes/whiteyellow_maze_20230416/Content-header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39238" cy="99536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660" b="1" dirty="0">
                <a:solidFill>
                  <a:srgbClr val="FF7F0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收获和经验教训</a:t>
            </a:r>
            <a:endParaRPr lang="en-US" sz="266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" y="1116806"/>
            <a:ext cx="7715250" cy="3452813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1219200" y="1340644"/>
            <a:ext cx="2331720" cy="300513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400" b="1" dirty="0" err="1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Noto Sans SC" pitchFamily="34" charset="-120"/>
              </a:rPr>
              <a:t>收获</a:t>
            </a:r>
            <a:r>
              <a:rPr lang="en-US" sz="140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Noto Sans SC" pitchFamily="34" charset="-120"/>
              </a:rPr>
              <a:t>：</a:t>
            </a:r>
            <a:br>
              <a:rPr dirty="0">
                <a:latin typeface="华文宋体" panose="02010600040101010101" pitchFamily="2" charset="-122"/>
                <a:ea typeface="华文宋体" panose="02010600040101010101" pitchFamily="2" charset="-122"/>
              </a:rPr>
            </a:br>
            <a:r>
              <a:rPr 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   </a:t>
            </a:r>
            <a:r>
              <a:rPr lang="en-US" sz="1200" dirty="0" err="1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Noto Sans SC" pitchFamily="34" charset="-120"/>
              </a:rPr>
              <a:t>深入理解了Linux进程管理和系统调用机制</a:t>
            </a:r>
            <a:r>
              <a:rPr lang="en-US" sz="120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Noto Sans SC" pitchFamily="34" charset="-120"/>
              </a:rPr>
              <a:t>。</a:t>
            </a:r>
            <a:br>
              <a:rPr sz="1600" dirty="0">
                <a:latin typeface="华文宋体" panose="02010600040101010101" pitchFamily="2" charset="-122"/>
                <a:ea typeface="华文宋体" panose="02010600040101010101" pitchFamily="2" charset="-122"/>
              </a:rPr>
            </a:br>
            <a:r>
              <a:rPr lang="en-US" sz="1600" dirty="0">
                <a:latin typeface="华文宋体" panose="02010600040101010101" pitchFamily="2" charset="-122"/>
                <a:ea typeface="华文宋体" panose="02010600040101010101" pitchFamily="2" charset="-122"/>
              </a:rPr>
              <a:t>   </a:t>
            </a:r>
            <a:r>
              <a:rPr lang="en-US" sz="1200" dirty="0" err="1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Noto Sans SC" pitchFamily="34" charset="-120"/>
              </a:rPr>
              <a:t>学会了如何使用CMake进行项目构建和管理</a:t>
            </a:r>
            <a:r>
              <a:rPr lang="en-US" sz="120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Noto Sans SC" pitchFamily="34" charset="-120"/>
              </a:rPr>
              <a:t>。</a:t>
            </a:r>
            <a:br>
              <a:rPr sz="1600" dirty="0">
                <a:latin typeface="华文宋体" panose="02010600040101010101" pitchFamily="2" charset="-122"/>
                <a:ea typeface="华文宋体" panose="02010600040101010101" pitchFamily="2" charset="-122"/>
              </a:rPr>
            </a:br>
            <a:r>
              <a:rPr lang="en-US" sz="1600" dirty="0">
                <a:latin typeface="华文宋体" panose="02010600040101010101" pitchFamily="2" charset="-122"/>
                <a:ea typeface="华文宋体" panose="02010600040101010101" pitchFamily="2" charset="-122"/>
              </a:rPr>
              <a:t>   </a:t>
            </a:r>
            <a:r>
              <a:rPr lang="en-US" sz="1200" dirty="0" err="1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Noto Sans SC" pitchFamily="34" charset="-120"/>
              </a:rPr>
              <a:t>掌握了基本的Shell实现原理和技术</a:t>
            </a:r>
            <a:r>
              <a:rPr lang="en-US" sz="120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Noto Sans SC" pitchFamily="34" charset="-120"/>
              </a:rPr>
              <a:t>。</a:t>
            </a:r>
            <a:endParaRPr lang="en-US" sz="1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8" name="Text 3"/>
          <p:cNvSpPr/>
          <p:nvPr/>
        </p:nvSpPr>
        <p:spPr>
          <a:xfrm>
            <a:off x="5138738" y="1340644"/>
            <a:ext cx="3338512" cy="300513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400" b="1" dirty="0" err="1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Noto Sans SC" pitchFamily="34" charset="-120"/>
              </a:rPr>
              <a:t>经验教训</a:t>
            </a:r>
            <a:r>
              <a:rPr lang="en-US" sz="140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Noto Sans SC" pitchFamily="34" charset="-120"/>
              </a:rPr>
              <a:t>：</a:t>
            </a:r>
            <a:br>
              <a:rPr dirty="0">
                <a:latin typeface="华文宋体" panose="02010600040101010101" pitchFamily="2" charset="-122"/>
                <a:ea typeface="华文宋体" panose="02010600040101010101" pitchFamily="2" charset="-122"/>
              </a:rPr>
            </a:br>
            <a:r>
              <a:rPr 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Noto Sans SC" pitchFamily="34" charset="-120"/>
              </a:rPr>
              <a:t>在处理管道和重定向时，需要特别注意文件描述符的管理，避免资源泄露和冲突</a:t>
            </a:r>
            <a:r>
              <a:rPr lang="en-US" sz="140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Noto Sans SC" pitchFamily="34" charset="-120"/>
              </a:rPr>
              <a:t>。</a:t>
            </a:r>
            <a:br>
              <a:rPr dirty="0">
                <a:latin typeface="华文宋体" panose="02010600040101010101" pitchFamily="2" charset="-122"/>
                <a:ea typeface="华文宋体" panose="02010600040101010101" pitchFamily="2" charset="-122"/>
              </a:rPr>
            </a:br>
            <a:r>
              <a:rPr 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Noto Sans SC" pitchFamily="34" charset="-120"/>
              </a:rPr>
              <a:t>多进程编程中的错误处理和调试较为复杂，需要耐心和细致的调试</a:t>
            </a:r>
            <a:r>
              <a:rPr lang="en-US" sz="140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Noto Sans SC" pitchFamily="34" charset="-120"/>
              </a:rPr>
              <a:t>。</a:t>
            </a:r>
            <a:endParaRPr lang="en-US" sz="1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pic>
        <p:nvPicPr>
          <p:cNvPr id="9" name="Image 3" descr="https://assets.mindshow.fun/assets/edit/watermark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0" y="1905000"/>
            <a:ext cx="3395663" cy="5524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5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END</a:t>
            </a:r>
            <a:endParaRPr lang="en-US" sz="2560" dirty="0"/>
          </a:p>
        </p:txBody>
      </p:sp>
      <p:sp>
        <p:nvSpPr>
          <p:cNvPr id="3" name="Text 1"/>
          <p:cNvSpPr/>
          <p:nvPr/>
        </p:nvSpPr>
        <p:spPr>
          <a:xfrm>
            <a:off x="4572000" y="2347913"/>
            <a:ext cx="3395663" cy="103346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4800" b="1" dirty="0">
                <a:solidFill>
                  <a:srgbClr val="FF7F0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THANKS</a:t>
            </a:r>
            <a:endParaRPr lang="en-US" sz="4800" dirty="0"/>
          </a:p>
        </p:txBody>
      </p:sp>
      <p:pic>
        <p:nvPicPr>
          <p:cNvPr id="4" name="Image 0" descr="https://assets.mindshow.fun/assets/edit/watermark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662238" y="428625"/>
            <a:ext cx="5162550" cy="8286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zh-CN" altLang="en-US" sz="4200" b="1" dirty="0">
                <a:solidFill>
                  <a:srgbClr val="FF7F08"/>
                </a:solidFill>
                <a:latin typeface="Noto Sans SC" pitchFamily="34" charset="0"/>
                <a:ea typeface="Noto Sans SC" pitchFamily="34" charset="-122"/>
              </a:rPr>
              <a:t>目录</a:t>
            </a:r>
            <a:endParaRPr lang="en-US" sz="4200" dirty="0"/>
          </a:p>
        </p:txBody>
      </p:sp>
      <p:sp>
        <p:nvSpPr>
          <p:cNvPr id="3" name="Text 1"/>
          <p:cNvSpPr/>
          <p:nvPr/>
        </p:nvSpPr>
        <p:spPr>
          <a:xfrm>
            <a:off x="2438400" y="1496664"/>
            <a:ext cx="5386388" cy="32194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Noto Sans SC" pitchFamily="34" charset="-120"/>
              </a:rPr>
              <a:t>开发状态</a:t>
            </a:r>
            <a:endParaRPr lang="en-US" sz="175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Noto Sans SC" pitchFamily="34" charset="-120"/>
              </a:rPr>
              <a:t>核心内容</a:t>
            </a:r>
            <a:endParaRPr lang="en-US" sz="175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Noto Sans SC" pitchFamily="34" charset="-120"/>
              </a:rPr>
              <a:t>技术重难点</a:t>
            </a:r>
            <a:endParaRPr lang="en-US" sz="175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Noto Sans SC" pitchFamily="34" charset="-120"/>
              </a:rPr>
              <a:t>实训情况</a:t>
            </a:r>
            <a:endParaRPr lang="en-US" sz="175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Noto Sans SC" pitchFamily="34" charset="-120"/>
              </a:rPr>
              <a:t>收获和经验教训</a:t>
            </a:r>
            <a:endParaRPr lang="en-US" sz="175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95313" y="1795463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57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2524125" y="1000125"/>
            <a:ext cx="5101590" cy="28003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3500" b="1" dirty="0">
                <a:solidFill>
                  <a:srgbClr val="FF7F0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开发状态</a:t>
            </a:r>
            <a:endParaRPr lang="en-US" sz="3500" dirty="0"/>
          </a:p>
        </p:txBody>
      </p:sp>
      <p:pic>
        <p:nvPicPr>
          <p:cNvPr id="4" name="Image 0" descr="https://assets.mindshow.fun/assets/edit/watermark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  <p:pic>
        <p:nvPicPr>
          <p:cNvPr id="5" name="图片 4" descr="5T(D{$G4G_D9OD(H`KGK48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525" y="1000125"/>
            <a:ext cx="3516630" cy="25774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yellow_maze_20230416/Content-header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39238" cy="99536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660" b="1" dirty="0">
                <a:solidFill>
                  <a:srgbClr val="FF7F0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完成度：</a:t>
            </a:r>
            <a:endParaRPr lang="en-US" sz="2660" dirty="0"/>
          </a:p>
        </p:txBody>
      </p:sp>
      <p:pic>
        <p:nvPicPr>
          <p:cNvPr id="4" name="Image 1" descr="https://assets.mindshow.fun/themes/whiteyellow_maze_20230416/Content-header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39238" cy="99536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660" b="1" dirty="0">
                <a:solidFill>
                  <a:srgbClr val="FF7F0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完成度：</a:t>
            </a:r>
            <a:endParaRPr lang="en-US" sz="266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" y="1116806"/>
            <a:ext cx="7715250" cy="3452813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762000" y="1435894"/>
            <a:ext cx="2090738" cy="281463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核心功能</a:t>
            </a: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br>
              <a:rPr dirty="0"/>
            </a:br>
            <a:r>
              <a:rPr lang="en-US" sz="140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Noto Sans SC" pitchFamily="34" charset="-120"/>
              </a:rPr>
              <a:t>项目实现了一个基本的Shell，包括</a:t>
            </a:r>
            <a:r>
              <a:rPr lang="en-US" sz="1400" b="1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Noto Sans SC" pitchFamily="34" charset="-120"/>
              </a:rPr>
              <a:t>命令解析</a:t>
            </a:r>
            <a:r>
              <a:rPr lang="en-US" sz="140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Noto Sans SC" pitchFamily="34" charset="-120"/>
              </a:rPr>
              <a:t>、</a:t>
            </a:r>
            <a:r>
              <a:rPr lang="en-US" sz="1400" b="1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Noto Sans SC" pitchFamily="34" charset="-120"/>
              </a:rPr>
              <a:t>执行</a:t>
            </a:r>
            <a:r>
              <a:rPr lang="en-US" sz="140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Noto Sans SC" pitchFamily="34" charset="-120"/>
              </a:rPr>
              <a:t>、</a:t>
            </a:r>
            <a:r>
              <a:rPr lang="en-US" sz="1400" b="1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Noto Sans SC" pitchFamily="34" charset="-120"/>
              </a:rPr>
              <a:t>输入输出重定向</a:t>
            </a:r>
            <a:r>
              <a:rPr lang="en-US" sz="140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Noto Sans SC" pitchFamily="34" charset="-120"/>
              </a:rPr>
              <a:t>、</a:t>
            </a:r>
            <a:r>
              <a:rPr lang="en-US" sz="1400" b="1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Noto Sans SC" pitchFamily="34" charset="-120"/>
              </a:rPr>
              <a:t>管道处理</a:t>
            </a:r>
            <a:r>
              <a:rPr lang="en-US" sz="140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Noto Sans SC" pitchFamily="34" charset="-120"/>
              </a:rPr>
              <a:t>等基本功能</a:t>
            </a: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。</a:t>
            </a:r>
            <a:endParaRPr lang="en-US" sz="1400" dirty="0"/>
          </a:p>
        </p:txBody>
      </p:sp>
      <p:sp>
        <p:nvSpPr>
          <p:cNvPr id="8" name="Text 3"/>
          <p:cNvSpPr/>
          <p:nvPr/>
        </p:nvSpPr>
        <p:spPr>
          <a:xfrm>
            <a:off x="3571875" y="1435894"/>
            <a:ext cx="2095500" cy="281463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测试</a:t>
            </a: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br>
              <a:rPr dirty="0"/>
            </a:br>
            <a:r>
              <a:rPr lang="en-US" sz="140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Noto Sans SC" pitchFamily="34" charset="-120"/>
              </a:rPr>
              <a:t>通过了多个常见的Shell命令测试，包括基本命令、重定向命令、管道命令以及组合命令。</a:t>
            </a:r>
            <a:endParaRPr lang="en-US" sz="1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9" name="Text 4"/>
          <p:cNvSpPr/>
          <p:nvPr/>
        </p:nvSpPr>
        <p:spPr>
          <a:xfrm>
            <a:off x="6386513" y="1435894"/>
            <a:ext cx="2090738" cy="281463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文档</a:t>
            </a: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br>
              <a:rPr dirty="0"/>
            </a:br>
            <a:r>
              <a:rPr lang="en-US" sz="140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Noto Sans SC" pitchFamily="34" charset="-120"/>
              </a:rPr>
              <a:t>CMake构建文件和源码文件都已编写完毕，并有简要的使用说明。</a:t>
            </a:r>
            <a:endParaRPr lang="en-US" sz="1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95313" y="1795463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57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02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2524125" y="1000125"/>
            <a:ext cx="5101590" cy="28003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3500" b="1" dirty="0">
                <a:solidFill>
                  <a:srgbClr val="FF7F0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核心内容</a:t>
            </a:r>
            <a:endParaRPr lang="en-US" sz="3500" dirty="0"/>
          </a:p>
        </p:txBody>
      </p:sp>
      <p:pic>
        <p:nvPicPr>
          <p:cNvPr id="4" name="Image 0" descr="https://assets.mindshow.fun/assets/edit/watermark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yellow_maze_20230416/Content-header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39238" cy="99536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660" b="1" dirty="0">
                <a:solidFill>
                  <a:srgbClr val="FF7F0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核心内容</a:t>
            </a:r>
            <a:endParaRPr lang="en-US" sz="2660" dirty="0"/>
          </a:p>
        </p:txBody>
      </p:sp>
      <p:pic>
        <p:nvPicPr>
          <p:cNvPr id="4" name="Image 1" descr="https://assets.mindshow.fun/themes/whiteyellow_maze_20230416/Content-header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39238" cy="99536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660" b="1" dirty="0">
                <a:solidFill>
                  <a:srgbClr val="FF7F0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核心内容</a:t>
            </a:r>
            <a:endParaRPr lang="en-US" sz="266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" y="1116806"/>
            <a:ext cx="7715250" cy="3452813"/>
          </a:xfrm>
          <a:prstGeom prst="rect">
            <a:avLst/>
          </a:prstGeom>
        </p:spPr>
      </p:pic>
      <p:pic>
        <p:nvPicPr>
          <p:cNvPr id="18" name="Image 3" descr="https://assets.mindshow.fun/assets/edit/watermark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2438400" y="35222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用例图</a:t>
            </a:r>
            <a:endParaRPr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125" y="1262062"/>
            <a:ext cx="7143750" cy="26193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yellow_maze_20230416/Content-header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39238" cy="99536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660" b="1" dirty="0">
                <a:solidFill>
                  <a:srgbClr val="FF7F0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核心内容</a:t>
            </a:r>
            <a:endParaRPr lang="en-US" sz="2660" dirty="0"/>
          </a:p>
        </p:txBody>
      </p:sp>
      <p:pic>
        <p:nvPicPr>
          <p:cNvPr id="4" name="Image 1" descr="https://assets.mindshow.fun/themes/whiteyellow_maze_20230416/Content-header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39238" cy="99536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660" b="1" dirty="0">
                <a:solidFill>
                  <a:srgbClr val="FF7F0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核心内容</a:t>
            </a:r>
            <a:endParaRPr lang="en-US" sz="266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116806"/>
            <a:ext cx="7715250" cy="3452813"/>
          </a:xfrm>
          <a:prstGeom prst="rect">
            <a:avLst/>
          </a:prstGeom>
        </p:spPr>
      </p:pic>
      <p:pic>
        <p:nvPicPr>
          <p:cNvPr id="18" name="Image 3" descr="https://assets.mindshow.fun/assets/edit/watermark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2438400" y="352226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流程图</a:t>
            </a:r>
            <a:r>
              <a:rPr lang="en-US" altLang="zh-CN" dirty="0"/>
              <a:t>+</a:t>
            </a:r>
            <a:r>
              <a:rPr lang="zh-CN" altLang="en-US" dirty="0"/>
              <a:t>类图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004" y="939791"/>
            <a:ext cx="2566792" cy="404464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3728" y="1493520"/>
            <a:ext cx="4154294" cy="242157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yellow_maze_20230416/Content-header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39238" cy="99536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660" b="1" dirty="0">
                <a:solidFill>
                  <a:srgbClr val="FF7F0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核心内容</a:t>
            </a:r>
            <a:endParaRPr lang="en-US" sz="2660" dirty="0"/>
          </a:p>
        </p:txBody>
      </p:sp>
      <p:pic>
        <p:nvPicPr>
          <p:cNvPr id="4" name="Image 1" descr="https://assets.mindshow.fun/themes/whiteyellow_maze_20230416/Content-header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39238" cy="99536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660" b="1" dirty="0">
                <a:solidFill>
                  <a:srgbClr val="FF7F0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核心内容</a:t>
            </a:r>
            <a:endParaRPr lang="en-US" sz="266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116806"/>
            <a:ext cx="7715250" cy="3452813"/>
          </a:xfrm>
          <a:prstGeom prst="rect">
            <a:avLst/>
          </a:prstGeom>
        </p:spPr>
      </p:pic>
      <p:pic>
        <p:nvPicPr>
          <p:cNvPr id="18" name="Image 3" descr="https://assets.mindshow.fun/assets/edit/watermark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2438400" y="35222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时序图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670" y="852766"/>
            <a:ext cx="6645910" cy="414091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95313" y="1795463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57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03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2524125" y="1000125"/>
            <a:ext cx="5101590" cy="28003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3500" b="1" dirty="0">
                <a:solidFill>
                  <a:srgbClr val="FF7F0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技术重难点</a:t>
            </a:r>
            <a:endParaRPr lang="en-US" sz="3500" dirty="0"/>
          </a:p>
        </p:txBody>
      </p:sp>
      <p:pic>
        <p:nvPicPr>
          <p:cNvPr id="4" name="Image 0" descr="https://assets.mindshow.fun/assets/edit/watermark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836</Words>
  <Application>WPS 演示</Application>
  <PresentationFormat>全屏显示(16:9)</PresentationFormat>
  <Paragraphs>107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Arial</vt:lpstr>
      <vt:lpstr>宋体</vt:lpstr>
      <vt:lpstr>Wingdings</vt:lpstr>
      <vt:lpstr>Noto Sans SC</vt:lpstr>
      <vt:lpstr>演示悠然小楷</vt:lpstr>
      <vt:lpstr>Noto Sans SC</vt:lpstr>
      <vt:lpstr>Noto Sans SC</vt:lpstr>
      <vt:lpstr>华文宋体</vt:lpstr>
      <vt:lpstr>Calibri</vt:lpstr>
      <vt:lpstr>Trebuchet MS</vt:lpstr>
      <vt:lpstr>微软雅黑</vt:lpstr>
      <vt:lpstr>Arial Unicode MS</vt:lpstr>
      <vt:lpstr>等线</vt:lpstr>
      <vt:lpstr>文泉驿微米黑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项目简要介绍</dc:title>
  <dc:creator>MindShow.fun</dc:creator>
  <dc:subject>SUBTITLE HERE</dc:subject>
  <cp:lastModifiedBy>root</cp:lastModifiedBy>
  <cp:revision>3</cp:revision>
  <dcterms:created xsi:type="dcterms:W3CDTF">2024-06-30T11:31:48Z</dcterms:created>
  <dcterms:modified xsi:type="dcterms:W3CDTF">2024-06-30T11:31:48Z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2052-11.1.0.11664</vt:lpwstr>
  </property>
</Properties>
</file>