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77" r:id="rId5"/>
    <p:sldId id="288" r:id="rId6"/>
    <p:sldId id="282" r:id="rId7"/>
    <p:sldId id="348" r:id="rId8"/>
    <p:sldId id="349" r:id="rId9"/>
    <p:sldId id="350" r:id="rId10"/>
    <p:sldId id="351" r:id="rId11"/>
    <p:sldId id="292" r:id="rId12"/>
    <p:sldId id="352" r:id="rId13"/>
    <p:sldId id="304" r:id="rId14"/>
    <p:sldId id="306" r:id="rId15"/>
    <p:sldId id="305" r:id="rId16"/>
    <p:sldId id="307" r:id="rId17"/>
    <p:sldId id="293" r:id="rId18"/>
    <p:sldId id="308" r:id="rId19"/>
    <p:sldId id="309" r:id="rId20"/>
    <p:sldId id="310" r:id="rId21"/>
    <p:sldId id="311" r:id="rId22"/>
    <p:sldId id="312" r:id="rId23"/>
    <p:sldId id="313" r:id="rId24"/>
    <p:sldId id="284" r:id="rId25"/>
    <p:sldId id="286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75B0"/>
    <a:srgbClr val="00547E"/>
    <a:srgbClr val="0093DD"/>
    <a:srgbClr val="FFFFFF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4" autoAdjust="0"/>
  </p:normalViewPr>
  <p:slideViewPr>
    <p:cSldViewPr snapToGrid="0" showGuides="1">
      <p:cViewPr varScale="1">
        <p:scale>
          <a:sx n="106" d="100"/>
          <a:sy n="106" d="100"/>
        </p:scale>
        <p:origin x="-84" y="-180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2/27/2015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2/27/2015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56D01E-7CD5-4779-B5A8-6F713FF6595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56D01E-7CD5-4779-B5A8-6F713FF6595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56D01E-7CD5-4779-B5A8-6F713FF6595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56D01E-7CD5-4779-B5A8-6F713FF6595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56D01E-7CD5-4779-B5A8-6F713FF6595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56D01E-7CD5-4779-B5A8-6F713FF6595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56D01E-7CD5-4779-B5A8-6F713FF6595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56D01E-7CD5-4779-B5A8-6F713FF6595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56D01E-7CD5-4779-B5A8-6F713FF6595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56D01E-7CD5-4779-B5A8-6F713FF6595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56D01E-7CD5-4779-B5A8-6F713FF6595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56D01E-7CD5-4779-B5A8-6F713FF6595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56D01E-7CD5-4779-B5A8-6F713FF6595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56D01E-7CD5-4779-B5A8-6F713FF6595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56D01E-7CD5-4779-B5A8-6F713FF6595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56D01E-7CD5-4779-B5A8-6F713FF6595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56D01E-7CD5-4779-B5A8-6F713FF6595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56D01E-7CD5-4779-B5A8-6F713FF6595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0207284-potter-makes-a-jug-out-of-cla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"/>
          <a:stretch>
            <a:fillRect/>
          </a:stretch>
        </p:blipFill>
        <p:spPr bwMode="auto">
          <a:xfrm>
            <a:off x="0" y="693738"/>
            <a:ext cx="9153525" cy="616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93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pic>
        <p:nvPicPr>
          <p:cNvPr id="8" name="Picture 2" descr="F:\Vitthal_Share\Misc\Cybage Logo\Cybage 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190500"/>
            <a:ext cx="17526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962650"/>
            <a:ext cx="9153525" cy="895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665288" y="5995988"/>
            <a:ext cx="7212012" cy="3222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presentation is the intellectual property of </a:t>
            </a:r>
            <a:r>
              <a:rPr lang="en-US" sz="7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Cybage</a:t>
            </a: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Software Pvt. Ltd. and is meant for the usage of the intended </a:t>
            </a:r>
            <a:r>
              <a:rPr lang="en-US" sz="7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Cybage</a:t>
            </a: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employee/s for training purpose only.</a:t>
            </a:r>
            <a:b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should not be used for any other purpose or reproduced in any other form without written permission and consent of the concerned authorities.</a:t>
            </a:r>
          </a:p>
        </p:txBody>
      </p:sp>
      <p:sp>
        <p:nvSpPr>
          <p:cNvPr id="12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Copyright © 2013.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48502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00E985D-2868-48EA-86FA-93658EF775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1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8" descr="F:\Vitthal_Share\PPTs\Images\iStock_000000199967Small_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1" b="8846"/>
          <a:stretch>
            <a:fillRect/>
          </a:stretch>
        </p:blipFill>
        <p:spPr bwMode="auto">
          <a:xfrm>
            <a:off x="2463800" y="2852738"/>
            <a:ext cx="6680200" cy="40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Copyright © 2013.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78970"/>
            <a:ext cx="7269734" cy="361207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tabLst>
                <a:tab pos="1144588" algn="l"/>
              </a:tabLst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3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9AAD9A1-45CE-43CF-9FBC-E33801BB26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437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with Text - Option 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6350" y="693738"/>
            <a:ext cx="9144000" cy="6164262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-6350" y="693738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14475" y="693738"/>
            <a:ext cx="762952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304913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5CCC9F8-4C73-4AE1-9003-613189B0FD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60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bl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2259679-books-and-compu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2544763"/>
            <a:ext cx="3473450" cy="42243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5435600" y="2395538"/>
            <a:ext cx="3611563" cy="4230687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Copyright © 2013.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790DEDF-A95C-4B78-B249-478D0EBAE2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27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11" descr="iStock_000008998403X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3300413"/>
            <a:ext cx="4124325" cy="3094037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10EBE1A-B6C4-4CB6-B7AD-8336AA8259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684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4860012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BFB956-4CCC-41E9-87AE-331EA0C6F8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5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  <p:sldLayoutId id="2147484347" r:id="rId19"/>
    <p:sldLayoutId id="2147484349" r:id="rId20"/>
    <p:sldLayoutId id="2147484350" r:id="rId21"/>
    <p:sldLayoutId id="2147484351" r:id="rId22"/>
    <p:sldLayoutId id="2147484352" r:id="rId23"/>
    <p:sldLayoutId id="2147484354" r:id="rId2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jpeg"/><Relationship Id="rId4" Type="http://schemas.openxmlformats.org/officeDocument/2006/relationships/hyperlink" Target="http://www.google.co.in/url?sa=i&amp;rct=j&amp;q=&amp;esrc=s&amp;frm=1&amp;source=images&amp;cd=&amp;cad=rja&amp;uact=8&amp;ved=0CAcQjRw&amp;url=http://arts.brighton.ac.uk/projects/networks/issue-17-april-2012/changing-the-university-genome-a-case-study-of-digital-media-kingston&amp;ei=6Y3dVOOeHIOUuATBkILQDw&amp;bvm=bv.85970519,d.c2E&amp;psig=AFQjCNE2RXqmmY9mcoVqhkDIh001sKApFQ&amp;ust=14238922942429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 bwMode="auto">
          <a:xfrm>
            <a:off x="1658938" y="4813428"/>
            <a:ext cx="7257288" cy="11301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tabLst>
                <a:tab pos="1314450" algn="l"/>
              </a:tabLst>
            </a:pPr>
            <a:r>
              <a:rPr lang="en-US" altLang="en-US" sz="5400" dirty="0" smtClean="0"/>
              <a:t>  </a:t>
            </a:r>
            <a:r>
              <a:rPr lang="en-US" altLang="en-US" sz="5400" dirty="0" err="1" smtClean="0"/>
              <a:t>DevOps</a:t>
            </a:r>
            <a:endParaRPr lang="en-US" altLang="en-US" sz="5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81BB0-CC97-4F46-A9A0-479DE5BAE26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3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Addressing Application Lifecycle Management gaps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97533C-3DCD-4B48-BB0F-7696BB7BB1D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28" y="1595581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041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development hand off today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46698" y="1721803"/>
            <a:ext cx="7597302" cy="3612070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				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97533C-3DCD-4B48-BB0F-7696BB7BB1D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1536988"/>
            <a:ext cx="8982075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7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562" y="2225955"/>
            <a:ext cx="6096000" cy="431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/ Automation Phase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97533C-3DCD-4B48-BB0F-7696BB7BB1D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581869" y="1577861"/>
            <a:ext cx="5825693" cy="97059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Track the Bill of Materials used in a </a:t>
            </a:r>
            <a:r>
              <a:rPr lang="en-US" dirty="0" smtClean="0"/>
              <a:t>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 which build move onto the next stage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only Agile Development improvements…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97533C-3DCD-4B48-BB0F-7696BB7BB1D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91126" y="1671002"/>
            <a:ext cx="7943273" cy="73929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 and Ops teams </a:t>
            </a:r>
            <a:r>
              <a:rPr lang="en-US" dirty="0" smtClean="0"/>
              <a:t>have increased </a:t>
            </a:r>
            <a:r>
              <a:rPr lang="en-US" dirty="0"/>
              <a:t>pressures to </a:t>
            </a:r>
            <a:r>
              <a:rPr lang="en-US" dirty="0" smtClean="0"/>
              <a:t>keep up </a:t>
            </a:r>
            <a:r>
              <a:rPr lang="en-US" dirty="0"/>
              <a:t>with increased loads </a:t>
            </a:r>
            <a:r>
              <a:rPr lang="en-US" dirty="0" smtClean="0"/>
              <a:t>but continue </a:t>
            </a:r>
            <a:r>
              <a:rPr lang="en-US" dirty="0"/>
              <a:t>to use </a:t>
            </a:r>
            <a:r>
              <a:rPr lang="en-US" dirty="0" smtClean="0"/>
              <a:t>waterfall approaches </a:t>
            </a:r>
            <a:r>
              <a:rPr lang="en-US" dirty="0"/>
              <a:t>and </a:t>
            </a:r>
            <a:r>
              <a:rPr lang="en-US" dirty="0" smtClean="0"/>
              <a:t>traditional tools</a:t>
            </a:r>
            <a:r>
              <a:rPr lang="en-US" dirty="0"/>
              <a:t>. </a:t>
            </a:r>
          </a:p>
        </p:txBody>
      </p:sp>
      <p:pic>
        <p:nvPicPr>
          <p:cNvPr id="11267" name="Picture 3" descr="C:\Users\ajaykam\Pictures\alm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67" y="2410301"/>
            <a:ext cx="7180392" cy="444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1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Delivery Mindset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97533C-3DCD-4B48-BB0F-7696BB7BB1D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942084" y="1662544"/>
            <a:ext cx="7795490" cy="453505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Infrastructure </a:t>
            </a:r>
            <a:r>
              <a:rPr lang="en-US" dirty="0"/>
              <a:t>Developer vs. Operator/Administrator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 </a:t>
            </a:r>
            <a:r>
              <a:rPr lang="en-US" dirty="0"/>
              <a:t>to bring a software development mindset to the operational areas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Replicate</a:t>
            </a:r>
            <a:r>
              <a:rPr lang="en-US" dirty="0"/>
              <a:t>, where appropriate, standard architecture/development tools and </a:t>
            </a:r>
            <a:r>
              <a:rPr lang="en-US" dirty="0" smtClean="0"/>
              <a:t>methodologies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Use </a:t>
            </a:r>
            <a:r>
              <a:rPr lang="en-US" dirty="0"/>
              <a:t>an Agile approach to delivery of routines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Continuous</a:t>
            </a:r>
            <a:r>
              <a:rPr lang="en-US" dirty="0"/>
              <a:t>, incremental improvements and delivery of new functionality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Automated </a:t>
            </a:r>
            <a:r>
              <a:rPr lang="en-US" dirty="0"/>
              <a:t>unit and integration testing improves operational </a:t>
            </a:r>
            <a:r>
              <a:rPr lang="en-US" dirty="0" smtClean="0"/>
              <a:t>runtimes 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Source Control Management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Automation </a:t>
            </a:r>
            <a:r>
              <a:rPr lang="en-US" dirty="0"/>
              <a:t>routines and scripts are fundamental to Operations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Managing </a:t>
            </a:r>
            <a:r>
              <a:rPr lang="en-US" dirty="0"/>
              <a:t>Operations routines like source code offers several benefits: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Central </a:t>
            </a:r>
            <a:r>
              <a:rPr lang="en-US" dirty="0"/>
              <a:t>point of truth as routines and environments change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Backup </a:t>
            </a:r>
            <a:r>
              <a:rPr lang="en-US" dirty="0"/>
              <a:t>in case of loss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Identify </a:t>
            </a:r>
            <a:r>
              <a:rPr lang="en-US" dirty="0"/>
              <a:t>possible regressions by comparing with prior </a:t>
            </a:r>
            <a:r>
              <a:rPr lang="en-US" dirty="0" smtClean="0"/>
              <a:t>versions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Example </a:t>
            </a:r>
            <a:r>
              <a:rPr lang="en-US" dirty="0"/>
              <a:t>Managed Assets: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Perl</a:t>
            </a:r>
            <a:r>
              <a:rPr lang="en-US" dirty="0"/>
              <a:t>, </a:t>
            </a:r>
            <a:r>
              <a:rPr lang="en-US" dirty="0" err="1"/>
              <a:t>Jython</a:t>
            </a:r>
            <a:r>
              <a:rPr lang="en-US" dirty="0"/>
              <a:t>, WSADMIN, ANT scripts, Service orchestration routines (</a:t>
            </a:r>
            <a:r>
              <a:rPr lang="en-US" dirty="0" err="1"/>
              <a:t>opsware</a:t>
            </a:r>
            <a:r>
              <a:rPr lang="en-US" dirty="0" smtClean="0"/>
              <a:t>, </a:t>
            </a:r>
            <a:r>
              <a:rPr lang="en-US" dirty="0" err="1" smtClean="0"/>
              <a:t>buildforge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), Infrastructure Gold copies components</a:t>
            </a:r>
          </a:p>
        </p:txBody>
      </p:sp>
    </p:spTree>
    <p:extLst>
      <p:ext uri="{BB962C8B-B14F-4D97-AF65-F5344CB8AC3E}">
        <p14:creationId xmlns:p14="http://schemas.microsoft.com/office/powerpoint/2010/main" val="422961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Development and Delivery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377812" y="1712567"/>
            <a:ext cx="7269734" cy="430269"/>
          </a:xfrm>
        </p:spPr>
        <p:txBody>
          <a:bodyPr/>
          <a:lstStyle/>
          <a:p>
            <a:pPr marL="0" indent="0"/>
            <a:r>
              <a:rPr lang="en-US" b="1" dirty="0"/>
              <a:t>Continuous Integration extends to Continuous </a:t>
            </a:r>
            <a:r>
              <a:rPr lang="en-US" b="1" dirty="0" smtClean="0"/>
              <a:t>Delivery</a:t>
            </a:r>
          </a:p>
          <a:p>
            <a:pPr marL="0" indent="0"/>
            <a:endParaRPr lang="en-US" b="1" dirty="0"/>
          </a:p>
          <a:p>
            <a:pPr marL="0" indent="0"/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97533C-3DCD-4B48-BB0F-7696BB7BB1D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56144" y="5590509"/>
            <a:ext cx="7250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DevOps: Tighter alignment between Development &amp; Operations</a:t>
            </a:r>
          </a:p>
          <a:p>
            <a:r>
              <a:rPr lang="en-US" dirty="0"/>
              <a:t>to increase application velocity with managed risk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23" y="2160608"/>
            <a:ext cx="8138967" cy="354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391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Principles &amp;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97533C-3DCD-4B48-BB0F-7696BB7BB1D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Collaborate across </a:t>
            </a:r>
            <a:r>
              <a:rPr lang="en-US" dirty="0" smtClean="0"/>
              <a:t>disciplines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and test against a production-like </a:t>
            </a:r>
            <a:r>
              <a:rPr lang="en-US" dirty="0" smtClean="0"/>
              <a:t>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 </a:t>
            </a:r>
            <a:r>
              <a:rPr lang="en-US" dirty="0" smtClean="0"/>
              <a:t>frequently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Continuously validate operational </a:t>
            </a:r>
            <a:r>
              <a:rPr lang="en-US" dirty="0" smtClean="0"/>
              <a:t>quality </a:t>
            </a:r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91865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for Better DevOps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16357" y="1537074"/>
            <a:ext cx="7269734" cy="495608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Collaborate</a:t>
            </a:r>
          </a:p>
          <a:p>
            <a:pPr marL="514350" lvl="1" indent="-285750">
              <a:buFont typeface="Wingdings" panose="05000000000000000000" pitchFamily="2" charset="2"/>
              <a:buChar char="§"/>
            </a:pPr>
            <a:r>
              <a:rPr lang="en-US" dirty="0"/>
              <a:t>Do your Ops and Dev teams collaborate? Regularly</a:t>
            </a:r>
            <a:r>
              <a:rPr lang="en-US" dirty="0" smtClean="0"/>
              <a:t>?</a:t>
            </a:r>
          </a:p>
          <a:p>
            <a:pPr marL="514350" lvl="1" indent="-285750">
              <a:buFont typeface="Wingdings" panose="05000000000000000000" pitchFamily="2" charset="2"/>
              <a:buChar char="§"/>
            </a:pPr>
            <a:r>
              <a:rPr lang="en-US" dirty="0"/>
              <a:t>Do you have agreed upon patterns for apps and platforms</a:t>
            </a:r>
            <a:r>
              <a:rPr lang="en-US" dirty="0" smtClean="0"/>
              <a:t>?</a:t>
            </a:r>
          </a:p>
          <a:p>
            <a:pPr marL="514350" lvl="1" indent="-285750">
              <a:buFont typeface="Wingdings" panose="05000000000000000000" pitchFamily="2" charset="2"/>
              <a:buChar char="§"/>
            </a:pPr>
            <a:r>
              <a:rPr lang="en-US" dirty="0"/>
              <a:t>Do you have well defined delivery pipeline for apps and platforms</a:t>
            </a:r>
            <a:r>
              <a:rPr lang="en-US" dirty="0" smtClean="0"/>
              <a:t>?</a:t>
            </a:r>
          </a:p>
          <a:p>
            <a:pPr marL="514350" lvl="1" indent="-285750">
              <a:buFont typeface="Wingdings" panose="05000000000000000000" pitchFamily="2" charset="2"/>
              <a:buChar char="§"/>
            </a:pPr>
            <a:endParaRPr lang="en-US" sz="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Automate</a:t>
            </a:r>
          </a:p>
          <a:p>
            <a:pPr marL="514350" lvl="1" indent="-285750">
              <a:buFont typeface="Wingdings" panose="05000000000000000000" pitchFamily="2" charset="2"/>
              <a:buChar char="§"/>
            </a:pPr>
            <a:r>
              <a:rPr lang="en-US" dirty="0"/>
              <a:t>Do your operation engineers understand how to </a:t>
            </a:r>
            <a:r>
              <a:rPr lang="en-US" dirty="0" smtClean="0"/>
              <a:t>developed well-structured </a:t>
            </a:r>
            <a:r>
              <a:rPr lang="en-US" dirty="0"/>
              <a:t>reusable system configuration scripts</a:t>
            </a:r>
            <a:r>
              <a:rPr lang="en-US" dirty="0" smtClean="0"/>
              <a:t>?</a:t>
            </a:r>
          </a:p>
          <a:p>
            <a:pPr marL="514350" lvl="1" indent="-285750">
              <a:buFont typeface="Wingdings" panose="05000000000000000000" pitchFamily="2" charset="2"/>
              <a:buChar char="§"/>
            </a:pPr>
            <a:r>
              <a:rPr lang="en-US" dirty="0"/>
              <a:t>Can you deploy a system in one step</a:t>
            </a:r>
            <a:r>
              <a:rPr lang="en-US" dirty="0" smtClean="0"/>
              <a:t>?</a:t>
            </a:r>
          </a:p>
          <a:p>
            <a:pPr marL="514350" lvl="1" indent="-285750">
              <a:buFont typeface="Wingdings" panose="05000000000000000000" pitchFamily="2" charset="2"/>
              <a:buChar char="§"/>
            </a:pPr>
            <a:r>
              <a:rPr lang="en-US" dirty="0"/>
              <a:t>Do you provide Infrastructure and Platform as a Service for </a:t>
            </a:r>
            <a:r>
              <a:rPr lang="en-US" dirty="0" smtClean="0"/>
              <a:t>your </a:t>
            </a:r>
            <a:r>
              <a:rPr lang="en-US" dirty="0"/>
              <a:t>development teams</a:t>
            </a:r>
            <a:r>
              <a:rPr lang="en-US" dirty="0" smtClean="0"/>
              <a:t>?</a:t>
            </a:r>
          </a:p>
          <a:p>
            <a:pPr marL="514350" lvl="1" indent="-285750">
              <a:buFont typeface="Wingdings" panose="05000000000000000000" pitchFamily="2" charset="2"/>
              <a:buChar char="§"/>
            </a:pPr>
            <a:r>
              <a:rPr lang="en-US" dirty="0"/>
              <a:t>Can your developers launch, use, and destroy </a:t>
            </a:r>
            <a:r>
              <a:rPr lang="en-US" dirty="0" smtClean="0"/>
              <a:t>representative </a:t>
            </a:r>
            <a:r>
              <a:rPr lang="en-US" dirty="0"/>
              <a:t>environments on demand without operator support</a:t>
            </a:r>
            <a:r>
              <a:rPr lang="en-US" dirty="0" smtClean="0"/>
              <a:t>?</a:t>
            </a:r>
          </a:p>
          <a:p>
            <a:pPr marL="514350" lvl="1" indent="-285750">
              <a:buFont typeface="Wingdings" panose="05000000000000000000" pitchFamily="2" charset="2"/>
              <a:buChar char="§"/>
            </a:pPr>
            <a:endParaRPr lang="en-US" sz="7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Validate</a:t>
            </a:r>
          </a:p>
          <a:p>
            <a:pPr marL="514350" lvl="1" indent="-285750">
              <a:buFont typeface="Wingdings" panose="05000000000000000000" pitchFamily="2" charset="2"/>
              <a:buChar char="§"/>
            </a:pPr>
            <a:r>
              <a:rPr lang="en-US" dirty="0"/>
              <a:t>Do you have automated tests to validate your application </a:t>
            </a:r>
            <a:r>
              <a:rPr lang="en-US" dirty="0" smtClean="0"/>
              <a:t>and </a:t>
            </a:r>
            <a:r>
              <a:rPr lang="en-US" dirty="0"/>
              <a:t>platform function and security</a:t>
            </a:r>
            <a:r>
              <a:rPr lang="en-US" dirty="0" smtClean="0"/>
              <a:t>?</a:t>
            </a:r>
          </a:p>
          <a:p>
            <a:pPr marL="514350" lvl="1" indent="-285750">
              <a:buFont typeface="Wingdings" panose="05000000000000000000" pitchFamily="2" charset="2"/>
              <a:buChar char="§"/>
            </a:pPr>
            <a:r>
              <a:rPr lang="en-US" dirty="0"/>
              <a:t>Do you validate platform software against expected KPIs, </a:t>
            </a:r>
            <a:r>
              <a:rPr lang="en-US" dirty="0" smtClean="0"/>
              <a:t>before </a:t>
            </a:r>
            <a:r>
              <a:rPr lang="en-US" dirty="0"/>
              <a:t>deploying your application</a:t>
            </a:r>
            <a:r>
              <a:rPr lang="en-US" dirty="0" smtClean="0"/>
              <a:t>?</a:t>
            </a:r>
          </a:p>
          <a:p>
            <a:pPr marL="514350" lvl="1" indent="-285750">
              <a:buFont typeface="Wingdings" panose="05000000000000000000" pitchFamily="2" charset="2"/>
              <a:buChar char="§"/>
            </a:pPr>
            <a:r>
              <a:rPr lang="en-US" dirty="0"/>
              <a:t>Do you deploy your applications daily and verify them</a:t>
            </a:r>
            <a:r>
              <a:rPr lang="en-US" dirty="0" smtClean="0"/>
              <a:t>?</a:t>
            </a:r>
          </a:p>
          <a:p>
            <a:pPr marL="514350" lvl="1" indent="-285750">
              <a:buFont typeface="Wingdings" panose="05000000000000000000" pitchFamily="2" charset="2"/>
              <a:buChar char="§"/>
            </a:pPr>
            <a:endParaRPr lang="en-US" sz="7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Manage and </a:t>
            </a:r>
            <a:r>
              <a:rPr lang="en-US" dirty="0" smtClean="0"/>
              <a:t>Control</a:t>
            </a:r>
          </a:p>
          <a:p>
            <a:pPr marL="514350" lvl="1" indent="-285750">
              <a:buFont typeface="Wingdings" panose="05000000000000000000" pitchFamily="2" charset="2"/>
              <a:buChar char="§"/>
            </a:pPr>
            <a:r>
              <a:rPr lang="en-US" dirty="0"/>
              <a:t>Do you use source control</a:t>
            </a:r>
            <a:r>
              <a:rPr lang="en-US" dirty="0" smtClean="0"/>
              <a:t>?</a:t>
            </a:r>
          </a:p>
          <a:p>
            <a:pPr marL="514350" lvl="1" indent="-285750">
              <a:buFont typeface="Wingdings" panose="05000000000000000000" pitchFamily="2" charset="2"/>
              <a:buChar char="§"/>
            </a:pPr>
            <a:r>
              <a:rPr lang="en-US" dirty="0"/>
              <a:t>Do you have an issue tracking system for operations, linked to </a:t>
            </a:r>
            <a:r>
              <a:rPr lang="en-US" dirty="0" smtClean="0"/>
              <a:t>a </a:t>
            </a:r>
            <a:r>
              <a:rPr lang="en-US" dirty="0"/>
              <a:t>bug database used for development?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97533C-3DCD-4B48-BB0F-7696BB7BB1D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24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45" y="1967345"/>
            <a:ext cx="7784282" cy="446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Pipeline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0838" y="1618283"/>
            <a:ext cx="7943272" cy="698124"/>
          </a:xfrm>
        </p:spPr>
        <p:txBody>
          <a:bodyPr/>
          <a:lstStyle/>
          <a:p>
            <a:r>
              <a:rPr lang="en-US" dirty="0" smtClean="0"/>
              <a:t>	</a:t>
            </a:r>
            <a:r>
              <a:rPr lang="en-US" i="1" dirty="0"/>
              <a:t>Using the same tools and methodologies to manage </a:t>
            </a:r>
            <a:r>
              <a:rPr lang="en-US" i="1" dirty="0" smtClean="0"/>
              <a:t>and deliver </a:t>
            </a:r>
            <a:r>
              <a:rPr lang="en-US" i="1" dirty="0"/>
              <a:t>software and deployment configuration changes.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97533C-3DCD-4B48-BB0F-7696BB7BB1D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97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Lifecycle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97533C-3DCD-4B48-BB0F-7696BB7BB1D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ajaykam\Pictures\alm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08" y="1485655"/>
            <a:ext cx="8561387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49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Principle</a:t>
            </a:r>
            <a:endParaRPr lang="en-US" dirty="0"/>
          </a:p>
          <a:p>
            <a:r>
              <a:rPr lang="en-US" dirty="0" smtClean="0"/>
              <a:t>Application Lifecycle</a:t>
            </a:r>
            <a:endParaRPr lang="en-US" dirty="0"/>
          </a:p>
          <a:p>
            <a:r>
              <a:rPr lang="en-US" dirty="0" smtClean="0"/>
              <a:t>Quality Analysis</a:t>
            </a:r>
            <a:endParaRPr lang="en-US" dirty="0"/>
          </a:p>
          <a:p>
            <a:r>
              <a:rPr lang="en-US" dirty="0" smtClean="0"/>
              <a:t>Why </a:t>
            </a:r>
            <a:r>
              <a:rPr lang="en-US" dirty="0" err="1" smtClean="0"/>
              <a:t>DevOPS</a:t>
            </a:r>
            <a:r>
              <a:rPr lang="en-US" dirty="0" smtClean="0"/>
              <a:t> ?</a:t>
            </a:r>
            <a:endParaRPr lang="en-US" dirty="0"/>
          </a:p>
          <a:p>
            <a:r>
              <a:rPr lang="en-US" dirty="0" smtClean="0"/>
              <a:t>Understand System Flow</a:t>
            </a:r>
            <a:endParaRPr lang="en-US" dirty="0"/>
          </a:p>
          <a:p>
            <a:r>
              <a:rPr lang="en-US" dirty="0" smtClean="0"/>
              <a:t>Goal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8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Management Reference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97533C-3DCD-4B48-BB0F-7696BB7BB1D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3075" name="Picture 3" descr="C:\Users\ajaykam\Pictures\alm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74" y="1719090"/>
            <a:ext cx="8216244" cy="468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60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F91C6-2816-4F96-AF57-A22A0682044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Thank you!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392863"/>
            <a:ext cx="493713" cy="365125"/>
          </a:xfrm>
        </p:spPr>
        <p:txBody>
          <a:bodyPr/>
          <a:lstStyle/>
          <a:p>
            <a:pPr>
              <a:defRPr/>
            </a:pPr>
            <a:fld id="{C13D9A8D-9D85-456C-BEE1-677EEEE14F2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0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DevOPS</a:t>
            </a:r>
            <a:r>
              <a:rPr lang="en-US" dirty="0"/>
              <a:t> </a:t>
            </a:r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06628" y="1934632"/>
            <a:ext cx="7381603" cy="361207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Better Software , Faster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Movement comes from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Development and Operations Synergize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Covers the “ENTIRE*” Application </a:t>
            </a:r>
            <a:r>
              <a:rPr lang="en-US" dirty="0" err="1" smtClean="0"/>
              <a:t>LifeCycle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97533C-3DCD-4B48-BB0F-7696BB7BB1D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7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97533C-3DCD-4B48-BB0F-7696BB7BB1D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77" y="2107190"/>
            <a:ext cx="7681913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636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97533C-3DCD-4B48-BB0F-7696BB7BB1D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Lifecycle Management</a:t>
            </a:r>
          </a:p>
        </p:txBody>
      </p:sp>
      <p:pic>
        <p:nvPicPr>
          <p:cNvPr id="2050" name="Picture 2" descr="C:\Users\ajaykam\Downloads\solution_middle_al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416" y="1505527"/>
            <a:ext cx="5643418" cy="501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83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97533C-3DCD-4B48-BB0F-7696BB7BB1D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and Agile</a:t>
            </a:r>
            <a:endParaRPr lang="en-US" dirty="0"/>
          </a:p>
        </p:txBody>
      </p:sp>
      <p:pic>
        <p:nvPicPr>
          <p:cNvPr id="3074" name="Picture 2" descr="C:\Users\ajaykam\Downloads\Agile_DevOps_ITIL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44" y="1765734"/>
            <a:ext cx="5121565" cy="453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42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27" y="3853875"/>
            <a:ext cx="28194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835" y="1524008"/>
            <a:ext cx="28289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97533C-3DCD-4B48-BB0F-7696BB7BB1D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0398" y="1708728"/>
            <a:ext cx="72597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Companies want to achieve</a:t>
            </a:r>
          </a:p>
          <a:p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Communication of Knowledge and Integration of </a:t>
            </a:r>
            <a:r>
              <a:rPr lang="en-US" sz="1600" dirty="0" smtClean="0"/>
              <a:t>People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Better </a:t>
            </a:r>
            <a:r>
              <a:rPr lang="en-US" sz="1600" dirty="0" smtClean="0"/>
              <a:t>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Reality-based Measurements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0398" y="3805384"/>
            <a:ext cx="72597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companies encounter instead</a:t>
            </a:r>
          </a:p>
          <a:p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Distracted by day-to-day delivery pressures – 78%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Tools don’t integrate properly – 62%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Lack the necessary internal expertise – 56%</a:t>
            </a:r>
          </a:p>
        </p:txBody>
      </p:sp>
    </p:spTree>
    <p:extLst>
      <p:ext uri="{BB962C8B-B14F-4D97-AF65-F5344CB8AC3E}">
        <p14:creationId xmlns:p14="http://schemas.microsoft.com/office/powerpoint/2010/main" val="190938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Challenges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398916" y="1731039"/>
            <a:ext cx="6673666" cy="1547870"/>
          </a:xfrm>
        </p:spPr>
        <p:txBody>
          <a:bodyPr/>
          <a:lstStyle/>
          <a:p>
            <a:r>
              <a:rPr lang="en-US" dirty="0"/>
              <a:t>Today’s business and technical needs are</a:t>
            </a:r>
          </a:p>
          <a:p>
            <a:r>
              <a:rPr lang="en-US" dirty="0"/>
              <a:t>pushing traditional delivery approaches to the</a:t>
            </a:r>
          </a:p>
          <a:p>
            <a:r>
              <a:rPr lang="en-US" dirty="0"/>
              <a:t>breaking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97533C-3DCD-4B48-BB0F-7696BB7BB1D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2915228"/>
            <a:ext cx="84010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961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</a:t>
            </a:r>
            <a:r>
              <a:rPr lang="en-US" dirty="0" smtClean="0"/>
              <a:t>the </a:t>
            </a:r>
            <a:r>
              <a:rPr lang="en-US" dirty="0"/>
              <a:t>gaps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97533C-3DCD-4B48-BB0F-7696BB7BB1D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99" y="1745339"/>
            <a:ext cx="84010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s://encrypted-tbn0.gstatic.com/images?q=tbn:ANd9GcRxrQ-JqlD-1x3OEoREpkDvvUEAw4LzzaXvXs2snz7ZrfTLz7I4OA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710328" y="4702530"/>
            <a:ext cx="2493682" cy="157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wn Arrow 2"/>
          <p:cNvSpPr/>
          <p:nvPr/>
        </p:nvSpPr>
        <p:spPr>
          <a:xfrm>
            <a:off x="3912492" y="3630706"/>
            <a:ext cx="121325" cy="108527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4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5D1B18D8090143AD0CE3822D887F30" ma:contentTypeVersion="0" ma:contentTypeDescription="Create a new document." ma:contentTypeScope="" ma:versionID="112fd6e2c9d8cc84f0aca1c16b39f2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70052A-851C-429E-8BF5-43420C79D0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445BF89-11E6-4914-8093-0C9EB1DD807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9EFB38C-74D5-47DA-BC72-14E6AA7DCF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3063</TotalTime>
  <Words>557</Words>
  <Application>Microsoft Office PowerPoint</Application>
  <PresentationFormat>On-screen Show (4:3)</PresentationFormat>
  <Paragraphs>140</Paragraphs>
  <Slides>22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  DevOps</vt:lpstr>
      <vt:lpstr>Agenda</vt:lpstr>
      <vt:lpstr>DevOPS Principles</vt:lpstr>
      <vt:lpstr>Application Lifecycle</vt:lpstr>
      <vt:lpstr>Application Lifecycle Management</vt:lpstr>
      <vt:lpstr>DevOPS and Agile</vt:lpstr>
      <vt:lpstr>PowerPoint Presentation</vt:lpstr>
      <vt:lpstr>Delivery Challenges</vt:lpstr>
      <vt:lpstr>Addressing the gaps</vt:lpstr>
      <vt:lpstr>Addressing Application Lifecycle Management gaps</vt:lpstr>
      <vt:lpstr>Automating development hand off today</vt:lpstr>
      <vt:lpstr>Build / Automation Phase</vt:lpstr>
      <vt:lpstr>With only Agile Development improvements…</vt:lpstr>
      <vt:lpstr>Adjusting Delivery Mindset</vt:lpstr>
      <vt:lpstr>Agile Development and Delivery</vt:lpstr>
      <vt:lpstr>DevOps Principles &amp; Values</vt:lpstr>
      <vt:lpstr>Principles for Better DevOps*</vt:lpstr>
      <vt:lpstr>Delivery Pipeline</vt:lpstr>
      <vt:lpstr>End-to-End Lifecycle Optimization</vt:lpstr>
      <vt:lpstr>Lifecycle Management Reference Architecture</vt:lpstr>
      <vt:lpstr>Any Questions?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Prakashsinha Bayas</dc:creator>
  <cp:lastModifiedBy>Rajiv Rai</cp:lastModifiedBy>
  <cp:revision>422</cp:revision>
  <dcterms:created xsi:type="dcterms:W3CDTF">2009-07-20T04:26:09Z</dcterms:created>
  <dcterms:modified xsi:type="dcterms:W3CDTF">2015-02-27T12:10:58Z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0x010100B25D1B18D8090143AD0CE3822D887F30</vt:lpwstr>
  </property>
</Properties>
</file>