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8.png" ContentType="image/png"/>
  <Override PartName="/ppt/media/image27.png" ContentType="image/png"/>
  <Override PartName="/ppt/media/image25.jpeg" ContentType="image/jpeg"/>
  <Override PartName="/ppt/media/image24.png" ContentType="image/png"/>
  <Override PartName="/ppt/media/image21.png" ContentType="image/png"/>
  <Override PartName="/ppt/media/image20.png" ContentType="image/png"/>
  <Override PartName="/ppt/media/image17.jpeg" ContentType="image/jpe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jpeg" ContentType="image/jpeg"/>
  <Override PartName="/ppt/media/image22.jpeg" ContentType="image/jpeg"/>
  <Override PartName="/ppt/media/image9.png" ContentType="image/png"/>
  <Override PartName="/ppt/media/image15.png" ContentType="image/png"/>
  <Override PartName="/ppt/media/image26.jpeg" ContentType="image/jpeg"/>
  <Override PartName="/ppt/media/image8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6.jpeg" ContentType="image/jpe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6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6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1038704-0B6F-47E8-BF78-8C19745D4E2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C53F1FD-5056-4E5E-A7AC-AF37062A6FD1}" type="slidenum">
              <a:rPr lang="en-IN" sz="1200">
                <a:solidFill>
                  <a:srgbClr val="000000"/>
                </a:solidFill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0249612-ADB2-4B1D-BA7D-E06CF96C86A8}" type="slidenum">
              <a:rPr lang="en-IN" sz="12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6CBAF44-D1D7-4C30-8E90-906D7E87BB49}" type="slidenum">
              <a:rPr lang="en-IN" sz="12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1A185AB-0EBF-4F60-AC8F-3230ED95FED9}" type="slidenum">
              <a:rPr lang="en-IN" sz="1200">
                <a:latin typeface="+mn-lt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"/>
            <a:ext cx="9143280" cy="685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3733920" y="6497640"/>
            <a:ext cx="5266440" cy="23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2014  Cybage Software Pvt. Ltd. All Rights Reserved. Cybage Confidential.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133200" y="219240"/>
            <a:ext cx="1370880" cy="177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IN" sz="900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pic>
        <p:nvPicPr>
          <p:cNvPr id="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5680" cy="34704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0" y="4653000"/>
            <a:ext cx="1526400" cy="152640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5" name="CustomShape 5"/>
          <p:cNvSpPr/>
          <p:nvPr/>
        </p:nvSpPr>
        <p:spPr>
          <a:xfrm>
            <a:off x="1521000" y="4653000"/>
            <a:ext cx="7622280" cy="152640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280" cy="685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pic>
        <p:nvPicPr>
          <p:cNvPr id="4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5680" cy="34704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3733920" y="6497640"/>
            <a:ext cx="5266440" cy="23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2014. Cybage Software Pvt. Ltd. All Rights Reserved. Cybage Confidential.</a:t>
            </a:r>
            <a:endParaRPr/>
          </a:p>
        </p:txBody>
      </p:sp>
      <p:pic>
        <p:nvPicPr>
          <p:cNvPr id="45" name="Picture 10" descr=""/>
          <p:cNvPicPr/>
          <p:nvPr/>
        </p:nvPicPr>
        <p:blipFill>
          <a:blip r:embed="rId3">
            <a:lum bright="-6000"/>
          </a:blip>
          <a:srcRect l="2101" t="3656" r="1399" b="0"/>
          <a:stretch>
            <a:fillRect/>
          </a:stretch>
        </p:blipFill>
        <p:spPr>
          <a:xfrm>
            <a:off x="0" y="687240"/>
            <a:ext cx="9141840" cy="616032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3733920" y="6497640"/>
            <a:ext cx="5266440" cy="23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2014. Cybage Software Pvt. Ltd. All Rights Reserved. Cybage Confidential.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0" y="4587840"/>
            <a:ext cx="1526400" cy="152640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48" name="CustomShape 5"/>
          <p:cNvSpPr/>
          <p:nvPr/>
        </p:nvSpPr>
        <p:spPr>
          <a:xfrm>
            <a:off x="1521000" y="4587840"/>
            <a:ext cx="7622280" cy="152640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pic>
        <p:nvPicPr>
          <p:cNvPr id="49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8320" y="120240"/>
            <a:ext cx="1546200" cy="437760"/>
          </a:xfrm>
          <a:prstGeom prst="rect">
            <a:avLst/>
          </a:prstGeom>
          <a:ln>
            <a:noFill/>
          </a:ln>
        </p:spPr>
      </p:pic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280" cy="685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pic>
        <p:nvPicPr>
          <p:cNvPr id="8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5680" cy="34704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3733920" y="6497640"/>
            <a:ext cx="5266440" cy="23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2014. Cybage Software Pvt. Ltd. All Rights Reserved. Cybage Confidential.</a:t>
            </a:r>
            <a:endParaRPr/>
          </a:p>
        </p:txBody>
      </p:sp>
      <p:pic>
        <p:nvPicPr>
          <p:cNvPr id="89" name="Picture 10" descr=""/>
          <p:cNvPicPr/>
          <p:nvPr/>
        </p:nvPicPr>
        <p:blipFill>
          <a:blip r:embed="rId3"/>
          <a:srcRect l="0" t="0" r="-3614" b="8428"/>
          <a:stretch>
            <a:fillRect/>
          </a:stretch>
        </p:blipFill>
        <p:spPr>
          <a:xfrm>
            <a:off x="2552760" y="2982960"/>
            <a:ext cx="6590520" cy="387432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0" y="685800"/>
            <a:ext cx="1526400" cy="770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91" name="CustomShape 4"/>
          <p:cNvSpPr/>
          <p:nvPr/>
        </p:nvSpPr>
        <p:spPr>
          <a:xfrm>
            <a:off x="1521000" y="685800"/>
            <a:ext cx="7622280" cy="770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92" name="CustomShape 5"/>
          <p:cNvSpPr/>
          <p:nvPr/>
        </p:nvSpPr>
        <p:spPr>
          <a:xfrm>
            <a:off x="133200" y="219240"/>
            <a:ext cx="1370880" cy="17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IN" sz="900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sp>
        <p:nvSpPr>
          <p:cNvPr id="93" name="CustomShape 6"/>
          <p:cNvSpPr/>
          <p:nvPr/>
        </p:nvSpPr>
        <p:spPr>
          <a:xfrm>
            <a:off x="3733920" y="6497640"/>
            <a:ext cx="5266440" cy="23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2014. Cybage Software Pvt. Ltd. All Rights Reserved. Cybage Confidential.</a:t>
            </a:r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9143280" cy="685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pic>
        <p:nvPicPr>
          <p:cNvPr id="13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5680" cy="34704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3733920" y="6497640"/>
            <a:ext cx="5266440" cy="23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2014. Cybage Software Pvt. Ltd. All Rights Reserved. Cybage Confidential.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0" y="685800"/>
            <a:ext cx="1526400" cy="770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134" name="CustomShape 4"/>
          <p:cNvSpPr/>
          <p:nvPr/>
        </p:nvSpPr>
        <p:spPr>
          <a:xfrm>
            <a:off x="1521000" y="685800"/>
            <a:ext cx="7622280" cy="770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135" name="CustomShape 5"/>
          <p:cNvSpPr/>
          <p:nvPr/>
        </p:nvSpPr>
        <p:spPr>
          <a:xfrm>
            <a:off x="133200" y="219240"/>
            <a:ext cx="1370880" cy="17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IN" sz="900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sp>
        <p:nvSpPr>
          <p:cNvPr id="13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9143280" cy="685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pic>
        <p:nvPicPr>
          <p:cNvPr id="17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5680" cy="34704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733920" y="6497640"/>
            <a:ext cx="5266440" cy="23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2014. Cybage Software Pvt. Ltd. All Rights Reserved. Cybage Confidential.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0" y="692280"/>
            <a:ext cx="1526400" cy="152640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176" name="CustomShape 4"/>
          <p:cNvSpPr/>
          <p:nvPr/>
        </p:nvSpPr>
        <p:spPr>
          <a:xfrm>
            <a:off x="1521000" y="692280"/>
            <a:ext cx="7622280" cy="152640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pic>
        <p:nvPicPr>
          <p:cNvPr id="177" name="Picture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91240" y="3300480"/>
            <a:ext cx="4123440" cy="3093480"/>
          </a:xfrm>
          <a:prstGeom prst="rect">
            <a:avLst/>
          </a:prstGeom>
          <a:ln>
            <a:noFill/>
          </a:ln>
        </p:spPr>
      </p:pic>
      <p:sp>
        <p:nvSpPr>
          <p:cNvPr id="17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9143280" cy="685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pic>
        <p:nvPicPr>
          <p:cNvPr id="21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5680" cy="34704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3733920" y="6497640"/>
            <a:ext cx="5266440" cy="23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2014. Cybage Software Pvt. Ltd. All Rights Reserved. Cybage Confidential.</a:t>
            </a:r>
            <a:endParaRPr/>
          </a:p>
        </p:txBody>
      </p:sp>
      <p:pic>
        <p:nvPicPr>
          <p:cNvPr id="217" name="Picture 6" descr=""/>
          <p:cNvPicPr/>
          <p:nvPr/>
        </p:nvPicPr>
        <p:blipFill>
          <a:blip r:embed="rId3"/>
          <a:srcRect l="1512" t="0" r="0" b="0"/>
          <a:stretch>
            <a:fillRect/>
          </a:stretch>
        </p:blipFill>
        <p:spPr>
          <a:xfrm>
            <a:off x="0" y="695160"/>
            <a:ext cx="9141840" cy="616212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3733920" y="6497640"/>
            <a:ext cx="5266440" cy="23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2014. Cybage Software Pvt. Ltd. All Rights Reserved. Cybage Confidential.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262626"/>
                </a:solidFill>
                <a:latin typeface="Microsoft Sans Serif"/>
              </a:rPr>
              <a:t>.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262626"/>
                </a:solidFill>
                <a:latin typeface="Microsoft Sans Serif"/>
              </a:rPr>
              <a:t>.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0" y="4587840"/>
            <a:ext cx="1526400" cy="152640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1521000" y="4587840"/>
            <a:ext cx="7622280" cy="152640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pic>
        <p:nvPicPr>
          <p:cNvPr id="221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8320" y="120240"/>
            <a:ext cx="1546200" cy="437760"/>
          </a:xfrm>
          <a:prstGeom prst="rect">
            <a:avLst/>
          </a:prstGeom>
          <a:ln>
            <a:noFill/>
          </a:ln>
        </p:spPr>
      </p:pic>
      <p:sp>
        <p:nvSpPr>
          <p:cNvPr id="22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658160" y="5088240"/>
            <a:ext cx="725652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Microsoft Sans Serif"/>
              </a:rPr>
              <a:t>Welcome to Cybage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148320" y="6300360"/>
            <a:ext cx="5508000" cy="53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700">
                <a:solidFill>
                  <a:srgbClr val="404040"/>
                </a:solidFill>
                <a:latin typeface="Arial"/>
              </a:rPr>
              <a:t>This document and all its contents contain information from Cybage Software Private Limited which may be privileged, confidential, </a:t>
            </a:r>
            <a:endParaRPr/>
          </a:p>
          <a:p>
            <a:r>
              <a:rPr lang="en-IN" sz="700">
                <a:solidFill>
                  <a:srgbClr val="404040"/>
                </a:solidFill>
                <a:latin typeface="Arial"/>
              </a:rPr>
              <a:t>or otherwise protected from disclosure. The information is intended to be for the addressee(s) only. Any unauthorized disclosure, 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404040"/>
                </a:solidFill>
                <a:latin typeface="Arial"/>
              </a:rPr>
              <a:t>copy, distribution, or use of the contents of this message is strictly prohibited.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6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8320" y="120240"/>
            <a:ext cx="1546200" cy="4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658880" y="4813560"/>
            <a:ext cx="725652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128520" y="6392880"/>
            <a:ext cx="4928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FE6FAAA-5528-4413-8793-E64812D6F9E3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1658880" y="5380200"/>
            <a:ext cx="596052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</a:rPr>
              <a:t>Authored and Presented by : Rajiv Rai</a:t>
            </a:r>
            <a:r>
              <a:rPr lang="en-IN">
                <a:solidFill>
                  <a:srgbClr val="ffffff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658160" y="799560"/>
            <a:ext cx="725652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Calibri"/>
                <a:ea typeface="Segoe UI"/>
              </a:rPr>
              <a:t>Monitoring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1645560" y="1721880"/>
            <a:ext cx="7269120" cy="47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alibri"/>
              </a:rPr>
              <a:t>To monitor or monitoring generally means to be aware of the state of a system, to observe a situation for any changes which may occur over time, using a monitor or measuring device of some sort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alibri"/>
              </a:rPr>
              <a:t>Application performance monitoring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alibri"/>
              </a:rPr>
              <a:t>Network monitoring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alibri"/>
              </a:rPr>
              <a:t>System monitoring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alibri"/>
              </a:rPr>
              <a:t>Website monitoring</a:t>
            </a: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28520" y="6392880"/>
            <a:ext cx="4928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DCBAAA4-AB65-4331-9F67-B3609E7C7444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658160" y="799560"/>
            <a:ext cx="725652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Calibri"/>
                <a:ea typeface="Segoe UI"/>
              </a:rPr>
              <a:t>Nagios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1586520" y="1656000"/>
            <a:ext cx="7269120" cy="47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6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6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400">
                <a:solidFill>
                  <a:srgbClr val="000000"/>
                </a:solidFill>
                <a:latin typeface="Calibri"/>
              </a:rPr>
              <a:t>Nagios monitors your entire IT infrastructure to ensure systems, applications, services, and business processes are functioning properly. In the event of a failure.</a:t>
            </a:r>
            <a:endParaRPr/>
          </a:p>
          <a:p>
            <a:endParaRPr/>
          </a:p>
          <a:p>
            <a:r>
              <a:rPr lang="en-IN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IN" sz="1400">
                <a:solidFill>
                  <a:srgbClr val="000000"/>
                </a:solidFill>
                <a:latin typeface="Calibri"/>
              </a:rPr>
              <a:t>Capabilities to monitor applications, services, operating systems, network protocols, system metrics and infrastructure components with a single tool</a:t>
            </a:r>
            <a:endParaRPr/>
          </a:p>
          <a:p>
            <a:endParaRPr/>
          </a:p>
          <a:p>
            <a:r>
              <a:rPr b="1" lang="en-IN" sz="15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IN" sz="1500">
                <a:solidFill>
                  <a:srgbClr val="000000"/>
                </a:solidFill>
                <a:latin typeface="Calibri"/>
              </a:rPr>
              <a:t>Scalable: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400">
                <a:solidFill>
                  <a:srgbClr val="000000"/>
                </a:solidFill>
                <a:latin typeface="Calibri"/>
              </a:rPr>
              <a:t>Can support up to thousands of devices and services.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128520" y="6392880"/>
            <a:ext cx="4928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59F6F7A-0544-4BBA-A676-04BA98397C3B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658160" y="799560"/>
            <a:ext cx="725652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Calibri"/>
                <a:ea typeface="Segoe UI"/>
              </a:rPr>
              <a:t>Architecture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1800000" y="1728000"/>
            <a:ext cx="7269120" cy="47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6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6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128520" y="6392880"/>
            <a:ext cx="4928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CD57063-A85A-4A4F-B8B2-96E40E42C685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40" y="2154960"/>
            <a:ext cx="9143280" cy="354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658160" y="799560"/>
            <a:ext cx="725652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Calibri"/>
                <a:ea typeface="Segoe UI"/>
              </a:rPr>
              <a:t>Benefits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1082520" y="1682280"/>
            <a:ext cx="7269120" cy="314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"/>
            </a:pPr>
            <a:r>
              <a:rPr lang="en-IN">
                <a:solidFill>
                  <a:srgbClr val="000000"/>
                </a:solidFill>
                <a:latin typeface="Calibri"/>
              </a:rPr>
              <a:t>Plan for infrastructure upgrades before outdated system cause failures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>
                <a:solidFill>
                  <a:srgbClr val="000000"/>
                </a:solidFill>
                <a:latin typeface="Calibri"/>
              </a:rPr>
              <a:t>Respond to issues at the first sign of a problem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>
                <a:solidFill>
                  <a:srgbClr val="000000"/>
                </a:solidFill>
                <a:latin typeface="Calibri"/>
              </a:rPr>
              <a:t>Automatically fix problems when they are detected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>
                <a:solidFill>
                  <a:srgbClr val="000000"/>
                </a:solidFill>
                <a:latin typeface="Calibri"/>
              </a:rPr>
              <a:t>Coordinate technical team responses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>
                <a:solidFill>
                  <a:srgbClr val="000000"/>
                </a:solidFill>
                <a:latin typeface="Calibri"/>
              </a:rPr>
              <a:t>Ensure your organization’s SLAs are being met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>
                <a:solidFill>
                  <a:srgbClr val="000000"/>
                </a:solidFill>
                <a:latin typeface="Calibri"/>
              </a:rPr>
              <a:t>Ensure IT infrastructure outages have a minimal effect on your organization’s bottom line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>
                <a:solidFill>
                  <a:srgbClr val="000000"/>
                </a:solidFill>
                <a:latin typeface="Calibri"/>
              </a:rPr>
              <a:t>Monitor your entire infrastructure and business processes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128520" y="6392880"/>
            <a:ext cx="4928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2185919-0F12-4CA1-8FEC-839A4F3FE026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658160" y="799560"/>
            <a:ext cx="725652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Calibri"/>
                <a:ea typeface="Segoe UI"/>
              </a:rPr>
              <a:t>Snapshot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1533240" y="1721880"/>
            <a:ext cx="7381440" cy="469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>
                <a:solidFill>
                  <a:srgbClr val="000000"/>
                </a:solidFill>
                <a:latin typeface="Calibri"/>
                <a:ea typeface="Segoe UI"/>
              </a:rPr>
              <a:t>Configuration management</a:t>
            </a:r>
            <a:r>
              <a:rPr lang="en-IN">
                <a:solidFill>
                  <a:srgbClr val="000000"/>
                </a:solidFill>
                <a:latin typeface="Calibri"/>
                <a:ea typeface="Segoe UI"/>
              </a:rPr>
              <a:t> is the process of configuring machines/servers/virtual machines,etc in order to bring them under desired software specifications and enforcing their state across IT infrastructure in an automated yet agile manner.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  <a:ea typeface="Segoe UI"/>
              </a:rPr>
              <a:t>Configuration Management is the art of identifying, organizing and controlling modifications to the software being built by a programming team.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  <a:ea typeface="Segoe UI"/>
              </a:rPr>
              <a:t>Goal is to maximize productivity by minimizing mistakes arising due to manual operations.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128520" y="6392880"/>
            <a:ext cx="4928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0CE2B86-2031-4EA2-B1E5-54FE0E5E1996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2680" y="1584000"/>
            <a:ext cx="9030960" cy="557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657440" y="1116000"/>
            <a:ext cx="725724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Microsoft Sans Serif"/>
              </a:rPr>
              <a:t>Any Questions?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128520" y="6392880"/>
            <a:ext cx="4928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AF39CB6-2A04-4616-A3E0-E348E51B21EA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658160" y="5012280"/>
            <a:ext cx="725652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Segoe UI"/>
                <a:ea typeface="Segoe UI"/>
              </a:rPr>
              <a:t>Thank you!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0" y="6392880"/>
            <a:ext cx="4928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FE49BC7-5B75-43FE-BEDC-E2A98BB7BA94}" type="slidenum">
              <a:rPr lang="en-IN" sz="1000">
                <a:solidFill>
                  <a:srgbClr val="262626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