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8" r:id="rId5"/>
    <p:sldId id="259" r:id="rId6"/>
    <p:sldId id="260" r:id="rId7"/>
    <p:sldId id="297" r:id="rId8"/>
    <p:sldId id="298" r:id="rId9"/>
    <p:sldId id="296" r:id="rId10"/>
    <p:sldId id="295" r:id="rId11"/>
    <p:sldId id="291" r:id="rId12"/>
    <p:sldId id="292"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0075B0"/>
    <a:srgbClr val="00547E"/>
    <a:srgbClr val="0093DD"/>
    <a:srgbClr val="FFFFFF"/>
    <a:srgbClr val="69CAFB"/>
    <a:srgbClr val="44BDFA"/>
    <a:srgbClr val="0085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54" autoAdjust="0"/>
  </p:normalViewPr>
  <p:slideViewPr>
    <p:cSldViewPr snapToGrid="0" showGuides="1">
      <p:cViewPr varScale="1">
        <p:scale>
          <a:sx n="78" d="100"/>
          <a:sy n="78" d="100"/>
        </p:scale>
        <p:origin x="-274" y="-67"/>
      </p:cViewPr>
      <p:guideLst>
        <p:guide orient="horz" pos="1419"/>
        <p:guide orient="horz" pos="4164"/>
        <p:guide orient="horz" pos="1171"/>
        <p:guide orient="horz" pos="3505"/>
        <p:guide orient="horz" pos="1685"/>
        <p:guide pos="2880"/>
        <p:guide pos="5616"/>
        <p:guide pos="144"/>
        <p:guide/>
        <p:guide pos="1104"/>
        <p:guide pos="1591"/>
        <p:guide pos="3024"/>
        <p:guide pos="14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8/7/2014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8/7/2014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BCA391-17B1-4321-B48C-EADB3DF7C50A}" type="slidenum">
              <a:rPr lang="en-US" altLang="en-US" smtClean="0">
                <a:latin typeface="Calibri" pitchFamily="34" charset="0"/>
              </a:rPr>
              <a:pPr/>
              <a:t>1</a:t>
            </a:fld>
            <a:endParaRPr lang="en-US" altLang="en-US" smtClean="0">
              <a:latin typeface="Calibri" pitchFamily="34" charset="0"/>
            </a:endParaRPr>
          </a:p>
        </p:txBody>
      </p:sp>
      <p:sp>
        <p:nvSpPr>
          <p:cNvPr id="5" name="Date Placeholder 4"/>
          <p:cNvSpPr>
            <a:spLocks noGrp="1"/>
          </p:cNvSpPr>
          <p:nvPr>
            <p:ph type="dt" sz="quarter" idx="1"/>
          </p:nvPr>
        </p:nvSpPr>
        <p:spPr/>
        <p:txBody>
          <a:bodyPr/>
          <a:lstStyle/>
          <a:p>
            <a:pPr>
              <a:defRPr/>
            </a:pPr>
            <a:fld id="{3AF68AC0-2E5B-467A-BC42-D72B88F4B666}" type="datetime1">
              <a:rPr lang="en-US" smtClean="0"/>
              <a:pPr>
                <a:defRPr/>
              </a:pPr>
              <a:t>8/7/2014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spTree>
    <p:extLst>
      <p:ext uri="{BB962C8B-B14F-4D97-AF65-F5344CB8AC3E}">
        <p14:creationId xmlns:p14="http://schemas.microsoft.com/office/powerpoint/2010/main" val="21125692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a:pPr>
                <a:defRPr/>
              </a:pPr>
              <a:t>‹#›</a:t>
            </a:fld>
            <a:endParaRPr lang="en-US" dirty="0"/>
          </a:p>
        </p:txBody>
      </p:sp>
    </p:spTree>
    <p:extLst>
      <p:ext uri="{BB962C8B-B14F-4D97-AF65-F5344CB8AC3E}">
        <p14:creationId xmlns:p14="http://schemas.microsoft.com/office/powerpoint/2010/main" val="17266073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spTree>
    <p:extLst>
      <p:ext uri="{BB962C8B-B14F-4D97-AF65-F5344CB8AC3E}">
        <p14:creationId xmlns:p14="http://schemas.microsoft.com/office/powerpoint/2010/main" val="220007404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a:solidFill>
                  <a:schemeClr val="tx1">
                    <a:lumMod val="85000"/>
                    <a:lumOff val="15000"/>
                  </a:schemeClr>
                </a:solidFill>
                <a:latin typeface="Microsoft Sans Serif" pitchFamily="34" charset="0"/>
                <a:cs typeface="Microsoft Sans Serif" pitchFamily="34" charset="0"/>
              </a:rPr>
              <a:t>Cybage</a:t>
            </a:r>
            <a:r>
              <a:rPr lang="en-US" sz="650" dirty="0">
                <a:solidFill>
                  <a:schemeClr val="tx1">
                    <a:lumMod val="85000"/>
                    <a:lumOff val="15000"/>
                  </a:schemeClr>
                </a:solidFill>
                <a:latin typeface="Microsoft Sans Serif" pitchFamily="34" charset="0"/>
                <a:cs typeface="Microsoft Sans Serif" pitchFamily="34" charset="0"/>
              </a:rPr>
              <a:t> Confidential.</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schemeClr val="tx1">
                    <a:lumMod val="85000"/>
                    <a:lumOff val="15000"/>
                  </a:schemeClr>
                </a:solidFill>
                <a:latin typeface="Microsoft Sans Serif" pitchFamily="34" charset="0"/>
                <a:cs typeface="Microsoft Sans Serif" pitchFamily="34" charset="0"/>
              </a:rPr>
              <a:t>.</a:t>
            </a:r>
          </a:p>
        </p:txBody>
      </p:sp>
      <p:pic>
        <p:nvPicPr>
          <p:cNvPr id="5" name="Picture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004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spTree>
    <p:extLst>
      <p:ext uri="{BB962C8B-B14F-4D97-AF65-F5344CB8AC3E}">
        <p14:creationId xmlns:p14="http://schemas.microsoft.com/office/powerpoint/2010/main" val="1762609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spTree>
    <p:extLst>
      <p:ext uri="{BB962C8B-B14F-4D97-AF65-F5344CB8AC3E}">
        <p14:creationId xmlns:p14="http://schemas.microsoft.com/office/powerpoint/2010/main" val="14505281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spTree>
    <p:extLst>
      <p:ext uri="{BB962C8B-B14F-4D97-AF65-F5344CB8AC3E}">
        <p14:creationId xmlns:p14="http://schemas.microsoft.com/office/powerpoint/2010/main" val="9936204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spTree>
    <p:extLst>
      <p:ext uri="{BB962C8B-B14F-4D97-AF65-F5344CB8AC3E}">
        <p14:creationId xmlns:p14="http://schemas.microsoft.com/office/powerpoint/2010/main" val="23425510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spTree>
    <p:extLst>
      <p:ext uri="{BB962C8B-B14F-4D97-AF65-F5344CB8AC3E}">
        <p14:creationId xmlns:p14="http://schemas.microsoft.com/office/powerpoint/2010/main" val="15116869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spTree>
    <p:extLst>
      <p:ext uri="{BB962C8B-B14F-4D97-AF65-F5344CB8AC3E}">
        <p14:creationId xmlns:p14="http://schemas.microsoft.com/office/powerpoint/2010/main" val="19689483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pic>
        <p:nvPicPr>
          <p:cNvPr id="5"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38125"/>
            <a:ext cx="11239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spTree>
    <p:extLst>
      <p:ext uri="{BB962C8B-B14F-4D97-AF65-F5344CB8AC3E}">
        <p14:creationId xmlns:p14="http://schemas.microsoft.com/office/powerpoint/2010/main" val="4259622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4835443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27"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69150" y="161925"/>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2014.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3E52AEF1-4D88-4F1B-8FD8-9E21E3DC6E90}"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273" r:id="rId17"/>
    <p:sldLayoutId id="2147484274" r:id="rId18"/>
  </p:sldLayoutIdLs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998FDF-14E5-41D3-A4FC-E2D66D66D1A4}" type="slidenum">
              <a:rPr lang="en-US" altLang="en-US" smtClean="0"/>
              <a:pPr/>
              <a:t>1</a:t>
            </a:fld>
            <a:endParaRPr lang="en-US" altLang="en-US" smtClean="0"/>
          </a:p>
        </p:txBody>
      </p:sp>
      <p:sp>
        <p:nvSpPr>
          <p:cNvPr id="3" name="Rectangle 2"/>
          <p:cNvSpPr/>
          <p:nvPr/>
        </p:nvSpPr>
        <p:spPr>
          <a:xfrm>
            <a:off x="1828800" y="4798448"/>
            <a:ext cx="4572000" cy="861774"/>
          </a:xfrm>
          <a:prstGeom prst="rect">
            <a:avLst/>
          </a:prstGeom>
        </p:spPr>
        <p:txBody>
          <a:bodyPr>
            <a:spAutoFit/>
          </a:bodyPr>
          <a:lstStyle/>
          <a:p>
            <a:r>
              <a:rPr lang="en-US" altLang="en-US" sz="3200" dirty="0" smtClean="0">
                <a:solidFill>
                  <a:schemeClr val="bg1"/>
                </a:solidFill>
              </a:rPr>
              <a:t>Title: </a:t>
            </a:r>
            <a:r>
              <a:rPr lang="en-US" sz="3200" dirty="0" smtClean="0">
                <a:solidFill>
                  <a:schemeClr val="bg1"/>
                </a:solidFill>
              </a:rPr>
              <a:t>Atlassian Bamboo</a:t>
            </a:r>
            <a:r>
              <a:rPr lang="en-US" altLang="en-US" dirty="0" smtClean="0"/>
              <a:t/>
            </a:r>
            <a:br>
              <a:rPr lang="en-US" altLang="en-US" dirty="0" smtClean="0"/>
            </a:br>
            <a:endParaRPr lang="en-US" dirty="0"/>
          </a:p>
        </p:txBody>
      </p:sp>
      <p:sp>
        <p:nvSpPr>
          <p:cNvPr id="4" name="Rectangle 3"/>
          <p:cNvSpPr/>
          <p:nvPr/>
        </p:nvSpPr>
        <p:spPr>
          <a:xfrm>
            <a:off x="1887169" y="5411293"/>
            <a:ext cx="4669276" cy="369332"/>
          </a:xfrm>
          <a:prstGeom prst="rect">
            <a:avLst/>
          </a:prstGeom>
        </p:spPr>
        <p:txBody>
          <a:bodyPr wrap="square">
            <a:spAutoFit/>
          </a:bodyPr>
          <a:lstStyle/>
          <a:p>
            <a:pPr eaLnBrk="1" hangingPunct="1"/>
            <a:r>
              <a:rPr lang="en-US" altLang="en-US" dirty="0">
                <a:solidFill>
                  <a:schemeClr val="bg1"/>
                </a:solidFill>
              </a:rPr>
              <a:t>Authored and Presented by: Prakash Bayas</a:t>
            </a:r>
          </a:p>
        </p:txBody>
      </p:sp>
    </p:spTree>
    <p:extLst>
      <p:ext uri="{BB962C8B-B14F-4D97-AF65-F5344CB8AC3E}">
        <p14:creationId xmlns:p14="http://schemas.microsoft.com/office/powerpoint/2010/main" val="1635528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Agenda</a:t>
            </a:r>
          </a:p>
        </p:txBody>
      </p:sp>
      <p:sp>
        <p:nvSpPr>
          <p:cNvPr id="3" name="Text Placeholder 2"/>
          <p:cNvSpPr>
            <a:spLocks noGrp="1"/>
          </p:cNvSpPr>
          <p:nvPr>
            <p:ph type="body" sz="half" idx="2"/>
          </p:nvPr>
        </p:nvSpPr>
        <p:spPr>
          <a:xfrm>
            <a:off x="1646238" y="1722438"/>
            <a:ext cx="7269162" cy="4724400"/>
          </a:xfrm>
        </p:spPr>
        <p:txBody>
          <a:bodyPr/>
          <a:lstStyle/>
          <a:p>
            <a:pPr eaLnBrk="1" hangingPunct="1">
              <a:defRPr/>
            </a:pPr>
            <a:r>
              <a:rPr lang="en-US" dirty="0"/>
              <a:t>Continuous Integration Basics</a:t>
            </a:r>
            <a:endParaRPr lang="en-US" dirty="0" smtClean="0"/>
          </a:p>
          <a:p>
            <a:pPr eaLnBrk="1" hangingPunct="1">
              <a:defRPr/>
            </a:pPr>
            <a:r>
              <a:rPr lang="en-US" dirty="0" smtClean="0"/>
              <a:t>Bamboo Concepts</a:t>
            </a:r>
          </a:p>
          <a:p>
            <a:pPr eaLnBrk="1" hangingPunct="1">
              <a:defRPr/>
            </a:pPr>
            <a:r>
              <a:rPr lang="en-US" dirty="0" smtClean="0"/>
              <a:t>Advantages</a:t>
            </a:r>
          </a:p>
          <a:p>
            <a:pPr eaLnBrk="1" hangingPunct="1">
              <a:defRPr/>
            </a:pPr>
            <a:r>
              <a:rPr lang="en-US" dirty="0"/>
              <a:t>Version </a:t>
            </a:r>
            <a:r>
              <a:rPr lang="en-US" dirty="0" smtClean="0"/>
              <a:t>5.6 Features</a:t>
            </a:r>
          </a:p>
          <a:p>
            <a:pPr eaLnBrk="1" hangingPunct="1">
              <a:defRPr/>
            </a:pPr>
            <a:endParaRPr lang="en-US" dirty="0" smtClean="0"/>
          </a:p>
          <a:p>
            <a:pPr eaLnBrk="1" hangingPunct="1">
              <a:defRPr/>
            </a:pPr>
            <a:endParaRPr lang="en-US" dirty="0"/>
          </a:p>
          <a:p>
            <a:pPr eaLnBrk="1" hangingPunct="1">
              <a:defRPr/>
            </a:pPr>
            <a:endParaRPr lang="en-US" dirty="0"/>
          </a:p>
        </p:txBody>
      </p:sp>
      <p:sp>
        <p:nvSpPr>
          <p:cNvPr id="2150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5050FAD-41C5-4482-A905-0FE05F22DBC0}" type="slidenum">
              <a:rPr lang="en-US" altLang="en-US" smtClean="0">
                <a:solidFill>
                  <a:srgbClr val="262626"/>
                </a:solidFill>
              </a:rPr>
              <a:pPr/>
              <a:t>2</a:t>
            </a:fld>
            <a:endParaRPr lang="en-US" altLang="en-US" smtClean="0">
              <a:solidFill>
                <a:srgbClr val="262626"/>
              </a:solidFill>
            </a:endParaRPr>
          </a:p>
        </p:txBody>
      </p:sp>
    </p:spTree>
    <p:extLst>
      <p:ext uri="{BB962C8B-B14F-4D97-AF65-F5344CB8AC3E}">
        <p14:creationId xmlns:p14="http://schemas.microsoft.com/office/powerpoint/2010/main" val="1849232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Continuous Integration Basics</a:t>
            </a:r>
            <a:endParaRPr lang="en-US" altLang="en-US" dirty="0" smtClean="0"/>
          </a:p>
        </p:txBody>
      </p:sp>
      <p:sp>
        <p:nvSpPr>
          <p:cNvPr id="4" name="Text Placeholder 3"/>
          <p:cNvSpPr>
            <a:spLocks noGrp="1"/>
          </p:cNvSpPr>
          <p:nvPr>
            <p:ph type="body" sz="half" idx="2"/>
          </p:nvPr>
        </p:nvSpPr>
        <p:spPr>
          <a:xfrm>
            <a:off x="4445540" y="1786823"/>
            <a:ext cx="4469859" cy="2415526"/>
          </a:xfrm>
        </p:spPr>
        <p:txBody>
          <a:bodyPr/>
          <a:lstStyle/>
          <a:p>
            <a:pPr eaLnBrk="1" hangingPunct="1">
              <a:lnSpc>
                <a:spcPct val="150000"/>
              </a:lnSpc>
              <a:spcBef>
                <a:spcPts val="0"/>
              </a:spcBef>
              <a:buFont typeface="Arial" pitchFamily="34" charset="0"/>
              <a:buChar char="•"/>
              <a:defRPr/>
            </a:pPr>
            <a:r>
              <a:rPr lang="en-US" sz="1200" dirty="0" smtClean="0"/>
              <a:t>Author writes programs.</a:t>
            </a:r>
          </a:p>
          <a:p>
            <a:pPr eaLnBrk="1" hangingPunct="1">
              <a:lnSpc>
                <a:spcPct val="150000"/>
              </a:lnSpc>
              <a:spcBef>
                <a:spcPts val="0"/>
              </a:spcBef>
              <a:buFont typeface="Arial" pitchFamily="34" charset="0"/>
              <a:buChar char="•"/>
              <a:defRPr/>
            </a:pPr>
            <a:r>
              <a:rPr lang="en-US" sz="1200" dirty="0" smtClean="0"/>
              <a:t>And, commits to a source code repository.</a:t>
            </a:r>
          </a:p>
          <a:p>
            <a:pPr eaLnBrk="1" hangingPunct="1">
              <a:lnSpc>
                <a:spcPct val="150000"/>
              </a:lnSpc>
              <a:spcBef>
                <a:spcPts val="0"/>
              </a:spcBef>
              <a:buFont typeface="Arial" pitchFamily="34" charset="0"/>
              <a:buChar char="•"/>
              <a:defRPr/>
            </a:pPr>
            <a:r>
              <a:rPr lang="en-US" sz="1200" dirty="0" smtClean="0"/>
              <a:t>This commit triggers jobs onto continuous integration server.</a:t>
            </a:r>
          </a:p>
          <a:p>
            <a:pPr eaLnBrk="1" hangingPunct="1">
              <a:lnSpc>
                <a:spcPct val="150000"/>
              </a:lnSpc>
              <a:spcBef>
                <a:spcPts val="0"/>
              </a:spcBef>
              <a:buFont typeface="Arial" pitchFamily="34" charset="0"/>
              <a:buChar char="•"/>
              <a:defRPr/>
            </a:pPr>
            <a:r>
              <a:rPr lang="en-US" sz="1200" dirty="0" smtClean="0"/>
              <a:t>It, then, notifies status of compilation, testing, code coverage, archiving and deployment as a feedback.</a:t>
            </a:r>
          </a:p>
          <a:p>
            <a:pPr eaLnBrk="1" hangingPunct="1">
              <a:lnSpc>
                <a:spcPct val="150000"/>
              </a:lnSpc>
              <a:spcBef>
                <a:spcPts val="0"/>
              </a:spcBef>
              <a:buFont typeface="Arial" pitchFamily="34" charset="0"/>
              <a:buChar char="•"/>
              <a:defRPr/>
            </a:pPr>
            <a:r>
              <a:rPr lang="en-US" sz="1200" dirty="0" smtClean="0"/>
              <a:t>Development team acts upon this feedback.</a:t>
            </a:r>
          </a:p>
          <a:p>
            <a:pPr eaLnBrk="1" hangingPunct="1">
              <a:lnSpc>
                <a:spcPct val="150000"/>
              </a:lnSpc>
              <a:spcBef>
                <a:spcPts val="0"/>
              </a:spcBef>
              <a:buFont typeface="Arial" pitchFamily="34" charset="0"/>
              <a:buChar char="•"/>
              <a:defRPr/>
            </a:pPr>
            <a:r>
              <a:rPr lang="en-US" sz="1200" u="sng" dirty="0" smtClean="0"/>
              <a:t>Continuous Integration Servers</a:t>
            </a:r>
            <a:endParaRPr lang="en-US" sz="1200" u="sng" dirty="0" smtClean="0"/>
          </a:p>
          <a:p>
            <a:pPr eaLnBrk="1" hangingPunct="1">
              <a:lnSpc>
                <a:spcPct val="150000"/>
              </a:lnSpc>
              <a:spcBef>
                <a:spcPts val="0"/>
              </a:spcBef>
              <a:buFont typeface="Arial" pitchFamily="34" charset="0"/>
              <a:buChar char="•"/>
              <a:defRPr/>
            </a:pPr>
            <a:endParaRPr lang="en-US" sz="1200" dirty="0" smtClean="0"/>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A1FBE-A851-4949-BB8C-BCDA8ECC6E48}" type="slidenum">
              <a:rPr lang="en-US" altLang="en-US" smtClean="0">
                <a:solidFill>
                  <a:srgbClr val="262626"/>
                </a:solidFill>
              </a:rPr>
              <a:pPr/>
              <a:t>3</a:t>
            </a:fld>
            <a:endParaRPr lang="en-US" altLang="en-US" smtClean="0">
              <a:solidFill>
                <a:srgbClr val="262626"/>
              </a:solidFill>
            </a:endParaRPr>
          </a:p>
        </p:txBody>
      </p:sp>
      <p:pic>
        <p:nvPicPr>
          <p:cNvPr id="1026" name="Picture 2" descr="http://www.design-reuse.com/news_img/20100517_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48" y="1786823"/>
            <a:ext cx="3895725"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amo.githubusercontent.com/73aa2e5efdce9c86a20922bc04f9c2bde852be4f/687474703a2f2f6a656e6b696e732d63692e6f72672f73697465732f64656661756c742f66696c65732f6a656e6b696e735f6c6f676f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291" y="5300560"/>
            <a:ext cx="2013415" cy="6475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mickaelistria.files.wordpress.com/2011/12/butler10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369" y="5407151"/>
            <a:ext cx="1454285" cy="486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log.xebialabs.com/wp-content/uploads/2013/07/logo_teamcity.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7338" y="5939766"/>
            <a:ext cx="1438959" cy="3237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www.agiletestware.com/img/sample/bambo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2171" y="4508288"/>
            <a:ext cx="2646484" cy="84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022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Bamboo Concepts</a:t>
            </a:r>
            <a:endParaRPr lang="en-US" altLang="en-US" dirty="0" smtClean="0"/>
          </a:p>
        </p:txBody>
      </p:sp>
      <p:sp>
        <p:nvSpPr>
          <p:cNvPr id="4" name="Text Placeholder 3"/>
          <p:cNvSpPr>
            <a:spLocks noGrp="1"/>
          </p:cNvSpPr>
          <p:nvPr>
            <p:ph type="body" sz="half" idx="2"/>
          </p:nvPr>
        </p:nvSpPr>
        <p:spPr>
          <a:xfrm>
            <a:off x="1646238" y="1722438"/>
            <a:ext cx="7269162" cy="3611562"/>
          </a:xfrm>
        </p:spPr>
        <p:txBody>
          <a:bodyPr/>
          <a:lstStyle/>
          <a:p>
            <a:pPr marL="171450" indent="-171450" eaLnBrk="1" hangingPunct="1">
              <a:buFont typeface="Arial" panose="020B0604020202020204" pitchFamily="34" charset="0"/>
              <a:buChar char="•"/>
            </a:pPr>
            <a:r>
              <a:rPr lang="en-US" altLang="en-US" sz="1200" dirty="0"/>
              <a:t>Bamboo is a continuous integration server. </a:t>
            </a:r>
            <a:endParaRPr lang="en-US" altLang="en-US" sz="1200" dirty="0" smtClean="0"/>
          </a:p>
          <a:p>
            <a:pPr marL="171450" indent="-171450" eaLnBrk="1" hangingPunct="1">
              <a:buFont typeface="Arial" panose="020B0604020202020204" pitchFamily="34" charset="0"/>
              <a:buChar char="•"/>
            </a:pPr>
            <a:r>
              <a:rPr lang="en-US" altLang="en-US" sz="1200" dirty="0" smtClean="0"/>
              <a:t>It </a:t>
            </a:r>
            <a:r>
              <a:rPr lang="en-US" altLang="en-US" sz="1200" dirty="0"/>
              <a:t>builds </a:t>
            </a:r>
            <a:r>
              <a:rPr lang="en-US" altLang="en-US" sz="1200" dirty="0" smtClean="0"/>
              <a:t>project </a:t>
            </a:r>
            <a:r>
              <a:rPr lang="en-US" altLang="en-US" sz="1200" dirty="0"/>
              <a:t>and runs </a:t>
            </a:r>
            <a:r>
              <a:rPr lang="en-US" altLang="en-US" sz="1200" dirty="0" smtClean="0"/>
              <a:t>test </a:t>
            </a:r>
            <a:r>
              <a:rPr lang="en-US" altLang="en-US" sz="1200" dirty="0"/>
              <a:t>suite </a:t>
            </a:r>
            <a:r>
              <a:rPr lang="en-US" altLang="en-US" sz="1200" dirty="0" smtClean="0"/>
              <a:t>after developer </a:t>
            </a:r>
            <a:r>
              <a:rPr lang="en-US" altLang="en-US" sz="1200" dirty="0"/>
              <a:t>commits an </a:t>
            </a:r>
            <a:r>
              <a:rPr lang="en-US" altLang="en-US" sz="1200" dirty="0" smtClean="0"/>
              <a:t>update.</a:t>
            </a:r>
          </a:p>
          <a:p>
            <a:pPr marL="171450" indent="-171450" eaLnBrk="1" hangingPunct="1">
              <a:buFont typeface="Arial" panose="020B0604020202020204" pitchFamily="34" charset="0"/>
              <a:buChar char="•"/>
            </a:pPr>
            <a:r>
              <a:rPr lang="en-US" altLang="en-US" sz="1200" dirty="0" smtClean="0"/>
              <a:t>It </a:t>
            </a:r>
            <a:r>
              <a:rPr lang="en-US" altLang="en-US" sz="1200" dirty="0"/>
              <a:t>offers build telemetry to </a:t>
            </a:r>
            <a:r>
              <a:rPr lang="en-US" altLang="en-US" sz="1200" dirty="0" smtClean="0"/>
              <a:t>provide insight </a:t>
            </a:r>
            <a:r>
              <a:rPr lang="en-US" altLang="en-US" sz="1200" dirty="0"/>
              <a:t>into trends across builds.</a:t>
            </a:r>
          </a:p>
          <a:p>
            <a:pPr eaLnBrk="1" hangingPunct="1">
              <a:lnSpc>
                <a:spcPct val="150000"/>
              </a:lnSpc>
              <a:spcBef>
                <a:spcPts val="0"/>
              </a:spcBef>
              <a:buFont typeface="Arial" pitchFamily="34" charset="0"/>
              <a:buChar char="•"/>
              <a:defRPr/>
            </a:pPr>
            <a:endParaRPr lang="en-US" sz="1200" dirty="0" smtClean="0"/>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A1FBE-A851-4949-BB8C-BCDA8ECC6E48}" type="slidenum">
              <a:rPr lang="en-US" altLang="en-US" smtClean="0">
                <a:solidFill>
                  <a:srgbClr val="262626"/>
                </a:solidFill>
              </a:rPr>
              <a:pPr/>
              <a:t>4</a:t>
            </a:fld>
            <a:endParaRPr lang="en-US" altLang="en-US" smtClean="0">
              <a:solidFill>
                <a:srgbClr val="262626"/>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228" y="2517032"/>
            <a:ext cx="5889895" cy="3628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463047" y="4998105"/>
            <a:ext cx="953310" cy="707886"/>
          </a:xfrm>
          <a:prstGeom prst="rect">
            <a:avLst/>
          </a:prstGeom>
        </p:spPr>
        <p:txBody>
          <a:bodyPr wrap="square">
            <a:spAutoFit/>
          </a:bodyPr>
          <a:lstStyle/>
          <a:p>
            <a:pPr>
              <a:buClr>
                <a:srgbClr val="000000"/>
              </a:buClr>
              <a:buSzPct val="125000"/>
              <a:buFont typeface="Gill Sans" charset="0"/>
              <a:buChar char="•"/>
            </a:pPr>
            <a:r>
              <a:rPr lang="en-US" altLang="en-US" sz="1000" dirty="0">
                <a:ea typeface="Gill Sans" charset="0"/>
                <a:cs typeface="Gill Sans" charset="0"/>
              </a:rPr>
              <a:t>CVS</a:t>
            </a:r>
          </a:p>
          <a:p>
            <a:pPr>
              <a:buClr>
                <a:srgbClr val="000000"/>
              </a:buClr>
              <a:buSzPct val="125000"/>
              <a:buFont typeface="Gill Sans" charset="0"/>
              <a:buChar char="•"/>
            </a:pPr>
            <a:r>
              <a:rPr lang="en-US" altLang="en-US" sz="1000" dirty="0">
                <a:ea typeface="Gill Sans" charset="0"/>
                <a:cs typeface="Gill Sans" charset="0"/>
              </a:rPr>
              <a:t>Subversion</a:t>
            </a:r>
          </a:p>
          <a:p>
            <a:pPr>
              <a:buClr>
                <a:srgbClr val="000000"/>
              </a:buClr>
              <a:buSzPct val="125000"/>
              <a:buFont typeface="Gill Sans" charset="0"/>
              <a:buChar char="•"/>
            </a:pPr>
            <a:r>
              <a:rPr lang="en-US" altLang="en-US" sz="1000" dirty="0">
                <a:ea typeface="Gill Sans" charset="0"/>
                <a:cs typeface="Gill Sans" charset="0"/>
              </a:rPr>
              <a:t>Perforce</a:t>
            </a:r>
          </a:p>
          <a:p>
            <a:pPr>
              <a:buClr>
                <a:srgbClr val="000000"/>
              </a:buClr>
              <a:buSzPct val="88000"/>
              <a:buFont typeface="Gill Sans" charset="0"/>
              <a:buChar char="+"/>
            </a:pPr>
            <a:r>
              <a:rPr lang="en-US" altLang="en-US" sz="1000" dirty="0">
                <a:ea typeface="Gill Sans" charset="0"/>
                <a:cs typeface="Gill Sans" charset="0"/>
              </a:rPr>
              <a:t>Pluggable</a:t>
            </a:r>
            <a:endParaRPr lang="en-US" altLang="en-US" sz="1000" dirty="0">
              <a:ea typeface="Gill Sans" charset="0"/>
              <a:cs typeface="Gill Sans" charset="0"/>
            </a:endParaRPr>
          </a:p>
        </p:txBody>
      </p:sp>
      <p:sp>
        <p:nvSpPr>
          <p:cNvPr id="3" name="Rectangle 2"/>
          <p:cNvSpPr/>
          <p:nvPr/>
        </p:nvSpPr>
        <p:spPr>
          <a:xfrm>
            <a:off x="5790489" y="3363858"/>
            <a:ext cx="865762" cy="861774"/>
          </a:xfrm>
          <a:prstGeom prst="rect">
            <a:avLst/>
          </a:prstGeom>
        </p:spPr>
        <p:txBody>
          <a:bodyPr wrap="square">
            <a:spAutoFit/>
          </a:bodyPr>
          <a:lstStyle/>
          <a:p>
            <a:pPr>
              <a:buClr>
                <a:srgbClr val="000000"/>
              </a:buClr>
              <a:buSzPct val="125000"/>
              <a:buFont typeface="Gill Sans" charset="0"/>
              <a:buChar char="•"/>
            </a:pPr>
            <a:r>
              <a:rPr lang="en-US" altLang="en-US" sz="1000" dirty="0">
                <a:ea typeface="Gill Sans" charset="0"/>
                <a:cs typeface="Gill Sans" charset="0"/>
              </a:rPr>
              <a:t>Ant</a:t>
            </a:r>
          </a:p>
          <a:p>
            <a:pPr>
              <a:buClr>
                <a:srgbClr val="000000"/>
              </a:buClr>
              <a:buSzPct val="125000"/>
              <a:buFont typeface="Gill Sans" charset="0"/>
              <a:buChar char="•"/>
            </a:pPr>
            <a:r>
              <a:rPr lang="en-US" altLang="en-US" sz="1000" dirty="0">
                <a:ea typeface="Gill Sans" charset="0"/>
                <a:cs typeface="Gill Sans" charset="0"/>
              </a:rPr>
              <a:t>Maven 1</a:t>
            </a:r>
          </a:p>
          <a:p>
            <a:pPr>
              <a:buClr>
                <a:srgbClr val="000000"/>
              </a:buClr>
              <a:buSzPct val="125000"/>
              <a:buFont typeface="Gill Sans" charset="0"/>
              <a:buChar char="•"/>
            </a:pPr>
            <a:r>
              <a:rPr lang="en-US" altLang="en-US" sz="1000" dirty="0">
                <a:ea typeface="Gill Sans" charset="0"/>
                <a:cs typeface="Gill Sans" charset="0"/>
              </a:rPr>
              <a:t>Maven 2</a:t>
            </a:r>
          </a:p>
          <a:p>
            <a:pPr>
              <a:buClr>
                <a:srgbClr val="000000"/>
              </a:buClr>
              <a:buSzPct val="125000"/>
              <a:buFont typeface="Gill Sans" charset="0"/>
              <a:buChar char="•"/>
            </a:pPr>
            <a:r>
              <a:rPr lang="en-US" altLang="en-US" sz="1000" dirty="0">
                <a:ea typeface="Gill Sans" charset="0"/>
                <a:cs typeface="Gill Sans" charset="0"/>
              </a:rPr>
              <a:t>Script</a:t>
            </a:r>
          </a:p>
          <a:p>
            <a:pPr>
              <a:buClr>
                <a:srgbClr val="000000"/>
              </a:buClr>
              <a:buSzPct val="88000"/>
              <a:buFont typeface="Gill Sans" charset="0"/>
              <a:buChar char="+"/>
            </a:pPr>
            <a:r>
              <a:rPr lang="en-US" altLang="en-US" sz="1000" dirty="0">
                <a:ea typeface="Gill Sans" charset="0"/>
                <a:cs typeface="Gill Sans" charset="0"/>
              </a:rPr>
              <a:t>Pluggable</a:t>
            </a:r>
            <a:endParaRPr lang="en-US" altLang="en-US" sz="1000" dirty="0">
              <a:ea typeface="Gill Sans" charset="0"/>
              <a:cs typeface="Gill Sans" charset="0"/>
            </a:endParaRPr>
          </a:p>
        </p:txBody>
      </p:sp>
    </p:spTree>
    <p:extLst>
      <p:ext uri="{BB962C8B-B14F-4D97-AF65-F5344CB8AC3E}">
        <p14:creationId xmlns:p14="http://schemas.microsoft.com/office/powerpoint/2010/main" val="2833812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Bamboo Concepts</a:t>
            </a:r>
            <a:endParaRPr lang="en-US" altLang="en-US" dirty="0" smtClean="0"/>
          </a:p>
        </p:txBody>
      </p:sp>
      <p:sp>
        <p:nvSpPr>
          <p:cNvPr id="4" name="Text Placeholder 3"/>
          <p:cNvSpPr>
            <a:spLocks noGrp="1"/>
          </p:cNvSpPr>
          <p:nvPr>
            <p:ph type="body" sz="half" idx="2"/>
          </p:nvPr>
        </p:nvSpPr>
        <p:spPr>
          <a:xfrm>
            <a:off x="1646238" y="1722438"/>
            <a:ext cx="7269162" cy="3611562"/>
          </a:xfrm>
        </p:spPr>
        <p:txBody>
          <a:bodyPr/>
          <a:lstStyle/>
          <a:p>
            <a:pPr marL="171450" indent="-171450" eaLnBrk="1" hangingPunct="1">
              <a:buFont typeface="Arial" panose="020B0604020202020204" pitchFamily="34" charset="0"/>
              <a:buChar char="•"/>
            </a:pPr>
            <a:r>
              <a:rPr lang="en-US" altLang="en-US" sz="1200" dirty="0"/>
              <a:t>Bamboo </a:t>
            </a:r>
            <a:r>
              <a:rPr lang="en-US" altLang="en-US" sz="1200" dirty="0" smtClean="0"/>
              <a:t>server associates a project with a plan. </a:t>
            </a:r>
          </a:p>
          <a:p>
            <a:pPr marL="171450" indent="-171450" eaLnBrk="1" hangingPunct="1">
              <a:buFont typeface="Arial" panose="020B0604020202020204" pitchFamily="34" charset="0"/>
              <a:buChar char="•"/>
            </a:pPr>
            <a:r>
              <a:rPr lang="en-US" altLang="en-US" sz="1200" dirty="0" smtClean="0"/>
              <a:t>A plan has stages of jobs .</a:t>
            </a:r>
          </a:p>
          <a:p>
            <a:pPr marL="171450" indent="-171450" eaLnBrk="1" hangingPunct="1">
              <a:buFont typeface="Arial" panose="020B0604020202020204" pitchFamily="34" charset="0"/>
              <a:buChar char="•"/>
            </a:pPr>
            <a:r>
              <a:rPr lang="en-US" altLang="en-US" sz="1200" dirty="0" smtClean="0"/>
              <a:t>Tasks runs sequentially within a job.</a:t>
            </a:r>
            <a:endParaRPr lang="en-US" altLang="en-US" sz="1200" dirty="0"/>
          </a:p>
          <a:p>
            <a:pPr eaLnBrk="1" hangingPunct="1">
              <a:lnSpc>
                <a:spcPct val="150000"/>
              </a:lnSpc>
              <a:spcBef>
                <a:spcPts val="0"/>
              </a:spcBef>
              <a:buFont typeface="Arial" pitchFamily="34" charset="0"/>
              <a:buChar char="•"/>
              <a:defRPr/>
            </a:pPr>
            <a:endParaRPr lang="en-US" sz="1200" dirty="0" smtClean="0"/>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A1FBE-A851-4949-BB8C-BCDA8ECC6E48}" type="slidenum">
              <a:rPr lang="en-US" altLang="en-US" smtClean="0">
                <a:solidFill>
                  <a:srgbClr val="262626"/>
                </a:solidFill>
              </a:rPr>
              <a:pPr/>
              <a:t>5</a:t>
            </a:fld>
            <a:endParaRPr lang="en-US" altLang="en-US" smtClean="0">
              <a:solidFill>
                <a:srgbClr val="262626"/>
              </a:solidFill>
            </a:endParaRPr>
          </a:p>
        </p:txBody>
      </p:sp>
      <p:pic>
        <p:nvPicPr>
          <p:cNvPr id="3074" name="Picture 2" descr="https://confluence.atlassian.com/download/attachments/301662719/BambooPlanAnatomy.png?version=7&amp;modificationDate=1392162535921&amp;api=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455" y="2602552"/>
            <a:ext cx="3686782" cy="36328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57" y="2602553"/>
            <a:ext cx="3785015" cy="37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1252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Advantages</a:t>
            </a:r>
            <a:endParaRPr lang="en-US" altLang="en-US" dirty="0" smtClean="0"/>
          </a:p>
        </p:txBody>
      </p:sp>
      <p:sp>
        <p:nvSpPr>
          <p:cNvPr id="4" name="Text Placeholder 3"/>
          <p:cNvSpPr>
            <a:spLocks noGrp="1"/>
          </p:cNvSpPr>
          <p:nvPr>
            <p:ph type="body" sz="half" idx="2"/>
          </p:nvPr>
        </p:nvSpPr>
        <p:spPr>
          <a:xfrm>
            <a:off x="1062558" y="1722438"/>
            <a:ext cx="7269162" cy="3611562"/>
          </a:xfrm>
        </p:spPr>
        <p:txBody>
          <a:bodyPr/>
          <a:lstStyle/>
          <a:p>
            <a:pPr marL="457200" eaLnBrk="1" hangingPunct="1">
              <a:buFont typeface="Arial" pitchFamily="34" charset="0"/>
              <a:buChar char="•"/>
              <a:defRPr/>
            </a:pPr>
            <a:r>
              <a:rPr lang="en-US" altLang="en-US" sz="1400" dirty="0"/>
              <a:t>Increases traceability of defects</a:t>
            </a:r>
          </a:p>
          <a:p>
            <a:pPr marL="457200" eaLnBrk="1" hangingPunct="1">
              <a:buFont typeface="Arial" pitchFamily="34" charset="0"/>
              <a:buChar char="•"/>
              <a:defRPr/>
            </a:pPr>
            <a:r>
              <a:rPr lang="en-US" altLang="en-US" sz="1400" dirty="0"/>
              <a:t>Increases visibility of progress</a:t>
            </a:r>
          </a:p>
          <a:p>
            <a:pPr marL="457200" eaLnBrk="1" hangingPunct="1">
              <a:buFont typeface="Arial" pitchFamily="34" charset="0"/>
              <a:buChar char="•"/>
              <a:defRPr/>
            </a:pPr>
            <a:r>
              <a:rPr lang="en-US" altLang="en-US" sz="1400" dirty="0"/>
              <a:t>Early feedback from end users</a:t>
            </a:r>
          </a:p>
          <a:p>
            <a:pPr marL="457200" eaLnBrk="1" hangingPunct="1">
              <a:buFont typeface="Arial" pitchFamily="34" charset="0"/>
              <a:buChar char="•"/>
              <a:defRPr/>
            </a:pPr>
            <a:r>
              <a:rPr lang="en-US" altLang="en-US" sz="1400" dirty="0"/>
              <a:t>Allows for staged, or partial, delivery</a:t>
            </a:r>
          </a:p>
          <a:p>
            <a:pPr marL="457200" eaLnBrk="1" hangingPunct="1">
              <a:buFont typeface="Arial" pitchFamily="34" charset="0"/>
              <a:buChar char="•"/>
              <a:defRPr/>
            </a:pPr>
            <a:r>
              <a:rPr lang="en-US" altLang="en-US" sz="1400" dirty="0"/>
              <a:t>Reduces risk of major rework, and project slippage or failure</a:t>
            </a:r>
          </a:p>
          <a:p>
            <a:pPr eaLnBrk="1" hangingPunct="1">
              <a:lnSpc>
                <a:spcPct val="150000"/>
              </a:lnSpc>
              <a:spcBef>
                <a:spcPts val="0"/>
              </a:spcBef>
              <a:buFont typeface="Arial" pitchFamily="34" charset="0"/>
              <a:buChar char="•"/>
              <a:defRPr/>
            </a:pPr>
            <a:endParaRPr lang="en-US" sz="1200" dirty="0" smtClean="0"/>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A1FBE-A851-4949-BB8C-BCDA8ECC6E48}" type="slidenum">
              <a:rPr lang="en-US" altLang="en-US" smtClean="0">
                <a:solidFill>
                  <a:srgbClr val="262626"/>
                </a:solidFill>
              </a:rPr>
              <a:pPr/>
              <a:t>6</a:t>
            </a:fld>
            <a:endParaRPr lang="en-US" altLang="en-US" smtClean="0">
              <a:solidFill>
                <a:srgbClr val="262626"/>
              </a:solidFill>
            </a:endParaRPr>
          </a:p>
        </p:txBody>
      </p:sp>
      <p:sp>
        <p:nvSpPr>
          <p:cNvPr id="5" name="Text Placeholder 3"/>
          <p:cNvSpPr txBox="1">
            <a:spLocks/>
          </p:cNvSpPr>
          <p:nvPr/>
        </p:nvSpPr>
        <p:spPr>
          <a:xfrm>
            <a:off x="1361898" y="3174102"/>
            <a:ext cx="5179979" cy="1115785"/>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200" dirty="0" smtClean="0">
                <a:solidFill>
                  <a:srgbClr val="7CA60A"/>
                </a:solidFill>
              </a:rPr>
              <a:t>Build Telemetry</a:t>
            </a:r>
          </a:p>
          <a:p>
            <a:pPr marL="889000" eaLnBrk="1" hangingPunct="1">
              <a:buFont typeface="Arial" panose="020B0604020202020204" pitchFamily="34" charset="0"/>
              <a:buChar char="•"/>
            </a:pPr>
            <a:r>
              <a:rPr lang="en-US" altLang="en-US" sz="1200" dirty="0"/>
              <a:t>“See the forest for the trees”</a:t>
            </a:r>
          </a:p>
          <a:p>
            <a:pPr marL="889000" eaLnBrk="1" hangingPunct="1">
              <a:buFont typeface="Arial" panose="020B0604020202020204" pitchFamily="34" charset="0"/>
              <a:buChar char="•"/>
            </a:pPr>
            <a:r>
              <a:rPr lang="en-US" altLang="en-US" sz="1200" dirty="0"/>
              <a:t>Not just about statistics - it’s about intelligently highlighting linkages in build information to identify insights about your project.</a:t>
            </a:r>
          </a:p>
          <a:p>
            <a:pPr marL="0" indent="0" eaLnBrk="1" hangingPunct="1">
              <a:lnSpc>
                <a:spcPct val="150000"/>
              </a:lnSpc>
              <a:spcBef>
                <a:spcPts val="0"/>
              </a:spcBef>
              <a:defRPr/>
            </a:pPr>
            <a:endParaRPr lang="en-US" sz="1200" dirty="0" smtClean="0"/>
          </a:p>
        </p:txBody>
      </p:sp>
      <p:sp>
        <p:nvSpPr>
          <p:cNvPr id="6" name="Text Placeholder 3"/>
          <p:cNvSpPr txBox="1">
            <a:spLocks/>
          </p:cNvSpPr>
          <p:nvPr/>
        </p:nvSpPr>
        <p:spPr>
          <a:xfrm>
            <a:off x="1361897" y="4237651"/>
            <a:ext cx="5179979" cy="1115785"/>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200" dirty="0" smtClean="0">
                <a:solidFill>
                  <a:srgbClr val="7CA60A"/>
                </a:solidFill>
              </a:rPr>
              <a:t>Collaboration</a:t>
            </a:r>
          </a:p>
          <a:p>
            <a:pPr marL="889000" eaLnBrk="1" hangingPunct="1">
              <a:buFont typeface="Arial" panose="020B0604020202020204" pitchFamily="34" charset="0"/>
              <a:buChar char="•"/>
            </a:pPr>
            <a:r>
              <a:rPr lang="en-US" altLang="en-US" sz="1200" dirty="0" smtClean="0"/>
              <a:t>Comment on your builds - why did this break? what happened here?</a:t>
            </a:r>
          </a:p>
          <a:p>
            <a:pPr marL="889000" eaLnBrk="1" hangingPunct="1">
              <a:buFont typeface="Arial" panose="020B0604020202020204" pitchFamily="34" charset="0"/>
              <a:buChar char="•"/>
            </a:pPr>
            <a:r>
              <a:rPr lang="en-US" altLang="en-US" sz="1200" dirty="0" smtClean="0"/>
              <a:t>Label </a:t>
            </a:r>
            <a:r>
              <a:rPr lang="en-US" altLang="en-US" sz="1200" dirty="0"/>
              <a:t>your builds - tagging is a good way to quickly identify certain builds (and allows searching)</a:t>
            </a:r>
          </a:p>
          <a:p>
            <a:pPr marL="0" indent="0" eaLnBrk="1" hangingPunct="1">
              <a:lnSpc>
                <a:spcPct val="150000"/>
              </a:lnSpc>
              <a:spcBef>
                <a:spcPts val="0"/>
              </a:spcBef>
              <a:defRPr/>
            </a:pPr>
            <a:endParaRPr lang="en-US" sz="1200" dirty="0" smtClean="0"/>
          </a:p>
        </p:txBody>
      </p:sp>
      <p:sp>
        <p:nvSpPr>
          <p:cNvPr id="7" name="Text Placeholder 3"/>
          <p:cNvSpPr txBox="1">
            <a:spLocks/>
          </p:cNvSpPr>
          <p:nvPr/>
        </p:nvSpPr>
        <p:spPr>
          <a:xfrm>
            <a:off x="1381354" y="5246087"/>
            <a:ext cx="5179979" cy="1115785"/>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200" dirty="0" smtClean="0">
                <a:solidFill>
                  <a:srgbClr val="7CA60A"/>
                </a:solidFill>
              </a:rPr>
              <a:t>Integration</a:t>
            </a:r>
          </a:p>
          <a:p>
            <a:pPr marL="889000" eaLnBrk="1" hangingPunct="1">
              <a:buFont typeface="Arial" panose="020B0604020202020204" pitchFamily="34" charset="0"/>
              <a:buChar char="•"/>
            </a:pPr>
            <a:r>
              <a:rPr lang="en-US" altLang="en-US" sz="1200" dirty="0"/>
              <a:t>JIRA integration</a:t>
            </a:r>
          </a:p>
          <a:p>
            <a:pPr marL="889000" eaLnBrk="1" hangingPunct="1">
              <a:buFont typeface="Arial" panose="020B0604020202020204" pitchFamily="34" charset="0"/>
              <a:buChar char="•"/>
            </a:pPr>
            <a:r>
              <a:rPr lang="en-US" altLang="en-US" sz="1200" dirty="0"/>
              <a:t>IDE integration</a:t>
            </a:r>
          </a:p>
          <a:p>
            <a:pPr marL="889000" eaLnBrk="1" hangingPunct="1">
              <a:buFont typeface="Arial" panose="020B0604020202020204" pitchFamily="34" charset="0"/>
              <a:buChar char="•"/>
            </a:pPr>
            <a:r>
              <a:rPr lang="en-US" altLang="en-US" sz="1200" dirty="0"/>
              <a:t>Fisheye </a:t>
            </a:r>
            <a:r>
              <a:rPr lang="en-US" altLang="en-US" sz="1200" dirty="0" smtClean="0"/>
              <a:t>integration</a:t>
            </a:r>
            <a:endParaRPr lang="en-US" altLang="en-US" sz="1200" dirty="0"/>
          </a:p>
          <a:p>
            <a:pPr marL="0" indent="0" eaLnBrk="1" hangingPunct="1">
              <a:lnSpc>
                <a:spcPct val="150000"/>
              </a:lnSpc>
              <a:spcBef>
                <a:spcPts val="0"/>
              </a:spcBef>
              <a:defRPr/>
            </a:pPr>
            <a:endParaRPr lang="en-US" sz="1200" dirty="0" smtClean="0"/>
          </a:p>
        </p:txBody>
      </p:sp>
    </p:spTree>
    <p:extLst>
      <p:ext uri="{BB962C8B-B14F-4D97-AF65-F5344CB8AC3E}">
        <p14:creationId xmlns:p14="http://schemas.microsoft.com/office/powerpoint/2010/main" val="337018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Version 5.6 Features</a:t>
            </a:r>
            <a:endParaRPr lang="en-US" altLang="en-US" dirty="0" smtClean="0"/>
          </a:p>
        </p:txBody>
      </p:sp>
      <p:sp>
        <p:nvSpPr>
          <p:cNvPr id="4" name="Text Placeholder 3"/>
          <p:cNvSpPr>
            <a:spLocks noGrp="1"/>
          </p:cNvSpPr>
          <p:nvPr>
            <p:ph type="body" sz="half" idx="2"/>
          </p:nvPr>
        </p:nvSpPr>
        <p:spPr>
          <a:xfrm>
            <a:off x="3365758" y="1676057"/>
            <a:ext cx="5179979" cy="1789247"/>
          </a:xfrm>
        </p:spPr>
        <p:txBody>
          <a:bodyPr/>
          <a:lstStyle/>
          <a:p>
            <a:r>
              <a:rPr lang="en-US" sz="1200" dirty="0">
                <a:solidFill>
                  <a:srgbClr val="7CA60A"/>
                </a:solidFill>
              </a:rPr>
              <a:t>Repo-driven triggers via Stash</a:t>
            </a:r>
          </a:p>
          <a:p>
            <a:pPr algn="just"/>
            <a:r>
              <a:rPr lang="en-US" sz="1200" dirty="0" smtClean="0">
                <a:solidFill>
                  <a:srgbClr val="404040"/>
                </a:solidFill>
              </a:rPr>
              <a:t>	Stash </a:t>
            </a:r>
            <a:r>
              <a:rPr lang="en-US" sz="1200" dirty="0">
                <a:solidFill>
                  <a:srgbClr val="404040"/>
                </a:solidFill>
              </a:rPr>
              <a:t>can now call out and trigger builds in Bamboo as soon as a change has been pushed to a repo. No polling. No webhooks. No special repository configurations required. And with the new bulk action to edit triggers en masse, lighter load for your CI system is a click (ok: maybe two clicks) away.</a:t>
            </a:r>
          </a:p>
          <a:p>
            <a:pPr marL="0" indent="0" eaLnBrk="1" hangingPunct="1">
              <a:lnSpc>
                <a:spcPct val="150000"/>
              </a:lnSpc>
              <a:spcBef>
                <a:spcPts val="0"/>
              </a:spcBef>
              <a:defRPr/>
            </a:pPr>
            <a:endParaRPr lang="en-US" sz="1200" dirty="0" smtClean="0"/>
          </a:p>
        </p:txBody>
      </p:sp>
      <p:sp>
        <p:nvSpPr>
          <p:cNvPr id="2253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0A1FBE-A851-4949-BB8C-BCDA8ECC6E48}" type="slidenum">
              <a:rPr lang="en-US" altLang="en-US" smtClean="0">
                <a:solidFill>
                  <a:srgbClr val="262626"/>
                </a:solidFill>
              </a:rPr>
              <a:pPr/>
              <a:t>7</a:t>
            </a:fld>
            <a:endParaRPr lang="en-US" altLang="en-US" smtClean="0">
              <a:solidFill>
                <a:srgbClr val="262626"/>
              </a:solidFill>
            </a:endParaRPr>
          </a:p>
        </p:txBody>
      </p:sp>
      <p:pic>
        <p:nvPicPr>
          <p:cNvPr id="4098" name="Picture 2" descr="repo build trig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114" y="1676057"/>
            <a:ext cx="274320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edicated build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14" y="3320032"/>
            <a:ext cx="2743200" cy="1562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p:cNvSpPr txBox="1">
            <a:spLocks/>
          </p:cNvSpPr>
          <p:nvPr/>
        </p:nvSpPr>
        <p:spPr>
          <a:xfrm>
            <a:off x="3284689" y="3339488"/>
            <a:ext cx="5179979" cy="1789247"/>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200" dirty="0">
                <a:solidFill>
                  <a:srgbClr val="7CA60A"/>
                </a:solidFill>
              </a:rPr>
              <a:t>Dedicated agents</a:t>
            </a:r>
          </a:p>
          <a:p>
            <a:pPr algn="just"/>
            <a:r>
              <a:rPr lang="en-US" sz="1200" dirty="0" smtClean="0">
                <a:solidFill>
                  <a:srgbClr val="404040"/>
                </a:solidFill>
              </a:rPr>
              <a:t>	Ever </a:t>
            </a:r>
            <a:r>
              <a:rPr lang="en-US" sz="1200" dirty="0">
                <a:solidFill>
                  <a:srgbClr val="404040"/>
                </a:solidFill>
              </a:rPr>
              <a:t>been stalled by a critical build that got buried in the queue? Or frustrated when the hardware you paid for is running someone else's job? We've solved both problems by letting you make any agent dedicated to specific projects, plans, and jobs on the CI side, or specific projects and environments on the deployments side.</a:t>
            </a:r>
          </a:p>
          <a:p>
            <a:pPr marL="0" indent="0" eaLnBrk="1" hangingPunct="1">
              <a:lnSpc>
                <a:spcPct val="150000"/>
              </a:lnSpc>
              <a:spcBef>
                <a:spcPts val="0"/>
              </a:spcBef>
              <a:defRPr/>
            </a:pPr>
            <a:endParaRPr lang="en-US" sz="1200" dirty="0" smtClean="0"/>
          </a:p>
        </p:txBody>
      </p:sp>
      <p:sp>
        <p:nvSpPr>
          <p:cNvPr id="8" name="Text Placeholder 3"/>
          <p:cNvSpPr txBox="1">
            <a:spLocks/>
          </p:cNvSpPr>
          <p:nvPr/>
        </p:nvSpPr>
        <p:spPr>
          <a:xfrm>
            <a:off x="3271723" y="4984453"/>
            <a:ext cx="5179979" cy="1789247"/>
          </a:xfrm>
          <a:prstGeom prst="rect">
            <a:avLst/>
          </a:prstGeom>
        </p:spPr>
        <p:txBody>
          <a:bodyPr/>
          <a:lstStyle>
            <a:lvl1pPr marL="228600" indent="-228600" algn="l" rtl="0" eaLnBrk="0" fontAlgn="base" hangingPunct="0">
              <a:spcBef>
                <a:spcPct val="20000"/>
              </a:spcBef>
              <a:spcAft>
                <a:spcPct val="0"/>
              </a:spcAft>
              <a:buFont typeface="Arial" pitchFamily="34" charset="0"/>
              <a:buNone/>
              <a:defRPr sz="1700" kern="1200">
                <a:solidFill>
                  <a:schemeClr val="tx1">
                    <a:lumMod val="75000"/>
                    <a:lumOff val="25000"/>
                  </a:schemeClr>
                </a:solidFill>
                <a:latin typeface="Segoe UI" pitchFamily="34" charset="0"/>
                <a:ea typeface="Segoe UI" pitchFamily="34" charset="0"/>
                <a:cs typeface="Segoe UI" pitchFamily="34" charset="0"/>
              </a:defRPr>
            </a:lvl1pPr>
            <a:lvl2pPr marL="457200" indent="0" algn="l" rtl="0" eaLnBrk="0" fontAlgn="base" hangingPunct="0">
              <a:spcBef>
                <a:spcPct val="20000"/>
              </a:spcBef>
              <a:spcAft>
                <a:spcPct val="0"/>
              </a:spcAft>
              <a:buFont typeface="Arial" charset="0"/>
              <a:buNone/>
              <a:defRPr sz="1200" kern="1200">
                <a:solidFill>
                  <a:schemeClr val="tx1"/>
                </a:solidFill>
                <a:latin typeface="+mn-lt"/>
                <a:ea typeface="+mn-ea"/>
                <a:cs typeface="+mn-cs"/>
              </a:defRPr>
            </a:lvl2pPr>
            <a:lvl3pPr marL="914400" indent="0" algn="l" rtl="0" eaLnBrk="0" fontAlgn="base" hangingPunct="0">
              <a:spcBef>
                <a:spcPct val="20000"/>
              </a:spcBef>
              <a:spcAft>
                <a:spcPct val="0"/>
              </a:spcAft>
              <a:buFont typeface="Arial" charset="0"/>
              <a:buNone/>
              <a:defRPr sz="1000" kern="1200">
                <a:solidFill>
                  <a:schemeClr val="tx1"/>
                </a:solidFill>
                <a:latin typeface="+mn-lt"/>
                <a:ea typeface="+mn-ea"/>
                <a:cs typeface="+mn-cs"/>
              </a:defRPr>
            </a:lvl3pPr>
            <a:lvl4pPr marL="13716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4pPr>
            <a:lvl5pPr marL="1828800" indent="0" algn="l" rtl="0" eaLnBrk="0" fontAlgn="base" hangingPunct="0">
              <a:spcBef>
                <a:spcPct val="20000"/>
              </a:spcBef>
              <a:spcAft>
                <a:spcPct val="0"/>
              </a:spcAft>
              <a:buFont typeface="Arial"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200" dirty="0" smtClean="0">
                <a:solidFill>
                  <a:srgbClr val="7CA60A"/>
                </a:solidFill>
              </a:rPr>
              <a:t>Repo-driven triggers via Stash</a:t>
            </a:r>
          </a:p>
          <a:p>
            <a:pPr algn="just"/>
            <a:r>
              <a:rPr lang="en-US" sz="1200" dirty="0" smtClean="0">
                <a:solidFill>
                  <a:srgbClr val="404040"/>
                </a:solidFill>
              </a:rPr>
              <a:t>	Stash can now call out and trigger builds in Bamboo as soon as a change has been pushed to a repo. No polling. No webhooks. No special repository configurations required. And with the new bulk action to edit triggers en masse, lighter load for your CI system is a click (ok: maybe two clicks) away.</a:t>
            </a:r>
          </a:p>
          <a:p>
            <a:pPr marL="0" indent="0" eaLnBrk="1" hangingPunct="1">
              <a:lnSpc>
                <a:spcPct val="150000"/>
              </a:lnSpc>
              <a:spcBef>
                <a:spcPts val="0"/>
              </a:spcBef>
              <a:defRPr/>
            </a:pPr>
            <a:endParaRPr lang="en-US" sz="1200" dirty="0" smtClean="0"/>
          </a:p>
        </p:txBody>
      </p:sp>
      <p:pic>
        <p:nvPicPr>
          <p:cNvPr id="4102" name="Picture 6" descr="https://gp1.wac.edgecastcdn.net/8029C4/wac-small/wac/software/bamboo/whats-new/bamboo-56/pageSections/0/pageSections/03/contentColumnOne/0/imageBinary/CloneEnvironment-288x1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49" y="4974725"/>
            <a:ext cx="27432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8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p:cNvSpPr>
          <p:nvPr>
            <p:ph type="title"/>
          </p:nvPr>
        </p:nvSpPr>
        <p:spPr bwMode="auto">
          <a:xfrm>
            <a:off x="1657350" y="800100"/>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Any Questions?</a:t>
            </a:r>
          </a:p>
        </p:txBody>
      </p:sp>
      <p:sp>
        <p:nvSpPr>
          <p:cNvPr id="54275"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6357D5-48DF-48BD-B8E3-BF3F36755A05}" type="slidenum">
              <a:rPr lang="en-US" altLang="en-US" smtClean="0">
                <a:solidFill>
                  <a:srgbClr val="262626"/>
                </a:solidFill>
              </a:rPr>
              <a:pPr/>
              <a:t>8</a:t>
            </a:fld>
            <a:endParaRPr lang="en-US" altLang="en-US" smtClean="0">
              <a:solidFill>
                <a:srgbClr val="262626"/>
              </a:solidFill>
            </a:endParaRPr>
          </a:p>
        </p:txBody>
      </p:sp>
      <p:pic>
        <p:nvPicPr>
          <p:cNvPr id="54276" name="Picture 2" descr="http://1.bp.blogspot.com/-qEdqe2mHxnQ/UcXDgQ4Mx1I/AAAAAAAAI_8/ArB7hXsA3OE/s1600/Question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50" y="1485900"/>
            <a:ext cx="5713413"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71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bwMode="auto">
          <a:xfrm>
            <a:off x="1657350" y="5011738"/>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altLang="en-US" smtClean="0"/>
              <a:t>Thank You!</a:t>
            </a:r>
          </a:p>
        </p:txBody>
      </p:sp>
      <p:sp>
        <p:nvSpPr>
          <p:cNvPr id="55299" name="Slide Number Placeholder 4"/>
          <p:cNvSpPr>
            <a:spLocks noGrp="1"/>
          </p:cNvSpPr>
          <p:nvPr>
            <p:ph type="sldNum" sz="quarter" idx="4294967295"/>
          </p:nvPr>
        </p:nvSpPr>
        <p:spPr bwMode="auto">
          <a:xfrm>
            <a:off x="0" y="6392863"/>
            <a:ext cx="4937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79F424-79CB-4A11-86AA-74F584450974}" type="slidenum">
              <a:rPr lang="en-US" altLang="en-US" smtClean="0">
                <a:solidFill>
                  <a:srgbClr val="262626"/>
                </a:solidFill>
              </a:rPr>
              <a:pPr/>
              <a:t>9</a:t>
            </a:fld>
            <a:endParaRPr lang="en-US" altLang="en-US" smtClean="0">
              <a:solidFill>
                <a:srgbClr val="262626"/>
              </a:solidFill>
            </a:endParaRPr>
          </a:p>
        </p:txBody>
      </p:sp>
    </p:spTree>
    <p:extLst>
      <p:ext uri="{BB962C8B-B14F-4D97-AF65-F5344CB8AC3E}">
        <p14:creationId xmlns:p14="http://schemas.microsoft.com/office/powerpoint/2010/main" val="127514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5D1B18D8090143AD0CE3822D887F30" ma:contentTypeVersion="0" ma:contentTypeDescription="Create a new document." ma:contentTypeScope="" ma:versionID="112fd6e2c9d8cc84f0aca1c16b39f2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3801F6-0AD5-44BB-BD79-D22C2B614534}">
  <ds:schemaRefs>
    <ds:schemaRef ds:uri="http://schemas.microsoft.com/sharepoint/v3/contenttype/forms"/>
  </ds:schemaRefs>
</ds:datastoreItem>
</file>

<file path=customXml/itemProps2.xml><?xml version="1.0" encoding="utf-8"?>
<ds:datastoreItem xmlns:ds="http://schemas.openxmlformats.org/officeDocument/2006/customXml" ds:itemID="{CFE5D2A7-9EB9-4B84-8AD1-F25FBE2EF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A4293A-EFF9-40AD-8486-1ADBA0D3FED4}">
  <ds:schemaRefs>
    <ds:schemaRef ds:uri="http://purl.org/dc/terms/"/>
    <ds:schemaRef ds:uri="http://schemas.openxmlformats.org/package/2006/metadata/core-properties"/>
    <ds:schemaRef ds:uri="http://purl.org/dc/dcmitype/"/>
    <ds:schemaRef ds:uri="http://www.w3.org/XML/1998/namespace"/>
    <ds:schemaRef ds:uri="http://purl.org/dc/elements/1.1/"/>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1168</TotalTime>
  <Words>281</Words>
  <Application>Microsoft Office PowerPoint</Application>
  <PresentationFormat>On-screen Show (4:3)</PresentationFormat>
  <Paragraphs>68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Agenda</vt:lpstr>
      <vt:lpstr>Continuous Integration Basics</vt:lpstr>
      <vt:lpstr>Bamboo Concepts</vt:lpstr>
      <vt:lpstr>Bamboo Concepts</vt:lpstr>
      <vt:lpstr>Advantages</vt:lpstr>
      <vt:lpstr>Version 5.6 Features</vt:lpstr>
      <vt:lpstr>Any 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Prakashsinha Bayas</cp:lastModifiedBy>
  <cp:revision>311</cp:revision>
  <dcterms:created xsi:type="dcterms:W3CDTF">2009-07-20T04:26:09Z</dcterms:created>
  <dcterms:modified xsi:type="dcterms:W3CDTF">2014-08-07T10:34:45Z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0x010100B25D1B18D8090143AD0CE3822D887F30</vt:lpwstr>
  </property>
</Properties>
</file>