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7" r:id="rId5"/>
    <p:sldId id="258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8" r:id="rId14"/>
    <p:sldId id="299" r:id="rId15"/>
    <p:sldId id="301" r:id="rId16"/>
    <p:sldId id="302" r:id="rId17"/>
    <p:sldId id="303" r:id="rId18"/>
    <p:sldId id="304" r:id="rId19"/>
    <p:sldId id="305" r:id="rId20"/>
    <p:sldId id="307" r:id="rId21"/>
    <p:sldId id="308" r:id="rId22"/>
    <p:sldId id="309" r:id="rId23"/>
    <p:sldId id="310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>
        <p:scale>
          <a:sx n="100" d="100"/>
          <a:sy n="100" d="100"/>
        </p:scale>
        <p:origin x="-288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AD956-EE4C-4A29-A06C-89DAA5C0B580}" type="slidenum">
              <a:rPr lang="en-US" altLang="en-US" smtClean="0">
                <a:latin typeface="Calibri" pitchFamily="34" charset="0"/>
              </a:rPr>
              <a:pPr/>
              <a:t>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F68AC0-2E5B-467A-BC42-D72B88F4B666}" type="datetime1">
              <a:rPr lang="en-US" smtClean="0"/>
              <a:pPr>
                <a:defRPr/>
              </a:pPr>
              <a:t>9/16/2014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ji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717" y="5736290"/>
            <a:ext cx="2017059" cy="376519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By ALM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7989D7-9D94-4B8A-A131-F16FC69DD6B1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3" name="Picture 2" descr="https://www.atlassian.com/wac/software/jira/productLogo/imageBinary/jira_logo_landing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4" y="4894258"/>
            <a:ext cx="2298068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41738"/>
              </p:ext>
            </p:extLst>
          </p:nvPr>
        </p:nvGraphicFramePr>
        <p:xfrm>
          <a:off x="66675" y="1720850"/>
          <a:ext cx="1581150" cy="1483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Desk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Agile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51471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Agile project </a:t>
            </a:r>
            <a:r>
              <a:rPr lang="en-US" sz="2000" b="1" dirty="0" smtClean="0">
                <a:solidFill>
                  <a:schemeClr val="tx2"/>
                </a:solidFill>
              </a:rPr>
              <a:t>management: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JIRA</a:t>
            </a:r>
            <a:r>
              <a:rPr lang="en-US" dirty="0"/>
              <a:t> </a:t>
            </a:r>
            <a:r>
              <a:rPr lang="en-US" dirty="0" smtClean="0"/>
              <a:t>Agile</a:t>
            </a:r>
            <a:r>
              <a:rPr lang="en-US" dirty="0"/>
              <a:t> adds agile project management to the power of JIRA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Scrum </a:t>
            </a:r>
            <a:r>
              <a:rPr lang="en-US" dirty="0"/>
              <a:t>teams can plan their sprints and </a:t>
            </a:r>
            <a:r>
              <a:rPr lang="en-US" dirty="0" err="1"/>
              <a:t>kanban</a:t>
            </a:r>
            <a:r>
              <a:rPr lang="en-US" dirty="0"/>
              <a:t> teams can manage the flow of their work.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82" y="1746674"/>
            <a:ext cx="7274917" cy="33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7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87675"/>
              </p:ext>
            </p:extLst>
          </p:nvPr>
        </p:nvGraphicFramePr>
        <p:xfrm>
          <a:off x="66675" y="1720850"/>
          <a:ext cx="1581150" cy="1483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Desk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809003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Effortlessly </a:t>
            </a:r>
            <a:r>
              <a:rPr lang="en-US" sz="2000" b="1" dirty="0" smtClean="0">
                <a:solidFill>
                  <a:schemeClr val="tx2"/>
                </a:solidFill>
              </a:rPr>
              <a:t>mobile: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JIRA's </a:t>
            </a:r>
            <a:r>
              <a:rPr lang="en-US" dirty="0"/>
              <a:t>mobile interface works </a:t>
            </a:r>
            <a:r>
              <a:rPr lang="en-US" dirty="0" smtClean="0"/>
              <a:t>in phone's </a:t>
            </a:r>
            <a:r>
              <a:rPr lang="en-US" dirty="0"/>
              <a:t>web browser via HTML5 – no separate download or installation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JIRA's </a:t>
            </a:r>
            <a:r>
              <a:rPr lang="en-US" dirty="0"/>
              <a:t>new mobile </a:t>
            </a:r>
            <a:r>
              <a:rPr lang="en-US" dirty="0" smtClean="0"/>
              <a:t>interface to quickly </a:t>
            </a:r>
            <a:r>
              <a:rPr lang="en-US" dirty="0"/>
              <a:t>find the most critical information </a:t>
            </a:r>
            <a:r>
              <a:rPr lang="en-US" dirty="0" smtClean="0"/>
              <a:t>and activity at fingertips</a:t>
            </a:r>
            <a:r>
              <a:rPr lang="en-US" dirty="0"/>
              <a:t>. 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01972"/>
            <a:ext cx="7238999" cy="338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7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17175"/>
              </p:ext>
            </p:extLst>
          </p:nvPr>
        </p:nvGraphicFramePr>
        <p:xfrm>
          <a:off x="66675" y="1720850"/>
          <a:ext cx="1581150" cy="2392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Development</a:t>
                      </a:r>
                      <a:r>
                        <a:rPr lang="en-US" sz="18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Workflow</a:t>
                      </a:r>
                      <a:endParaRPr lang="en-US" sz="18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Hosted Code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Subvesrion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and Release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1907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334000"/>
            <a:ext cx="7219950" cy="115097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Flow through your software development:  </a:t>
            </a:r>
            <a:r>
              <a:rPr lang="en-US" dirty="0" smtClean="0"/>
              <a:t>Upgrade software </a:t>
            </a:r>
            <a:r>
              <a:rPr lang="en-US" dirty="0"/>
              <a:t>development workflow with JIRA, Stash, and </a:t>
            </a:r>
            <a:r>
              <a:rPr lang="en-US" dirty="0" smtClean="0"/>
              <a:t>Bamboo. No </a:t>
            </a:r>
            <a:r>
              <a:rPr lang="en-US" dirty="0"/>
              <a:t>longer will you fret over naming branches, creating pull requests, and running builds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Less focus on</a:t>
            </a:r>
            <a:r>
              <a:rPr lang="en-US" dirty="0"/>
              <a:t> </a:t>
            </a:r>
            <a:r>
              <a:rPr lang="en-US" dirty="0" smtClean="0"/>
              <a:t>non-development </a:t>
            </a:r>
            <a:r>
              <a:rPr lang="en-US" dirty="0"/>
              <a:t>tasks and get back to your code.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563874"/>
            <a:ext cx="7305674" cy="36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35922"/>
              </p:ext>
            </p:extLst>
          </p:nvPr>
        </p:nvGraphicFramePr>
        <p:xfrm>
          <a:off x="66675" y="1720850"/>
          <a:ext cx="1581150" cy="2392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en-US" sz="18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Hosted Code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Subvesrion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and Release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7127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248274"/>
            <a:ext cx="7324724" cy="123669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JIRA + Stash = </a:t>
            </a:r>
            <a:r>
              <a:rPr lang="en-US" sz="2000" b="1" dirty="0" err="1">
                <a:solidFill>
                  <a:schemeClr val="tx2"/>
                </a:solidFill>
              </a:rPr>
              <a:t>Git</a:t>
            </a:r>
            <a:r>
              <a:rPr lang="en-US" sz="2000" b="1" dirty="0">
                <a:solidFill>
                  <a:schemeClr val="tx2"/>
                </a:solidFill>
              </a:rPr>
              <a:t> at the speed of light: </a:t>
            </a:r>
            <a:r>
              <a:rPr lang="en-US" dirty="0" smtClean="0"/>
              <a:t>JIRA </a:t>
            </a:r>
            <a:r>
              <a:rPr lang="en-US" dirty="0"/>
              <a:t>and Stash have come together to boost the speed of </a:t>
            </a:r>
            <a:r>
              <a:rPr lang="en-US" dirty="0" err="1" smtClean="0"/>
              <a:t>Git</a:t>
            </a:r>
            <a:r>
              <a:rPr lang="en-US" dirty="0" smtClean="0"/>
              <a:t> workflows. </a:t>
            </a:r>
          </a:p>
          <a:p>
            <a:r>
              <a:rPr lang="en-US" dirty="0" smtClean="0"/>
              <a:t>Easy for team </a:t>
            </a:r>
            <a:r>
              <a:rPr lang="en-US" dirty="0"/>
              <a:t>to create, name, and merge your </a:t>
            </a:r>
            <a:r>
              <a:rPr lang="en-US" dirty="0" smtClean="0"/>
              <a:t>branches. </a:t>
            </a:r>
          </a:p>
          <a:p>
            <a:r>
              <a:rPr lang="en-US" dirty="0" smtClean="0"/>
              <a:t>Speed ups the development process. 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515961"/>
            <a:ext cx="7324724" cy="36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7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36410"/>
              </p:ext>
            </p:extLst>
          </p:nvPr>
        </p:nvGraphicFramePr>
        <p:xfrm>
          <a:off x="66675" y="1720850"/>
          <a:ext cx="1581150" cy="2392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Hosted Code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Subvesrion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and Release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6515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238750"/>
            <a:ext cx="7219950" cy="124622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Up your </a:t>
            </a:r>
            <a:r>
              <a:rPr lang="en-US" sz="2000" b="1" dirty="0" err="1">
                <a:solidFill>
                  <a:schemeClr val="tx2"/>
                </a:solidFill>
              </a:rPr>
              <a:t>Git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with Stash and </a:t>
            </a:r>
            <a:r>
              <a:rPr lang="en-US" sz="2000" b="1" dirty="0" smtClean="0">
                <a:solidFill>
                  <a:schemeClr val="tx2"/>
                </a:solidFill>
              </a:rPr>
              <a:t>JIRA: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/>
              <a:t>Stash </a:t>
            </a:r>
            <a:r>
              <a:rPr lang="en-US" dirty="0" smtClean="0"/>
              <a:t>with JIRA </a:t>
            </a:r>
            <a:r>
              <a:rPr lang="en-US" dirty="0"/>
              <a:t>provides </a:t>
            </a:r>
            <a:r>
              <a:rPr lang="en-US" dirty="0" smtClean="0"/>
              <a:t>an </a:t>
            </a:r>
            <a:r>
              <a:rPr lang="en-US" dirty="0"/>
              <a:t>unparalleled development workflow for </a:t>
            </a:r>
            <a:r>
              <a:rPr lang="en-US" dirty="0" smtClean="0"/>
              <a:t>hosted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repositories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Integration </a:t>
            </a:r>
            <a:r>
              <a:rPr lang="en-US" dirty="0"/>
              <a:t>between </a:t>
            </a:r>
            <a:r>
              <a:rPr lang="en-US" dirty="0" smtClean="0"/>
              <a:t>Stash and </a:t>
            </a:r>
            <a:r>
              <a:rPr lang="en-US"/>
              <a:t>JIRA </a:t>
            </a:r>
            <a:r>
              <a:rPr lang="en-US" smtClean="0"/>
              <a:t>leads </a:t>
            </a:r>
            <a:r>
              <a:rPr lang="en-US" smtClean="0"/>
              <a:t>you </a:t>
            </a:r>
            <a:r>
              <a:rPr lang="en-US" dirty="0"/>
              <a:t>from issue to code to merge in </a:t>
            </a:r>
            <a:r>
              <a:rPr lang="en-US" dirty="0" smtClean="0"/>
              <a:t>seconds.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66" y="1552575"/>
            <a:ext cx="7261133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08784"/>
              </p:ext>
            </p:extLst>
          </p:nvPr>
        </p:nvGraphicFramePr>
        <p:xfrm>
          <a:off x="66675" y="1720850"/>
          <a:ext cx="1581150" cy="2392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Hosted Code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Subvesrion</a:t>
                      </a:r>
                      <a:endParaRPr lang="en-US" sz="18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and Release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1108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076825"/>
            <a:ext cx="7219950" cy="1476375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JIRA + SVN, Perforce, or </a:t>
            </a:r>
            <a:r>
              <a:rPr lang="en-US" sz="2000" b="1" dirty="0" smtClean="0">
                <a:solidFill>
                  <a:schemeClr val="tx2"/>
                </a:solidFill>
              </a:rPr>
              <a:t>CVS: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Use </a:t>
            </a:r>
            <a:r>
              <a:rPr lang="en-US" dirty="0" err="1"/>
              <a:t>FishEye</a:t>
            </a:r>
            <a:r>
              <a:rPr lang="en-US" dirty="0"/>
              <a:t> for enhanced SCM integration </a:t>
            </a:r>
            <a:r>
              <a:rPr lang="en-US" dirty="0" smtClean="0"/>
              <a:t>with </a:t>
            </a:r>
            <a:r>
              <a:rPr lang="en-US" dirty="0"/>
              <a:t>Subversion, </a:t>
            </a:r>
            <a:r>
              <a:rPr lang="en-US" dirty="0" err="1"/>
              <a:t>Git</a:t>
            </a:r>
            <a:r>
              <a:rPr lang="en-US" dirty="0"/>
              <a:t>, Mercurial, and Perforce </a:t>
            </a:r>
            <a:r>
              <a:rPr lang="en-US" dirty="0" smtClean="0"/>
              <a:t> </a:t>
            </a:r>
            <a:r>
              <a:rPr lang="en-US" dirty="0"/>
              <a:t>including detailed commit graphs and statistics, recent code activity, and simple source code </a:t>
            </a:r>
            <a:r>
              <a:rPr lang="en-US" dirty="0" smtClean="0"/>
              <a:t>browsing.</a:t>
            </a:r>
            <a:r>
              <a:rPr lang="en-US" dirty="0"/>
              <a:t> W</a:t>
            </a:r>
            <a:r>
              <a:rPr lang="en-US" dirty="0" smtClean="0"/>
              <a:t>ith</a:t>
            </a:r>
            <a:r>
              <a:rPr lang="en-US" dirty="0"/>
              <a:t> Crucible's flexible review </a:t>
            </a:r>
            <a:r>
              <a:rPr lang="en-US" dirty="0" smtClean="0"/>
              <a:t>workflow </a:t>
            </a:r>
            <a:r>
              <a:rPr lang="en-US" dirty="0"/>
              <a:t>review code, discuss changes, share knowledge, and identify defects 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521729"/>
            <a:ext cx="7219950" cy="34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6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92864"/>
              </p:ext>
            </p:extLst>
          </p:nvPr>
        </p:nvGraphicFramePr>
        <p:xfrm>
          <a:off x="66675" y="1720850"/>
          <a:ext cx="1581150" cy="2392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Hosted Code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Subvesrion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Build and Release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755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Build notifications and release </a:t>
            </a:r>
            <a:r>
              <a:rPr lang="en-US" sz="2000" b="1" dirty="0" smtClean="0">
                <a:solidFill>
                  <a:schemeClr val="tx2"/>
                </a:solidFill>
              </a:rPr>
              <a:t>management: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Link continuous </a:t>
            </a:r>
            <a:r>
              <a:rPr lang="en-US" dirty="0"/>
              <a:t>integration server </a:t>
            </a:r>
            <a:r>
              <a:rPr lang="en-US" dirty="0" smtClean="0"/>
              <a:t>like</a:t>
            </a:r>
            <a:r>
              <a:rPr lang="en-US" dirty="0"/>
              <a:t> Bamboo or Jenkins </a:t>
            </a:r>
            <a:r>
              <a:rPr lang="en-US" dirty="0" smtClean="0"/>
              <a:t>to </a:t>
            </a:r>
            <a:r>
              <a:rPr lang="en-US" dirty="0"/>
              <a:t>connect issues with builds. </a:t>
            </a:r>
            <a:endParaRPr lang="en-US" dirty="0" smtClean="0"/>
          </a:p>
          <a:p>
            <a:r>
              <a:rPr lang="en-US" dirty="0" smtClean="0"/>
              <a:t>Bamboo displays latest </a:t>
            </a:r>
            <a:r>
              <a:rPr lang="en-US" dirty="0"/>
              <a:t>build status on </a:t>
            </a:r>
            <a:r>
              <a:rPr lang="en-US" dirty="0" smtClean="0"/>
              <a:t>dashboard and with on click release management streamlines the development process. 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6" y="1562100"/>
            <a:ext cx="71151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31022"/>
              </p:ext>
            </p:extLst>
          </p:nvPr>
        </p:nvGraphicFramePr>
        <p:xfrm>
          <a:off x="66675" y="1720850"/>
          <a:ext cx="1581150" cy="1752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Scrum</a:t>
                      </a:r>
                      <a:r>
                        <a:rPr lang="en-US" sz="18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Kanban</a:t>
                      </a:r>
                      <a:endParaRPr lang="en-US" sz="18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622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800725"/>
            <a:ext cx="7219950" cy="684248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Scrum or </a:t>
            </a:r>
            <a:r>
              <a:rPr lang="en-US" sz="2000" b="1" dirty="0" err="1">
                <a:solidFill>
                  <a:schemeClr val="tx2"/>
                </a:solidFill>
              </a:rPr>
              <a:t>kanban</a:t>
            </a:r>
            <a:r>
              <a:rPr lang="en-US" sz="2000" b="1" dirty="0">
                <a:solidFill>
                  <a:schemeClr val="tx2"/>
                </a:solidFill>
              </a:rPr>
              <a:t> in </a:t>
            </a:r>
            <a:r>
              <a:rPr lang="en-US" sz="2000" b="1" dirty="0" smtClean="0">
                <a:solidFill>
                  <a:schemeClr val="tx2"/>
                </a:solidFill>
              </a:rPr>
              <a:t>seconds: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With Jira Agile get scrum or </a:t>
            </a:r>
            <a:r>
              <a:rPr lang="en-US" dirty="0" err="1" smtClean="0"/>
              <a:t>kanban</a:t>
            </a:r>
            <a:r>
              <a:rPr lang="en-US" dirty="0" smtClean="0"/>
              <a:t> boards instantly when you create a new project. 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628775"/>
            <a:ext cx="7362824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50024"/>
              </p:ext>
            </p:extLst>
          </p:nvPr>
        </p:nvGraphicFramePr>
        <p:xfrm>
          <a:off x="66675" y="1720850"/>
          <a:ext cx="1581150" cy="1752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 and Kanban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Projects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49787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695950"/>
            <a:ext cx="7219950" cy="78902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Creating projects is a </a:t>
            </a:r>
            <a:r>
              <a:rPr lang="en-US" sz="2000" b="1" dirty="0" smtClean="0">
                <a:solidFill>
                  <a:schemeClr val="tx2"/>
                </a:solidFill>
              </a:rPr>
              <a:t>breeze: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Creating </a:t>
            </a:r>
            <a:r>
              <a:rPr lang="en-US" dirty="0"/>
              <a:t>a new project in JIRA is as easy as selecting from a list. You'll be ready to work in just a few clicks!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15" y="2314419"/>
            <a:ext cx="495369" cy="222916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609155"/>
            <a:ext cx="7219950" cy="39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02873"/>
              </p:ext>
            </p:extLst>
          </p:nvPr>
        </p:nvGraphicFramePr>
        <p:xfrm>
          <a:off x="66675" y="1720850"/>
          <a:ext cx="1581150" cy="1752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 and Kanban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Workflows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70744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534024"/>
            <a:ext cx="7219950" cy="95094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Find your perfect </a:t>
            </a:r>
            <a:r>
              <a:rPr lang="en-US" sz="2000" b="1" dirty="0" smtClean="0">
                <a:solidFill>
                  <a:schemeClr val="tx2"/>
                </a:solidFill>
              </a:rPr>
              <a:t>workflow: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No need </a:t>
            </a:r>
            <a:r>
              <a:rPr lang="en-US" dirty="0"/>
              <a:t>to create your workflow from scratch. Choose a workflow that's right for you from the </a:t>
            </a:r>
            <a:r>
              <a:rPr lang="en-US" dirty="0" err="1"/>
              <a:t>Atlassian</a:t>
            </a:r>
            <a:r>
              <a:rPr lang="en-US" dirty="0"/>
              <a:t> Marketplace.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628775"/>
            <a:ext cx="7134226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69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</a:t>
            </a:r>
            <a:r>
              <a:rPr lang="en-US" dirty="0" smtClean="0"/>
              <a:t>Jira?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Project Tracking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Code Integration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Get Started Fast</a:t>
            </a:r>
          </a:p>
          <a:p>
            <a:pPr eaLnBrk="1" hangingPunct="1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8274AD-7B8F-42FF-BC16-FA6CEC88D782}" type="slidenum">
              <a:rPr lang="en-US" altLang="en-US" smtClean="0">
                <a:solidFill>
                  <a:srgbClr val="262626"/>
                </a:solidFill>
              </a:rPr>
              <a:pPr/>
              <a:t>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42925"/>
              </p:ext>
            </p:extLst>
          </p:nvPr>
        </p:nvGraphicFramePr>
        <p:xfrm>
          <a:off x="66675" y="1720850"/>
          <a:ext cx="1581150" cy="1752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 and Kanban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Importing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5143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714501" y="5657850"/>
            <a:ext cx="7219950" cy="827123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Import from your legacy </a:t>
            </a:r>
            <a:r>
              <a:rPr lang="en-US" sz="2000" b="1" dirty="0" smtClean="0">
                <a:solidFill>
                  <a:schemeClr val="tx2"/>
                </a:solidFill>
              </a:rPr>
              <a:t>tracker: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JIRA </a:t>
            </a:r>
            <a:r>
              <a:rPr lang="en-US" dirty="0"/>
              <a:t>imports issues and projects from virtually any bug tracker including Bugzilla, </a:t>
            </a:r>
            <a:r>
              <a:rPr lang="en-US" dirty="0" smtClean="0"/>
              <a:t>GitHub , </a:t>
            </a:r>
            <a:r>
              <a:rPr lang="en-US" dirty="0" err="1" smtClean="0"/>
              <a:t>Trac</a:t>
            </a:r>
            <a:r>
              <a:rPr lang="en-US" dirty="0" smtClean="0"/>
              <a:t> and </a:t>
            </a:r>
            <a:r>
              <a:rPr lang="en-US" dirty="0"/>
              <a:t>more.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615282"/>
            <a:ext cx="7219950" cy="390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5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21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1988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1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 bwMode="auto">
          <a:xfrm>
            <a:off x="1657350" y="50117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en-US" dirty="0" smtClean="0"/>
              <a:t>Thank You!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92863"/>
            <a:ext cx="49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FE164C-A005-41C6-AA26-A41324231A6F}" type="slidenum">
              <a:rPr lang="en-US" altLang="en-US" smtClean="0">
                <a:solidFill>
                  <a:srgbClr val="262626"/>
                </a:solidFill>
              </a:rPr>
              <a:pPr/>
              <a:t>22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84677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Issues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8623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505450"/>
            <a:ext cx="7219950" cy="1047750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Issues are everywhere: </a:t>
            </a:r>
            <a:r>
              <a:rPr lang="en-US" dirty="0" smtClean="0"/>
              <a:t>Use JIRA to capture and organize team's issues, prioritize and take action on what's important. </a:t>
            </a:r>
          </a:p>
          <a:p>
            <a:r>
              <a:rPr lang="en-US" dirty="0" smtClean="0"/>
              <a:t>Spend less time managing the work and more time building great software.  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562100"/>
            <a:ext cx="7219950" cy="38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38467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3742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ound Diagonal Corner Rectangle 11"/>
          <p:cNvSpPr/>
          <p:nvPr/>
        </p:nvSpPr>
        <p:spPr>
          <a:xfrm>
            <a:off x="1695451" y="5581650"/>
            <a:ext cx="7305674" cy="874748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Work the way you </a:t>
            </a:r>
            <a:r>
              <a:rPr lang="en-US" sz="2000" b="1" dirty="0" smtClean="0">
                <a:solidFill>
                  <a:schemeClr val="tx2"/>
                </a:solidFill>
              </a:rPr>
              <a:t>want: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Match your existing processes with Jira workflow, that you can easily adapt as your team evolves. </a:t>
            </a:r>
          </a:p>
          <a:p>
            <a:r>
              <a:rPr lang="en-US" dirty="0" smtClean="0"/>
              <a:t>Use </a:t>
            </a:r>
            <a:r>
              <a:rPr lang="en-US" dirty="0"/>
              <a:t>the tool that fits your team, don't change your team to fit your tool.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2" y="1599822"/>
            <a:ext cx="7305673" cy="38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9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85492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63103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Round Diagonal Corner Rectangle 14"/>
          <p:cNvSpPr/>
          <p:nvPr/>
        </p:nvSpPr>
        <p:spPr>
          <a:xfrm>
            <a:off x="1724026" y="5524500"/>
            <a:ext cx="7219950" cy="97952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Productive, powerful </a:t>
            </a:r>
            <a:r>
              <a:rPr lang="en-US" sz="2000" b="1" dirty="0" smtClean="0">
                <a:solidFill>
                  <a:schemeClr val="tx2"/>
                </a:solidFill>
              </a:rPr>
              <a:t>planning: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dirty="0"/>
              <a:t>the JIRA Agile add-on – you can plan agile sprints! And with Agile Ready, better plan sprints and releases while easily sharing development progress with stakeholders.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6" y="1635778"/>
            <a:ext cx="7301496" cy="37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4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84264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625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43074" y="5429250"/>
            <a:ext cx="7191375" cy="105572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Collaborate </a:t>
            </a:r>
            <a:r>
              <a:rPr lang="en-US" sz="2000" b="1" dirty="0" smtClean="0">
                <a:solidFill>
                  <a:schemeClr val="tx2"/>
                </a:solidFill>
              </a:rPr>
              <a:t>easily: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JIRA's simple, intuitive interface allows you to collaborate with teammates and get the job done more efficiently. </a:t>
            </a:r>
          </a:p>
          <a:p>
            <a:r>
              <a:rPr lang="en-US" dirty="0" smtClean="0"/>
              <a:t>People can easily share information and reach out for help when they need it.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13" y="1661677"/>
            <a:ext cx="7040636" cy="363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07382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98731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Visibility at the speed of </a:t>
            </a:r>
            <a:r>
              <a:rPr lang="en-US" sz="2000" b="1" dirty="0" smtClean="0">
                <a:solidFill>
                  <a:schemeClr val="tx2"/>
                </a:solidFill>
              </a:rPr>
              <a:t>light: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Watch </a:t>
            </a:r>
            <a:r>
              <a:rPr lang="en-US" dirty="0"/>
              <a:t>the issues that are most important to you, monitor activity streams, and share information with powerful dashboards, wallboards, and </a:t>
            </a:r>
            <a:r>
              <a:rPr lang="en-US" dirty="0" smtClean="0"/>
              <a:t>more.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Receive </a:t>
            </a:r>
            <a:r>
              <a:rPr lang="en-US" dirty="0"/>
              <a:t>updates via email, chat, or by checking in on your mobile </a:t>
            </a:r>
            <a:r>
              <a:rPr lang="en-US" dirty="0" smtClean="0"/>
              <a:t>device.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581149"/>
            <a:ext cx="7143751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85201"/>
              </p:ext>
            </p:extLst>
          </p:nvPr>
        </p:nvGraphicFramePr>
        <p:xfrm>
          <a:off x="66675" y="1720850"/>
          <a:ext cx="1581150" cy="1483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Serv</a:t>
                      </a:r>
                      <a:r>
                        <a:rPr lang="en-US" sz="18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ice Desk</a:t>
                      </a:r>
                      <a:endParaRPr lang="en-US" sz="18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6852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Collect, service, and </a:t>
            </a:r>
            <a:r>
              <a:rPr lang="en-US" sz="2000" b="1" dirty="0" smtClean="0">
                <a:solidFill>
                  <a:schemeClr val="tx2"/>
                </a:solidFill>
              </a:rPr>
              <a:t>report: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JIRA </a:t>
            </a:r>
            <a:r>
              <a:rPr lang="en-US" dirty="0"/>
              <a:t>Service Desk delivers an intuitive interface, a revolutionary new take on SLAs, customizable team queues, real-time reporting, and </a:t>
            </a:r>
            <a:r>
              <a:rPr lang="en-US" dirty="0" smtClean="0"/>
              <a:t>more.</a:t>
            </a:r>
            <a:r>
              <a:rPr lang="en-US" dirty="0"/>
              <a:t> </a:t>
            </a:r>
          </a:p>
          <a:p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desk </a:t>
            </a:r>
            <a:r>
              <a:rPr lang="en-US" dirty="0" smtClean="0"/>
              <a:t>streamlines </a:t>
            </a:r>
            <a:r>
              <a:rPr lang="en-US" dirty="0"/>
              <a:t>customer requests and </a:t>
            </a:r>
            <a:r>
              <a:rPr lang="en-US" dirty="0" smtClean="0"/>
              <a:t>boosts team's </a:t>
            </a:r>
            <a:r>
              <a:rPr lang="en-US" dirty="0"/>
              <a:t>efficiency.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12" y="1685925"/>
            <a:ext cx="7211528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1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55026"/>
              </p:ext>
            </p:extLst>
          </p:nvPr>
        </p:nvGraphicFramePr>
        <p:xfrm>
          <a:off x="66675" y="1720850"/>
          <a:ext cx="1581150" cy="1483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Desk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6353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714501" y="5343525"/>
            <a:ext cx="7219950" cy="1141448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Workflows for teams of every </a:t>
            </a:r>
            <a:r>
              <a:rPr lang="en-US" sz="2000" b="1" dirty="0" smtClean="0">
                <a:solidFill>
                  <a:schemeClr val="tx2"/>
                </a:solidFill>
              </a:rPr>
              <a:t>size: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Workflow </a:t>
            </a:r>
            <a:r>
              <a:rPr lang="en-US" dirty="0"/>
              <a:t>is one of the most crucial ingredients to your success</a:t>
            </a:r>
            <a:r>
              <a:rPr lang="en-US" dirty="0" smtClean="0"/>
              <a:t>.</a:t>
            </a:r>
            <a:r>
              <a:rPr lang="en-US" dirty="0"/>
              <a:t> JIRA lets you take advantage of the best practices of leading software teams by importing a JIRA workflow from the </a:t>
            </a:r>
            <a:r>
              <a:rPr lang="en-US" dirty="0" err="1"/>
              <a:t>Atlassian</a:t>
            </a:r>
            <a:r>
              <a:rPr lang="en-US" dirty="0"/>
              <a:t> Marketplace.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619251"/>
            <a:ext cx="72199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CF01F-6C9C-4532-949C-AB7EFB18C04F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D5BE00-6C37-41D2-A48D-86C04BBAF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DAFC7A-B673-4785-8EE4-539ED5D21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13874</TotalTime>
  <Words>763</Words>
  <Application>Microsoft Office PowerPoint</Application>
  <PresentationFormat>On-screen Show (4:3)</PresentationFormat>
  <Paragraphs>279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By ALM Team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Shital Kore</cp:lastModifiedBy>
  <cp:revision>587</cp:revision>
  <dcterms:created xsi:type="dcterms:W3CDTF">2009-07-20T04:26:09Z</dcterms:created>
  <dcterms:modified xsi:type="dcterms:W3CDTF">2014-09-16T12:11:08Z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