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7" r:id="rId5"/>
    <p:sldId id="258" r:id="rId6"/>
    <p:sldId id="288" r:id="rId7"/>
    <p:sldId id="313" r:id="rId8"/>
    <p:sldId id="312" r:id="rId9"/>
    <p:sldId id="310" r:id="rId10"/>
    <p:sldId id="311" r:id="rId11"/>
    <p:sldId id="314" r:id="rId12"/>
    <p:sldId id="318" r:id="rId13"/>
    <p:sldId id="328" r:id="rId14"/>
    <p:sldId id="317" r:id="rId15"/>
    <p:sldId id="316" r:id="rId16"/>
    <p:sldId id="315" r:id="rId17"/>
    <p:sldId id="319" r:id="rId18"/>
    <p:sldId id="323" r:id="rId19"/>
    <p:sldId id="322" r:id="rId20"/>
    <p:sldId id="321" r:id="rId21"/>
    <p:sldId id="320" r:id="rId22"/>
    <p:sldId id="324" r:id="rId23"/>
    <p:sldId id="327" r:id="rId24"/>
    <p:sldId id="326" r:id="rId25"/>
    <p:sldId id="325" r:id="rId26"/>
    <p:sldId id="308" r:id="rId27"/>
    <p:sldId id="309" r:id="rId28"/>
    <p:sldId id="279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46C0A"/>
    <a:srgbClr val="0075B0"/>
    <a:srgbClr val="00547E"/>
    <a:srgbClr val="0093DD"/>
    <a:srgbClr val="69CAFB"/>
    <a:srgbClr val="44BDFA"/>
    <a:srgbClr val="0085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54" autoAdjust="0"/>
  </p:normalViewPr>
  <p:slideViewPr>
    <p:cSldViewPr snapToGrid="0" showGuides="1">
      <p:cViewPr>
        <p:scale>
          <a:sx n="100" d="100"/>
          <a:sy n="100" d="100"/>
        </p:scale>
        <p:origin x="-294" y="-162"/>
      </p:cViewPr>
      <p:guideLst>
        <p:guide orient="horz" pos="1419"/>
        <p:guide orient="horz" pos="4164"/>
        <p:guide orient="horz" pos="1171"/>
        <p:guide orient="horz" pos="3505"/>
        <p:guide orient="horz" pos="1685"/>
        <p:guide pos="2880"/>
        <p:guide pos="5616"/>
        <p:guide pos="144"/>
        <p:guide/>
        <p:guide pos="1104"/>
        <p:guide pos="1591"/>
        <p:guide pos="3024"/>
        <p:guide pos="14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202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3DB0290-AD4D-4875-AE36-9B95EED37B23}" type="datetimeFigureOut">
              <a:rPr lang="en-US"/>
              <a:pPr>
                <a:defRPr/>
              </a:pPr>
              <a:t>9/9/2014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392957E-9FAD-400F-965F-6B63005E9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2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4DB1155-23EC-48ED-968C-871B97B5CB18}" type="datetimeFigureOut">
              <a:rPr lang="en-US"/>
              <a:pPr>
                <a:defRPr/>
              </a:pPr>
              <a:t>9/9/2014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08DA488-622B-4B03-89F7-0C7090BEF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90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E4AD956-EE4C-4A29-A06C-89DAA5C0B580}" type="slidenum">
              <a:rPr lang="en-US" altLang="en-US" smtClean="0">
                <a:latin typeface="Calibri" pitchFamily="34" charset="0"/>
              </a:rPr>
              <a:pPr/>
              <a:t>1</a:t>
            </a:fld>
            <a:endParaRPr lang="en-US" altLang="en-US" smtClean="0">
              <a:latin typeface="Calibri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3AF68AC0-2E5B-467A-BC42-D72B88F4B666}" type="datetime1">
              <a:rPr lang="en-US" smtClean="0"/>
              <a:pPr>
                <a:defRPr/>
              </a:pPr>
              <a:t>9/9/2014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8DA488-622B-4B03-89F7-0C7090BEF1C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2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660EB3A-D604-4AB8-B6FE-517D58584C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569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/Content/Bulle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29" b="8450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457200" indent="-228600"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32EA29C-C541-4170-82C5-9362BD02D0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29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Slide with Text -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423733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89CA7F7-F4C4-4DC2-8A57-21C659CD72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98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1EA9D3A-9DF0-413E-93DD-8C0E48055F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92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2D103BA-A63D-434B-BBAA-F783C63294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01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4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 flipH="1">
            <a:off x="-9525" y="1457325"/>
            <a:ext cx="2286000" cy="795338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 flipH="1">
            <a:off x="4572000" y="1457325"/>
            <a:ext cx="2286000" cy="795338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 flipH="1">
            <a:off x="6858000" y="1457325"/>
            <a:ext cx="2286000" cy="795338"/>
          </a:xfrm>
          <a:prstGeom prst="rect">
            <a:avLst/>
          </a:prstGeom>
          <a:solidFill>
            <a:srgbClr val="EB7E0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 flipH="1">
            <a:off x="2278063" y="1457325"/>
            <a:ext cx="2293937" cy="795338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 flipH="1" flipV="1">
            <a:off x="2278063" y="2252663"/>
            <a:ext cx="2293937" cy="3343275"/>
          </a:xfrm>
          <a:prstGeom prst="rect">
            <a:avLst/>
          </a:prstGeom>
          <a:solidFill>
            <a:srgbClr val="69CAF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 flipH="1" flipV="1">
            <a:off x="4572000" y="2252663"/>
            <a:ext cx="2286000" cy="3343275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 flipH="1" flipV="1">
            <a:off x="-9525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auto">
          <a:xfrm flipH="1" flipV="1">
            <a:off x="6858000" y="2252663"/>
            <a:ext cx="2286000" cy="3343275"/>
          </a:xfrm>
          <a:prstGeom prst="rect">
            <a:avLst/>
          </a:prstGeom>
          <a:solidFill>
            <a:srgbClr val="FDD9B1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17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67713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8017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67712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2CAF88E-6F27-44C8-9EA2-48A00F8046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1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C0BA471-DB2D-4668-BC07-75978C8F4B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66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6000" y="1457325"/>
            <a:ext cx="3400425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86425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71713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86425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0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C441B02-83F8-43C4-8D46-D305778B38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07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9D2AD7-9239-4C1F-A575-95B5CC0AD3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074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"/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.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.</a:t>
            </a:r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4" t="21" b="7971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E024804-5FE4-43EB-A3DC-CE9465AC98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609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AE39FDE-B22A-46FC-A160-90B07DD945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528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Option - Option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-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C41715D-A6B8-40A7-95E6-CFD2F83C7A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620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295889-5643-4F2A-A2EA-6C57F8E41B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51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8708172-4FBD-4E30-AF6C-AEA3E3461C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686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EF7CF83-7D07-416B-9A2E-8A92D31C37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948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sz="1600">
              <a:solidFill>
                <a:srgbClr val="262626"/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pic>
        <p:nvPicPr>
          <p:cNvPr id="5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CC72EAB-1B23-42D4-AE30-1C46AF8970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62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/ Content /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C87B666-782D-45DF-B949-4849698477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44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52AEF1-4D88-4F1B-8FD8-9E21E3DC6E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7" r:id="rId1"/>
    <p:sldLayoutId id="2147484258" r:id="rId2"/>
    <p:sldLayoutId id="2147484259" r:id="rId3"/>
    <p:sldLayoutId id="2147484260" r:id="rId4"/>
    <p:sldLayoutId id="2147484261" r:id="rId5"/>
    <p:sldLayoutId id="2147484262" r:id="rId6"/>
    <p:sldLayoutId id="2147484263" r:id="rId7"/>
    <p:sldLayoutId id="2147484264" r:id="rId8"/>
    <p:sldLayoutId id="2147484265" r:id="rId9"/>
    <p:sldLayoutId id="2147484266" r:id="rId10"/>
    <p:sldLayoutId id="2147484267" r:id="rId11"/>
    <p:sldLayoutId id="2147484268" r:id="rId12"/>
    <p:sldLayoutId id="2147484269" r:id="rId13"/>
    <p:sldLayoutId id="2147484270" r:id="rId14"/>
    <p:sldLayoutId id="2147484271" r:id="rId15"/>
    <p:sldLayoutId id="2147484272" r:id="rId16"/>
    <p:sldLayoutId id="2147484273" r:id="rId17"/>
    <p:sldLayoutId id="2147484274" r:id="rId18"/>
  </p:sldLayoutIdLst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software/stash" TargetMode="Externa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9717" y="5736290"/>
            <a:ext cx="2017059" cy="376519"/>
          </a:xfrm>
        </p:spPr>
        <p:txBody>
          <a:bodyPr/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By ALM Team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48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67989D7-9D94-4B8A-A131-F16FC69DD6B1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  <p:pic>
        <p:nvPicPr>
          <p:cNvPr id="3" name="Picture 2" descr="Stash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417" y="4824560"/>
            <a:ext cx="2417056" cy="94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06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374341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Why </a:t>
                      </a: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Stash?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FF"/>
                          </a:solidFill>
                        </a:rPr>
                        <a:t>Workflow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 marT="182880" marB="9144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Pull </a:t>
                      </a: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Requests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Enterprise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T="18288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AutoShape 2" descr="https://www.atlassian.com/en/wac/software/confluence/tourBlocks/0/screenshotTourSection/0/imageBinary/FeatTour_NEW_812x383-C-BeforeAfter3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788737"/>
              </p:ext>
            </p:extLst>
          </p:nvPr>
        </p:nvGraphicFramePr>
        <p:xfrm>
          <a:off x="66675" y="1720850"/>
          <a:ext cx="1581150" cy="218440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Workflow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Branch Creation</a:t>
                      </a:r>
                      <a:endParaRPr lang="en-US" b="1" dirty="0" smtClean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JIRA Issues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Git + CI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Git Client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Round Diagonal Corner Rectangle 7"/>
          <p:cNvSpPr/>
          <p:nvPr/>
        </p:nvSpPr>
        <p:spPr>
          <a:xfrm>
            <a:off x="1076325" y="6018045"/>
            <a:ext cx="7886922" cy="712381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Create </a:t>
            </a:r>
            <a:r>
              <a:rPr lang="en-US" sz="2000" b="1" dirty="0">
                <a:solidFill>
                  <a:schemeClr val="tx2"/>
                </a:solidFill>
              </a:rPr>
              <a:t>a branch from JIRA: </a:t>
            </a:r>
            <a:r>
              <a:rPr lang="en-US" dirty="0"/>
              <a:t>One-click branching from issues guides your team quickly and easily through the software development workflow.</a:t>
            </a:r>
            <a:endParaRPr lang="en-US" dirty="0" smtClean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460" y="1652182"/>
            <a:ext cx="5839640" cy="4191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4997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859039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Why </a:t>
                      </a: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Stash?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FF"/>
                          </a:solidFill>
                        </a:rPr>
                        <a:t>Workflow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 marT="182880" marB="9144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Pull </a:t>
                      </a: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Requests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Enterprise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T="18288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AutoShape 2" descr="https://www.atlassian.com/en/wac/software/confluence/tourBlocks/0/screenshotTourSection/0/imageBinary/FeatTour_NEW_812x383-C-BeforeAfter3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699362"/>
              </p:ext>
            </p:extLst>
          </p:nvPr>
        </p:nvGraphicFramePr>
        <p:xfrm>
          <a:off x="66675" y="1720850"/>
          <a:ext cx="1581150" cy="214884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Workflow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Branch Creation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JIRA Issues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Git + CI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Git Client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Round Diagonal Corner Rectangle 7"/>
          <p:cNvSpPr/>
          <p:nvPr/>
        </p:nvSpPr>
        <p:spPr>
          <a:xfrm>
            <a:off x="1209675" y="6018045"/>
            <a:ext cx="7753572" cy="712381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Resolve JIRA issues: </a:t>
            </a:r>
            <a:r>
              <a:rPr lang="en-US" dirty="0" smtClean="0"/>
              <a:t>JIRA issues accessible from inside pull requests when you include the JIRA issue keys in your commit messages.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7" r="9918" b="43173"/>
          <a:stretch/>
        </p:blipFill>
        <p:spPr>
          <a:xfrm>
            <a:off x="1881964" y="1863974"/>
            <a:ext cx="6879265" cy="32407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ounded Rectangle 8"/>
          <p:cNvSpPr/>
          <p:nvPr/>
        </p:nvSpPr>
        <p:spPr>
          <a:xfrm>
            <a:off x="2094612" y="3083441"/>
            <a:ext cx="2392327" cy="369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95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148166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Why </a:t>
                      </a: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Stash?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FF"/>
                          </a:solidFill>
                        </a:rPr>
                        <a:t>Workflow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 marT="182880" marB="9144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Pull </a:t>
                      </a: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Requests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Enterprise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T="18288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AutoShape 2" descr="https://www.atlassian.com/en/wac/software/confluence/tourBlocks/0/screenshotTourSection/0/imageBinary/FeatTour_NEW_812x383-C-BeforeAfter3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046024"/>
              </p:ext>
            </p:extLst>
          </p:nvPr>
        </p:nvGraphicFramePr>
        <p:xfrm>
          <a:off x="66675" y="1720850"/>
          <a:ext cx="1581150" cy="214884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Workflow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Branch Creation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JIRA Issues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Git + CI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Git Client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Round Diagonal Corner Rectangle 7"/>
          <p:cNvSpPr/>
          <p:nvPr/>
        </p:nvSpPr>
        <p:spPr>
          <a:xfrm>
            <a:off x="765175" y="6018045"/>
            <a:ext cx="8198072" cy="712381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No </a:t>
            </a:r>
            <a:r>
              <a:rPr lang="en-US" sz="2000" b="1" dirty="0">
                <a:solidFill>
                  <a:schemeClr val="tx2"/>
                </a:solidFill>
              </a:rPr>
              <a:t>more build concerns: </a:t>
            </a:r>
            <a:r>
              <a:rPr lang="en-US" dirty="0"/>
              <a:t>Stash integrates with Bamboo to automatically apply CI to new branches based on what’s running against master.</a:t>
            </a:r>
            <a:endParaRPr lang="en-US" dirty="0" smtClean="0"/>
          </a:p>
        </p:txBody>
      </p:sp>
      <p:sp>
        <p:nvSpPr>
          <p:cNvPr id="5" name="AutoShape 2" descr="JIRA development panel, integration, traceabilit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JIRA development panel, integration, traceability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3" name="Picture 5" descr="D:\ALM\Confluence\images\Builds_continuous_integr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167" y="1771801"/>
            <a:ext cx="7110080" cy="33536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260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894841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Why </a:t>
                      </a: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Stash?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FF"/>
                          </a:solidFill>
                        </a:rPr>
                        <a:t>Workflow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 marT="182880" marB="9144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Pull </a:t>
                      </a: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Requests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Enterprise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T="18288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AutoShape 2" descr="https://www.atlassian.com/en/wac/software/confluence/tourBlocks/0/screenshotTourSection/0/imageBinary/FeatTour_NEW_812x383-C-BeforeAfter3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909959"/>
              </p:ext>
            </p:extLst>
          </p:nvPr>
        </p:nvGraphicFramePr>
        <p:xfrm>
          <a:off x="66675" y="1720850"/>
          <a:ext cx="1581150" cy="214884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Workflow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Branch Creation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JIRA Issues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Git + CI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Git Client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Round Diagonal Corner Rectangle 7"/>
          <p:cNvSpPr/>
          <p:nvPr/>
        </p:nvSpPr>
        <p:spPr>
          <a:xfrm>
            <a:off x="914401" y="6018045"/>
            <a:ext cx="8048846" cy="712381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Free </a:t>
            </a:r>
            <a:r>
              <a:rPr lang="en-US" sz="2000" b="1" dirty="0">
                <a:solidFill>
                  <a:schemeClr val="tx2"/>
                </a:solidFill>
              </a:rPr>
              <a:t>Git client: </a:t>
            </a:r>
            <a:r>
              <a:rPr lang="en-US" dirty="0"/>
              <a:t>Simplify Git for your team. Connect Stash with SourceTree to learn and use Git from a simple user interface.</a:t>
            </a: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041"/>
          <a:stretch/>
        </p:blipFill>
        <p:spPr bwMode="auto">
          <a:xfrm>
            <a:off x="1733797" y="1542298"/>
            <a:ext cx="7327076" cy="42766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6140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539557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Why </a:t>
                      </a: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Stash?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Workflow</a:t>
                      </a:r>
                      <a:endParaRPr lang="en-US" sz="2400" b="0" dirty="0">
                        <a:solidFill>
                          <a:srgbClr val="FFFFFF"/>
                        </a:solidFill>
                      </a:endParaRPr>
                    </a:p>
                  </a:txBody>
                  <a:tcPr marT="182880" marB="9144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Pull </a:t>
                      </a: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Requests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Enterprise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T="18288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AutoShape 2" descr="https://www.atlassian.com/en/wac/software/confluence/tourBlocks/0/screenshotTourSection/0/imageBinary/FeatTour_NEW_812x383-C-BeforeAfter3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332421"/>
              </p:ext>
            </p:extLst>
          </p:nvPr>
        </p:nvGraphicFramePr>
        <p:xfrm>
          <a:off x="66675" y="1720850"/>
          <a:ext cx="1581150" cy="187960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Code Review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Approvals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Permissions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Conditions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Merging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Round Diagonal Corner Rectangle 7"/>
          <p:cNvSpPr/>
          <p:nvPr/>
        </p:nvSpPr>
        <p:spPr>
          <a:xfrm>
            <a:off x="1019175" y="6018045"/>
            <a:ext cx="7944071" cy="712381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Lightweight </a:t>
            </a:r>
            <a:r>
              <a:rPr lang="en-US" sz="2000" b="1" dirty="0">
                <a:solidFill>
                  <a:schemeClr val="tx2"/>
                </a:solidFill>
              </a:rPr>
              <a:t>code review: </a:t>
            </a:r>
            <a:r>
              <a:rPr lang="en-US" dirty="0"/>
              <a:t>Stash offers pull requests, which encourage peer review and gets teams talking about their code.</a:t>
            </a:r>
            <a:endParaRPr lang="en-US" dirty="0" smtClean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83"/>
          <a:stretch/>
        </p:blipFill>
        <p:spPr>
          <a:xfrm>
            <a:off x="1705196" y="1579675"/>
            <a:ext cx="7258050" cy="4287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2810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515395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Why </a:t>
                      </a: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Stash?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Workflow</a:t>
                      </a:r>
                      <a:endParaRPr lang="en-US" sz="2400" b="0" dirty="0">
                        <a:solidFill>
                          <a:srgbClr val="FFFFFF"/>
                        </a:solidFill>
                      </a:endParaRPr>
                    </a:p>
                  </a:txBody>
                  <a:tcPr marT="182880" marB="9144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Pull </a:t>
                      </a: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Requests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Enterprise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T="18288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AutoShape 2" descr="https://www.atlassian.com/en/wac/software/confluence/tourBlocks/0/screenshotTourSection/0/imageBinary/FeatTour_NEW_812x383-C-BeforeAfter3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179889"/>
              </p:ext>
            </p:extLst>
          </p:nvPr>
        </p:nvGraphicFramePr>
        <p:xfrm>
          <a:off x="66675" y="1720850"/>
          <a:ext cx="1581150" cy="187960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Code Review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Approvals</a:t>
                      </a:r>
                      <a:endParaRPr lang="en-US" b="1" dirty="0" smtClean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Permissions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Conditions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Merging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Round Diagonal Corner Rectangle 7"/>
          <p:cNvSpPr/>
          <p:nvPr/>
        </p:nvSpPr>
        <p:spPr>
          <a:xfrm>
            <a:off x="1190625" y="6018045"/>
            <a:ext cx="7772621" cy="712381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Approval </a:t>
            </a:r>
            <a:r>
              <a:rPr lang="en-US" sz="2000" b="1" dirty="0">
                <a:solidFill>
                  <a:schemeClr val="tx2"/>
                </a:solidFill>
              </a:rPr>
              <a:t>process: </a:t>
            </a:r>
            <a:r>
              <a:rPr lang="en-US" dirty="0"/>
              <a:t>Pull requests are visible to all team members, but the approvals can be limited to a globally set number of reviewers.</a:t>
            </a:r>
            <a:endParaRPr lang="en-US" dirty="0" smtClean="0"/>
          </a:p>
        </p:txBody>
      </p:sp>
      <p:sp>
        <p:nvSpPr>
          <p:cNvPr id="5" name="AutoShape 2" descr="JIRA development panel, integration, traceabilit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23"/>
          <a:stretch/>
        </p:blipFill>
        <p:spPr>
          <a:xfrm>
            <a:off x="1743075" y="1833664"/>
            <a:ext cx="7334250" cy="34527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ounded Rectangle 8"/>
          <p:cNvSpPr/>
          <p:nvPr/>
        </p:nvSpPr>
        <p:spPr>
          <a:xfrm>
            <a:off x="8353424" y="2016641"/>
            <a:ext cx="676275" cy="2979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147" y="1695449"/>
            <a:ext cx="7412227" cy="3952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92639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920703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Why </a:t>
                      </a: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Stash?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Workflow</a:t>
                      </a:r>
                      <a:endParaRPr lang="en-US" sz="2400" b="0" dirty="0">
                        <a:solidFill>
                          <a:srgbClr val="FFFFFF"/>
                        </a:solidFill>
                      </a:endParaRPr>
                    </a:p>
                  </a:txBody>
                  <a:tcPr marT="182880" marB="9144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Pull </a:t>
                      </a: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Requests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Enterprise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T="18288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AutoShape 2" descr="https://www.atlassian.com/en/wac/software/confluence/tourBlocks/0/screenshotTourSection/0/imageBinary/FeatTour_NEW_812x383-C-BeforeAfter3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951058"/>
              </p:ext>
            </p:extLst>
          </p:nvPr>
        </p:nvGraphicFramePr>
        <p:xfrm>
          <a:off x="66675" y="1720850"/>
          <a:ext cx="1581150" cy="187960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Code Review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Approvals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Permissions</a:t>
                      </a:r>
                      <a:endParaRPr lang="en-US" b="1" dirty="0" smtClean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Conditions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Merging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Round Diagonal Corner Rectangle 7"/>
          <p:cNvSpPr/>
          <p:nvPr/>
        </p:nvSpPr>
        <p:spPr>
          <a:xfrm>
            <a:off x="952501" y="6018045"/>
            <a:ext cx="8010746" cy="712381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Per-branch </a:t>
            </a:r>
            <a:r>
              <a:rPr lang="en-US" sz="2000" b="1" dirty="0">
                <a:solidFill>
                  <a:schemeClr val="tx2"/>
                </a:solidFill>
              </a:rPr>
              <a:t>permissions: </a:t>
            </a:r>
            <a:r>
              <a:rPr lang="en-US" dirty="0"/>
              <a:t>Stash notifies the gatekeepers of new changes, and they decide whether the code is ready to be merged.</a:t>
            </a:r>
            <a:endParaRPr lang="en-US" dirty="0" smtClean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921" y="1731435"/>
            <a:ext cx="7172325" cy="3631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ounded Rectangle 8"/>
          <p:cNvSpPr/>
          <p:nvPr/>
        </p:nvSpPr>
        <p:spPr>
          <a:xfrm>
            <a:off x="6943724" y="1892816"/>
            <a:ext cx="1362075" cy="369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53"/>
          <a:stretch/>
        </p:blipFill>
        <p:spPr>
          <a:xfrm>
            <a:off x="1714500" y="1712592"/>
            <a:ext cx="7343775" cy="40976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5318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353719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Why </a:t>
                      </a: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Stash?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Workflow</a:t>
                      </a:r>
                      <a:endParaRPr lang="en-US" sz="2400" b="0" dirty="0">
                        <a:solidFill>
                          <a:srgbClr val="FFFFFF"/>
                        </a:solidFill>
                      </a:endParaRPr>
                    </a:p>
                  </a:txBody>
                  <a:tcPr marT="182880" marB="9144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Pull </a:t>
                      </a: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Requests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Enterprise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T="18288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AutoShape 2" descr="https://www.atlassian.com/en/wac/software/confluence/tourBlocks/0/screenshotTourSection/0/imageBinary/FeatTour_NEW_812x383-C-BeforeAfter3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979155"/>
              </p:ext>
            </p:extLst>
          </p:nvPr>
        </p:nvGraphicFramePr>
        <p:xfrm>
          <a:off x="66675" y="1720850"/>
          <a:ext cx="1581150" cy="187960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Code Review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Approvals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Permissions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Conditions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Merging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Round Diagonal Corner Rectangle 7"/>
          <p:cNvSpPr/>
          <p:nvPr/>
        </p:nvSpPr>
        <p:spPr>
          <a:xfrm>
            <a:off x="1095375" y="6018045"/>
            <a:ext cx="7867871" cy="712381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Pull </a:t>
            </a:r>
            <a:r>
              <a:rPr lang="en-US" sz="2000" b="1" dirty="0">
                <a:solidFill>
                  <a:schemeClr val="tx2"/>
                </a:solidFill>
              </a:rPr>
              <a:t>requests conditions: </a:t>
            </a:r>
            <a:r>
              <a:rPr lang="en-US" dirty="0"/>
              <a:t>Set per-repository checks to control when a pull request can be merged. </a:t>
            </a:r>
            <a:endParaRPr lang="en-US" dirty="0" smtClean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" r="19270"/>
          <a:stretch/>
        </p:blipFill>
        <p:spPr>
          <a:xfrm>
            <a:off x="1733550" y="2041933"/>
            <a:ext cx="7305896" cy="24693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6" r="14896"/>
          <a:stretch/>
        </p:blipFill>
        <p:spPr>
          <a:xfrm>
            <a:off x="1733550" y="1688637"/>
            <a:ext cx="7305896" cy="3671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5263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887134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Why </a:t>
                      </a: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Stash?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Workflow</a:t>
                      </a:r>
                      <a:endParaRPr lang="en-US" sz="2400" b="0" dirty="0">
                        <a:solidFill>
                          <a:srgbClr val="FFFFFF"/>
                        </a:solidFill>
                      </a:endParaRPr>
                    </a:p>
                  </a:txBody>
                  <a:tcPr marT="182880" marB="9144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Pull </a:t>
                      </a: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Requests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Enterprise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T="18288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AutoShape 2" descr="https://www.atlassian.com/en/wac/software/confluence/tourBlocks/0/screenshotTourSection/0/imageBinary/FeatTour_NEW_812x383-C-BeforeAfter3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554825"/>
              </p:ext>
            </p:extLst>
          </p:nvPr>
        </p:nvGraphicFramePr>
        <p:xfrm>
          <a:off x="66675" y="1720850"/>
          <a:ext cx="1581150" cy="187960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Code Review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Approvals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Permissions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Conditions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Merging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Round Diagonal Corner Rectangle 7"/>
          <p:cNvSpPr/>
          <p:nvPr/>
        </p:nvSpPr>
        <p:spPr>
          <a:xfrm>
            <a:off x="1171575" y="6018045"/>
            <a:ext cx="7791671" cy="712381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Automatic </a:t>
            </a:r>
            <a:r>
              <a:rPr lang="en-US" sz="2000" b="1" dirty="0">
                <a:solidFill>
                  <a:schemeClr val="tx2"/>
                </a:solidFill>
              </a:rPr>
              <a:t>merges: </a:t>
            </a:r>
            <a:r>
              <a:rPr lang="en-US" dirty="0"/>
              <a:t>The automatic merge process will create a pull request and notify you of the conflict.</a:t>
            </a:r>
            <a:endParaRPr lang="en-US" dirty="0" smtClean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5" r="15833" b="19413"/>
          <a:stretch/>
        </p:blipFill>
        <p:spPr>
          <a:xfrm>
            <a:off x="1971676" y="1696170"/>
            <a:ext cx="6991570" cy="40569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573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032004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Why </a:t>
                      </a: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Stash?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Workflow</a:t>
                      </a:r>
                      <a:endParaRPr lang="en-US" sz="2400" b="0" dirty="0">
                        <a:solidFill>
                          <a:srgbClr val="FFFFFF"/>
                        </a:solidFill>
                      </a:endParaRPr>
                    </a:p>
                  </a:txBody>
                  <a:tcPr marT="182880" marB="9144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Pull </a:t>
                      </a: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Requests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bg1"/>
                          </a:solidFill>
                        </a:rPr>
                        <a:t>Enterprise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T="18288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3" name="AutoShape 2" descr="https://www.atlassian.com/en/wac/software/confluence/tourBlocks/0/screenshotTourSection/0/imageBinary/FeatTour_NEW_812x383-C-BeforeAfter3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069117"/>
              </p:ext>
            </p:extLst>
          </p:nvPr>
        </p:nvGraphicFramePr>
        <p:xfrm>
          <a:off x="66675" y="1720850"/>
          <a:ext cx="1581150" cy="150876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Your Servers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Security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Administration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Migration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Round Diagonal Corner Rectangle 7"/>
          <p:cNvSpPr/>
          <p:nvPr/>
        </p:nvSpPr>
        <p:spPr>
          <a:xfrm>
            <a:off x="1392865" y="6018045"/>
            <a:ext cx="7570381" cy="712381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Your </a:t>
            </a:r>
            <a:r>
              <a:rPr lang="en-US" sz="2000" b="1" dirty="0">
                <a:solidFill>
                  <a:schemeClr val="tx2"/>
                </a:solidFill>
              </a:rPr>
              <a:t>servers, your rules:  </a:t>
            </a:r>
            <a:r>
              <a:rPr lang="en-US" dirty="0"/>
              <a:t>Built with infrastructure flexibility needs in mind, administrators have full control over how Stash fits into their environment.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2" r="5545"/>
          <a:stretch/>
        </p:blipFill>
        <p:spPr>
          <a:xfrm>
            <a:off x="2009996" y="1757362"/>
            <a:ext cx="6867525" cy="3648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6581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6238" y="1722438"/>
            <a:ext cx="7269162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Why Stash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</a:p>
          <a:p>
            <a:pPr eaLnBrk="1" hangingPunct="1"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eaLnBrk="1" hangingPunct="1"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Workflow</a:t>
            </a:r>
          </a:p>
          <a:p>
            <a:pPr eaLnBrk="1" hangingPunct="1"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eaLnBrk="1" hangingPunct="1"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Pull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Requests</a:t>
            </a:r>
          </a:p>
          <a:p>
            <a:pPr eaLnBrk="1" hangingPunct="1"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eaLnBrk="1" hangingPunct="1"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Enterprise</a:t>
            </a: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C8274AD-7B8F-42FF-BC16-FA6CEC88D782}" type="slidenum">
              <a:rPr lang="en-US" altLang="en-US" smtClean="0">
                <a:solidFill>
                  <a:srgbClr val="262626"/>
                </a:solidFill>
              </a:rPr>
              <a:pPr/>
              <a:t>2</a:t>
            </a:fld>
            <a:endParaRPr lang="en-US" altLang="en-US" smtClean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085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36410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Why </a:t>
                      </a: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Stash?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Workflow</a:t>
                      </a:r>
                      <a:endParaRPr lang="en-US" sz="2400" b="0" dirty="0">
                        <a:solidFill>
                          <a:srgbClr val="FFFFFF"/>
                        </a:solidFill>
                      </a:endParaRPr>
                    </a:p>
                  </a:txBody>
                  <a:tcPr marT="182880" marB="9144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Pull </a:t>
                      </a: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Requests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bg1"/>
                          </a:solidFill>
                        </a:rPr>
                        <a:t>Enterprise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T="18288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3" name="AutoShape 2" descr="https://www.atlassian.com/en/wac/software/confluence/tourBlocks/0/screenshotTourSection/0/imageBinary/FeatTour_NEW_812x383-C-BeforeAfter3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433830"/>
              </p:ext>
            </p:extLst>
          </p:nvPr>
        </p:nvGraphicFramePr>
        <p:xfrm>
          <a:off x="66675" y="1720850"/>
          <a:ext cx="1581150" cy="150876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Your Servers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Security</a:t>
                      </a:r>
                      <a:endParaRPr lang="en-US" b="1" dirty="0" smtClean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Administration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Migration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Round Diagonal Corner Rectangle 7"/>
          <p:cNvSpPr/>
          <p:nvPr/>
        </p:nvSpPr>
        <p:spPr>
          <a:xfrm>
            <a:off x="1333501" y="6018045"/>
            <a:ext cx="7629746" cy="712381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Permissions </a:t>
            </a:r>
            <a:r>
              <a:rPr lang="en-US" sz="2000" b="1" dirty="0">
                <a:solidFill>
                  <a:schemeClr val="tx2"/>
                </a:solidFill>
              </a:rPr>
              <a:t>that work for you: </a:t>
            </a:r>
            <a:r>
              <a:rPr lang="en-US" dirty="0"/>
              <a:t>Stash's permissions levels make sure that the right people always have access to the right code.</a:t>
            </a:r>
            <a:endParaRPr lang="en-US" dirty="0" smtClean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" r="13437"/>
          <a:stretch/>
        </p:blipFill>
        <p:spPr>
          <a:xfrm>
            <a:off x="1666875" y="1723161"/>
            <a:ext cx="7296371" cy="38217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9872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008178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Why </a:t>
                      </a: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Stash?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Workflow</a:t>
                      </a:r>
                      <a:endParaRPr lang="en-US" sz="2400" b="0" dirty="0">
                        <a:solidFill>
                          <a:srgbClr val="FFFFFF"/>
                        </a:solidFill>
                      </a:endParaRPr>
                    </a:p>
                  </a:txBody>
                  <a:tcPr marT="182880" marB="9144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Pull </a:t>
                      </a: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Requests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bg1"/>
                          </a:solidFill>
                        </a:rPr>
                        <a:t>Enterprise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T="18288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3" name="AutoShape 2" descr="https://www.atlassian.com/en/wac/software/confluence/tourBlocks/0/screenshotTourSection/0/imageBinary/FeatTour_NEW_812x383-C-BeforeAfter3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022077"/>
              </p:ext>
            </p:extLst>
          </p:nvPr>
        </p:nvGraphicFramePr>
        <p:xfrm>
          <a:off x="66675" y="1720850"/>
          <a:ext cx="1783390" cy="150876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78339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Your Servers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Security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Administration</a:t>
                      </a:r>
                      <a:endParaRPr lang="en-US" b="1" dirty="0" smtClean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Migration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Round Diagonal Corner Rectangle 7"/>
          <p:cNvSpPr/>
          <p:nvPr/>
        </p:nvSpPr>
        <p:spPr>
          <a:xfrm>
            <a:off x="1714501" y="6018045"/>
            <a:ext cx="7248746" cy="712381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Centralized </a:t>
            </a:r>
            <a:r>
              <a:rPr lang="en-US" sz="2000" b="1" dirty="0">
                <a:solidFill>
                  <a:schemeClr val="tx2"/>
                </a:solidFill>
              </a:rPr>
              <a:t>user management: </a:t>
            </a:r>
            <a:r>
              <a:rPr lang="en-US" dirty="0"/>
              <a:t>Stash's flexible user management caters to your company's use case, regardless of size.</a:t>
            </a:r>
            <a:endParaRPr lang="en-US" dirty="0" smtClean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76"/>
          <a:stretch/>
        </p:blipFill>
        <p:spPr>
          <a:xfrm>
            <a:off x="1952624" y="1794479"/>
            <a:ext cx="7010621" cy="35818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9279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027231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Why </a:t>
                      </a: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Stash?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Workflow</a:t>
                      </a:r>
                      <a:endParaRPr lang="en-US" sz="2400" b="0" dirty="0">
                        <a:solidFill>
                          <a:srgbClr val="FFFFFF"/>
                        </a:solidFill>
                      </a:endParaRPr>
                    </a:p>
                  </a:txBody>
                  <a:tcPr marT="182880" marB="9144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Pull </a:t>
                      </a: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Requests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bg1"/>
                          </a:solidFill>
                        </a:rPr>
                        <a:t>Enterprise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T="18288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3" name="AutoShape 2" descr="https://www.atlassian.com/en/wac/software/confluence/tourBlocks/0/screenshotTourSection/0/imageBinary/FeatTour_NEW_812x383-C-BeforeAfter3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982026"/>
              </p:ext>
            </p:extLst>
          </p:nvPr>
        </p:nvGraphicFramePr>
        <p:xfrm>
          <a:off x="66675" y="1720850"/>
          <a:ext cx="1581150" cy="150876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Your Servers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Security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Administration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Migration</a:t>
                      </a:r>
                      <a:endParaRPr lang="en-US" b="1" dirty="0" smtClean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Round Diagonal Corner Rectangle 7"/>
          <p:cNvSpPr/>
          <p:nvPr/>
        </p:nvSpPr>
        <p:spPr>
          <a:xfrm>
            <a:off x="1428751" y="6018045"/>
            <a:ext cx="7534496" cy="712381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Migrating </a:t>
            </a:r>
            <a:r>
              <a:rPr lang="en-US" sz="2000" b="1" dirty="0">
                <a:solidFill>
                  <a:schemeClr val="tx2"/>
                </a:solidFill>
              </a:rPr>
              <a:t>to Git?: </a:t>
            </a:r>
            <a:r>
              <a:rPr lang="en-US" dirty="0"/>
              <a:t>Keep your current workflow style while enjoying the lightweight and feature-rich benefits that Git has to offer.</a:t>
            </a:r>
            <a:endParaRPr lang="en-US" dirty="0" smtClean="0"/>
          </a:p>
        </p:txBody>
      </p:sp>
      <p:pic>
        <p:nvPicPr>
          <p:cNvPr id="9" name="Picture 2" descr="https://gp1.wac.edgecastcdn.net/8029C4/wac-small/wac/landing/git/migration/pageSections/0/contentColumnTwo/0/imageBinary/git_migr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757" y="1425081"/>
            <a:ext cx="6833090" cy="450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138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4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Any Questions?</a:t>
            </a: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ED85A0A-95A4-4044-A933-599D0F3447F1}" type="slidenum">
              <a:rPr lang="en-US" altLang="en-US" smtClean="0">
                <a:solidFill>
                  <a:srgbClr val="262626"/>
                </a:solidFill>
              </a:rPr>
              <a:pPr/>
              <a:t>23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pic>
        <p:nvPicPr>
          <p:cNvPr id="41988" name="Picture 2" descr="http://1.bp.blogspot.com/-qEdqe2mHxnQ/UcXDgQ4Mx1I/AAAAAAAAI_8/ArB7hXsA3OE/s1600/Questionin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50" y="1485900"/>
            <a:ext cx="5713413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2968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Glossary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Atlassion</a:t>
            </a:r>
            <a:r>
              <a:rPr lang="en-US" dirty="0"/>
              <a:t> Stash 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www.atlassian.com/software/stash</a:t>
            </a:r>
            <a:endParaRPr lang="en-US" dirty="0" smtClean="0"/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ED85A0A-95A4-4044-A933-599D0F3447F1}" type="slidenum">
              <a:rPr lang="en-US" altLang="en-US" smtClean="0">
                <a:solidFill>
                  <a:srgbClr val="262626"/>
                </a:solidFill>
              </a:rPr>
              <a:pPr/>
              <a:t>24</a:t>
            </a:fld>
            <a:endParaRPr lang="en-US" altLang="en-US" smtClean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028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2"/>
          <p:cNvSpPr>
            <a:spLocks noGrp="1"/>
          </p:cNvSpPr>
          <p:nvPr>
            <p:ph type="title"/>
          </p:nvPr>
        </p:nvSpPr>
        <p:spPr bwMode="auto">
          <a:xfrm>
            <a:off x="1657350" y="5011738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altLang="en-US" smtClean="0"/>
              <a:t>Thank You!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392863"/>
            <a:ext cx="49371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0FE164C-A005-41C6-AA26-A41324231A6F}" type="slidenum">
              <a:rPr lang="en-US" altLang="en-US" smtClean="0">
                <a:solidFill>
                  <a:srgbClr val="262626"/>
                </a:solidFill>
              </a:rPr>
              <a:pPr/>
              <a:t>25</a:t>
            </a:fld>
            <a:endParaRPr lang="en-US" altLang="en-US" smtClean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171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137845"/>
              </p:ext>
            </p:extLst>
          </p:nvPr>
        </p:nvGraphicFramePr>
        <p:xfrm>
          <a:off x="66675" y="1720850"/>
          <a:ext cx="1581150" cy="214884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Git Your Way</a:t>
                      </a:r>
                      <a:endParaRPr lang="en-US" b="1" dirty="0" smtClean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Code review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Traceability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Branches and Forks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Administration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63466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Why </a:t>
                      </a:r>
                    </a:p>
                    <a:p>
                      <a:pPr algn="ctr"/>
                      <a:r>
                        <a:rPr lang="en-US" sz="2400" dirty="0" smtClean="0"/>
                        <a:t>Stash?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Workflow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T="18288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Pull </a:t>
                      </a: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Requests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Enterprise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T="18288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AutoShape 2" descr="https://www.atlassian.com/en/wac/software/confluence/tourBlocks/0/screenshotTourSection/0/imageBinary/FeatTour_NEW_812x383-C-BeforeAfter3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ound Diagonal Corner Rectangle 17"/>
          <p:cNvSpPr/>
          <p:nvPr/>
        </p:nvSpPr>
        <p:spPr>
          <a:xfrm>
            <a:off x="1181101" y="6018045"/>
            <a:ext cx="7782146" cy="712381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Git </a:t>
            </a:r>
            <a:r>
              <a:rPr lang="en-US" sz="2000" b="1" dirty="0">
                <a:solidFill>
                  <a:schemeClr val="tx2"/>
                </a:solidFill>
              </a:rPr>
              <a:t>repository management: </a:t>
            </a:r>
            <a:r>
              <a:rPr lang="en-US" dirty="0"/>
              <a:t>Stash supports your growing Git repositories within the safety of your firewall.</a:t>
            </a:r>
            <a:endParaRPr lang="en-US" dirty="0" smtClean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739" y="1719628"/>
            <a:ext cx="7219507" cy="36465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47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278059"/>
              </p:ext>
            </p:extLst>
          </p:nvPr>
        </p:nvGraphicFramePr>
        <p:xfrm>
          <a:off x="66675" y="1720850"/>
          <a:ext cx="1581150" cy="214884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Git Your Way</a:t>
                      </a:r>
                      <a:endParaRPr lang="en-US" sz="1600" b="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Code review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Traceability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Branches and Forks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Administration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3781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Why </a:t>
                      </a:r>
                    </a:p>
                    <a:p>
                      <a:pPr algn="ctr"/>
                      <a:r>
                        <a:rPr lang="en-US" sz="2400" dirty="0" smtClean="0"/>
                        <a:t>Stash?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Workflow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T="18288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Pull </a:t>
                      </a: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Requests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Enterprise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T="18288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AutoShape 2" descr="https://www.atlassian.com/en/wac/software/confluence/tourBlocks/0/screenshotTourSection/0/imageBinary/FeatTour_NEW_812x383-C-BeforeAfter3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ound Diagonal Corner Rectangle 6"/>
          <p:cNvSpPr/>
          <p:nvPr/>
        </p:nvSpPr>
        <p:spPr>
          <a:xfrm>
            <a:off x="882502" y="6018045"/>
            <a:ext cx="8080745" cy="712381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Code </a:t>
            </a:r>
            <a:r>
              <a:rPr lang="en-US" sz="2000" b="1" dirty="0">
                <a:solidFill>
                  <a:schemeClr val="tx2"/>
                </a:solidFill>
              </a:rPr>
              <a:t>collaboration and code reviews: </a:t>
            </a:r>
            <a:r>
              <a:rPr lang="en-US" dirty="0"/>
              <a:t>Stash offers lightweight code reviews via pull requests, making this best practice easy for developers to incorporate.</a:t>
            </a:r>
            <a:endParaRPr lang="en-US" dirty="0" smtClean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07"/>
          <a:stretch/>
        </p:blipFill>
        <p:spPr>
          <a:xfrm>
            <a:off x="1679945" y="1550076"/>
            <a:ext cx="6964326" cy="43509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7505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580551"/>
              </p:ext>
            </p:extLst>
          </p:nvPr>
        </p:nvGraphicFramePr>
        <p:xfrm>
          <a:off x="66675" y="1720850"/>
          <a:ext cx="1581150" cy="214884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Git Your Way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Code review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Traceability</a:t>
                      </a:r>
                      <a:endParaRPr lang="en-US" b="1" dirty="0" smtClean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Branches and Forks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Administration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751104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Why </a:t>
                      </a:r>
                    </a:p>
                    <a:p>
                      <a:pPr algn="ctr"/>
                      <a:r>
                        <a:rPr lang="en-US" sz="2400" dirty="0" smtClean="0"/>
                        <a:t>Stash?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Workflow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T="18288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Pull </a:t>
                      </a: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Requests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Enterprise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T="18288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AutoShape 2" descr="https://www.atlassian.com/en/wac/software/confluence/tourBlocks/0/screenshotTourSection/0/imageBinary/FeatTour_NEW_812x383-C-BeforeAfter3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ound Diagonal Corner Rectangle 6"/>
          <p:cNvSpPr/>
          <p:nvPr/>
        </p:nvSpPr>
        <p:spPr>
          <a:xfrm>
            <a:off x="1162051" y="6018045"/>
            <a:ext cx="7801196" cy="712381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Traceability</a:t>
            </a:r>
            <a:r>
              <a:rPr lang="en-US" dirty="0" smtClean="0"/>
              <a:t> </a:t>
            </a:r>
            <a:r>
              <a:rPr lang="en-US" sz="2000" b="1" dirty="0">
                <a:solidFill>
                  <a:schemeClr val="tx2"/>
                </a:solidFill>
              </a:rPr>
              <a:t>across issues and source: </a:t>
            </a:r>
            <a:r>
              <a:rPr lang="en-US" dirty="0"/>
              <a:t>Connect Stash to JIRA for complete traceability of your team's development cycle.</a:t>
            </a:r>
            <a:endParaRPr lang="en-US" dirty="0" smtClean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90"/>
          <a:stretch/>
        </p:blipFill>
        <p:spPr>
          <a:xfrm>
            <a:off x="1818167" y="1594884"/>
            <a:ext cx="6858001" cy="40935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ounded Rectangle 5"/>
          <p:cNvSpPr/>
          <p:nvPr/>
        </p:nvSpPr>
        <p:spPr>
          <a:xfrm>
            <a:off x="6334126" y="3343275"/>
            <a:ext cx="2171922" cy="6226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47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229080"/>
              </p:ext>
            </p:extLst>
          </p:nvPr>
        </p:nvGraphicFramePr>
        <p:xfrm>
          <a:off x="66675" y="1720850"/>
          <a:ext cx="1581150" cy="218440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Git Your Way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Code review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Traceability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Branches and Forks</a:t>
                      </a:r>
                      <a:endParaRPr lang="en-US" b="1" dirty="0" smtClean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Administration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318616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Why </a:t>
                      </a:r>
                    </a:p>
                    <a:p>
                      <a:pPr algn="ctr"/>
                      <a:r>
                        <a:rPr lang="en-US" sz="2400" dirty="0" smtClean="0"/>
                        <a:t>Stash?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Workflow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T="18288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Pull </a:t>
                      </a: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Requests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Enterprise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T="18288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AutoShape 2" descr="https://www.atlassian.com/en/wac/software/confluence/tourBlocks/0/screenshotTourSection/0/imageBinary/FeatTour_NEW_812x383-C-BeforeAfter3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ound Diagonal Corner Rectangle 6"/>
          <p:cNvSpPr/>
          <p:nvPr/>
        </p:nvSpPr>
        <p:spPr>
          <a:xfrm>
            <a:off x="1212113" y="6018045"/>
            <a:ext cx="7751134" cy="712381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Branching </a:t>
            </a:r>
            <a:r>
              <a:rPr lang="en-US" sz="2000" b="1" dirty="0">
                <a:solidFill>
                  <a:schemeClr val="tx2"/>
                </a:solidFill>
              </a:rPr>
              <a:t>and forking workflows: </a:t>
            </a:r>
            <a:r>
              <a:rPr lang="en-US" dirty="0"/>
              <a:t>Common practices have emerged using branch-based and fork-based workflows, and Stash works for both.</a:t>
            </a:r>
            <a:endParaRPr lang="en-US" dirty="0" smtClean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972" y="1921581"/>
            <a:ext cx="7153275" cy="27784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9095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059961"/>
              </p:ext>
            </p:extLst>
          </p:nvPr>
        </p:nvGraphicFramePr>
        <p:xfrm>
          <a:off x="66674" y="1720850"/>
          <a:ext cx="1762125" cy="214884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762125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Git Your Way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Code review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Traceability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Branches and Forks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Administration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913992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Why </a:t>
                      </a:r>
                    </a:p>
                    <a:p>
                      <a:pPr algn="ctr"/>
                      <a:r>
                        <a:rPr lang="en-US" sz="2400" dirty="0" smtClean="0"/>
                        <a:t>Stash?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Workflow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T="18288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Pull </a:t>
                      </a: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Requests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Enterprise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T="18288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AutoShape 2" descr="https://www.atlassian.com/en/wac/software/confluence/tourBlocks/0/screenshotTourSection/0/imageBinary/FeatTour_NEW_812x383-C-BeforeAfter3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ound Diagonal Corner Rectangle 6"/>
          <p:cNvSpPr/>
          <p:nvPr/>
        </p:nvSpPr>
        <p:spPr>
          <a:xfrm>
            <a:off x="1329070" y="6018045"/>
            <a:ext cx="7634177" cy="712381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Enterprise-grade </a:t>
            </a:r>
            <a:r>
              <a:rPr lang="en-US" sz="2000" b="1" dirty="0">
                <a:solidFill>
                  <a:schemeClr val="tx2"/>
                </a:solidFill>
              </a:rPr>
              <a:t>security and administration: </a:t>
            </a:r>
            <a:r>
              <a:rPr lang="en-US" dirty="0"/>
              <a:t>Stash's user management and permissions are flexible enough to cater to any environment.</a:t>
            </a:r>
            <a:endParaRPr lang="en-US" dirty="0" smtClean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115" y="1567908"/>
            <a:ext cx="6523075" cy="43278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3027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876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Why </a:t>
                      </a: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Stash?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FF"/>
                          </a:solidFill>
                        </a:rPr>
                        <a:t>Workflow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 marT="182880" marB="9144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Pull </a:t>
                      </a: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Requests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Enterprise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T="18288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AutoShape 2" descr="https://www.atlassian.com/en/wac/software/confluence/tourBlocks/0/screenshotTourSection/0/imageBinary/FeatTour_NEW_812x383-C-BeforeAfter3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975988"/>
              </p:ext>
            </p:extLst>
          </p:nvPr>
        </p:nvGraphicFramePr>
        <p:xfrm>
          <a:off x="66675" y="1720850"/>
          <a:ext cx="1581150" cy="214884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Workflow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Branch Creation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JIRA Issues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Git + CI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Git Client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Round Diagonal Corner Rectangle 7"/>
          <p:cNvSpPr/>
          <p:nvPr/>
        </p:nvSpPr>
        <p:spPr>
          <a:xfrm>
            <a:off x="1200151" y="6018045"/>
            <a:ext cx="7763096" cy="712381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Upgrade </a:t>
            </a:r>
            <a:r>
              <a:rPr lang="en-US" sz="2000" b="1" dirty="0">
                <a:solidFill>
                  <a:schemeClr val="tx2"/>
                </a:solidFill>
              </a:rPr>
              <a:t>your development workflow: </a:t>
            </a:r>
            <a:r>
              <a:rPr lang="en-US" dirty="0"/>
              <a:t>Stop fretting over the small stuff, and spend time being a developer.</a:t>
            </a:r>
            <a:endParaRPr lang="en-US" dirty="0" smtClean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502" y="1582459"/>
            <a:ext cx="6868633" cy="4244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0052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691381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Why </a:t>
                      </a: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Stash?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FF"/>
                          </a:solidFill>
                        </a:rPr>
                        <a:t>Workflow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 marT="182880" marB="9144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Pull </a:t>
                      </a: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Requests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Enterprise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T="18288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AutoShape 2" descr="https://www.atlassian.com/en/wac/software/confluence/tourBlocks/0/screenshotTourSection/0/imageBinary/FeatTour_NEW_812x383-C-BeforeAfter3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564409"/>
              </p:ext>
            </p:extLst>
          </p:nvPr>
        </p:nvGraphicFramePr>
        <p:xfrm>
          <a:off x="66675" y="1720850"/>
          <a:ext cx="1581150" cy="218440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Workflow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Branch Creation</a:t>
                      </a:r>
                      <a:endParaRPr lang="en-US" b="1" dirty="0" smtClean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JIRA Issues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Git + CI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Git Client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Round Diagonal Corner Rectangle 7"/>
          <p:cNvSpPr/>
          <p:nvPr/>
        </p:nvSpPr>
        <p:spPr>
          <a:xfrm>
            <a:off x="1219200" y="6018045"/>
            <a:ext cx="7744047" cy="712381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Create </a:t>
            </a:r>
            <a:r>
              <a:rPr lang="en-US" sz="2000" b="1" dirty="0">
                <a:solidFill>
                  <a:schemeClr val="tx2"/>
                </a:solidFill>
              </a:rPr>
              <a:t>a branch from JIRA: </a:t>
            </a:r>
            <a:r>
              <a:rPr lang="en-US" dirty="0"/>
              <a:t>One-click branching from issues guides your team quickly and easily through the software development workflow.</a:t>
            </a:r>
            <a:endParaRPr lang="en-US" dirty="0" smtClean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82"/>
          <a:stretch/>
        </p:blipFill>
        <p:spPr>
          <a:xfrm>
            <a:off x="1786271" y="1891448"/>
            <a:ext cx="7262037" cy="3075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ounded Rectangle 8"/>
          <p:cNvSpPr/>
          <p:nvPr/>
        </p:nvSpPr>
        <p:spPr>
          <a:xfrm>
            <a:off x="7836195" y="2950536"/>
            <a:ext cx="1127052" cy="4678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15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5D1B18D8090143AD0CE3822D887F30" ma:contentTypeVersion="0" ma:contentTypeDescription="Create a new document." ma:contentTypeScope="" ma:versionID="112fd6e2c9d8cc84f0aca1c16b39f26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DAFC7A-B673-4785-8EE4-539ED5D21B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D5BE00-6C37-41D2-A48D-86C04BBAFF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24CF01F-6C9C-4532-949C-AB7EFB18C04F}">
  <ds:schemaRefs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4083</TotalTime>
  <Words>783</Words>
  <Application>Microsoft Office PowerPoint</Application>
  <PresentationFormat>On-screen Show (4:3)</PresentationFormat>
  <Paragraphs>277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By ALM Team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Any Questions?</vt:lpstr>
      <vt:lpstr>Glossary</vt:lpstr>
      <vt:lpstr>Thank You!</vt:lpstr>
    </vt:vector>
  </TitlesOfParts>
  <Company>Cybage Software Pvt.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aparna gandhi</dc:creator>
  <cp:lastModifiedBy>Prajakta Babar</cp:lastModifiedBy>
  <cp:revision>537</cp:revision>
  <dcterms:created xsi:type="dcterms:W3CDTF">2009-07-20T04:26:09Z</dcterms:created>
  <dcterms:modified xsi:type="dcterms:W3CDTF">2014-09-10T05:25:25Z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0x010100B25D1B18D8090143AD0CE3822D887F30</vt:lpwstr>
  </property>
</Properties>
</file>