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310" r:id="rId7"/>
    <p:sldId id="307" r:id="rId8"/>
    <p:sldId id="280" r:id="rId9"/>
    <p:sldId id="311" r:id="rId10"/>
    <p:sldId id="289" r:id="rId11"/>
    <p:sldId id="290" r:id="rId12"/>
    <p:sldId id="312" r:id="rId13"/>
    <p:sldId id="291" r:id="rId14"/>
    <p:sldId id="292" r:id="rId15"/>
    <p:sldId id="293" r:id="rId16"/>
    <p:sldId id="285" r:id="rId17"/>
    <p:sldId id="294" r:id="rId18"/>
    <p:sldId id="295" r:id="rId19"/>
    <p:sldId id="296" r:id="rId20"/>
    <p:sldId id="297" r:id="rId21"/>
    <p:sldId id="298" r:id="rId22"/>
    <p:sldId id="286" r:id="rId23"/>
    <p:sldId id="299" r:id="rId24"/>
    <p:sldId id="300" r:id="rId25"/>
    <p:sldId id="301" r:id="rId26"/>
    <p:sldId id="302" r:id="rId27"/>
    <p:sldId id="303" r:id="rId28"/>
    <p:sldId id="287" r:id="rId29"/>
    <p:sldId id="304" r:id="rId30"/>
    <p:sldId id="305" r:id="rId31"/>
    <p:sldId id="306" r:id="rId32"/>
    <p:sldId id="278" r:id="rId33"/>
    <p:sldId id="308" r:id="rId34"/>
    <p:sldId id="309" r:id="rId35"/>
    <p:sldId id="27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 snapToGrid="0" showGuides="1">
      <p:cViewPr>
        <p:scale>
          <a:sx n="80" d="100"/>
          <a:sy n="80" d="100"/>
        </p:scale>
        <p:origin x="-858" y="-58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846C5-9F00-4B7F-9145-3A24F6BEE7A2}" type="doc">
      <dgm:prSet loTypeId="urn:microsoft.com/office/officeart/2005/8/layout/targe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72808BF-D4B0-4012-88F0-F7D2EBBBF31D}">
      <dgm:prSet phldrT="[Text]" custT="1"/>
      <dgm:spPr/>
      <dgm:t>
        <a:bodyPr/>
        <a:lstStyle/>
        <a:p>
          <a:endParaRPr lang="en-US" sz="6500" dirty="0"/>
        </a:p>
      </dgm:t>
    </dgm:pt>
    <dgm:pt modelId="{73CE00A0-0744-48EE-8848-3CDB42F6CDE6}" type="parTrans" cxnId="{CFB8E7F4-CEB4-438F-80B6-C6D129E15ACF}">
      <dgm:prSet/>
      <dgm:spPr/>
      <dgm:t>
        <a:bodyPr/>
        <a:lstStyle/>
        <a:p>
          <a:endParaRPr lang="en-US"/>
        </a:p>
      </dgm:t>
    </dgm:pt>
    <dgm:pt modelId="{A9E574F4-6DE0-4F86-B72E-05E7C2A3B4F0}" type="sibTrans" cxnId="{CFB8E7F4-CEB4-438F-80B6-C6D129E15ACF}">
      <dgm:prSet/>
      <dgm:spPr/>
      <dgm:t>
        <a:bodyPr/>
        <a:lstStyle/>
        <a:p>
          <a:endParaRPr lang="en-US"/>
        </a:p>
      </dgm:t>
    </dgm:pt>
    <dgm:pt modelId="{43F09CDB-642F-4156-97A2-96067998D028}">
      <dgm:prSet phldrT="[Text]"/>
      <dgm:spPr/>
      <dgm:t>
        <a:bodyPr/>
        <a:lstStyle/>
        <a:p>
          <a:r>
            <a:rPr lang="en-US" dirty="0" smtClean="0"/>
            <a:t>Set goals, define stakeholders, track progress of your project</a:t>
          </a:r>
          <a:endParaRPr lang="en-US" dirty="0"/>
        </a:p>
      </dgm:t>
    </dgm:pt>
    <dgm:pt modelId="{16158068-A9C5-49CC-9EAA-1333826E11FE}" type="parTrans" cxnId="{EB7433B1-393D-43A1-A352-309F7C4D00B8}">
      <dgm:prSet/>
      <dgm:spPr/>
      <dgm:t>
        <a:bodyPr/>
        <a:lstStyle/>
        <a:p>
          <a:endParaRPr lang="en-US"/>
        </a:p>
      </dgm:t>
    </dgm:pt>
    <dgm:pt modelId="{453FCFA3-2E1E-4E9B-ABB0-553216C0D0B5}" type="sibTrans" cxnId="{EB7433B1-393D-43A1-A352-309F7C4D00B8}">
      <dgm:prSet/>
      <dgm:spPr/>
      <dgm:t>
        <a:bodyPr/>
        <a:lstStyle/>
        <a:p>
          <a:endParaRPr lang="en-US"/>
        </a:p>
      </dgm:t>
    </dgm:pt>
    <dgm:pt modelId="{B28E802E-9955-49C9-ADEB-BEF928EF8DC2}">
      <dgm:prSet phldrT="[Text]"/>
      <dgm:spPr/>
      <dgm:t>
        <a:bodyPr/>
        <a:lstStyle/>
        <a:p>
          <a:endParaRPr lang="en-US" dirty="0"/>
        </a:p>
      </dgm:t>
    </dgm:pt>
    <dgm:pt modelId="{539272C8-04BC-4DF1-96CE-241E972C3A68}" type="parTrans" cxnId="{DE2C6585-DCA9-4149-AD33-7079127B96EA}">
      <dgm:prSet/>
      <dgm:spPr/>
      <dgm:t>
        <a:bodyPr/>
        <a:lstStyle/>
        <a:p>
          <a:endParaRPr lang="en-US"/>
        </a:p>
      </dgm:t>
    </dgm:pt>
    <dgm:pt modelId="{3FB1C20D-6F07-4320-BA89-625EC7817609}" type="sibTrans" cxnId="{DE2C6585-DCA9-4149-AD33-7079127B96EA}">
      <dgm:prSet/>
      <dgm:spPr/>
      <dgm:t>
        <a:bodyPr/>
        <a:lstStyle/>
        <a:p>
          <a:endParaRPr lang="en-US"/>
        </a:p>
      </dgm:t>
    </dgm:pt>
    <dgm:pt modelId="{C2F48B4C-DB60-4C70-99D2-D4DFA7FF5915}">
      <dgm:prSet phldrT="[Text]"/>
      <dgm:spPr/>
      <dgm:t>
        <a:bodyPr/>
        <a:lstStyle/>
        <a:p>
          <a:r>
            <a:rPr lang="en-US" dirty="0" smtClean="0"/>
            <a:t>It should be easy for team to work in this space.</a:t>
          </a:r>
          <a:endParaRPr lang="en-US" dirty="0"/>
        </a:p>
      </dgm:t>
    </dgm:pt>
    <dgm:pt modelId="{C81BCE9C-F226-4824-A043-6B36EFD4A736}" type="parTrans" cxnId="{727299E6-5839-46EA-B0BA-8C59B3E8A9E0}">
      <dgm:prSet/>
      <dgm:spPr/>
      <dgm:t>
        <a:bodyPr/>
        <a:lstStyle/>
        <a:p>
          <a:endParaRPr lang="en-US"/>
        </a:p>
      </dgm:t>
    </dgm:pt>
    <dgm:pt modelId="{6F127876-AF25-436A-9A0A-4108788925E7}" type="sibTrans" cxnId="{727299E6-5839-46EA-B0BA-8C59B3E8A9E0}">
      <dgm:prSet/>
      <dgm:spPr/>
      <dgm:t>
        <a:bodyPr/>
        <a:lstStyle/>
        <a:p>
          <a:endParaRPr lang="en-US"/>
        </a:p>
      </dgm:t>
    </dgm:pt>
    <dgm:pt modelId="{D82F354C-80B9-4D41-A513-455556611ACA}">
      <dgm:prSet/>
      <dgm:spPr/>
      <dgm:t>
        <a:bodyPr/>
        <a:lstStyle/>
        <a:p>
          <a:r>
            <a:rPr lang="en-US" dirty="0" smtClean="0"/>
            <a:t>Tracks all of the project’s important deliverables and milestones.</a:t>
          </a:r>
          <a:endParaRPr lang="en-US" dirty="0"/>
        </a:p>
      </dgm:t>
    </dgm:pt>
    <dgm:pt modelId="{D4F24159-7453-4243-BF6D-36FF171EB2D5}" type="parTrans" cxnId="{43E230D1-39CA-49D7-AE9B-D30B209C29C2}">
      <dgm:prSet/>
      <dgm:spPr/>
      <dgm:t>
        <a:bodyPr/>
        <a:lstStyle/>
        <a:p>
          <a:endParaRPr lang="en-US"/>
        </a:p>
      </dgm:t>
    </dgm:pt>
    <dgm:pt modelId="{50808E81-B3A4-4298-8E55-EDFA7C40C243}" type="sibTrans" cxnId="{43E230D1-39CA-49D7-AE9B-D30B209C29C2}">
      <dgm:prSet/>
      <dgm:spPr/>
      <dgm:t>
        <a:bodyPr/>
        <a:lstStyle/>
        <a:p>
          <a:endParaRPr lang="en-US"/>
        </a:p>
      </dgm:t>
    </dgm:pt>
    <dgm:pt modelId="{9F6533C8-55B3-474B-AA73-A45F1C56CA2A}">
      <dgm:prSet/>
      <dgm:spPr/>
      <dgm:t>
        <a:bodyPr/>
        <a:lstStyle/>
        <a:p>
          <a:r>
            <a:rPr lang="en-US" dirty="0" smtClean="0"/>
            <a:t>It should be easy for anyone else to learn what our team is up to.</a:t>
          </a:r>
          <a:endParaRPr lang="en-US" dirty="0"/>
        </a:p>
      </dgm:t>
    </dgm:pt>
    <dgm:pt modelId="{C4C99CED-AC71-47A1-BF41-D83250DE9E04}" type="parTrans" cxnId="{8DE982DB-3E2C-4470-AE7B-5DB1ADF2BAA3}">
      <dgm:prSet/>
      <dgm:spPr/>
      <dgm:t>
        <a:bodyPr/>
        <a:lstStyle/>
        <a:p>
          <a:endParaRPr lang="en-US"/>
        </a:p>
      </dgm:t>
    </dgm:pt>
    <dgm:pt modelId="{DA9D1903-6167-4EF5-BF1B-C84220C3C927}" type="sibTrans" cxnId="{8DE982DB-3E2C-4470-AE7B-5DB1ADF2BAA3}">
      <dgm:prSet/>
      <dgm:spPr/>
      <dgm:t>
        <a:bodyPr/>
        <a:lstStyle/>
        <a:p>
          <a:endParaRPr lang="en-US"/>
        </a:p>
      </dgm:t>
    </dgm:pt>
    <dgm:pt modelId="{94831F99-371B-4228-9D85-A33CCE86C4CE}" type="pres">
      <dgm:prSet presAssocID="{8FC846C5-9F00-4B7F-9145-3A24F6BEE7A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5E487A7-9B22-4FE4-A28B-E305F14A31BD}" type="pres">
      <dgm:prSet presAssocID="{A72808BF-D4B0-4012-88F0-F7D2EBBBF31D}" presName="circle1" presStyleLbl="node1" presStyleIdx="0" presStyleCnt="2"/>
      <dgm:spPr/>
    </dgm:pt>
    <dgm:pt modelId="{AA011E16-923B-4882-8E75-BA7D3F8D0A4A}" type="pres">
      <dgm:prSet presAssocID="{A72808BF-D4B0-4012-88F0-F7D2EBBBF31D}" presName="space" presStyleCnt="0"/>
      <dgm:spPr/>
    </dgm:pt>
    <dgm:pt modelId="{EC7EEEF1-8829-4528-A57D-50A1F3EAA181}" type="pres">
      <dgm:prSet presAssocID="{A72808BF-D4B0-4012-88F0-F7D2EBBBF31D}" presName="rect1" presStyleLbl="alignAcc1" presStyleIdx="0" presStyleCnt="2"/>
      <dgm:spPr/>
      <dgm:t>
        <a:bodyPr/>
        <a:lstStyle/>
        <a:p>
          <a:endParaRPr lang="en-US"/>
        </a:p>
      </dgm:t>
    </dgm:pt>
    <dgm:pt modelId="{4E3AACC6-EA89-4A59-ADBC-3FABBC1C6C36}" type="pres">
      <dgm:prSet presAssocID="{B28E802E-9955-49C9-ADEB-BEF928EF8DC2}" presName="vertSpace2" presStyleLbl="node1" presStyleIdx="0" presStyleCnt="2"/>
      <dgm:spPr/>
    </dgm:pt>
    <dgm:pt modelId="{C5DFE8B4-EE5D-4F2B-A37B-BC0D2B5DF475}" type="pres">
      <dgm:prSet presAssocID="{B28E802E-9955-49C9-ADEB-BEF928EF8DC2}" presName="circle2" presStyleLbl="node1" presStyleIdx="1" presStyleCnt="2"/>
      <dgm:spPr/>
    </dgm:pt>
    <dgm:pt modelId="{49F866D9-E0C3-41FD-902B-C1B8458A3F27}" type="pres">
      <dgm:prSet presAssocID="{B28E802E-9955-49C9-ADEB-BEF928EF8DC2}" presName="rect2" presStyleLbl="alignAcc1" presStyleIdx="1" presStyleCnt="2"/>
      <dgm:spPr/>
      <dgm:t>
        <a:bodyPr/>
        <a:lstStyle/>
        <a:p>
          <a:endParaRPr lang="en-US"/>
        </a:p>
      </dgm:t>
    </dgm:pt>
    <dgm:pt modelId="{07112954-E451-43EE-A49F-5B6139C52ED5}" type="pres">
      <dgm:prSet presAssocID="{A72808BF-D4B0-4012-88F0-F7D2EBBBF31D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D65F-E9C0-4DD6-BEC0-5E8E6F955D1A}" type="pres">
      <dgm:prSet presAssocID="{A72808BF-D4B0-4012-88F0-F7D2EBBBF31D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7BA38-DBD5-482C-9313-FE39D3DFD394}" type="pres">
      <dgm:prSet presAssocID="{B28E802E-9955-49C9-ADEB-BEF928EF8DC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919EC-EB06-43EB-8B55-0DBD1936BFDB}" type="pres">
      <dgm:prSet presAssocID="{B28E802E-9955-49C9-ADEB-BEF928EF8DC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F6035-1C38-4F66-8432-D41A37810684}" type="presOf" srcId="{C2F48B4C-DB60-4C70-99D2-D4DFA7FF5915}" destId="{795919EC-EB06-43EB-8B55-0DBD1936BFDB}" srcOrd="0" destOrd="0" presId="urn:microsoft.com/office/officeart/2005/8/layout/target3"/>
    <dgm:cxn modelId="{ADFB1351-AC4D-408A-A8B6-8F0E8F24CF56}" type="presOf" srcId="{B28E802E-9955-49C9-ADEB-BEF928EF8DC2}" destId="{2E97BA38-DBD5-482C-9313-FE39D3DFD394}" srcOrd="1" destOrd="0" presId="urn:microsoft.com/office/officeart/2005/8/layout/target3"/>
    <dgm:cxn modelId="{DE2C6585-DCA9-4149-AD33-7079127B96EA}" srcId="{8FC846C5-9F00-4B7F-9145-3A24F6BEE7A2}" destId="{B28E802E-9955-49C9-ADEB-BEF928EF8DC2}" srcOrd="1" destOrd="0" parTransId="{539272C8-04BC-4DF1-96CE-241E972C3A68}" sibTransId="{3FB1C20D-6F07-4320-BA89-625EC7817609}"/>
    <dgm:cxn modelId="{43E230D1-39CA-49D7-AE9B-D30B209C29C2}" srcId="{A72808BF-D4B0-4012-88F0-F7D2EBBBF31D}" destId="{D82F354C-80B9-4D41-A513-455556611ACA}" srcOrd="1" destOrd="0" parTransId="{D4F24159-7453-4243-BF6D-36FF171EB2D5}" sibTransId="{50808E81-B3A4-4298-8E55-EDFA7C40C243}"/>
    <dgm:cxn modelId="{853519B3-10E7-46B3-9ECA-F211C4FC526D}" type="presOf" srcId="{B28E802E-9955-49C9-ADEB-BEF928EF8DC2}" destId="{49F866D9-E0C3-41FD-902B-C1B8458A3F27}" srcOrd="0" destOrd="0" presId="urn:microsoft.com/office/officeart/2005/8/layout/target3"/>
    <dgm:cxn modelId="{E646877A-7967-49F2-9AFC-6A3E76F9CF19}" type="presOf" srcId="{43F09CDB-642F-4156-97A2-96067998D028}" destId="{46EFD65F-E9C0-4DD6-BEC0-5E8E6F955D1A}" srcOrd="0" destOrd="0" presId="urn:microsoft.com/office/officeart/2005/8/layout/target3"/>
    <dgm:cxn modelId="{6FC93ADB-32CE-437B-B220-8BCBCAE6F138}" type="presOf" srcId="{9F6533C8-55B3-474B-AA73-A45F1C56CA2A}" destId="{795919EC-EB06-43EB-8B55-0DBD1936BFDB}" srcOrd="0" destOrd="1" presId="urn:microsoft.com/office/officeart/2005/8/layout/target3"/>
    <dgm:cxn modelId="{8DE982DB-3E2C-4470-AE7B-5DB1ADF2BAA3}" srcId="{B28E802E-9955-49C9-ADEB-BEF928EF8DC2}" destId="{9F6533C8-55B3-474B-AA73-A45F1C56CA2A}" srcOrd="1" destOrd="0" parTransId="{C4C99CED-AC71-47A1-BF41-D83250DE9E04}" sibTransId="{DA9D1903-6167-4EF5-BF1B-C84220C3C927}"/>
    <dgm:cxn modelId="{CFB8E7F4-CEB4-438F-80B6-C6D129E15ACF}" srcId="{8FC846C5-9F00-4B7F-9145-3A24F6BEE7A2}" destId="{A72808BF-D4B0-4012-88F0-F7D2EBBBF31D}" srcOrd="0" destOrd="0" parTransId="{73CE00A0-0744-48EE-8848-3CDB42F6CDE6}" sibTransId="{A9E574F4-6DE0-4F86-B72E-05E7C2A3B4F0}"/>
    <dgm:cxn modelId="{727299E6-5839-46EA-B0BA-8C59B3E8A9E0}" srcId="{B28E802E-9955-49C9-ADEB-BEF928EF8DC2}" destId="{C2F48B4C-DB60-4C70-99D2-D4DFA7FF5915}" srcOrd="0" destOrd="0" parTransId="{C81BCE9C-F226-4824-A043-6B36EFD4A736}" sibTransId="{6F127876-AF25-436A-9A0A-4108788925E7}"/>
    <dgm:cxn modelId="{C2DD1B98-906F-476E-BD15-5F42D69648B1}" type="presOf" srcId="{D82F354C-80B9-4D41-A513-455556611ACA}" destId="{46EFD65F-E9C0-4DD6-BEC0-5E8E6F955D1A}" srcOrd="0" destOrd="1" presId="urn:microsoft.com/office/officeart/2005/8/layout/target3"/>
    <dgm:cxn modelId="{EB7433B1-393D-43A1-A352-309F7C4D00B8}" srcId="{A72808BF-D4B0-4012-88F0-F7D2EBBBF31D}" destId="{43F09CDB-642F-4156-97A2-96067998D028}" srcOrd="0" destOrd="0" parTransId="{16158068-A9C5-49CC-9EAA-1333826E11FE}" sibTransId="{453FCFA3-2E1E-4E9B-ABB0-553216C0D0B5}"/>
    <dgm:cxn modelId="{15CAF96F-2C58-4EBD-B9FB-0A88FFAC8D81}" type="presOf" srcId="{A72808BF-D4B0-4012-88F0-F7D2EBBBF31D}" destId="{07112954-E451-43EE-A49F-5B6139C52ED5}" srcOrd="1" destOrd="0" presId="urn:microsoft.com/office/officeart/2005/8/layout/target3"/>
    <dgm:cxn modelId="{8040BB41-EEE1-4DA5-960D-11696A3FBAA5}" type="presOf" srcId="{A72808BF-D4B0-4012-88F0-F7D2EBBBF31D}" destId="{EC7EEEF1-8829-4528-A57D-50A1F3EAA181}" srcOrd="0" destOrd="0" presId="urn:microsoft.com/office/officeart/2005/8/layout/target3"/>
    <dgm:cxn modelId="{7F91254F-3FD2-4171-A0D7-1A10FE16B8E4}" type="presOf" srcId="{8FC846C5-9F00-4B7F-9145-3A24F6BEE7A2}" destId="{94831F99-371B-4228-9D85-A33CCE86C4CE}" srcOrd="0" destOrd="0" presId="urn:microsoft.com/office/officeart/2005/8/layout/target3"/>
    <dgm:cxn modelId="{97130A0F-CE6D-4B53-AF53-D4AF3BF61C88}" type="presParOf" srcId="{94831F99-371B-4228-9D85-A33CCE86C4CE}" destId="{55E487A7-9B22-4FE4-A28B-E305F14A31BD}" srcOrd="0" destOrd="0" presId="urn:microsoft.com/office/officeart/2005/8/layout/target3"/>
    <dgm:cxn modelId="{72BDF657-AF71-4B6F-B70F-5ADA68F5C428}" type="presParOf" srcId="{94831F99-371B-4228-9D85-A33CCE86C4CE}" destId="{AA011E16-923B-4882-8E75-BA7D3F8D0A4A}" srcOrd="1" destOrd="0" presId="urn:microsoft.com/office/officeart/2005/8/layout/target3"/>
    <dgm:cxn modelId="{E341F46A-C33C-40CD-920E-20CC1A622C62}" type="presParOf" srcId="{94831F99-371B-4228-9D85-A33CCE86C4CE}" destId="{EC7EEEF1-8829-4528-A57D-50A1F3EAA181}" srcOrd="2" destOrd="0" presId="urn:microsoft.com/office/officeart/2005/8/layout/target3"/>
    <dgm:cxn modelId="{82994AB8-E3A7-44BE-A3EF-CAFB65E6750C}" type="presParOf" srcId="{94831F99-371B-4228-9D85-A33CCE86C4CE}" destId="{4E3AACC6-EA89-4A59-ADBC-3FABBC1C6C36}" srcOrd="3" destOrd="0" presId="urn:microsoft.com/office/officeart/2005/8/layout/target3"/>
    <dgm:cxn modelId="{CDA1A997-7636-4511-BDC4-44611248D8D0}" type="presParOf" srcId="{94831F99-371B-4228-9D85-A33CCE86C4CE}" destId="{C5DFE8B4-EE5D-4F2B-A37B-BC0D2B5DF475}" srcOrd="4" destOrd="0" presId="urn:microsoft.com/office/officeart/2005/8/layout/target3"/>
    <dgm:cxn modelId="{965A0F65-9D8C-466B-9998-5FB41796E92E}" type="presParOf" srcId="{94831F99-371B-4228-9D85-A33CCE86C4CE}" destId="{49F866D9-E0C3-41FD-902B-C1B8458A3F27}" srcOrd="5" destOrd="0" presId="urn:microsoft.com/office/officeart/2005/8/layout/target3"/>
    <dgm:cxn modelId="{5EE9E370-5230-4725-963F-1659943D3777}" type="presParOf" srcId="{94831F99-371B-4228-9D85-A33CCE86C4CE}" destId="{07112954-E451-43EE-A49F-5B6139C52ED5}" srcOrd="6" destOrd="0" presId="urn:microsoft.com/office/officeart/2005/8/layout/target3"/>
    <dgm:cxn modelId="{8F030DEF-0B4F-40B8-9A37-39FF89806DFC}" type="presParOf" srcId="{94831F99-371B-4228-9D85-A33CCE86C4CE}" destId="{46EFD65F-E9C0-4DD6-BEC0-5E8E6F955D1A}" srcOrd="7" destOrd="0" presId="urn:microsoft.com/office/officeart/2005/8/layout/target3"/>
    <dgm:cxn modelId="{8A5F4A14-78CC-4D02-973B-BCAF78A34C45}" type="presParOf" srcId="{94831F99-371B-4228-9D85-A33CCE86C4CE}" destId="{2E97BA38-DBD5-482C-9313-FE39D3DFD394}" srcOrd="8" destOrd="0" presId="urn:microsoft.com/office/officeart/2005/8/layout/target3"/>
    <dgm:cxn modelId="{E630844D-F138-4362-A1A2-34F4AF415919}" type="presParOf" srcId="{94831F99-371B-4228-9D85-A33CCE86C4CE}" destId="{795919EC-EB06-43EB-8B55-0DBD1936BFDB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487A7-9B22-4FE4-A28B-E305F14A31BD}">
      <dsp:nvSpPr>
        <dsp:cNvPr id="0" name=""/>
        <dsp:cNvSpPr/>
      </dsp:nvSpPr>
      <dsp:spPr>
        <a:xfrm>
          <a:off x="0" y="0"/>
          <a:ext cx="4160651" cy="416065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EEEF1-8829-4528-A57D-50A1F3EAA181}">
      <dsp:nvSpPr>
        <dsp:cNvPr id="0" name=""/>
        <dsp:cNvSpPr/>
      </dsp:nvSpPr>
      <dsp:spPr>
        <a:xfrm>
          <a:off x="2080325" y="0"/>
          <a:ext cx="6766790" cy="41606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080325" y="0"/>
        <a:ext cx="3383395" cy="1976309"/>
      </dsp:txXfrm>
    </dsp:sp>
    <dsp:sp modelId="{C5DFE8B4-EE5D-4F2B-A37B-BC0D2B5DF475}">
      <dsp:nvSpPr>
        <dsp:cNvPr id="0" name=""/>
        <dsp:cNvSpPr/>
      </dsp:nvSpPr>
      <dsp:spPr>
        <a:xfrm>
          <a:off x="1092170" y="1976309"/>
          <a:ext cx="1976309" cy="197630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866D9-E0C3-41FD-902B-C1B8458A3F27}">
      <dsp:nvSpPr>
        <dsp:cNvPr id="0" name=""/>
        <dsp:cNvSpPr/>
      </dsp:nvSpPr>
      <dsp:spPr>
        <a:xfrm>
          <a:off x="2080325" y="1976309"/>
          <a:ext cx="6766790" cy="1976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080325" y="1976309"/>
        <a:ext cx="3383395" cy="1976309"/>
      </dsp:txXfrm>
    </dsp:sp>
    <dsp:sp modelId="{46EFD65F-E9C0-4DD6-BEC0-5E8E6F955D1A}">
      <dsp:nvSpPr>
        <dsp:cNvPr id="0" name=""/>
        <dsp:cNvSpPr/>
      </dsp:nvSpPr>
      <dsp:spPr>
        <a:xfrm>
          <a:off x="5463720" y="0"/>
          <a:ext cx="3383395" cy="19763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Set goals, define stakeholders, track progress of your project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Tracks all of the project’s important deliverables and milestones.</a:t>
          </a:r>
          <a:endParaRPr lang="en-US" sz="2100" kern="1200" dirty="0"/>
        </a:p>
      </dsp:txBody>
      <dsp:txXfrm>
        <a:off x="5463720" y="0"/>
        <a:ext cx="3383395" cy="1976309"/>
      </dsp:txXfrm>
    </dsp:sp>
    <dsp:sp modelId="{795919EC-EB06-43EB-8B55-0DBD1936BFDB}">
      <dsp:nvSpPr>
        <dsp:cNvPr id="0" name=""/>
        <dsp:cNvSpPr/>
      </dsp:nvSpPr>
      <dsp:spPr>
        <a:xfrm>
          <a:off x="5463720" y="1976309"/>
          <a:ext cx="3383395" cy="19763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It should be easy for team to work in this space.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It should be easy for anyone else to learn what our team is up to.</a:t>
          </a:r>
          <a:endParaRPr lang="en-US" sz="2100" kern="1200" dirty="0"/>
        </a:p>
      </dsp:txBody>
      <dsp:txXfrm>
        <a:off x="5463720" y="1976309"/>
        <a:ext cx="3383395" cy="197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8/28/2014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confluence/questions" TargetMode="External"/><Relationship Id="rId2" Type="http://schemas.openxmlformats.org/officeDocument/2006/relationships/hyperlink" Target="https://www.atlassian.com/software/confluenc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tlassian.com/software/confluence/team-calendar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tm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 smtClean="0">
                <a:solidFill>
                  <a:srgbClr val="002060"/>
                </a:solidFill>
              </a:rPr>
              <a:t>By </a:t>
            </a:r>
            <a:r>
              <a:rPr lang="en-US" sz="1800" smtClean="0">
                <a:solidFill>
                  <a:srgbClr val="002060"/>
                </a:solidFill>
              </a:rPr>
              <a:t>ALM Team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1026" name="Picture 2" descr="https://www.atlassian.com/wac/software/confluence/productLogo/imageBinary/confluence_logo_la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86" y="4900239"/>
            <a:ext cx="3562850" cy="8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63209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Search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Find </a:t>
            </a:r>
            <a:r>
              <a:rPr lang="en-US" sz="2000" b="1" dirty="0">
                <a:solidFill>
                  <a:schemeClr val="tx2"/>
                </a:solidFill>
              </a:rPr>
              <a:t>what you need: </a:t>
            </a:r>
            <a:r>
              <a:rPr lang="en-US" dirty="0"/>
              <a:t>When everything is in one place, you stop looking and start finding.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9"/>
          <a:stretch/>
        </p:blipFill>
        <p:spPr>
          <a:xfrm>
            <a:off x="1679941" y="1526178"/>
            <a:ext cx="7394940" cy="4353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75697"/>
              </p:ext>
            </p:extLst>
          </p:nvPr>
        </p:nvGraphicFramePr>
        <p:xfrm>
          <a:off x="66675" y="1720850"/>
          <a:ext cx="1581150" cy="33172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Ask once, educate forever with Confluence Ques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Look</a:t>
            </a:r>
            <a:r>
              <a:rPr lang="en-US" sz="2000" b="1" dirty="0">
                <a:solidFill>
                  <a:schemeClr val="tx2"/>
                </a:solidFill>
              </a:rPr>
              <a:t>, search, ask: </a:t>
            </a:r>
            <a:r>
              <a:rPr lang="en-US" dirty="0"/>
              <a:t>Capture, learn from, and retain the collective knowledge of your organization as it grows.</a:t>
            </a:r>
          </a:p>
        </p:txBody>
      </p:sp>
      <p:sp>
        <p:nvSpPr>
          <p:cNvPr id="3" name="AutoShape 2" descr="Ask once, educate forever with Confluence Ques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ALM\Confluence\images\FeatTour_CQ_WhyQuestions-01_812x38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/>
          <a:stretch/>
        </p:blipFill>
        <p:spPr bwMode="auto">
          <a:xfrm>
            <a:off x="1679932" y="1838879"/>
            <a:ext cx="7429056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938477" y="1838879"/>
            <a:ext cx="691116" cy="351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59115"/>
              </p:ext>
            </p:extLst>
          </p:nvPr>
        </p:nvGraphicFramePr>
        <p:xfrm>
          <a:off x="66675" y="1720850"/>
          <a:ext cx="1581150" cy="2926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JIRA Integration</a:t>
                      </a:r>
                      <a:endParaRPr lang="en-US" sz="2000" b="1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Add clarity to JIRA: </a:t>
            </a:r>
            <a:r>
              <a:rPr lang="en-US" dirty="0"/>
              <a:t>Transparency between the issues tracked in JIRA and related content in Confluence.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4"/>
          <a:stretch/>
        </p:blipFill>
        <p:spPr>
          <a:xfrm>
            <a:off x="1700556" y="1734939"/>
            <a:ext cx="7400916" cy="365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8"/>
          <a:stretch/>
        </p:blipFill>
        <p:spPr>
          <a:xfrm>
            <a:off x="1711507" y="1529743"/>
            <a:ext cx="7389965" cy="4254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9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5887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498"/>
              </p:ext>
            </p:extLst>
          </p:nvPr>
        </p:nvGraphicFramePr>
        <p:xfrm>
          <a:off x="66675" y="1720850"/>
          <a:ext cx="1581150" cy="3093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Make </a:t>
            </a:r>
            <a:r>
              <a:rPr lang="en-US" sz="2000" b="1" dirty="0">
                <a:solidFill>
                  <a:schemeClr val="tx2"/>
                </a:solidFill>
              </a:rPr>
              <a:t>meetings count:</a:t>
            </a:r>
            <a:r>
              <a:rPr lang="en-US" dirty="0"/>
              <a:t> With all your notes and action items in one place, you can give email a break.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"/>
          <a:stretch/>
        </p:blipFill>
        <p:spPr>
          <a:xfrm>
            <a:off x="1711851" y="1566747"/>
            <a:ext cx="7315193" cy="425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9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06955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sp>
        <p:nvSpPr>
          <p:cNvPr id="2" name="AutoShape 2" descr="https://www.atlassian.com/en/wac/software/confluence/tourBlocks/00/screenshotTourSection/00/imageBinary/confluence-team-collaboration-share-fil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ALM\Confluence\images\confluence-team-collaboration-share-fi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/>
          <a:stretch/>
        </p:blipFill>
        <p:spPr bwMode="auto">
          <a:xfrm>
            <a:off x="1676400" y="1699310"/>
            <a:ext cx="7429500" cy="355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87310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Make Decisions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Decide </a:t>
            </a:r>
            <a:r>
              <a:rPr lang="en-US" sz="2000" b="1" dirty="0">
                <a:solidFill>
                  <a:schemeClr val="tx2"/>
                </a:solidFill>
              </a:rPr>
              <a:t>faster, record forever: </a:t>
            </a:r>
            <a:r>
              <a:rPr lang="en-US" dirty="0"/>
              <a:t>Save your team from endless loops of long meetings and frustrating email threads.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18" b="12962"/>
          <a:stretch/>
        </p:blipFill>
        <p:spPr>
          <a:xfrm>
            <a:off x="1677170" y="1522744"/>
            <a:ext cx="7286076" cy="4391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8948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Share </a:t>
            </a:r>
            <a:r>
              <a:rPr lang="en-US" sz="2000" b="1" dirty="0">
                <a:solidFill>
                  <a:schemeClr val="tx2"/>
                </a:solidFill>
              </a:rPr>
              <a:t>and build knowledge:</a:t>
            </a:r>
            <a:r>
              <a:rPr lang="en-US" dirty="0"/>
              <a:t> Share anything you find on the web – articles, tweets, videos – and discuss it with your team.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2"/>
          <a:stretch/>
        </p:blipFill>
        <p:spPr>
          <a:xfrm>
            <a:off x="3027966" y="1533525"/>
            <a:ext cx="5001926" cy="417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4"/>
          <a:stretch/>
        </p:blipFill>
        <p:spPr>
          <a:xfrm>
            <a:off x="1699591" y="1546003"/>
            <a:ext cx="7345018" cy="42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2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9033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Stay </a:t>
            </a:r>
            <a:r>
              <a:rPr lang="en-US" sz="2000" b="1" dirty="0">
                <a:solidFill>
                  <a:schemeClr val="tx2"/>
                </a:solidFill>
              </a:rPr>
              <a:t>on task: </a:t>
            </a:r>
            <a:r>
              <a:rPr lang="en-US" dirty="0"/>
              <a:t>Assign tasks to teammates to keep work moving forward.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0"/>
          <a:stretch/>
        </p:blipFill>
        <p:spPr>
          <a:xfrm>
            <a:off x="1697741" y="1530372"/>
            <a:ext cx="7315200" cy="413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92002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Meeting Notes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Make Decisions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Share Links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Assign Tasks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Share Calendars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340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Collaboration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Schedule </a:t>
            </a:r>
            <a:r>
              <a:rPr lang="en-US" sz="2000" b="1" dirty="0">
                <a:solidFill>
                  <a:schemeClr val="tx2"/>
                </a:solidFill>
              </a:rPr>
              <a:t>people, projects, and events:  </a:t>
            </a:r>
            <a:r>
              <a:rPr lang="en-US" dirty="0"/>
              <a:t>Manage team leave, track JIRA projects, and plan events with Confluence Team Calendars.</a:t>
            </a:r>
          </a:p>
        </p:txBody>
      </p:sp>
      <p:sp>
        <p:nvSpPr>
          <p:cNvPr id="2" name="AutoShape 2" descr="Share calendars with coworkers in Confluence Team Calenda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wo-way JIRA integration in Confluence Team Calenda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D:\ALM\Confluence\images\team-calendars-wiki-calendar-deep-jira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67" y="1934850"/>
            <a:ext cx="7245626" cy="341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ALM\Confluence\images\team-calendars-wiki-calendar-share-calenda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0"/>
          <a:stretch/>
        </p:blipFill>
        <p:spPr bwMode="auto">
          <a:xfrm>
            <a:off x="1747632" y="1819602"/>
            <a:ext cx="7267161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38342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94214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Requirement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Define </a:t>
            </a:r>
            <a:r>
              <a:rPr lang="en-US" sz="2000" b="1" dirty="0">
                <a:solidFill>
                  <a:schemeClr val="tx2"/>
                </a:solidFill>
              </a:rPr>
              <a:t>product requirements: </a:t>
            </a:r>
            <a:r>
              <a:rPr lang="en-US" dirty="0"/>
              <a:t>Document, discuss, and track product requirements so your developers can hit the ground running.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1"/>
          <a:stretch/>
        </p:blipFill>
        <p:spPr>
          <a:xfrm>
            <a:off x="1658564" y="1734977"/>
            <a:ext cx="7475497" cy="288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8" b="24556"/>
          <a:stretch/>
        </p:blipFill>
        <p:spPr>
          <a:xfrm>
            <a:off x="1694189" y="1522403"/>
            <a:ext cx="7390433" cy="439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2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Confluence</a:t>
            </a:r>
            <a:r>
              <a:rPr lang="en-US" dirty="0" smtClean="0"/>
              <a:t>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Team </a:t>
            </a:r>
            <a:r>
              <a:rPr lang="en-US" dirty="0" smtClean="0"/>
              <a:t>collaboration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Agile </a:t>
            </a:r>
            <a:r>
              <a:rPr lang="en-US" dirty="0" smtClean="0"/>
              <a:t>development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Knowledge base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56567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 JIRA Issues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250" r="39142" b="49312"/>
          <a:stretch/>
        </p:blipFill>
        <p:spPr bwMode="auto">
          <a:xfrm>
            <a:off x="1681691" y="1519804"/>
            <a:ext cx="7419782" cy="4334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3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70497"/>
              </p:ext>
            </p:extLst>
          </p:nvPr>
        </p:nvGraphicFramePr>
        <p:xfrm>
          <a:off x="66675" y="1720850"/>
          <a:ext cx="1581150" cy="27889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Requirements </a:t>
            </a:r>
            <a:r>
              <a:rPr lang="en-US" sz="2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B</a:t>
            </a:r>
            <a:r>
              <a:rPr lang="en-US" sz="2000" b="1" dirty="0" smtClean="0">
                <a:solidFill>
                  <a:schemeClr val="tx2"/>
                </a:solidFill>
              </a:rPr>
              <a:t>acklog</a:t>
            </a:r>
            <a:r>
              <a:rPr lang="en-US" sz="2000" b="1" dirty="0">
                <a:solidFill>
                  <a:schemeClr val="tx2"/>
                </a:solidFill>
              </a:rPr>
              <a:t>: </a:t>
            </a:r>
            <a:r>
              <a:rPr lang="en-US" dirty="0"/>
              <a:t>Take your user stories in Confluence and put them in your backlog in JIRA without leaving Confluence.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15" y="1761892"/>
            <a:ext cx="6230220" cy="333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9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72311"/>
              </p:ext>
            </p:extLst>
          </p:nvPr>
        </p:nvGraphicFramePr>
        <p:xfrm>
          <a:off x="66675" y="1720850"/>
          <a:ext cx="1581150" cy="28244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Communicate </a:t>
            </a:r>
            <a:r>
              <a:rPr lang="en-US" sz="2000" b="1" dirty="0">
                <a:solidFill>
                  <a:schemeClr val="tx2"/>
                </a:solidFill>
              </a:rPr>
              <a:t>progress: </a:t>
            </a:r>
            <a:r>
              <a:rPr lang="en-US" dirty="0"/>
              <a:t>Keeping key stakeholders informed of the work your development team is doing in JIRA has never been this easy.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0"/>
          <a:stretch/>
        </p:blipFill>
        <p:spPr>
          <a:xfrm>
            <a:off x="1765624" y="1522245"/>
            <a:ext cx="6508102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8192"/>
              </p:ext>
            </p:extLst>
          </p:nvPr>
        </p:nvGraphicFramePr>
        <p:xfrm>
          <a:off x="66675" y="1720850"/>
          <a:ext cx="1581150" cy="3093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Add </a:t>
            </a:r>
            <a:r>
              <a:rPr lang="en-US" sz="2000" b="1" dirty="0">
                <a:solidFill>
                  <a:schemeClr val="tx2"/>
                </a:solidFill>
              </a:rPr>
              <a:t>Team Calendars:</a:t>
            </a:r>
            <a:r>
              <a:rPr lang="en-US" dirty="0"/>
              <a:t> Surface everything your team is working on in JIRA to everyone else that lives in Confluence with Team Calendars. </a:t>
            </a:r>
          </a:p>
        </p:txBody>
      </p:sp>
      <p:pic>
        <p:nvPicPr>
          <p:cNvPr id="4098" name="Picture 2" descr="D:\ALM\Confluence\images\team-calendars-wiki-calendar-custom-calendar-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83780"/>
            <a:ext cx="7477124" cy="3526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9744"/>
              </p:ext>
            </p:extLst>
          </p:nvPr>
        </p:nvGraphicFramePr>
        <p:xfrm>
          <a:off x="66675" y="1720850"/>
          <a:ext cx="1581150" cy="2763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JIRA 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Link to 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Publish Reports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Track Releases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Retrospectives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7458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Agile Development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Reflect </a:t>
            </a:r>
            <a:r>
              <a:rPr lang="en-US" sz="2000" b="1" dirty="0">
                <a:solidFill>
                  <a:schemeClr val="tx2"/>
                </a:solidFill>
              </a:rPr>
              <a:t>and improve: </a:t>
            </a:r>
            <a:r>
              <a:rPr lang="en-US" dirty="0"/>
              <a:t>Invite your team to reflect and improve – the agile way.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>
          <a:xfrm>
            <a:off x="1676401" y="1517368"/>
            <a:ext cx="7286846" cy="432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436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58804"/>
              </p:ext>
            </p:extLst>
          </p:nvPr>
        </p:nvGraphicFramePr>
        <p:xfrm>
          <a:off x="66675" y="1720850"/>
          <a:ext cx="1581150" cy="2895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Set </a:t>
            </a:r>
            <a:r>
              <a:rPr lang="en-US" sz="2000" b="1" dirty="0">
                <a:solidFill>
                  <a:schemeClr val="tx2"/>
                </a:solidFill>
              </a:rPr>
              <a:t>up in seconds: </a:t>
            </a:r>
            <a:r>
              <a:rPr lang="en-US" dirty="0"/>
              <a:t>Set up your fully functional knowledge base space in a few clicks.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99" y="1884338"/>
            <a:ext cx="6587164" cy="351633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85" y="1731494"/>
            <a:ext cx="7454086" cy="396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3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29647"/>
              </p:ext>
            </p:extLst>
          </p:nvPr>
        </p:nvGraphicFramePr>
        <p:xfrm>
          <a:off x="66675" y="1720850"/>
          <a:ext cx="1581150" cy="2656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 Knowledge Articles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Bundled </a:t>
            </a:r>
            <a:r>
              <a:rPr lang="en-US" sz="2000" b="1" dirty="0">
                <a:solidFill>
                  <a:schemeClr val="tx2"/>
                </a:solidFill>
              </a:rPr>
              <a:t>best practices: </a:t>
            </a:r>
            <a:r>
              <a:rPr lang="en-US" dirty="0"/>
              <a:t>Quickly document solutions to known issues with the bundled how-to and troubleshooting article Blueprints.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79" y="1712264"/>
            <a:ext cx="7448771" cy="390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6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6861"/>
              </p:ext>
            </p:extLst>
          </p:nvPr>
        </p:nvGraphicFramePr>
        <p:xfrm>
          <a:off x="66675" y="1720850"/>
          <a:ext cx="1581150" cy="2626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Instant structure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Structured </a:t>
            </a:r>
            <a:r>
              <a:rPr lang="en-US" sz="2000" b="1" dirty="0">
                <a:solidFill>
                  <a:schemeClr val="tx2"/>
                </a:solidFill>
              </a:rPr>
              <a:t>and searchable: </a:t>
            </a:r>
            <a:r>
              <a:rPr lang="en-US" dirty="0"/>
              <a:t>Help users find what they need by categorizing articles with labels.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4"/>
          <a:stretch/>
        </p:blipFill>
        <p:spPr>
          <a:xfrm>
            <a:off x="2080741" y="1515811"/>
            <a:ext cx="6754168" cy="438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6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7704"/>
              </p:ext>
            </p:extLst>
          </p:nvPr>
        </p:nvGraphicFramePr>
        <p:xfrm>
          <a:off x="66675" y="1720850"/>
          <a:ext cx="1581150" cy="2626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Simple Set 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 Knowledge Articles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Instant structure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Connect to Service Desk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6304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Why Confluence?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Knowledge </a:t>
                      </a:r>
                    </a:p>
                    <a:p>
                      <a:pPr algn="ctr"/>
                      <a:r>
                        <a:rPr lang="en-US" sz="2400" dirty="0" smtClean="0"/>
                        <a:t>Base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Connect </a:t>
            </a:r>
            <a:r>
              <a:rPr lang="en-US" sz="2000" b="1" dirty="0">
                <a:solidFill>
                  <a:schemeClr val="tx2"/>
                </a:solidFill>
              </a:rPr>
              <a:t>to JIRA Service Desk:</a:t>
            </a:r>
            <a:r>
              <a:rPr lang="en-US" dirty="0"/>
              <a:t> Confluence helps deflect requests by recommending relevant how-to and troubleshooting articles.</a:t>
            </a:r>
          </a:p>
        </p:txBody>
      </p:sp>
      <p:pic>
        <p:nvPicPr>
          <p:cNvPr id="5122" name="Picture 2" descr="D:\ALM\Confluence\images\confluence-knowledge-base-service-desk-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003734"/>
            <a:ext cx="7343227" cy="346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800" dirty="0"/>
              <a:t>Creating space for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2172565"/>
              </p:ext>
            </p:extLst>
          </p:nvPr>
        </p:nvGraphicFramePr>
        <p:xfrm>
          <a:off x="83128" y="2311396"/>
          <a:ext cx="8847116" cy="416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155835" y="2634826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9860" y="4644701"/>
            <a:ext cx="214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Team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96341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Centralize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056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0.gstatic.com/images?q=tbn:ANd9GcTXa6hyNZBQ8akB62_JG4HFeLUxfxDuWnz8O_FV_gjrySPPLjTxP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19" y="4127933"/>
            <a:ext cx="663233" cy="6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1.gstatic.com/images?q=tbn:ANd9GcRJQt9neVWXbjFLwKsFUk-dz4pucMC_tmgebTzpGCZmhnCWjy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06" y="4039468"/>
            <a:ext cx="866775" cy="8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 Diagonal Corner Rectangle 35"/>
          <p:cNvSpPr/>
          <p:nvPr/>
        </p:nvSpPr>
        <p:spPr>
          <a:xfrm>
            <a:off x="2094614" y="4954772"/>
            <a:ext cx="6677246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Capturing the knowledge is too often lost in email inboxes and shared network drives 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8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26" y="1821074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25" y="3211014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t2.gstatic.com/images?q=tbn:ANd9GcSaPUGLhmjw4VnAME89mbZQ8J7K_G6uYyXP0VLkLobNJwlWJpME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65" y="3227327"/>
            <a:ext cx="828453" cy="8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21" idx="0"/>
            <a:endCxn id="18" idx="1"/>
          </p:cNvCxnSpPr>
          <p:nvPr/>
        </p:nvCxnSpPr>
        <p:spPr>
          <a:xfrm flipV="1">
            <a:off x="3008592" y="2235301"/>
            <a:ext cx="1934434" cy="99202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pegasys.co.za/wp-content/uploads/2013/10/PD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66" y="2415936"/>
            <a:ext cx="756005" cy="75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9" idx="0"/>
            <a:endCxn id="18" idx="3"/>
          </p:cNvCxnSpPr>
          <p:nvPr/>
        </p:nvCxnSpPr>
        <p:spPr>
          <a:xfrm flipH="1" flipV="1">
            <a:off x="5771479" y="2235301"/>
            <a:ext cx="2234873" cy="97571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http://t2.gstatic.com/images?q=tbn:ANd9GcSunkLwEzK7EobIIUEPyg6VjZmefVlgc3e1FT410770CLGfGmj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38" y="2370982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>
            <a:stCxn id="19" idx="2"/>
            <a:endCxn id="1034" idx="3"/>
          </p:cNvCxnSpPr>
          <p:nvPr/>
        </p:nvCxnSpPr>
        <p:spPr>
          <a:xfrm flipH="1">
            <a:off x="7349081" y="4039468"/>
            <a:ext cx="657271" cy="420082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2"/>
            <a:endCxn id="1030" idx="1"/>
          </p:cNvCxnSpPr>
          <p:nvPr/>
        </p:nvCxnSpPr>
        <p:spPr>
          <a:xfrm>
            <a:off x="3008592" y="4055781"/>
            <a:ext cx="823927" cy="403769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34" idx="1"/>
            <a:endCxn id="1026" idx="2"/>
          </p:cNvCxnSpPr>
          <p:nvPr/>
        </p:nvCxnSpPr>
        <p:spPr>
          <a:xfrm flipH="1" flipV="1">
            <a:off x="4091569" y="3171941"/>
            <a:ext cx="2390737" cy="1287609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3"/>
            <a:endCxn id="1032" idx="2"/>
          </p:cNvCxnSpPr>
          <p:nvPr/>
        </p:nvCxnSpPr>
        <p:spPr>
          <a:xfrm flipV="1">
            <a:off x="4495752" y="3237757"/>
            <a:ext cx="2337774" cy="1221793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t1.gstatic.com/images?q=tbn:ANd9GcRhm7MvyL0b73cgbAaff50EpmEDMOxKpvG9itKzXEQeQo-pp3xvF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44" y="3608605"/>
            <a:ext cx="687819" cy="6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30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6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Glossary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255181" y="1721803"/>
            <a:ext cx="8660219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Confluence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www.atlassian.com/software/confluence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Confluence </a:t>
            </a:r>
            <a:r>
              <a:rPr lang="fr-FR" dirty="0"/>
              <a:t>Questions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www.atlassian.com/software/confluence/questions</a:t>
            </a:r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Confluence </a:t>
            </a:r>
            <a:r>
              <a:rPr lang="fr-FR" dirty="0"/>
              <a:t>Team </a:t>
            </a:r>
            <a:r>
              <a:rPr lang="fr-FR" dirty="0" err="1"/>
              <a:t>Calendars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www.atlassian.com/software/confluence/team-calendars</a:t>
            </a:r>
            <a:r>
              <a:rPr lang="fr-FR" dirty="0" smtClean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31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32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82863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Centralize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9201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https://www.atlassian.com/en/wac/software/confluence/tourBlocks/0/screenshotTourSection/0/imageBinary/FeatTour_NEW_812x383-C-BeforeAfter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www.atlassian.com/wac/software/confluence/productLogo/imageBinary/confluence_logo_la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63" y="4051005"/>
            <a:ext cx="2855264" cy="6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2668772" y="1949301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4586018" y="1949301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blueridgeobgyn.files.wordpress.com/2012/07/happy-web-us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1" t="13910" r="27820"/>
          <a:stretch/>
        </p:blipFill>
        <p:spPr bwMode="auto">
          <a:xfrm>
            <a:off x="6556586" y="1949300"/>
            <a:ext cx="1323753" cy="12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22" idx="2"/>
          </p:cNvCxnSpPr>
          <p:nvPr/>
        </p:nvCxnSpPr>
        <p:spPr>
          <a:xfrm flipH="1">
            <a:off x="5247894" y="3183416"/>
            <a:ext cx="1" cy="1005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2"/>
          </p:cNvCxnSpPr>
          <p:nvPr/>
        </p:nvCxnSpPr>
        <p:spPr>
          <a:xfrm flipH="1">
            <a:off x="5590795" y="3183415"/>
            <a:ext cx="1627668" cy="1005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4" idx="2"/>
          </p:cNvCxnSpPr>
          <p:nvPr/>
        </p:nvCxnSpPr>
        <p:spPr>
          <a:xfrm>
            <a:off x="3330649" y="3183416"/>
            <a:ext cx="1654975" cy="1005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2094614" y="4954772"/>
            <a:ext cx="6677246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Capturing </a:t>
            </a:r>
            <a:r>
              <a:rPr lang="en-US" dirty="0"/>
              <a:t>the knowledge </a:t>
            </a:r>
            <a:r>
              <a:rPr lang="en-US" dirty="0" smtClean="0"/>
              <a:t>is too </a:t>
            </a:r>
            <a:r>
              <a:rPr lang="en-US" dirty="0"/>
              <a:t>often lost in email inboxes and shared network drives </a:t>
            </a:r>
            <a:endParaRPr lang="en-US" dirty="0" smtClean="0"/>
          </a:p>
          <a:p>
            <a:pPr algn="ctr"/>
            <a:r>
              <a:rPr lang="en-US" dirty="0" smtClean="0"/>
              <a:t>Use </a:t>
            </a:r>
            <a:r>
              <a:rPr lang="en-US" sz="2000" b="1" dirty="0">
                <a:solidFill>
                  <a:schemeClr val="tx2"/>
                </a:solidFill>
              </a:rPr>
              <a:t>Confluence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instead – </a:t>
            </a:r>
            <a:r>
              <a:rPr lang="en-US" dirty="0"/>
              <a:t>where it's easy to find, use, and update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24668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6" y="1506632"/>
            <a:ext cx="7376184" cy="445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 Diagonal Corner Rectangle 5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Organize Team:</a:t>
            </a:r>
            <a:r>
              <a:rPr lang="en-US" dirty="0" smtClean="0"/>
              <a:t> Give </a:t>
            </a:r>
            <a:r>
              <a:rPr lang="en-US" dirty="0"/>
              <a:t>every team, </a:t>
            </a:r>
            <a:r>
              <a:rPr lang="en-US" dirty="0" smtClean="0"/>
              <a:t>project or </a:t>
            </a:r>
            <a:r>
              <a:rPr lang="en-US" dirty="0"/>
              <a:t>department its own space with its own permissions and theme.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17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1679944" y="1512749"/>
            <a:ext cx="7283302" cy="437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9733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7897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Organize </a:t>
            </a:r>
            <a:r>
              <a:rPr lang="en-US" sz="2000" b="1" dirty="0">
                <a:solidFill>
                  <a:schemeClr val="tx2"/>
                </a:solidFill>
              </a:rPr>
              <a:t>Information: </a:t>
            </a:r>
            <a:r>
              <a:rPr lang="en-US" dirty="0"/>
              <a:t>Keep information organized and accessible with a flexible page hierarchy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79944" y="3317359"/>
            <a:ext cx="2190307" cy="2566687"/>
          </a:xfrm>
          <a:prstGeom prst="roundRect">
            <a:avLst>
              <a:gd name="adj" fmla="val 79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92775" y="3317359"/>
            <a:ext cx="1538177" cy="2566688"/>
          </a:xfrm>
          <a:prstGeom prst="roundRect">
            <a:avLst>
              <a:gd name="adj" fmla="val 79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>
          <a:xfrm>
            <a:off x="1701210" y="1544266"/>
            <a:ext cx="7262036" cy="43568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0009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Discuss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 Diagonal Corner Rectangle 5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anything with a rich content editor in your web browser.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>
          <a:xfrm>
            <a:off x="1701210" y="1533622"/>
            <a:ext cx="7262036" cy="435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67707"/>
          <a:stretch/>
        </p:blipFill>
        <p:spPr>
          <a:xfrm>
            <a:off x="1701210" y="2266002"/>
            <a:ext cx="7262036" cy="73238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7" y="3225623"/>
            <a:ext cx="3814527" cy="22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2335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Discuss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203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Start discussions and capture your company's collective knowledge in Conflu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13299" r="384"/>
          <a:stretch/>
        </p:blipFill>
        <p:spPr>
          <a:xfrm>
            <a:off x="1675382" y="1616143"/>
            <a:ext cx="7415457" cy="4239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3"/>
          <a:stretch/>
        </p:blipFill>
        <p:spPr>
          <a:xfrm>
            <a:off x="1675381" y="1533281"/>
            <a:ext cx="7415457" cy="432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9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33342"/>
              </p:ext>
            </p:extLst>
          </p:nvPr>
        </p:nvGraphicFramePr>
        <p:xfrm>
          <a:off x="66675" y="1720850"/>
          <a:ext cx="1581150" cy="2890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Centralize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Create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Discuss</a:t>
                      </a:r>
                      <a:endParaRPr lang="en-US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 answers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JIRA Integration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2600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Confluence?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Team Collaboration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Agile Development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Knowledge 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Base</a:t>
                      </a:r>
                      <a:endParaRPr lang="en-US" sz="2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Start discussions and capture your company's collective knowledge in Conflu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2094613" y="6018045"/>
            <a:ext cx="6868633" cy="712381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Engage </a:t>
            </a:r>
            <a:r>
              <a:rPr lang="en-US" sz="2000" b="1" dirty="0">
                <a:solidFill>
                  <a:schemeClr val="tx2"/>
                </a:solidFill>
              </a:rPr>
              <a:t>everyone: </a:t>
            </a:r>
            <a:r>
              <a:rPr lang="en-US" dirty="0"/>
              <a:t>Whether you're in the same office or across the globe, it's easy to work together using Confluence.</a:t>
            </a:r>
          </a:p>
        </p:txBody>
      </p:sp>
      <p:pic>
        <p:nvPicPr>
          <p:cNvPr id="11" name="Picture 2" descr="https://confluence.atlassian.com/download/attachments/300816247/ConfluenceMobileMenu-trunc-50pc.PNG?version=3&amp;modificationDate=1408336810333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5" y="1533281"/>
            <a:ext cx="3266201" cy="432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onfluence.atlassian.com/download/attachments/300816247/ConfluenceNotificationsiPhone-trunc.PNG?version=20&amp;modificationDate=1408336839219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30" y="1533281"/>
            <a:ext cx="3430523" cy="4331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CF01F-6C9C-4532-949C-AB7EFB18C04F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1164</Words>
  <Application>Microsoft Office PowerPoint</Application>
  <PresentationFormat>On-screen Show (4:3)</PresentationFormat>
  <Paragraphs>374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By ALM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</vt:lpstr>
      <vt:lpstr>Any Questions?</vt:lpstr>
      <vt:lpstr>Glossary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Prajakta Babar</cp:lastModifiedBy>
  <cp:revision>534</cp:revision>
  <dcterms:created xsi:type="dcterms:W3CDTF">2009-07-20T04:26:09Z</dcterms:created>
  <dcterms:modified xsi:type="dcterms:W3CDTF">2014-08-28T13:40:27Z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