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7" r:id="rId5"/>
    <p:sldId id="258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2" r:id="rId17"/>
    <p:sldId id="323" r:id="rId18"/>
    <p:sldId id="324" r:id="rId19"/>
    <p:sldId id="325" r:id="rId20"/>
    <p:sldId id="321" r:id="rId21"/>
    <p:sldId id="326" r:id="rId22"/>
    <p:sldId id="327" r:id="rId23"/>
    <p:sldId id="328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>
        <p:scale>
          <a:sx n="100" d="100"/>
          <a:sy n="100" d="100"/>
        </p:scale>
        <p:origin x="-294" y="-9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4AD956-EE4C-4A29-A06C-89DAA5C0B580}" type="slidenum">
              <a:rPr lang="en-US" altLang="en-US" smtClean="0">
                <a:latin typeface="Calibri" pitchFamily="34" charset="0"/>
              </a:rPr>
              <a:pPr/>
              <a:t>1</a:t>
            </a:fld>
            <a:endParaRPr lang="en-US" altLang="en-US" smtClean="0">
              <a:latin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F68AC0-2E5B-467A-BC42-D72B88F4B666}" type="datetime1">
              <a:rPr lang="en-US" smtClean="0"/>
              <a:pPr>
                <a:defRPr/>
              </a:pPr>
              <a:t>9/8/2014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DA488-622B-4B03-89F7-0C7090BEF1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717" y="5736290"/>
            <a:ext cx="2017059" cy="376519"/>
          </a:xfrm>
        </p:spPr>
        <p:txBody>
          <a:bodyPr/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By ALM Team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7989D7-9D94-4B8A-A131-F16FC69DD6B1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pic>
        <p:nvPicPr>
          <p:cNvPr id="1026" name="Picture 2" descr="JIRA Ag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4972050"/>
            <a:ext cx="3337088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41713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Adopt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Launch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17937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 Agile?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553074"/>
            <a:ext cx="7219950" cy="931899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Effective collaboration: </a:t>
            </a:r>
            <a:r>
              <a:rPr lang="en-US" dirty="0"/>
              <a:t>A</a:t>
            </a:r>
            <a:r>
              <a:rPr lang="en-US" dirty="0" smtClean="0"/>
              <a:t>dd backlog issues to sprint </a:t>
            </a:r>
            <a:r>
              <a:rPr lang="en-US" dirty="0"/>
              <a:t>with the sprint marker. </a:t>
            </a:r>
            <a:r>
              <a:rPr lang="en-US" dirty="0" smtClean="0"/>
              <a:t>All stories above the sprint marker get discussed in the sprint planning session and are committed for current sprint.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661844"/>
            <a:ext cx="7334249" cy="37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7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84410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Adopt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Deliver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27011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 Agile?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124450"/>
            <a:ext cx="7219950" cy="1360524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Agile development and delivery: </a:t>
            </a:r>
            <a:r>
              <a:rPr lang="en-US" dirty="0" err="1" smtClean="0"/>
              <a:t>Swimlanes</a:t>
            </a:r>
            <a:r>
              <a:rPr lang="en-US" dirty="0" smtClean="0"/>
              <a:t> </a:t>
            </a:r>
            <a:r>
              <a:rPr lang="en-US" dirty="0" smtClean="0"/>
              <a:t> to see </a:t>
            </a:r>
            <a:r>
              <a:rPr lang="en-US" dirty="0"/>
              <a:t>progress on individual stories, </a:t>
            </a:r>
            <a:r>
              <a:rPr lang="en-US" dirty="0" smtClean="0"/>
              <a:t>quick </a:t>
            </a:r>
            <a:r>
              <a:rPr lang="en-US" dirty="0"/>
              <a:t>filters highlight specific areas that need attention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reate </a:t>
            </a:r>
            <a:r>
              <a:rPr lang="en-US" dirty="0"/>
              <a:t>personal quick filters that make it easy to report in for </a:t>
            </a:r>
            <a:r>
              <a:rPr lang="en-US" dirty="0" smtClean="0"/>
              <a:t>standup.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699205"/>
            <a:ext cx="7210425" cy="328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2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67935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Adopt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Grow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54911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 Agile?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145272"/>
            <a:ext cx="7219950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2000" b="1" dirty="0">
                <a:solidFill>
                  <a:schemeClr val="tx2"/>
                </a:solidFill>
              </a:rPr>
              <a:t>Actionable results: </a:t>
            </a:r>
            <a:r>
              <a:rPr lang="en-US" dirty="0" smtClean="0"/>
              <a:t>Retrospectives </a:t>
            </a:r>
            <a:r>
              <a:rPr lang="en-US" dirty="0"/>
              <a:t>are sprint reviews which </a:t>
            </a:r>
            <a:r>
              <a:rPr lang="en-US" dirty="0" smtClean="0"/>
              <a:t>to evolve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JIRA </a:t>
            </a:r>
            <a:r>
              <a:rPr lang="en-US" dirty="0" err="1"/>
              <a:t>Agile's</a:t>
            </a:r>
            <a:r>
              <a:rPr lang="en-US" dirty="0"/>
              <a:t> extensive reports give the team critical insight into their agile process and results</a:t>
            </a:r>
            <a:r>
              <a:rPr lang="en-US" dirty="0" smtClean="0"/>
              <a:t>. Like </a:t>
            </a:r>
            <a:r>
              <a:rPr lang="en-US" dirty="0" err="1" smtClean="0"/>
              <a:t>Burndown</a:t>
            </a:r>
            <a:r>
              <a:rPr lang="en-US" dirty="0" smtClean="0"/>
              <a:t> chart to get progress </a:t>
            </a:r>
            <a:r>
              <a:rPr lang="en-US" dirty="0"/>
              <a:t>towards the sprint </a:t>
            </a:r>
            <a:r>
              <a:rPr lang="en-US" dirty="0" smtClean="0"/>
              <a:t>commitment. </a:t>
            </a:r>
          </a:p>
          <a:p>
            <a:endParaRPr lang="en-US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581150"/>
            <a:ext cx="7143751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9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23601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Champion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45704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 Agile?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145272"/>
            <a:ext cx="7219950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Established methodology: 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en-US" dirty="0" smtClean="0"/>
              <a:t>atalyst  for </a:t>
            </a:r>
            <a:r>
              <a:rPr lang="en-US" dirty="0"/>
              <a:t>change through small, incremental improvements to your existing process – be it scrum or otherwise.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 smtClean="0"/>
              <a:t>pplied </a:t>
            </a:r>
            <a:r>
              <a:rPr lang="en-US" dirty="0"/>
              <a:t>to software development, </a:t>
            </a:r>
            <a:r>
              <a:rPr lang="en-US" dirty="0" err="1"/>
              <a:t>DevOps</a:t>
            </a:r>
            <a:r>
              <a:rPr lang="en-US" dirty="0"/>
              <a:t>, IT operations, and many other processes.</a:t>
            </a:r>
            <a:endParaRPr lang="en-US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524000"/>
            <a:ext cx="7219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4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61841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74608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 Agile?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553075"/>
            <a:ext cx="7219950" cy="931899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Transparent workflow: </a:t>
            </a:r>
            <a:r>
              <a:rPr lang="en-US" dirty="0" smtClean="0"/>
              <a:t>Map </a:t>
            </a:r>
            <a:r>
              <a:rPr lang="en-US" dirty="0"/>
              <a:t>columns </a:t>
            </a:r>
            <a:r>
              <a:rPr lang="en-US" dirty="0" smtClean="0"/>
              <a:t>to </a:t>
            </a:r>
            <a:r>
              <a:rPr lang="en-US" dirty="0"/>
              <a:t>the steps of your existing workflow. Add or remove columns as the process evolves over time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49" y="1790474"/>
            <a:ext cx="7086601" cy="35816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184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32842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Organize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42335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 Agile?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248274"/>
            <a:ext cx="7219950" cy="1236699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Personalized implementation: </a:t>
            </a:r>
            <a:r>
              <a:rPr lang="en-US" dirty="0" smtClean="0"/>
              <a:t>Separate </a:t>
            </a:r>
            <a:r>
              <a:rPr lang="en-US" dirty="0"/>
              <a:t>issues on your board using </a:t>
            </a:r>
            <a:r>
              <a:rPr lang="en-US" dirty="0" err="1" smtClean="0"/>
              <a:t>swimlanes</a:t>
            </a:r>
            <a:r>
              <a:rPr lang="en-US" dirty="0"/>
              <a:t> </a:t>
            </a:r>
            <a:r>
              <a:rPr lang="en-US" dirty="0"/>
              <a:t>like Expedite.</a:t>
            </a:r>
            <a:endParaRPr lang="en-US" dirty="0"/>
          </a:p>
          <a:p>
            <a:r>
              <a:rPr lang="en-US" dirty="0" err="1"/>
              <a:t>Swimlanes</a:t>
            </a:r>
            <a:r>
              <a:rPr lang="en-US" dirty="0"/>
              <a:t> may be configured using the JIRA Query Language (JQL), giving the team complete control over the issue selection criteria.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601972"/>
            <a:ext cx="72199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54156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Optimize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74429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 Agile?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476874"/>
            <a:ext cx="7219950" cy="1008099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Supercharged </a:t>
            </a:r>
            <a:r>
              <a:rPr lang="en-US" sz="2000" b="1" dirty="0" err="1" smtClean="0">
                <a:solidFill>
                  <a:schemeClr val="tx2"/>
                </a:solidFill>
              </a:rPr>
              <a:t>productivity:</a:t>
            </a:r>
            <a:r>
              <a:rPr lang="en-US" dirty="0" err="1" smtClean="0"/>
              <a:t>Set</a:t>
            </a:r>
            <a:r>
              <a:rPr lang="en-US" dirty="0" smtClean="0"/>
              <a:t> </a:t>
            </a:r>
            <a:r>
              <a:rPr lang="en-US" dirty="0"/>
              <a:t>minimum and maximum column constraints to identify spare capacity and bottlenecks. </a:t>
            </a:r>
            <a:endParaRPr lang="en-US" dirty="0" smtClean="0"/>
          </a:p>
          <a:p>
            <a:r>
              <a:rPr lang="en-US" dirty="0" smtClean="0"/>
              <a:t>Optimizing </a:t>
            </a:r>
            <a:r>
              <a:rPr lang="en-US" dirty="0"/>
              <a:t>flow leads to greater productivity.</a:t>
            </a:r>
            <a:endParaRPr lang="en-US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528982"/>
            <a:ext cx="7269994" cy="38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074503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Champion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Analyze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31481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 Agile?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572124"/>
            <a:ext cx="7219950" cy="912849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Constructive analysis: </a:t>
            </a:r>
            <a:r>
              <a:rPr lang="en-US" dirty="0" smtClean="0"/>
              <a:t>Monitor </a:t>
            </a:r>
            <a:r>
              <a:rPr lang="en-US" dirty="0"/>
              <a:t>current trends and analyze past progress with the cumulative flow diagram. </a:t>
            </a:r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/>
              <a:t>where work is building up and bottlenecks occur.</a:t>
            </a:r>
            <a:endParaRPr lang="en-US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571625"/>
            <a:ext cx="7267575" cy="38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3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82453"/>
              </p:ext>
            </p:extLst>
          </p:nvPr>
        </p:nvGraphicFramePr>
        <p:xfrm>
          <a:off x="66675" y="1720850"/>
          <a:ext cx="1581150" cy="13817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Jira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Confluence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 Tools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97742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 Agile?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381624"/>
            <a:ext cx="7219950" cy="1103349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2000" b="1" dirty="0">
                <a:solidFill>
                  <a:schemeClr val="tx2"/>
                </a:solidFill>
              </a:rPr>
              <a:t>Rock-solid foundation: </a:t>
            </a:r>
            <a:r>
              <a:rPr lang="en-US" dirty="0" smtClean="0"/>
              <a:t>Build work </a:t>
            </a:r>
            <a:r>
              <a:rPr lang="en-US" dirty="0"/>
              <a:t>management platform with flexible workflows, issue types, fields, and powerful search. </a:t>
            </a:r>
            <a:endParaRPr lang="en-US" dirty="0" smtClean="0"/>
          </a:p>
          <a:p>
            <a:r>
              <a:rPr lang="en-US" dirty="0" smtClean="0"/>
              <a:t>JIRA </a:t>
            </a:r>
            <a:r>
              <a:rPr lang="en-US" dirty="0"/>
              <a:t>Agile works with JIRA Capture supporting exploratory testing for agile teams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50" y="1677906"/>
            <a:ext cx="7213801" cy="35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24478"/>
              </p:ext>
            </p:extLst>
          </p:nvPr>
        </p:nvGraphicFramePr>
        <p:xfrm>
          <a:off x="66675" y="1720850"/>
          <a:ext cx="1581150" cy="13817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Jira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Confluence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 Tools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26137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 Agile?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229224"/>
            <a:ext cx="7219950" cy="1255749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Consolidated knowledge base: </a:t>
            </a:r>
            <a:r>
              <a:rPr lang="en-US" dirty="0" smtClean="0"/>
              <a:t>JIRA </a:t>
            </a:r>
            <a:r>
              <a:rPr lang="en-US" dirty="0"/>
              <a:t>Agile integrates with Confluence to link requirements to user </a:t>
            </a:r>
            <a:r>
              <a:rPr lang="en-US" dirty="0" smtClean="0"/>
              <a:t>stories.</a:t>
            </a:r>
          </a:p>
          <a:p>
            <a:r>
              <a:rPr lang="en-US" dirty="0" smtClean="0"/>
              <a:t>Consolidate team's </a:t>
            </a:r>
            <a:r>
              <a:rPr lang="en-US" dirty="0"/>
              <a:t>activities – like important sprint dates and team leave </a:t>
            </a:r>
            <a:r>
              <a:rPr lang="en-US" dirty="0" smtClean="0"/>
              <a:t>with Confluence </a:t>
            </a:r>
            <a:r>
              <a:rPr lang="en-US" dirty="0"/>
              <a:t>Team </a:t>
            </a:r>
            <a:r>
              <a:rPr lang="en-US" dirty="0" smtClean="0"/>
              <a:t>Calendars.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504506"/>
            <a:ext cx="7305674" cy="363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3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</a:t>
            </a:r>
            <a:r>
              <a:rPr lang="en-US" dirty="0" smtClean="0"/>
              <a:t>Jira Agile?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Scrum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Kanban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Integrations</a:t>
            </a:r>
          </a:p>
          <a:p>
            <a:pPr eaLnBrk="1" hangingPunct="1"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 eaLnBrk="1" hangingPunct="1"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8274AD-7B8F-42FF-BC16-FA6CEC88D782}" type="slidenum">
              <a:rPr lang="en-US" altLang="en-US" smtClean="0">
                <a:solidFill>
                  <a:srgbClr val="262626"/>
                </a:solidFill>
              </a:rPr>
              <a:pPr/>
              <a:t>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20018"/>
              </p:ext>
            </p:extLst>
          </p:nvPr>
        </p:nvGraphicFramePr>
        <p:xfrm>
          <a:off x="66675" y="1720850"/>
          <a:ext cx="1581150" cy="13817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Jira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Confluence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Developer Tools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57894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 Agile?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145272"/>
            <a:ext cx="7219950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Issues, stories, and source – together: </a:t>
            </a:r>
            <a:r>
              <a:rPr lang="en-US" dirty="0" smtClean="0"/>
              <a:t>Add </a:t>
            </a:r>
            <a:r>
              <a:rPr lang="en-US" dirty="0"/>
              <a:t>JIRA issue key to commit message to bridge the gap between user story in JIRA Agile </a:t>
            </a:r>
            <a:r>
              <a:rPr lang="en-US" dirty="0" smtClean="0"/>
              <a:t>and source </a:t>
            </a:r>
            <a:r>
              <a:rPr lang="en-US" dirty="0"/>
              <a:t>code. </a:t>
            </a:r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/>
              <a:t>what issues got fixed, when, and what code changes fixed those issues.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556832"/>
            <a:ext cx="7305674" cy="34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6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85A0A-95A4-4044-A933-599D0F3447F1}" type="slidenum">
              <a:rPr lang="en-US" altLang="en-US" smtClean="0">
                <a:solidFill>
                  <a:srgbClr val="262626"/>
                </a:solidFill>
              </a:rPr>
              <a:pPr/>
              <a:t>21</a:t>
            </a:fld>
            <a:endParaRPr lang="en-US" altLang="en-US" smtClean="0">
              <a:solidFill>
                <a:srgbClr val="262626"/>
              </a:solidFill>
            </a:endParaRPr>
          </a:p>
        </p:txBody>
      </p:sp>
      <p:pic>
        <p:nvPicPr>
          <p:cNvPr id="41988" name="Picture 2" descr="http://1.bp.blogspot.com/-qEdqe2mHxnQ/UcXDgQ4Mx1I/AAAAAAAAI_8/ArB7hXsA3OE/s1600/Question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85900"/>
            <a:ext cx="5713413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1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2"/>
          <p:cNvSpPr>
            <a:spLocks noGrp="1"/>
          </p:cNvSpPr>
          <p:nvPr>
            <p:ph type="title"/>
          </p:nvPr>
        </p:nvSpPr>
        <p:spPr bwMode="auto">
          <a:xfrm>
            <a:off x="1657350" y="50117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altLang="en-US" smtClean="0"/>
              <a:t>Thank You!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392863"/>
            <a:ext cx="4937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FE164C-A005-41C6-AA26-A41324231A6F}" type="slidenum">
              <a:rPr lang="en-US" altLang="en-US" smtClean="0">
                <a:solidFill>
                  <a:srgbClr val="262626"/>
                </a:solidFill>
              </a:rPr>
              <a:pPr/>
              <a:t>22</a:t>
            </a:fld>
            <a:endParaRPr lang="en-US" altLang="en-US" smtClean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19971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Plan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Evolve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834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Jira Agile?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734050"/>
            <a:ext cx="7219950" cy="75092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Flexible </a:t>
            </a:r>
            <a:r>
              <a:rPr lang="en-US" sz="2000" b="1" dirty="0" smtClean="0">
                <a:solidFill>
                  <a:schemeClr val="tx2"/>
                </a:solidFill>
              </a:rPr>
              <a:t>planning: </a:t>
            </a:r>
            <a:r>
              <a:rPr lang="en-US" dirty="0" smtClean="0"/>
              <a:t>JIRA </a:t>
            </a:r>
            <a:r>
              <a:rPr lang="en-US" dirty="0" err="1"/>
              <a:t>Agile's</a:t>
            </a:r>
            <a:r>
              <a:rPr lang="en-US" dirty="0"/>
              <a:t> rich feature set enables </a:t>
            </a:r>
            <a:r>
              <a:rPr lang="en-US" dirty="0" smtClean="0"/>
              <a:t>to </a:t>
            </a:r>
            <a:r>
              <a:rPr lang="en-US" dirty="0"/>
              <a:t>flexibly plan and adopt the best agile practices for your organization. 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1" y="1708538"/>
            <a:ext cx="7296149" cy="381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435640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Estimate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Evolve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17128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Jira Agile?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145272"/>
            <a:ext cx="7219950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Accurate estimations: </a:t>
            </a:r>
            <a:r>
              <a:rPr lang="en-US" dirty="0" smtClean="0"/>
              <a:t>Add </a:t>
            </a:r>
            <a:r>
              <a:rPr lang="en-US" dirty="0"/>
              <a:t>estimates and bugs to user stories while in a planning </a:t>
            </a:r>
            <a:r>
              <a:rPr lang="en-US" dirty="0" smtClean="0"/>
              <a:t>meeting.</a:t>
            </a:r>
          </a:p>
          <a:p>
            <a:r>
              <a:rPr lang="en-US" dirty="0" smtClean="0"/>
              <a:t>Tracking estimates </a:t>
            </a:r>
            <a:r>
              <a:rPr lang="en-US" dirty="0"/>
              <a:t>on each story helps </a:t>
            </a:r>
            <a:r>
              <a:rPr lang="en-US" dirty="0" smtClean="0"/>
              <a:t>team </a:t>
            </a:r>
            <a:r>
              <a:rPr lang="en-US" dirty="0"/>
              <a:t>become more accurate</a:t>
            </a:r>
            <a:r>
              <a:rPr lang="en-US" dirty="0" smtClean="0"/>
              <a:t>.</a:t>
            </a:r>
          </a:p>
          <a:p>
            <a:r>
              <a:rPr lang="en-US" dirty="0"/>
              <a:t>Use story points, ideal hours, t-shirt sizes, or your own estimation technique – JIRA Agile supports them all.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4" y="1615630"/>
            <a:ext cx="7210426" cy="346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3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53364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Prioritize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Evolve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28153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Jira Agile?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324474"/>
            <a:ext cx="7219950" cy="1160499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Value-driven prioritization: </a:t>
            </a:r>
            <a:r>
              <a:rPr lang="en-US" dirty="0" smtClean="0"/>
              <a:t>Order user </a:t>
            </a:r>
            <a:r>
              <a:rPr lang="en-US" dirty="0"/>
              <a:t>stories and bugs in the product backlog by dragging and dropping issues. </a:t>
            </a:r>
            <a:endParaRPr lang="en-US" dirty="0" smtClean="0"/>
          </a:p>
          <a:p>
            <a:r>
              <a:rPr lang="en-US" dirty="0" smtClean="0"/>
              <a:t>Put </a:t>
            </a:r>
            <a:r>
              <a:rPr lang="en-US" dirty="0"/>
              <a:t>the stories that deliver the most customer value at the top of the backlog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1" y="1590675"/>
            <a:ext cx="72199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77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57661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Execute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Evolve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13558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Jira Agile?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ound Diagonal Corner Rectangle 7"/>
          <p:cNvSpPr/>
          <p:nvPr/>
        </p:nvSpPr>
        <p:spPr>
          <a:xfrm>
            <a:off x="1714501" y="5514974"/>
            <a:ext cx="7219950" cy="969999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Transparent execution: </a:t>
            </a:r>
            <a:r>
              <a:rPr lang="en-US" dirty="0" smtClean="0"/>
              <a:t>Update </a:t>
            </a:r>
            <a:r>
              <a:rPr lang="en-US" dirty="0"/>
              <a:t>the status of stories by drag and drop, or edit story details directly in the integrated detail view.</a:t>
            </a:r>
            <a:endParaRPr lang="en-US" dirty="0" smtClean="0"/>
          </a:p>
          <a:p>
            <a:r>
              <a:rPr lang="en-US" dirty="0" smtClean="0"/>
              <a:t>Brings the </a:t>
            </a:r>
            <a:r>
              <a:rPr lang="en-US" dirty="0"/>
              <a:t>transparency as everyone shares the same </a:t>
            </a:r>
            <a:r>
              <a:rPr lang="en-US" dirty="0" smtClean="0"/>
              <a:t>view.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1" y="1704975"/>
            <a:ext cx="7296148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66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87016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Evolve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97068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Why </a:t>
                      </a:r>
                    </a:p>
                    <a:p>
                      <a:pPr algn="ctr"/>
                      <a:r>
                        <a:rPr lang="en-US" sz="2400" dirty="0" smtClean="0"/>
                        <a:t>Jira Agile?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145272"/>
            <a:ext cx="7219950" cy="1339702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Scalable evolution: </a:t>
            </a:r>
            <a:r>
              <a:rPr lang="en-US" dirty="0" smtClean="0"/>
              <a:t>Agile </a:t>
            </a:r>
            <a:r>
              <a:rPr lang="en-US" dirty="0"/>
              <a:t>is all about scale. Extend JIRA's issue types, fields, and workflows to adapt as your team </a:t>
            </a:r>
            <a:r>
              <a:rPr lang="en-US" dirty="0" smtClean="0"/>
              <a:t>evolves.</a:t>
            </a:r>
          </a:p>
          <a:p>
            <a:r>
              <a:rPr lang="en-US" dirty="0"/>
              <a:t>Manage issues from multiple projects in a single board, groom huge backlogs with multi-select ranking. 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733550"/>
            <a:ext cx="7096126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7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26254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Adopt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26630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 Agile?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334000"/>
            <a:ext cx="7219950" cy="1150974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Time-tested techniques: </a:t>
            </a:r>
            <a:r>
              <a:rPr lang="en-US" dirty="0" smtClean="0"/>
              <a:t>Teams using scrum plan </a:t>
            </a:r>
            <a:r>
              <a:rPr lang="en-US" dirty="0"/>
              <a:t>work in </a:t>
            </a:r>
            <a:r>
              <a:rPr lang="en-US" i="1" dirty="0"/>
              <a:t>sprints</a:t>
            </a:r>
            <a:r>
              <a:rPr lang="en-US" dirty="0"/>
              <a:t>, short blocks of time in which the team can estimate, and return value back to the customer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scrum to deliver complex solutions in a structured, predictable way.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1" y="1581149"/>
            <a:ext cx="7143750" cy="360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95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187588"/>
              </p:ext>
            </p:extLst>
          </p:nvPr>
        </p:nvGraphicFramePr>
        <p:xfrm>
          <a:off x="66675" y="1720850"/>
          <a:ext cx="158115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8115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Adopt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33535"/>
              </p:ext>
            </p:extLst>
          </p:nvPr>
        </p:nvGraphicFramePr>
        <p:xfrm>
          <a:off x="-4" y="682624"/>
          <a:ext cx="91440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286001"/>
                <a:gridCol w="2286001"/>
                <a:gridCol w="2286001"/>
              </a:tblGrid>
              <a:tr h="7842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Why </a:t>
                      </a:r>
                    </a:p>
                    <a:p>
                      <a:pPr algn="ctr"/>
                      <a:r>
                        <a:rPr lang="en-US" sz="2400" b="0" dirty="0" smtClean="0"/>
                        <a:t>Jira Agile?</a:t>
                      </a:r>
                      <a:endParaRPr lang="en-US" sz="2400" b="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Kanban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Integrations</a:t>
                      </a: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 Diagonal Corner Rectangle 6"/>
          <p:cNvSpPr/>
          <p:nvPr/>
        </p:nvSpPr>
        <p:spPr>
          <a:xfrm>
            <a:off x="1714501" y="5324474"/>
            <a:ext cx="7219950" cy="1160499"/>
          </a:xfrm>
          <a:prstGeom prst="round2Diag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2"/>
                </a:solidFill>
              </a:rPr>
              <a:t>Prioritized organization: </a:t>
            </a:r>
            <a:r>
              <a:rPr lang="en-US" dirty="0"/>
              <a:t>E</a:t>
            </a:r>
            <a:r>
              <a:rPr lang="en-US" dirty="0" smtClean="0"/>
              <a:t>nsuring </a:t>
            </a:r>
            <a:r>
              <a:rPr lang="en-US" dirty="0"/>
              <a:t>the team is working on the highest-priority items first.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JIRA Agile, the team can organize stories in sprints, in larger epics, and across release versions.</a:t>
            </a:r>
            <a:endParaRPr lang="en-US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590675"/>
            <a:ext cx="7219951" cy="35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5D1B18D8090143AD0CE3822D887F30" ma:contentTypeVersion="0" ma:contentTypeDescription="Create a new document." ma:contentTypeScope="" ma:versionID="112fd6e2c9d8cc84f0aca1c16b39f2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CF01F-6C9C-4532-949C-AB7EFB18C04F}">
  <ds:schemaRefs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2D5BE00-6C37-41D2-A48D-86C04BBAFF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DAFC7A-B673-4785-8EE4-539ED5D21B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9661</TotalTime>
  <Words>790</Words>
  <Application>Microsoft Office PowerPoint</Application>
  <PresentationFormat>On-screen Show (4:3)</PresentationFormat>
  <Paragraphs>246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By ALM Team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Shital Kore</cp:lastModifiedBy>
  <cp:revision>697</cp:revision>
  <dcterms:created xsi:type="dcterms:W3CDTF">2009-07-20T04:26:09Z</dcterms:created>
  <dcterms:modified xsi:type="dcterms:W3CDTF">2014-09-08T09:11:08Z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0x010100B25D1B18D8090143AD0CE3822D887F30</vt:lpwstr>
  </property>
</Properties>
</file>