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55" r:id="rId2"/>
    <p:sldMasterId id="2147484391" r:id="rId3"/>
    <p:sldMasterId id="2147484412" r:id="rId4"/>
    <p:sldMasterId id="2147484433" r:id="rId5"/>
  </p:sldMasterIdLst>
  <p:notesMasterIdLst>
    <p:notesMasterId r:id="rId43"/>
  </p:notesMasterIdLst>
  <p:handoutMasterIdLst>
    <p:handoutMasterId r:id="rId44"/>
  </p:handoutMasterIdLst>
  <p:sldIdLst>
    <p:sldId id="289" r:id="rId6"/>
    <p:sldId id="277" r:id="rId7"/>
    <p:sldId id="288" r:id="rId8"/>
    <p:sldId id="282" r:id="rId9"/>
    <p:sldId id="283" r:id="rId10"/>
    <p:sldId id="311" r:id="rId11"/>
    <p:sldId id="290" r:id="rId12"/>
    <p:sldId id="319" r:id="rId13"/>
    <p:sldId id="291" r:id="rId14"/>
    <p:sldId id="292" r:id="rId15"/>
    <p:sldId id="294" r:id="rId16"/>
    <p:sldId id="295" r:id="rId17"/>
    <p:sldId id="314" r:id="rId18"/>
    <p:sldId id="315" r:id="rId19"/>
    <p:sldId id="316" r:id="rId20"/>
    <p:sldId id="317" r:id="rId21"/>
    <p:sldId id="296" r:id="rId22"/>
    <p:sldId id="312" r:id="rId23"/>
    <p:sldId id="297" r:id="rId24"/>
    <p:sldId id="298" r:id="rId25"/>
    <p:sldId id="299" r:id="rId26"/>
    <p:sldId id="300" r:id="rId27"/>
    <p:sldId id="313" r:id="rId28"/>
    <p:sldId id="301" r:id="rId29"/>
    <p:sldId id="318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293" r:id="rId40"/>
    <p:sldId id="284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20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642A0-5D63-41ED-BC4B-8365D49C8F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5C6A8-A705-4FC2-862C-1B1B177D6C1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+mn-lt"/>
            </a:rPr>
            <a:t>Configuration management tool.</a:t>
          </a:r>
          <a:endParaRPr lang="en-US" sz="1800" dirty="0">
            <a:solidFill>
              <a:schemeClr val="bg1"/>
            </a:solidFill>
          </a:endParaRPr>
        </a:p>
      </dgm:t>
    </dgm:pt>
    <dgm:pt modelId="{64F73474-8109-460A-AA5F-0351A5597B8B}" type="parTrans" cxnId="{3E55346C-B249-4182-B575-A9CF459E3C89}">
      <dgm:prSet/>
      <dgm:spPr/>
      <dgm:t>
        <a:bodyPr/>
        <a:lstStyle/>
        <a:p>
          <a:endParaRPr lang="en-US"/>
        </a:p>
      </dgm:t>
    </dgm:pt>
    <dgm:pt modelId="{F298BF99-16F9-41C3-88B8-6E7F4D746F25}" type="sibTrans" cxnId="{3E55346C-B249-4182-B575-A9CF459E3C89}">
      <dgm:prSet/>
      <dgm:spPr/>
      <dgm:t>
        <a:bodyPr/>
        <a:lstStyle/>
        <a:p>
          <a:endParaRPr lang="en-US"/>
        </a:p>
      </dgm:t>
    </dgm:pt>
    <dgm:pt modelId="{C863D502-ABAE-46A5-BC3E-6AB2CA28DB6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+mn-lt"/>
            </a:rPr>
            <a:t>Automates the configuration management and report generation.</a:t>
          </a:r>
          <a:endParaRPr lang="en-US" sz="1800" dirty="0">
            <a:solidFill>
              <a:schemeClr val="bg1"/>
            </a:solidFill>
          </a:endParaRPr>
        </a:p>
      </dgm:t>
    </dgm:pt>
    <dgm:pt modelId="{C958A5F0-1072-4921-BCAA-621962C23ACB}" type="sibTrans" cxnId="{BA661DF4-5EF6-4F11-B4F8-F8F40E6AA03E}">
      <dgm:prSet/>
      <dgm:spPr/>
      <dgm:t>
        <a:bodyPr/>
        <a:lstStyle/>
        <a:p>
          <a:endParaRPr lang="en-US"/>
        </a:p>
      </dgm:t>
    </dgm:pt>
    <dgm:pt modelId="{49E9D926-1609-4B81-951E-F87C92621E8C}" type="parTrans" cxnId="{BA661DF4-5EF6-4F11-B4F8-F8F40E6AA03E}">
      <dgm:prSet/>
      <dgm:spPr/>
      <dgm:t>
        <a:bodyPr/>
        <a:lstStyle/>
        <a:p>
          <a:endParaRPr lang="en-US"/>
        </a:p>
      </dgm:t>
    </dgm:pt>
    <dgm:pt modelId="{EA12105A-B9A9-4344-8F85-8E2669CA4116}">
      <dgm:prSet phldrT="[Text]" custT="1"/>
      <dgm:spPr/>
      <dgm:t>
        <a:bodyPr/>
        <a:lstStyle/>
        <a:p>
          <a:r>
            <a:rPr lang="en-US" altLang="en-US" sz="1800" dirty="0" smtClean="0">
              <a:solidFill>
                <a:schemeClr val="bg1"/>
              </a:solidFill>
              <a:latin typeface="+mn-lt"/>
            </a:rPr>
            <a:t>User interface is simple, intuitive, and visually appealing.</a:t>
          </a:r>
          <a:endParaRPr lang="en-US" sz="1800" dirty="0">
            <a:solidFill>
              <a:schemeClr val="bg1"/>
            </a:solidFill>
          </a:endParaRPr>
        </a:p>
      </dgm:t>
    </dgm:pt>
    <dgm:pt modelId="{155B54F1-D244-45EB-827B-E2E965D3E825}" type="parTrans" cxnId="{1F9AC5D5-BF06-446D-943C-EB24D6AB6DD4}">
      <dgm:prSet/>
      <dgm:spPr/>
      <dgm:t>
        <a:bodyPr/>
        <a:lstStyle/>
        <a:p>
          <a:endParaRPr lang="en-US"/>
        </a:p>
      </dgm:t>
    </dgm:pt>
    <dgm:pt modelId="{5326B7C9-0AC9-463B-9DAC-AEFF51631672}" type="sibTrans" cxnId="{1F9AC5D5-BF06-446D-943C-EB24D6AB6DD4}">
      <dgm:prSet/>
      <dgm:spPr/>
      <dgm:t>
        <a:bodyPr/>
        <a:lstStyle/>
        <a:p>
          <a:endParaRPr lang="en-US"/>
        </a:p>
      </dgm:t>
    </dgm:pt>
    <dgm:pt modelId="{21FBBD3D-908F-47C1-BC6F-288121221338}">
      <dgm:prSet phldrT="[Text]" custT="1"/>
      <dgm:spPr/>
      <dgm:t>
        <a:bodyPr/>
        <a:lstStyle/>
        <a:p>
          <a:r>
            <a:rPr lang="en-US" altLang="en-US" sz="1800" dirty="0" smtClean="0">
              <a:solidFill>
                <a:schemeClr val="bg1"/>
              </a:solidFill>
              <a:latin typeface="+mn-lt"/>
            </a:rPr>
            <a:t>Easy to install and use.</a:t>
          </a:r>
          <a:endParaRPr lang="en-US" sz="1800" dirty="0">
            <a:solidFill>
              <a:schemeClr val="bg1"/>
            </a:solidFill>
          </a:endParaRPr>
        </a:p>
      </dgm:t>
    </dgm:pt>
    <dgm:pt modelId="{7F5A12B4-91BD-4240-928C-7D71A7DB9DFB}" type="parTrans" cxnId="{BFF9C6AB-A32F-4C16-BB5C-7BB79DCC0396}">
      <dgm:prSet/>
      <dgm:spPr/>
      <dgm:t>
        <a:bodyPr/>
        <a:lstStyle/>
        <a:p>
          <a:endParaRPr lang="en-US"/>
        </a:p>
      </dgm:t>
    </dgm:pt>
    <dgm:pt modelId="{027B0442-2116-4D31-9108-9739509B3797}" type="sibTrans" cxnId="{BFF9C6AB-A32F-4C16-BB5C-7BB79DCC0396}">
      <dgm:prSet/>
      <dgm:spPr/>
      <dgm:t>
        <a:bodyPr/>
        <a:lstStyle/>
        <a:p>
          <a:endParaRPr lang="en-US"/>
        </a:p>
      </dgm:t>
    </dgm:pt>
    <dgm:pt modelId="{9834C69D-DCD3-41B6-A7AC-A6ACEEBA6CDB}">
      <dgm:prSet phldrT="[Text]" custT="1"/>
      <dgm:spPr/>
      <dgm:t>
        <a:bodyPr/>
        <a:lstStyle/>
        <a:p>
          <a:r>
            <a:rPr lang="en-US" altLang="en-US" sz="1800" dirty="0" smtClean="0">
              <a:solidFill>
                <a:schemeClr val="bg1"/>
              </a:solidFill>
            </a:rPr>
            <a:t>Can be used with CI servers to achieve Continuous Deployment.</a:t>
          </a:r>
          <a:endParaRPr lang="en-US" sz="1800" dirty="0">
            <a:solidFill>
              <a:schemeClr val="bg1"/>
            </a:solidFill>
          </a:endParaRPr>
        </a:p>
      </dgm:t>
    </dgm:pt>
    <dgm:pt modelId="{B0311B20-CEB7-431F-BA4A-8DB0D1FF0F5E}" type="parTrans" cxnId="{F9E8E6B6-7FE5-4CAD-9573-C75FDB35ECA9}">
      <dgm:prSet/>
      <dgm:spPr/>
      <dgm:t>
        <a:bodyPr/>
        <a:lstStyle/>
        <a:p>
          <a:endParaRPr lang="en-US"/>
        </a:p>
      </dgm:t>
    </dgm:pt>
    <dgm:pt modelId="{7A2061FD-C18C-4439-A279-F91066AFB48E}" type="sibTrans" cxnId="{F9E8E6B6-7FE5-4CAD-9573-C75FDB35ECA9}">
      <dgm:prSet/>
      <dgm:spPr/>
      <dgm:t>
        <a:bodyPr/>
        <a:lstStyle/>
        <a:p>
          <a:endParaRPr lang="en-US"/>
        </a:p>
      </dgm:t>
    </dgm:pt>
    <dgm:pt modelId="{53B5BBBF-B0F1-4508-B1E4-68B26077428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Implemented in Ruby.</a:t>
          </a:r>
          <a:endParaRPr lang="en-US" sz="1800" dirty="0">
            <a:solidFill>
              <a:schemeClr val="bg1"/>
            </a:solidFill>
          </a:endParaRPr>
        </a:p>
      </dgm:t>
    </dgm:pt>
    <dgm:pt modelId="{25C85A83-212A-49A1-9F16-66B6EB3207D4}" type="parTrans" cxnId="{25AF645C-4564-4618-8661-11DB2AB88436}">
      <dgm:prSet/>
      <dgm:spPr/>
      <dgm:t>
        <a:bodyPr/>
        <a:lstStyle/>
        <a:p>
          <a:endParaRPr lang="en-US"/>
        </a:p>
      </dgm:t>
    </dgm:pt>
    <dgm:pt modelId="{9307DAC9-83B7-4CEE-9FF8-6C6DFD64E9AB}" type="sibTrans" cxnId="{25AF645C-4564-4618-8661-11DB2AB88436}">
      <dgm:prSet/>
      <dgm:spPr/>
      <dgm:t>
        <a:bodyPr/>
        <a:lstStyle/>
        <a:p>
          <a:endParaRPr lang="en-US"/>
        </a:p>
      </dgm:t>
    </dgm:pt>
    <dgm:pt modelId="{A57B413B-751F-4B22-B538-5777D9E5B394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Puppet enables Infrastructure As A Code.</a:t>
          </a:r>
          <a:endParaRPr lang="en-US" sz="1800" dirty="0">
            <a:solidFill>
              <a:schemeClr val="bg1"/>
            </a:solidFill>
          </a:endParaRPr>
        </a:p>
      </dgm:t>
    </dgm:pt>
    <dgm:pt modelId="{DAA25484-703B-4DD1-ACCA-A3F2BECC140D}" type="parTrans" cxnId="{33E24619-4E3A-4AF0-AB0D-8B24696427D4}">
      <dgm:prSet/>
      <dgm:spPr/>
      <dgm:t>
        <a:bodyPr/>
        <a:lstStyle/>
        <a:p>
          <a:endParaRPr lang="en-US"/>
        </a:p>
      </dgm:t>
    </dgm:pt>
    <dgm:pt modelId="{0D3BF49B-B677-4101-9854-BA63489EAC7B}" type="sibTrans" cxnId="{33E24619-4E3A-4AF0-AB0D-8B24696427D4}">
      <dgm:prSet/>
      <dgm:spPr/>
      <dgm:t>
        <a:bodyPr/>
        <a:lstStyle/>
        <a:p>
          <a:endParaRPr lang="en-US"/>
        </a:p>
      </dgm:t>
    </dgm:pt>
    <dgm:pt modelId="{85279896-1E82-4761-BE44-1A5ABBD1C243}" type="pres">
      <dgm:prSet presAssocID="{D07642A0-5D63-41ED-BC4B-8365D49C8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2C916F-EF56-479A-8596-8DBAE2E0DFDF}" type="pres">
      <dgm:prSet presAssocID="{DC35C6A8-A705-4FC2-862C-1B1B177D6C17}" presName="parentText" presStyleLbl="node1" presStyleIdx="0" presStyleCnt="7" custScaleY="140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CB1CD-59F3-4291-ADCB-E2077CD5D003}" type="pres">
      <dgm:prSet presAssocID="{F298BF99-16F9-41C3-88B8-6E7F4D746F25}" presName="spacer" presStyleCnt="0"/>
      <dgm:spPr/>
    </dgm:pt>
    <dgm:pt modelId="{C3C2D68A-B077-4DE2-A57F-DA223AA9A92B}" type="pres">
      <dgm:prSet presAssocID="{C863D502-ABAE-46A5-BC3E-6AB2CA28DB6D}" presName="parentText" presStyleLbl="node1" presStyleIdx="1" presStyleCnt="7" custScaleY="129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A2C23-CE7D-47B9-947B-22D42386D2E9}" type="pres">
      <dgm:prSet presAssocID="{C958A5F0-1072-4921-BCAA-621962C23ACB}" presName="spacer" presStyleCnt="0"/>
      <dgm:spPr/>
    </dgm:pt>
    <dgm:pt modelId="{16BF0DBA-4F36-4C6B-90AF-27EAF42783FE}" type="pres">
      <dgm:prSet presAssocID="{53B5BBBF-B0F1-4508-B1E4-68B26077428E}" presName="parentText" presStyleLbl="node1" presStyleIdx="2" presStyleCnt="7" custScaleY="1268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AD49-0FCD-4EA0-A938-C6005BC68856}" type="pres">
      <dgm:prSet presAssocID="{9307DAC9-83B7-4CEE-9FF8-6C6DFD64E9AB}" presName="spacer" presStyleCnt="0"/>
      <dgm:spPr/>
    </dgm:pt>
    <dgm:pt modelId="{28956C46-9FFA-4CB5-BE4A-5C681EF13BCB}" type="pres">
      <dgm:prSet presAssocID="{21FBBD3D-908F-47C1-BC6F-288121221338}" presName="parentText" presStyleLbl="node1" presStyleIdx="3" presStyleCnt="7" custScaleY="1330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62C25-A080-4F02-89D9-04608E3C8FC1}" type="pres">
      <dgm:prSet presAssocID="{027B0442-2116-4D31-9108-9739509B3797}" presName="spacer" presStyleCnt="0"/>
      <dgm:spPr/>
    </dgm:pt>
    <dgm:pt modelId="{61B03DA0-A6A8-4573-BB5A-F41C4BB56B78}" type="pres">
      <dgm:prSet presAssocID="{EA12105A-B9A9-4344-8F85-8E2669CA4116}" presName="parentText" presStyleLbl="node1" presStyleIdx="4" presStyleCnt="7" custScaleY="137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54A4D-31A2-4FFD-90D2-ED7B862E7CB0}" type="pres">
      <dgm:prSet presAssocID="{5326B7C9-0AC9-463B-9DAC-AEFF51631672}" presName="spacer" presStyleCnt="0"/>
      <dgm:spPr/>
    </dgm:pt>
    <dgm:pt modelId="{F6451DDF-E1A1-4940-9472-4700B8A176A9}" type="pres">
      <dgm:prSet presAssocID="{A57B413B-751F-4B22-B538-5777D9E5B394}" presName="parentText" presStyleLbl="node1" presStyleIdx="5" presStyleCnt="7" custScaleY="1278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19768-2BF2-4AF0-9FCE-52142B19B7FD}" type="pres">
      <dgm:prSet presAssocID="{0D3BF49B-B677-4101-9854-BA63489EAC7B}" presName="spacer" presStyleCnt="0"/>
      <dgm:spPr/>
    </dgm:pt>
    <dgm:pt modelId="{D208C961-BF25-491B-B10C-AB71F7451643}" type="pres">
      <dgm:prSet presAssocID="{9834C69D-DCD3-41B6-A7AC-A6ACEEBA6CDB}" presName="parentText" presStyleLbl="node1" presStyleIdx="6" presStyleCnt="7" custScaleY="1406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1DF4-5EF6-4F11-B4F8-F8F40E6AA03E}" srcId="{D07642A0-5D63-41ED-BC4B-8365D49C8F3E}" destId="{C863D502-ABAE-46A5-BC3E-6AB2CA28DB6D}" srcOrd="1" destOrd="0" parTransId="{49E9D926-1609-4B81-951E-F87C92621E8C}" sibTransId="{C958A5F0-1072-4921-BCAA-621962C23ACB}"/>
    <dgm:cxn modelId="{CE7AA4D1-AF66-4E6F-8EEF-E9F4D506FB3A}" type="presOf" srcId="{DC35C6A8-A705-4FC2-862C-1B1B177D6C17}" destId="{EC2C916F-EF56-479A-8596-8DBAE2E0DFDF}" srcOrd="0" destOrd="0" presId="urn:microsoft.com/office/officeart/2005/8/layout/vList2"/>
    <dgm:cxn modelId="{1F9AC5D5-BF06-446D-943C-EB24D6AB6DD4}" srcId="{D07642A0-5D63-41ED-BC4B-8365D49C8F3E}" destId="{EA12105A-B9A9-4344-8F85-8E2669CA4116}" srcOrd="4" destOrd="0" parTransId="{155B54F1-D244-45EB-827B-E2E965D3E825}" sibTransId="{5326B7C9-0AC9-463B-9DAC-AEFF51631672}"/>
    <dgm:cxn modelId="{BFF9C6AB-A32F-4C16-BB5C-7BB79DCC0396}" srcId="{D07642A0-5D63-41ED-BC4B-8365D49C8F3E}" destId="{21FBBD3D-908F-47C1-BC6F-288121221338}" srcOrd="3" destOrd="0" parTransId="{7F5A12B4-91BD-4240-928C-7D71A7DB9DFB}" sibTransId="{027B0442-2116-4D31-9108-9739509B3797}"/>
    <dgm:cxn modelId="{E5FF59BF-1EA2-4E09-AEA0-941B99731BEB}" type="presOf" srcId="{C863D502-ABAE-46A5-BC3E-6AB2CA28DB6D}" destId="{C3C2D68A-B077-4DE2-A57F-DA223AA9A92B}" srcOrd="0" destOrd="0" presId="urn:microsoft.com/office/officeart/2005/8/layout/vList2"/>
    <dgm:cxn modelId="{3E55346C-B249-4182-B575-A9CF459E3C89}" srcId="{D07642A0-5D63-41ED-BC4B-8365D49C8F3E}" destId="{DC35C6A8-A705-4FC2-862C-1B1B177D6C17}" srcOrd="0" destOrd="0" parTransId="{64F73474-8109-460A-AA5F-0351A5597B8B}" sibTransId="{F298BF99-16F9-41C3-88B8-6E7F4D746F25}"/>
    <dgm:cxn modelId="{F37921D6-B817-4C52-9169-4E19C446D0CF}" type="presOf" srcId="{A57B413B-751F-4B22-B538-5777D9E5B394}" destId="{F6451DDF-E1A1-4940-9472-4700B8A176A9}" srcOrd="0" destOrd="0" presId="urn:microsoft.com/office/officeart/2005/8/layout/vList2"/>
    <dgm:cxn modelId="{5FFBE211-777C-4125-8377-4822D1E6977B}" type="presOf" srcId="{53B5BBBF-B0F1-4508-B1E4-68B26077428E}" destId="{16BF0DBA-4F36-4C6B-90AF-27EAF42783FE}" srcOrd="0" destOrd="0" presId="urn:microsoft.com/office/officeart/2005/8/layout/vList2"/>
    <dgm:cxn modelId="{67FA5410-A66D-4936-B1EE-3C193DA8F86F}" type="presOf" srcId="{21FBBD3D-908F-47C1-BC6F-288121221338}" destId="{28956C46-9FFA-4CB5-BE4A-5C681EF13BCB}" srcOrd="0" destOrd="0" presId="urn:microsoft.com/office/officeart/2005/8/layout/vList2"/>
    <dgm:cxn modelId="{5EF16CA2-0B6A-423A-9A3F-BB5626DB5993}" type="presOf" srcId="{9834C69D-DCD3-41B6-A7AC-A6ACEEBA6CDB}" destId="{D208C961-BF25-491B-B10C-AB71F7451643}" srcOrd="0" destOrd="0" presId="urn:microsoft.com/office/officeart/2005/8/layout/vList2"/>
    <dgm:cxn modelId="{5EEFFE7A-7C8A-49B2-A7CC-9DC33C3725D1}" type="presOf" srcId="{D07642A0-5D63-41ED-BC4B-8365D49C8F3E}" destId="{85279896-1E82-4761-BE44-1A5ABBD1C243}" srcOrd="0" destOrd="0" presId="urn:microsoft.com/office/officeart/2005/8/layout/vList2"/>
    <dgm:cxn modelId="{F9E8E6B6-7FE5-4CAD-9573-C75FDB35ECA9}" srcId="{D07642A0-5D63-41ED-BC4B-8365D49C8F3E}" destId="{9834C69D-DCD3-41B6-A7AC-A6ACEEBA6CDB}" srcOrd="6" destOrd="0" parTransId="{B0311B20-CEB7-431F-BA4A-8DB0D1FF0F5E}" sibTransId="{7A2061FD-C18C-4439-A279-F91066AFB48E}"/>
    <dgm:cxn modelId="{828FD61B-1CC9-4AAC-BF28-850E69F113D7}" type="presOf" srcId="{EA12105A-B9A9-4344-8F85-8E2669CA4116}" destId="{61B03DA0-A6A8-4573-BB5A-F41C4BB56B78}" srcOrd="0" destOrd="0" presId="urn:microsoft.com/office/officeart/2005/8/layout/vList2"/>
    <dgm:cxn modelId="{33E24619-4E3A-4AF0-AB0D-8B24696427D4}" srcId="{D07642A0-5D63-41ED-BC4B-8365D49C8F3E}" destId="{A57B413B-751F-4B22-B538-5777D9E5B394}" srcOrd="5" destOrd="0" parTransId="{DAA25484-703B-4DD1-ACCA-A3F2BECC140D}" sibTransId="{0D3BF49B-B677-4101-9854-BA63489EAC7B}"/>
    <dgm:cxn modelId="{25AF645C-4564-4618-8661-11DB2AB88436}" srcId="{D07642A0-5D63-41ED-BC4B-8365D49C8F3E}" destId="{53B5BBBF-B0F1-4508-B1E4-68B26077428E}" srcOrd="2" destOrd="0" parTransId="{25C85A83-212A-49A1-9F16-66B6EB3207D4}" sibTransId="{9307DAC9-83B7-4CEE-9FF8-6C6DFD64E9AB}"/>
    <dgm:cxn modelId="{82564DC2-519A-42F5-B705-95E1AC67955F}" type="presParOf" srcId="{85279896-1E82-4761-BE44-1A5ABBD1C243}" destId="{EC2C916F-EF56-479A-8596-8DBAE2E0DFDF}" srcOrd="0" destOrd="0" presId="urn:microsoft.com/office/officeart/2005/8/layout/vList2"/>
    <dgm:cxn modelId="{A81ADF33-8B79-4C1E-ACCF-CD161CD0B005}" type="presParOf" srcId="{85279896-1E82-4761-BE44-1A5ABBD1C243}" destId="{AFDCB1CD-59F3-4291-ADCB-E2077CD5D003}" srcOrd="1" destOrd="0" presId="urn:microsoft.com/office/officeart/2005/8/layout/vList2"/>
    <dgm:cxn modelId="{0B091ECE-F054-4003-8C1F-080C96510086}" type="presParOf" srcId="{85279896-1E82-4761-BE44-1A5ABBD1C243}" destId="{C3C2D68A-B077-4DE2-A57F-DA223AA9A92B}" srcOrd="2" destOrd="0" presId="urn:microsoft.com/office/officeart/2005/8/layout/vList2"/>
    <dgm:cxn modelId="{D93885C0-1D1E-46E4-A53D-9184E8472BBC}" type="presParOf" srcId="{85279896-1E82-4761-BE44-1A5ABBD1C243}" destId="{EF7A2C23-CE7D-47B9-947B-22D42386D2E9}" srcOrd="3" destOrd="0" presId="urn:microsoft.com/office/officeart/2005/8/layout/vList2"/>
    <dgm:cxn modelId="{B06149A0-0275-47BB-BF84-87DA1A00C8A0}" type="presParOf" srcId="{85279896-1E82-4761-BE44-1A5ABBD1C243}" destId="{16BF0DBA-4F36-4C6B-90AF-27EAF42783FE}" srcOrd="4" destOrd="0" presId="urn:microsoft.com/office/officeart/2005/8/layout/vList2"/>
    <dgm:cxn modelId="{475C4A6B-0317-44AA-821D-71B4895C3F66}" type="presParOf" srcId="{85279896-1E82-4761-BE44-1A5ABBD1C243}" destId="{553DAD49-0FCD-4EA0-A938-C6005BC68856}" srcOrd="5" destOrd="0" presId="urn:microsoft.com/office/officeart/2005/8/layout/vList2"/>
    <dgm:cxn modelId="{E3A90E3C-728D-40E8-BF9A-D4DE2B550E46}" type="presParOf" srcId="{85279896-1E82-4761-BE44-1A5ABBD1C243}" destId="{28956C46-9FFA-4CB5-BE4A-5C681EF13BCB}" srcOrd="6" destOrd="0" presId="urn:microsoft.com/office/officeart/2005/8/layout/vList2"/>
    <dgm:cxn modelId="{14CDC92C-9220-42C6-B1E2-35F4F5F69D5A}" type="presParOf" srcId="{85279896-1E82-4761-BE44-1A5ABBD1C243}" destId="{16962C25-A080-4F02-89D9-04608E3C8FC1}" srcOrd="7" destOrd="0" presId="urn:microsoft.com/office/officeart/2005/8/layout/vList2"/>
    <dgm:cxn modelId="{C04E7D88-91A0-4280-81C6-CDA174DE1F5A}" type="presParOf" srcId="{85279896-1E82-4761-BE44-1A5ABBD1C243}" destId="{61B03DA0-A6A8-4573-BB5A-F41C4BB56B78}" srcOrd="8" destOrd="0" presId="urn:microsoft.com/office/officeart/2005/8/layout/vList2"/>
    <dgm:cxn modelId="{6EB304CE-5DA7-4C51-B8F4-7B6E435810A7}" type="presParOf" srcId="{85279896-1E82-4761-BE44-1A5ABBD1C243}" destId="{31654A4D-31A2-4FFD-90D2-ED7B862E7CB0}" srcOrd="9" destOrd="0" presId="urn:microsoft.com/office/officeart/2005/8/layout/vList2"/>
    <dgm:cxn modelId="{C392D5A3-1FA6-4E8D-926E-B40F23C54FB6}" type="presParOf" srcId="{85279896-1E82-4761-BE44-1A5ABBD1C243}" destId="{F6451DDF-E1A1-4940-9472-4700B8A176A9}" srcOrd="10" destOrd="0" presId="urn:microsoft.com/office/officeart/2005/8/layout/vList2"/>
    <dgm:cxn modelId="{CB8A3840-8CD3-4E33-BA36-9E76996E3008}" type="presParOf" srcId="{85279896-1E82-4761-BE44-1A5ABBD1C243}" destId="{91D19768-2BF2-4AF0-9FCE-52142B19B7FD}" srcOrd="11" destOrd="0" presId="urn:microsoft.com/office/officeart/2005/8/layout/vList2"/>
    <dgm:cxn modelId="{C48777D4-1F3E-4DF9-B59A-74E7405E0EAB}" type="presParOf" srcId="{85279896-1E82-4761-BE44-1A5ABBD1C243}" destId="{D208C961-BF25-491B-B10C-AB71F7451643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413F6-5621-4D33-AED6-BF176140BE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7A780-AC6E-4679-A1F5-D158875CF616}">
      <dgm:prSet/>
      <dgm:spPr/>
      <dgm:t>
        <a:bodyPr/>
        <a:lstStyle/>
        <a:p>
          <a:pPr rtl="0"/>
          <a:r>
            <a:rPr lang="en-US" dirty="0" smtClean="0"/>
            <a:t>Highly configurable system </a:t>
          </a:r>
          <a:endParaRPr lang="en-US" dirty="0"/>
        </a:p>
      </dgm:t>
    </dgm:pt>
    <dgm:pt modelId="{6194376D-05D0-4253-A147-6458F696738A}" type="parTrans" cxnId="{932E78AE-405A-49F8-B406-D889484BAB7A}">
      <dgm:prSet/>
      <dgm:spPr/>
      <dgm:t>
        <a:bodyPr/>
        <a:lstStyle/>
        <a:p>
          <a:endParaRPr lang="en-US"/>
        </a:p>
      </dgm:t>
    </dgm:pt>
    <dgm:pt modelId="{8630C395-4A6C-487C-B9BB-56559AC3DEBA}" type="sibTrans" cxnId="{932E78AE-405A-49F8-B406-D889484BAB7A}">
      <dgm:prSet/>
      <dgm:spPr/>
      <dgm:t>
        <a:bodyPr/>
        <a:lstStyle/>
        <a:p>
          <a:endParaRPr lang="en-US"/>
        </a:p>
      </dgm:t>
    </dgm:pt>
    <dgm:pt modelId="{7CD017AA-DDBF-44AD-A750-154F9456EE93}">
      <dgm:prSet/>
      <dgm:spPr/>
      <dgm:t>
        <a:bodyPr/>
        <a:lstStyle/>
        <a:p>
          <a:pPr rtl="0"/>
          <a:r>
            <a:rPr lang="en-US" dirty="0" smtClean="0"/>
            <a:t>Additional community developed modules provides more flexibility</a:t>
          </a:r>
          <a:endParaRPr lang="en-US" dirty="0"/>
        </a:p>
      </dgm:t>
    </dgm:pt>
    <dgm:pt modelId="{8A15C92E-F741-484C-B5BC-5F501C8CDF5D}" type="parTrans" cxnId="{98E4509C-54E1-45EB-AAB4-32F35923E6E0}">
      <dgm:prSet/>
      <dgm:spPr/>
      <dgm:t>
        <a:bodyPr/>
        <a:lstStyle/>
        <a:p>
          <a:endParaRPr lang="en-US"/>
        </a:p>
      </dgm:t>
    </dgm:pt>
    <dgm:pt modelId="{79308E78-CD60-4AFD-943A-7BBA57CDE2C9}" type="sibTrans" cxnId="{98E4509C-54E1-45EB-AAB4-32F35923E6E0}">
      <dgm:prSet/>
      <dgm:spPr/>
      <dgm:t>
        <a:bodyPr/>
        <a:lstStyle/>
        <a:p>
          <a:endParaRPr lang="en-US"/>
        </a:p>
      </dgm:t>
    </dgm:pt>
    <dgm:pt modelId="{4C37F0C4-B28F-47B1-B81F-24501F6E793F}">
      <dgm:prSet/>
      <dgm:spPr/>
      <dgm:t>
        <a:bodyPr/>
        <a:lstStyle/>
        <a:p>
          <a:pPr rtl="0"/>
          <a:r>
            <a:rPr lang="en-US" dirty="0" smtClean="0"/>
            <a:t>By combining Puppet with CI servers, Continuous Deployment can be achieved</a:t>
          </a:r>
          <a:endParaRPr lang="en-US" dirty="0"/>
        </a:p>
      </dgm:t>
    </dgm:pt>
    <dgm:pt modelId="{06FE67E3-8FE1-455C-9F27-1A11C3C389D1}" type="parTrans" cxnId="{F6339DD5-3517-4D55-83A3-90178DB7FDD7}">
      <dgm:prSet/>
      <dgm:spPr/>
      <dgm:t>
        <a:bodyPr/>
        <a:lstStyle/>
        <a:p>
          <a:endParaRPr lang="en-US"/>
        </a:p>
      </dgm:t>
    </dgm:pt>
    <dgm:pt modelId="{D68364E7-006C-44BA-9351-04F39CA5FF4D}" type="sibTrans" cxnId="{F6339DD5-3517-4D55-83A3-90178DB7FDD7}">
      <dgm:prSet/>
      <dgm:spPr/>
      <dgm:t>
        <a:bodyPr/>
        <a:lstStyle/>
        <a:p>
          <a:endParaRPr lang="en-US"/>
        </a:p>
      </dgm:t>
    </dgm:pt>
    <dgm:pt modelId="{5EDFD3D4-9FF5-4FC6-B8D3-561702CE6104}">
      <dgm:prSet/>
      <dgm:spPr/>
      <dgm:t>
        <a:bodyPr/>
        <a:lstStyle/>
        <a:p>
          <a:pPr rtl="0"/>
          <a:r>
            <a:rPr lang="en-US" dirty="0" smtClean="0"/>
            <a:t>Generate various configuration reports</a:t>
          </a:r>
          <a:endParaRPr lang="en-US" dirty="0"/>
        </a:p>
      </dgm:t>
    </dgm:pt>
    <dgm:pt modelId="{5D9AF308-3490-481A-ADA3-11A752C3C1BC}" type="parTrans" cxnId="{5FC9DBF3-629D-4DD3-8AD3-FB0F909E2935}">
      <dgm:prSet/>
      <dgm:spPr/>
      <dgm:t>
        <a:bodyPr/>
        <a:lstStyle/>
        <a:p>
          <a:endParaRPr lang="en-US"/>
        </a:p>
      </dgm:t>
    </dgm:pt>
    <dgm:pt modelId="{CC2D3515-BF99-42E3-9667-1ADDEB9B1569}" type="sibTrans" cxnId="{5FC9DBF3-629D-4DD3-8AD3-FB0F909E2935}">
      <dgm:prSet/>
      <dgm:spPr/>
      <dgm:t>
        <a:bodyPr/>
        <a:lstStyle/>
        <a:p>
          <a:endParaRPr lang="en-US"/>
        </a:p>
      </dgm:t>
    </dgm:pt>
    <dgm:pt modelId="{2A78010F-4002-4733-9EAA-508CFA870C6E}">
      <dgm:prSet/>
      <dgm:spPr/>
      <dgm:t>
        <a:bodyPr/>
        <a:lstStyle/>
        <a:p>
          <a:pPr rtl="0"/>
          <a:r>
            <a:rPr lang="en-US" smtClean="0"/>
            <a:t>Can be integrated with different Version Control Systems</a:t>
          </a:r>
          <a:endParaRPr lang="en-US"/>
        </a:p>
      </dgm:t>
    </dgm:pt>
    <dgm:pt modelId="{F19D3AEE-BA05-405E-AE53-6BDCC15A69CD}" type="parTrans" cxnId="{9A1DDE61-6E0C-4855-A318-C59A9EE5EBC3}">
      <dgm:prSet/>
      <dgm:spPr/>
      <dgm:t>
        <a:bodyPr/>
        <a:lstStyle/>
        <a:p>
          <a:endParaRPr lang="en-US"/>
        </a:p>
      </dgm:t>
    </dgm:pt>
    <dgm:pt modelId="{43BEA1EB-A33E-478C-882C-46F78189E334}" type="sibTrans" cxnId="{9A1DDE61-6E0C-4855-A318-C59A9EE5EBC3}">
      <dgm:prSet/>
      <dgm:spPr/>
      <dgm:t>
        <a:bodyPr/>
        <a:lstStyle/>
        <a:p>
          <a:endParaRPr lang="en-US"/>
        </a:p>
      </dgm:t>
    </dgm:pt>
    <dgm:pt modelId="{BB50B258-64D7-482C-BC28-86261A3DB903}">
      <dgm:prSet/>
      <dgm:spPr/>
      <dgm:t>
        <a:bodyPr/>
        <a:lstStyle/>
        <a:p>
          <a:pPr rtl="0"/>
          <a:r>
            <a:rPr lang="en-US" dirty="0" smtClean="0"/>
            <a:t>Deploys directly to production or test environments</a:t>
          </a:r>
          <a:endParaRPr lang="en-US" dirty="0"/>
        </a:p>
      </dgm:t>
    </dgm:pt>
    <dgm:pt modelId="{F885BEA3-941F-43D8-9CEA-7237DB9D8FB9}" type="parTrans" cxnId="{C607B8E5-0733-4DFD-8F21-6757328A8D4E}">
      <dgm:prSet/>
      <dgm:spPr/>
      <dgm:t>
        <a:bodyPr/>
        <a:lstStyle/>
        <a:p>
          <a:endParaRPr lang="en-US"/>
        </a:p>
      </dgm:t>
    </dgm:pt>
    <dgm:pt modelId="{7BCB6F2F-E149-41D8-8F55-EF2A170EE293}" type="sibTrans" cxnId="{C607B8E5-0733-4DFD-8F21-6757328A8D4E}">
      <dgm:prSet/>
      <dgm:spPr/>
      <dgm:t>
        <a:bodyPr/>
        <a:lstStyle/>
        <a:p>
          <a:endParaRPr lang="en-US"/>
        </a:p>
      </dgm:t>
    </dgm:pt>
    <dgm:pt modelId="{14C8702A-5D4D-4AA6-A506-3A3BA383B4EB}">
      <dgm:prSet/>
      <dgm:spPr/>
      <dgm:t>
        <a:bodyPr/>
        <a:lstStyle/>
        <a:p>
          <a:pPr rtl="0"/>
          <a:r>
            <a:rPr lang="en-US" dirty="0" smtClean="0"/>
            <a:t>More Ops-friendly due to relatively small learning curve.</a:t>
          </a:r>
          <a:endParaRPr lang="en-US" dirty="0"/>
        </a:p>
      </dgm:t>
    </dgm:pt>
    <dgm:pt modelId="{113BA68B-BAA9-4B6B-AB36-DCE62931503C}" type="parTrans" cxnId="{85E0BF4F-DF75-440A-88C3-6528E524C6CF}">
      <dgm:prSet/>
      <dgm:spPr/>
      <dgm:t>
        <a:bodyPr/>
        <a:lstStyle/>
        <a:p>
          <a:endParaRPr lang="en-US"/>
        </a:p>
      </dgm:t>
    </dgm:pt>
    <dgm:pt modelId="{F61C70C2-A40F-4CF8-8DE9-E6FA1B64482B}" type="sibTrans" cxnId="{85E0BF4F-DF75-440A-88C3-6528E524C6CF}">
      <dgm:prSet/>
      <dgm:spPr/>
      <dgm:t>
        <a:bodyPr/>
        <a:lstStyle/>
        <a:p>
          <a:endParaRPr lang="en-US"/>
        </a:p>
      </dgm:t>
    </dgm:pt>
    <dgm:pt modelId="{B3B3C5DA-4A46-49F7-B2A3-092B5FF5EE79}" type="pres">
      <dgm:prSet presAssocID="{AF4413F6-5621-4D33-AED6-BF176140BE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B7754-2BE2-4C94-837B-D2234865340E}" type="pres">
      <dgm:prSet presAssocID="{BA07A780-AC6E-4679-A1F5-D158875CF616}" presName="parentText" presStyleLbl="node1" presStyleIdx="0" presStyleCnt="7" custScaleY="136014" custLinFactY="-46021" custLinFactNeighborX="3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B2A3-0F19-4B88-B567-D9588CCA6E25}" type="pres">
      <dgm:prSet presAssocID="{8630C395-4A6C-487C-B9BB-56559AC3DEBA}" presName="spacer" presStyleCnt="0"/>
      <dgm:spPr/>
    </dgm:pt>
    <dgm:pt modelId="{853E1B9F-F415-4260-9A6A-FBAA0915AD9B}" type="pres">
      <dgm:prSet presAssocID="{7CD017AA-DDBF-44AD-A750-154F9456EE93}" presName="parentText" presStyleLbl="node1" presStyleIdx="1" presStyleCnt="7" custScaleY="124504" custLinFactY="-50823" custLinFactNeighborX="3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556EA-81AE-4323-9401-0C25F5B7CBD2}" type="pres">
      <dgm:prSet presAssocID="{79308E78-CD60-4AFD-943A-7BBA57CDE2C9}" presName="spacer" presStyleCnt="0"/>
      <dgm:spPr/>
    </dgm:pt>
    <dgm:pt modelId="{16B46101-24EE-4154-BDCA-A1F2D42D2650}" type="pres">
      <dgm:prSet presAssocID="{4C37F0C4-B28F-47B1-B81F-24501F6E793F}" presName="parentText" presStyleLbl="node1" presStyleIdx="2" presStyleCnt="7" custScaleY="127943" custLinFactY="-54876" custLinFactNeighborX="-1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52F7-B885-47A8-BBAE-B472656D20D0}" type="pres">
      <dgm:prSet presAssocID="{D68364E7-006C-44BA-9351-04F39CA5FF4D}" presName="spacer" presStyleCnt="0"/>
      <dgm:spPr/>
    </dgm:pt>
    <dgm:pt modelId="{52294402-2CA8-45C5-94F2-8D9B728744EC}" type="pres">
      <dgm:prSet presAssocID="{5EDFD3D4-9FF5-4FC6-B8D3-561702CE6104}" presName="parentText" presStyleLbl="node1" presStyleIdx="3" presStyleCnt="7" custScaleY="123889" custLinFactY="-6501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CDF95-8D2A-4164-A9DF-E06DAF4841C6}" type="pres">
      <dgm:prSet presAssocID="{CC2D3515-BF99-42E3-9667-1ADDEB9B1569}" presName="spacer" presStyleCnt="0"/>
      <dgm:spPr/>
    </dgm:pt>
    <dgm:pt modelId="{AC1696E8-4EE2-48E9-8302-E549A4D7793A}" type="pres">
      <dgm:prSet presAssocID="{2A78010F-4002-4733-9EAA-508CFA870C6E}" presName="parentText" presStyleLbl="node1" presStyleIdx="4" presStyleCnt="7" custScaleY="127944" custLinFactY="-8325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2646-BDB8-4B5D-9F35-498DF7979CC2}" type="pres">
      <dgm:prSet presAssocID="{43BEA1EB-A33E-478C-882C-46F78189E334}" presName="spacer" presStyleCnt="0"/>
      <dgm:spPr/>
    </dgm:pt>
    <dgm:pt modelId="{2BD0C0B8-FAF5-45FD-AEEB-34190BB6BE07}" type="pres">
      <dgm:prSet presAssocID="{BB50B258-64D7-482C-BC28-86261A3DB903}" presName="parentText" presStyleLbl="node1" presStyleIdx="5" presStyleCnt="7" custScaleY="119221" custLinFactY="-100000" custLinFactNeighborX="371" custLinFactNeighborY="-1293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552EC-594F-4CA8-903F-13F31DB3219D}" type="pres">
      <dgm:prSet presAssocID="{7BCB6F2F-E149-41D8-8F55-EF2A170EE293}" presName="spacer" presStyleCnt="0"/>
      <dgm:spPr/>
    </dgm:pt>
    <dgm:pt modelId="{29EEE576-EDDB-4B6D-974B-EEDEE795D4CD}" type="pres">
      <dgm:prSet presAssocID="{14C8702A-5D4D-4AA6-A506-3A3BA383B4EB}" presName="parentText" presStyleLbl="node1" presStyleIdx="6" presStyleCnt="7" custScaleY="139466" custLinFactY="-100000" custLinFactNeighborY="-1968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0BF4F-DF75-440A-88C3-6528E524C6CF}" srcId="{AF4413F6-5621-4D33-AED6-BF176140BE43}" destId="{14C8702A-5D4D-4AA6-A506-3A3BA383B4EB}" srcOrd="6" destOrd="0" parTransId="{113BA68B-BAA9-4B6B-AB36-DCE62931503C}" sibTransId="{F61C70C2-A40F-4CF8-8DE9-E6FA1B64482B}"/>
    <dgm:cxn modelId="{E84F8B3C-79C3-450B-BE55-81DCC7C7A587}" type="presOf" srcId="{14C8702A-5D4D-4AA6-A506-3A3BA383B4EB}" destId="{29EEE576-EDDB-4B6D-974B-EEDEE795D4CD}" srcOrd="0" destOrd="0" presId="urn:microsoft.com/office/officeart/2005/8/layout/vList2"/>
    <dgm:cxn modelId="{77BA7109-2CA8-4344-936A-FDEF90F7FEAF}" type="presOf" srcId="{4C37F0C4-B28F-47B1-B81F-24501F6E793F}" destId="{16B46101-24EE-4154-BDCA-A1F2D42D2650}" srcOrd="0" destOrd="0" presId="urn:microsoft.com/office/officeart/2005/8/layout/vList2"/>
    <dgm:cxn modelId="{8E9ACDD0-A238-4E6D-BEE4-9386E953393B}" type="presOf" srcId="{5EDFD3D4-9FF5-4FC6-B8D3-561702CE6104}" destId="{52294402-2CA8-45C5-94F2-8D9B728744EC}" srcOrd="0" destOrd="0" presId="urn:microsoft.com/office/officeart/2005/8/layout/vList2"/>
    <dgm:cxn modelId="{5B6DBFFD-1358-4DD7-AECA-BF7ED52E2F8F}" type="presOf" srcId="{BA07A780-AC6E-4679-A1F5-D158875CF616}" destId="{D3EB7754-2BE2-4C94-837B-D2234865340E}" srcOrd="0" destOrd="0" presId="urn:microsoft.com/office/officeart/2005/8/layout/vList2"/>
    <dgm:cxn modelId="{932E78AE-405A-49F8-B406-D889484BAB7A}" srcId="{AF4413F6-5621-4D33-AED6-BF176140BE43}" destId="{BA07A780-AC6E-4679-A1F5-D158875CF616}" srcOrd="0" destOrd="0" parTransId="{6194376D-05D0-4253-A147-6458F696738A}" sibTransId="{8630C395-4A6C-487C-B9BB-56559AC3DEBA}"/>
    <dgm:cxn modelId="{5FC9DBF3-629D-4DD3-8AD3-FB0F909E2935}" srcId="{AF4413F6-5621-4D33-AED6-BF176140BE43}" destId="{5EDFD3D4-9FF5-4FC6-B8D3-561702CE6104}" srcOrd="3" destOrd="0" parTransId="{5D9AF308-3490-481A-ADA3-11A752C3C1BC}" sibTransId="{CC2D3515-BF99-42E3-9667-1ADDEB9B1569}"/>
    <dgm:cxn modelId="{B9A99E43-B5BC-479B-B67E-04D6F548AD70}" type="presOf" srcId="{7CD017AA-DDBF-44AD-A750-154F9456EE93}" destId="{853E1B9F-F415-4260-9A6A-FBAA0915AD9B}" srcOrd="0" destOrd="0" presId="urn:microsoft.com/office/officeart/2005/8/layout/vList2"/>
    <dgm:cxn modelId="{C607B8E5-0733-4DFD-8F21-6757328A8D4E}" srcId="{AF4413F6-5621-4D33-AED6-BF176140BE43}" destId="{BB50B258-64D7-482C-BC28-86261A3DB903}" srcOrd="5" destOrd="0" parTransId="{F885BEA3-941F-43D8-9CEA-7237DB9D8FB9}" sibTransId="{7BCB6F2F-E149-41D8-8F55-EF2A170EE293}"/>
    <dgm:cxn modelId="{F6339DD5-3517-4D55-83A3-90178DB7FDD7}" srcId="{AF4413F6-5621-4D33-AED6-BF176140BE43}" destId="{4C37F0C4-B28F-47B1-B81F-24501F6E793F}" srcOrd="2" destOrd="0" parTransId="{06FE67E3-8FE1-455C-9F27-1A11C3C389D1}" sibTransId="{D68364E7-006C-44BA-9351-04F39CA5FF4D}"/>
    <dgm:cxn modelId="{9513CD8B-0212-4F1D-A3BE-9EEA2A9AA4B5}" type="presOf" srcId="{BB50B258-64D7-482C-BC28-86261A3DB903}" destId="{2BD0C0B8-FAF5-45FD-AEEB-34190BB6BE07}" srcOrd="0" destOrd="0" presId="urn:microsoft.com/office/officeart/2005/8/layout/vList2"/>
    <dgm:cxn modelId="{FC34E137-98B7-4F5A-ADAD-43438F49E68C}" type="presOf" srcId="{AF4413F6-5621-4D33-AED6-BF176140BE43}" destId="{B3B3C5DA-4A46-49F7-B2A3-092B5FF5EE79}" srcOrd="0" destOrd="0" presId="urn:microsoft.com/office/officeart/2005/8/layout/vList2"/>
    <dgm:cxn modelId="{98E4509C-54E1-45EB-AAB4-32F35923E6E0}" srcId="{AF4413F6-5621-4D33-AED6-BF176140BE43}" destId="{7CD017AA-DDBF-44AD-A750-154F9456EE93}" srcOrd="1" destOrd="0" parTransId="{8A15C92E-F741-484C-B5BC-5F501C8CDF5D}" sibTransId="{79308E78-CD60-4AFD-943A-7BBA57CDE2C9}"/>
    <dgm:cxn modelId="{01747FB4-282F-457D-B3BD-793B063EAFFE}" type="presOf" srcId="{2A78010F-4002-4733-9EAA-508CFA870C6E}" destId="{AC1696E8-4EE2-48E9-8302-E549A4D7793A}" srcOrd="0" destOrd="0" presId="urn:microsoft.com/office/officeart/2005/8/layout/vList2"/>
    <dgm:cxn modelId="{9A1DDE61-6E0C-4855-A318-C59A9EE5EBC3}" srcId="{AF4413F6-5621-4D33-AED6-BF176140BE43}" destId="{2A78010F-4002-4733-9EAA-508CFA870C6E}" srcOrd="4" destOrd="0" parTransId="{F19D3AEE-BA05-405E-AE53-6BDCC15A69CD}" sibTransId="{43BEA1EB-A33E-478C-882C-46F78189E334}"/>
    <dgm:cxn modelId="{D8A056B6-52BE-406B-AEBB-BDF938FF0685}" type="presParOf" srcId="{B3B3C5DA-4A46-49F7-B2A3-092B5FF5EE79}" destId="{D3EB7754-2BE2-4C94-837B-D2234865340E}" srcOrd="0" destOrd="0" presId="urn:microsoft.com/office/officeart/2005/8/layout/vList2"/>
    <dgm:cxn modelId="{F215C6E7-820C-48EA-8136-E73875C2A092}" type="presParOf" srcId="{B3B3C5DA-4A46-49F7-B2A3-092B5FF5EE79}" destId="{9E8AB2A3-0F19-4B88-B567-D9588CCA6E25}" srcOrd="1" destOrd="0" presId="urn:microsoft.com/office/officeart/2005/8/layout/vList2"/>
    <dgm:cxn modelId="{BCB75437-C162-4527-B67E-486A22088F6C}" type="presParOf" srcId="{B3B3C5DA-4A46-49F7-B2A3-092B5FF5EE79}" destId="{853E1B9F-F415-4260-9A6A-FBAA0915AD9B}" srcOrd="2" destOrd="0" presId="urn:microsoft.com/office/officeart/2005/8/layout/vList2"/>
    <dgm:cxn modelId="{6254049D-4C0A-4413-B391-E1D0043C897F}" type="presParOf" srcId="{B3B3C5DA-4A46-49F7-B2A3-092B5FF5EE79}" destId="{5AF556EA-81AE-4323-9401-0C25F5B7CBD2}" srcOrd="3" destOrd="0" presId="urn:microsoft.com/office/officeart/2005/8/layout/vList2"/>
    <dgm:cxn modelId="{883C1ADC-B1A8-4D54-B209-58FBDDE8106D}" type="presParOf" srcId="{B3B3C5DA-4A46-49F7-B2A3-092B5FF5EE79}" destId="{16B46101-24EE-4154-BDCA-A1F2D42D2650}" srcOrd="4" destOrd="0" presId="urn:microsoft.com/office/officeart/2005/8/layout/vList2"/>
    <dgm:cxn modelId="{4776AB54-4518-4261-8B6D-083FB805507E}" type="presParOf" srcId="{B3B3C5DA-4A46-49F7-B2A3-092B5FF5EE79}" destId="{8E6C52F7-B885-47A8-BBAE-B472656D20D0}" srcOrd="5" destOrd="0" presId="urn:microsoft.com/office/officeart/2005/8/layout/vList2"/>
    <dgm:cxn modelId="{AE64AE3F-A6A2-4F9B-B03C-CCD3355D9918}" type="presParOf" srcId="{B3B3C5DA-4A46-49F7-B2A3-092B5FF5EE79}" destId="{52294402-2CA8-45C5-94F2-8D9B728744EC}" srcOrd="6" destOrd="0" presId="urn:microsoft.com/office/officeart/2005/8/layout/vList2"/>
    <dgm:cxn modelId="{0193CB62-D813-4BA3-9EC4-67D5FE1011A0}" type="presParOf" srcId="{B3B3C5DA-4A46-49F7-B2A3-092B5FF5EE79}" destId="{B94CDF95-8D2A-4164-A9DF-E06DAF4841C6}" srcOrd="7" destOrd="0" presId="urn:microsoft.com/office/officeart/2005/8/layout/vList2"/>
    <dgm:cxn modelId="{F19251E1-8E03-4329-8FA1-04F4FD4F0E20}" type="presParOf" srcId="{B3B3C5DA-4A46-49F7-B2A3-092B5FF5EE79}" destId="{AC1696E8-4EE2-48E9-8302-E549A4D7793A}" srcOrd="8" destOrd="0" presId="urn:microsoft.com/office/officeart/2005/8/layout/vList2"/>
    <dgm:cxn modelId="{0EBE69F1-FC3D-44BA-B56C-62543B11694D}" type="presParOf" srcId="{B3B3C5DA-4A46-49F7-B2A3-092B5FF5EE79}" destId="{6DCC2646-BDB8-4B5D-9F35-498DF7979CC2}" srcOrd="9" destOrd="0" presId="urn:microsoft.com/office/officeart/2005/8/layout/vList2"/>
    <dgm:cxn modelId="{01325B9A-4346-49AD-9B12-E7E9A19CE33E}" type="presParOf" srcId="{B3B3C5DA-4A46-49F7-B2A3-092B5FF5EE79}" destId="{2BD0C0B8-FAF5-45FD-AEEB-34190BB6BE07}" srcOrd="10" destOrd="0" presId="urn:microsoft.com/office/officeart/2005/8/layout/vList2"/>
    <dgm:cxn modelId="{DE160F44-16F0-42BC-A755-6FE9096BAF31}" type="presParOf" srcId="{B3B3C5DA-4A46-49F7-B2A3-092B5FF5EE79}" destId="{2BC552EC-594F-4CA8-903F-13F31DB3219D}" srcOrd="11" destOrd="0" presId="urn:microsoft.com/office/officeart/2005/8/layout/vList2"/>
    <dgm:cxn modelId="{2CAED384-B4AD-4BDC-B22C-D3B8EBF0692D}" type="presParOf" srcId="{B3B3C5DA-4A46-49F7-B2A3-092B5FF5EE79}" destId="{29EEE576-EDDB-4B6D-974B-EEDEE795D4C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916F-EF56-479A-8596-8DBAE2E0DFDF}">
      <dsp:nvSpPr>
        <dsp:cNvPr id="0" name=""/>
        <dsp:cNvSpPr/>
      </dsp:nvSpPr>
      <dsp:spPr>
        <a:xfrm>
          <a:off x="0" y="5777"/>
          <a:ext cx="7236542" cy="658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+mn-lt"/>
            </a:rPr>
            <a:t>Configuration management tool.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2161" y="37938"/>
        <a:ext cx="7172220" cy="594495"/>
      </dsp:txXfrm>
    </dsp:sp>
    <dsp:sp modelId="{C3C2D68A-B077-4DE2-A57F-DA223AA9A92B}">
      <dsp:nvSpPr>
        <dsp:cNvPr id="0" name=""/>
        <dsp:cNvSpPr/>
      </dsp:nvSpPr>
      <dsp:spPr>
        <a:xfrm>
          <a:off x="0" y="736594"/>
          <a:ext cx="7236542" cy="608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+mn-lt"/>
            </a:rPr>
            <a:t>Automates the configuration management and report generation.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698" y="766292"/>
        <a:ext cx="7177146" cy="548966"/>
      </dsp:txXfrm>
    </dsp:sp>
    <dsp:sp modelId="{16BF0DBA-4F36-4C6B-90AF-27EAF42783FE}">
      <dsp:nvSpPr>
        <dsp:cNvPr id="0" name=""/>
        <dsp:cNvSpPr/>
      </dsp:nvSpPr>
      <dsp:spPr>
        <a:xfrm>
          <a:off x="0" y="1416957"/>
          <a:ext cx="7236542" cy="593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Implemented in Ruby.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8969" y="1445926"/>
        <a:ext cx="7178604" cy="535495"/>
      </dsp:txXfrm>
    </dsp:sp>
    <dsp:sp modelId="{28956C46-9FFA-4CB5-BE4A-5C681EF13BCB}">
      <dsp:nvSpPr>
        <dsp:cNvPr id="0" name=""/>
        <dsp:cNvSpPr/>
      </dsp:nvSpPr>
      <dsp:spPr>
        <a:xfrm>
          <a:off x="0" y="2082390"/>
          <a:ext cx="7236542" cy="622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>
              <a:solidFill>
                <a:schemeClr val="bg1"/>
              </a:solidFill>
              <a:latin typeface="+mn-lt"/>
            </a:rPr>
            <a:t>Easy to install and use.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0407" y="2112797"/>
        <a:ext cx="7175728" cy="562079"/>
      </dsp:txXfrm>
    </dsp:sp>
    <dsp:sp modelId="{61B03DA0-A6A8-4573-BB5A-F41C4BB56B78}">
      <dsp:nvSpPr>
        <dsp:cNvPr id="0" name=""/>
        <dsp:cNvSpPr/>
      </dsp:nvSpPr>
      <dsp:spPr>
        <a:xfrm>
          <a:off x="0" y="2777284"/>
          <a:ext cx="7236542" cy="644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>
              <a:solidFill>
                <a:schemeClr val="bg1"/>
              </a:solidFill>
              <a:latin typeface="+mn-lt"/>
            </a:rPr>
            <a:t>User interface is simple, intuitive, and visually appealing.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1445" y="2808729"/>
        <a:ext cx="7173652" cy="581265"/>
      </dsp:txXfrm>
    </dsp:sp>
    <dsp:sp modelId="{F6451DDF-E1A1-4940-9472-4700B8A176A9}">
      <dsp:nvSpPr>
        <dsp:cNvPr id="0" name=""/>
        <dsp:cNvSpPr/>
      </dsp:nvSpPr>
      <dsp:spPr>
        <a:xfrm>
          <a:off x="0" y="3493439"/>
          <a:ext cx="7236542" cy="598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Puppet enables Infrastructure As A Code.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205" y="3522644"/>
        <a:ext cx="7178132" cy="539857"/>
      </dsp:txXfrm>
    </dsp:sp>
    <dsp:sp modelId="{D208C961-BF25-491B-B10C-AB71F7451643}">
      <dsp:nvSpPr>
        <dsp:cNvPr id="0" name=""/>
        <dsp:cNvSpPr/>
      </dsp:nvSpPr>
      <dsp:spPr>
        <a:xfrm>
          <a:off x="0" y="4163707"/>
          <a:ext cx="7236542" cy="658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>
              <a:solidFill>
                <a:schemeClr val="bg1"/>
              </a:solidFill>
            </a:rPr>
            <a:t>Can be used with CI servers to achieve Continuous Deployment.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2128" y="4195835"/>
        <a:ext cx="7172286" cy="593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B7754-2BE2-4C94-837B-D2234865340E}">
      <dsp:nvSpPr>
        <dsp:cNvPr id="0" name=""/>
        <dsp:cNvSpPr/>
      </dsp:nvSpPr>
      <dsp:spPr>
        <a:xfrm>
          <a:off x="0" y="101600"/>
          <a:ext cx="7470058" cy="5872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Highly configurable system </a:t>
          </a:r>
          <a:endParaRPr lang="en-US" sz="1800" kern="1200" dirty="0"/>
        </a:p>
      </dsp:txBody>
      <dsp:txXfrm>
        <a:off x="28665" y="130265"/>
        <a:ext cx="7412728" cy="529883"/>
      </dsp:txXfrm>
    </dsp:sp>
    <dsp:sp modelId="{853E1B9F-F415-4260-9A6A-FBAA0915AD9B}">
      <dsp:nvSpPr>
        <dsp:cNvPr id="0" name=""/>
        <dsp:cNvSpPr/>
      </dsp:nvSpPr>
      <dsp:spPr>
        <a:xfrm>
          <a:off x="0" y="719921"/>
          <a:ext cx="7470058" cy="537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Additional community developed modules provides more flexibility</a:t>
          </a:r>
          <a:endParaRPr lang="en-US" sz="1800" kern="1200" dirty="0"/>
        </a:p>
      </dsp:txBody>
      <dsp:txXfrm>
        <a:off x="26240" y="746161"/>
        <a:ext cx="7417578" cy="485041"/>
      </dsp:txXfrm>
    </dsp:sp>
    <dsp:sp modelId="{16B46101-24EE-4154-BDCA-A1F2D42D2650}">
      <dsp:nvSpPr>
        <dsp:cNvPr id="0" name=""/>
        <dsp:cNvSpPr/>
      </dsp:nvSpPr>
      <dsp:spPr>
        <a:xfrm>
          <a:off x="0" y="1291784"/>
          <a:ext cx="7470058" cy="552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By combining Puppet with CI servers, Continuous Deployment can be achieved</a:t>
          </a:r>
          <a:endParaRPr lang="en-US" sz="1800" kern="1200" dirty="0"/>
        </a:p>
      </dsp:txBody>
      <dsp:txXfrm>
        <a:off x="26964" y="1318748"/>
        <a:ext cx="7416130" cy="498440"/>
      </dsp:txXfrm>
    </dsp:sp>
    <dsp:sp modelId="{52294402-2CA8-45C5-94F2-8D9B728744EC}">
      <dsp:nvSpPr>
        <dsp:cNvPr id="0" name=""/>
        <dsp:cNvSpPr/>
      </dsp:nvSpPr>
      <dsp:spPr>
        <a:xfrm>
          <a:off x="0" y="1852237"/>
          <a:ext cx="7470058" cy="534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Generate various configuration reports</a:t>
          </a:r>
          <a:endParaRPr lang="en-US" sz="1800" kern="1200" dirty="0"/>
        </a:p>
      </dsp:txBody>
      <dsp:txXfrm>
        <a:off x="26110" y="1878347"/>
        <a:ext cx="7417838" cy="482645"/>
      </dsp:txXfrm>
    </dsp:sp>
    <dsp:sp modelId="{AC1696E8-4EE2-48E9-8302-E549A4D7793A}">
      <dsp:nvSpPr>
        <dsp:cNvPr id="0" name=""/>
        <dsp:cNvSpPr/>
      </dsp:nvSpPr>
      <dsp:spPr>
        <a:xfrm>
          <a:off x="0" y="2360195"/>
          <a:ext cx="7470058" cy="552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Can be integrated with different Version Control Systems</a:t>
          </a:r>
          <a:endParaRPr lang="en-US" sz="1800" kern="1200"/>
        </a:p>
      </dsp:txBody>
      <dsp:txXfrm>
        <a:off x="26965" y="2387160"/>
        <a:ext cx="7416128" cy="498442"/>
      </dsp:txXfrm>
    </dsp:sp>
    <dsp:sp modelId="{2BD0C0B8-FAF5-45FD-AEEB-34190BB6BE07}">
      <dsp:nvSpPr>
        <dsp:cNvPr id="0" name=""/>
        <dsp:cNvSpPr/>
      </dsp:nvSpPr>
      <dsp:spPr>
        <a:xfrm>
          <a:off x="0" y="2876904"/>
          <a:ext cx="7470058" cy="514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Deploys directly to production or test environments</a:t>
          </a:r>
          <a:endParaRPr lang="en-US" sz="1800" kern="1200" dirty="0"/>
        </a:p>
      </dsp:txBody>
      <dsp:txXfrm>
        <a:off x="25126" y="2902030"/>
        <a:ext cx="7419806" cy="464460"/>
      </dsp:txXfrm>
    </dsp:sp>
    <dsp:sp modelId="{29EEE576-EDDB-4B6D-974B-EEDEE795D4CD}">
      <dsp:nvSpPr>
        <dsp:cNvPr id="0" name=""/>
        <dsp:cNvSpPr/>
      </dsp:nvSpPr>
      <dsp:spPr>
        <a:xfrm>
          <a:off x="0" y="3408455"/>
          <a:ext cx="7470058" cy="602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Ops-friendly due to relatively small learning curve.</a:t>
          </a:r>
          <a:endParaRPr lang="en-US" sz="1800" kern="1200" dirty="0"/>
        </a:p>
      </dsp:txBody>
      <dsp:txXfrm>
        <a:off x="29393" y="3437848"/>
        <a:ext cx="7411272" cy="543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Cybage Software Pvt. Ltd. and is meant for the usage of the intended Cybage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941F53-B80C-4028-8B62-F847D8AE2DC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93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5F3E09-B8E0-4B6E-A971-4F14697DF2F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162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AB10EB-3891-417B-A96B-326A2D88FB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0192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A46FE5-AAA0-42D0-BE4D-4A615BD934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895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817933-FF06-416F-AD80-4CCAA115E27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582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FD4331-E93D-4A85-A45D-CBA80ED938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01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1AE91F-263D-4251-BB67-B7CE0A1085D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16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645C53-697C-4D95-AFE1-3BDF0DEA01E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1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0975D2-37D5-4448-9C40-740FAD9CC9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386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5CBCE0-81B5-49B7-856C-691B60D3162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29D68-FB42-4D78-ACCE-E2CC43AFE6B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914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ADCC7E-CA21-411E-8703-A36AA1FC514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50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en-US" sz="1600" smtClean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486693D-FD21-4078-BC05-B4F8A157D07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357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2F1508-2FB0-425B-9450-71BABA0CD6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343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1223EC-C26A-4E80-9647-F0D42989063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267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CF19CE-0795-4FEB-AFEB-CEBBD5483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832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7463"/>
            <a:ext cx="2343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628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22DDCE-6A06-4518-BDF7-193E36410F4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996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086986-9E7A-4818-A15B-A82914A7EE7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4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0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45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1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2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7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2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8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5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3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3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9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3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9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0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8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89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3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4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7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2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5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Cybage Software Pvt. Ltd. and is meant for the usage of the intended Cybage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941F53-B80C-4028-8B62-F847D8AE2DC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88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5F3E09-B8E0-4B6E-A971-4F14697DF2F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04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AB10EB-3891-417B-A96B-326A2D88FB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2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A46FE5-AAA0-42D0-BE4D-4A615BD934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631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817933-FF06-416F-AD80-4CCAA115E27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92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FD4331-E93D-4A85-A45D-CBA80ED938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60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1AE91F-263D-4251-BB67-B7CE0A1085D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327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645C53-697C-4D95-AFE1-3BDF0DEA01E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717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0975D2-37D5-4448-9C40-740FAD9CC9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680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5CBCE0-81B5-49B7-856C-691B60D3162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29D68-FB42-4D78-ACCE-E2CC43AFE6B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140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ADCC7E-CA21-411E-8703-A36AA1FC514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047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en-US" sz="1600" smtClean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486693D-FD21-4078-BC05-B4F8A157D07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986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2F1508-2FB0-425B-9450-71BABA0CD6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918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1223EC-C26A-4E80-9647-F0D42989063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030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CF19CE-0795-4FEB-AFEB-CEBBD5483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589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7463"/>
            <a:ext cx="2343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51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22DDCE-6A06-4518-BDF7-193E36410F4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364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086986-9E7A-4818-A15B-A82914A7EE7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Cybage Software Pvt. Ltd. and is meant for the usage of the intended Cybage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941F53-B80C-4028-8B62-F847D8AE2DC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291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5F3E09-B8E0-4B6E-A971-4F14697DF2F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059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AB10EB-3891-417B-A96B-326A2D88FB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857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A46FE5-AAA0-42D0-BE4D-4A615BD934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488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817933-FF06-416F-AD80-4CCAA115E27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02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FD4331-E93D-4A85-A45D-CBA80ED938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80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1AE91F-263D-4251-BB67-B7CE0A1085D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736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645C53-697C-4D95-AFE1-3BDF0DEA01E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516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0975D2-37D5-4448-9C40-740FAD9CC9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1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5CBCE0-81B5-49B7-856C-691B60D3162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29D68-FB42-4D78-ACCE-E2CC43AFE6B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8540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ADCC7E-CA21-411E-8703-A36AA1FC514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477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en-US" sz="1600" smtClean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486693D-FD21-4078-BC05-B4F8A157D07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71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2F1508-2FB0-425B-9450-71BABA0CD6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97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1223EC-C26A-4E80-9647-F0D42989063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972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48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CF19CE-0795-4FEB-AFEB-CEBBD5483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41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2014. Cybage Software Pvt. Ltd. All Rights Reserved. Cybage Confidential.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7463"/>
            <a:ext cx="2343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56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22DDCE-6A06-4518-BDF7-193E36410F4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086986-9E7A-4818-A15B-A82914A7EE7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2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image" Target="../media/image2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2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image" Target="../media/image2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2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image" Target="../media/image2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0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  <p:sldLayoutId id="2147484373" r:id="rId18"/>
    <p:sldLayoutId id="2147484374" r:id="rId19"/>
    <p:sldLayoutId id="2147484375" r:id="rId20"/>
    <p:sldLayoutId id="2147484376" r:id="rId21"/>
    <p:sldLayoutId id="2147484377" r:id="rId22"/>
    <p:sldLayoutId id="2147484378" r:id="rId23"/>
    <p:sldLayoutId id="2147484379" r:id="rId24"/>
    <p:sldLayoutId id="2147484380" r:id="rId25"/>
    <p:sldLayoutId id="2147484381" r:id="rId26"/>
    <p:sldLayoutId id="2147484382" r:id="rId27"/>
    <p:sldLayoutId id="2147484383" r:id="rId28"/>
    <p:sldLayoutId id="2147484384" r:id="rId29"/>
    <p:sldLayoutId id="2147484385" r:id="rId30"/>
    <p:sldLayoutId id="2147484386" r:id="rId31"/>
    <p:sldLayoutId id="2147484387" r:id="rId32"/>
    <p:sldLayoutId id="2147484388" r:id="rId33"/>
    <p:sldLayoutId id="2147484389" r:id="rId34"/>
    <p:sldLayoutId id="214748439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0B9833-DAB4-4C1C-AC1B-E63C6257F46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4938"/>
            <a:ext cx="20335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7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6" r:id="rId15"/>
    <p:sldLayoutId id="2147484407" r:id="rId16"/>
    <p:sldLayoutId id="2147484408" r:id="rId17"/>
    <p:sldLayoutId id="2147484409" r:id="rId18"/>
    <p:sldLayoutId id="2147484410" r:id="rId19"/>
    <p:sldLayoutId id="214748441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0B9833-DAB4-4C1C-AC1B-E63C6257F46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4938"/>
            <a:ext cx="20335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0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  <p:sldLayoutId id="2147484429" r:id="rId17"/>
    <p:sldLayoutId id="2147484430" r:id="rId18"/>
    <p:sldLayoutId id="2147484431" r:id="rId19"/>
    <p:sldLayoutId id="214748443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0B9833-DAB4-4C1C-AC1B-E63C6257F46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4938"/>
            <a:ext cx="20335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  <p:sldLayoutId id="2147484450" r:id="rId17"/>
    <p:sldLayoutId id="2147484451" r:id="rId18"/>
    <p:sldLayoutId id="2147484452" r:id="rId19"/>
    <p:sldLayoutId id="214748445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Cybage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Calibri" pitchFamily="34" charset="0"/>
              </a:rPr>
              <a:t>Architecture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B0595-893B-4520-A14D-BB20445100A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09" y="1718541"/>
            <a:ext cx="6077527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6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Puppet </a:t>
            </a:r>
            <a:r>
              <a:rPr lang="en-US" dirty="0" err="1" smtClean="0">
                <a:latin typeface="+mn-lt"/>
              </a:rPr>
              <a:t>Flavours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comes in 2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flavours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– Puppet Enterprise and Puppet Open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Features such as Puppet Enterprise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Console,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Live Management, Event Inspector, other third party tools etc. are not available with Puppet Open Source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Moreover, Puppet Enterprise entertains support from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PuppetLabs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Puppet Implementation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5312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can be implemented in 2 modes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Client-Server mode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Standalone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Client-Server mode</a:t>
            </a:r>
          </a:p>
          <a:p>
            <a:pPr marL="0" indent="0"/>
            <a:endParaRPr lang="en-US" dirty="0" smtClean="0"/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08582" y="3740727"/>
            <a:ext cx="2447636" cy="43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Puppet 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08582" y="5292436"/>
            <a:ext cx="2447636" cy="43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Puppet 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46763" y="4535055"/>
            <a:ext cx="1376219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06473" y="4535055"/>
            <a:ext cx="1265382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48727" y="4941455"/>
            <a:ext cx="1" cy="36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3782" y="4174836"/>
            <a:ext cx="1" cy="36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262253" y="4941453"/>
            <a:ext cx="1" cy="350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48727" y="4174836"/>
            <a:ext cx="4619" cy="36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02764" y="5292433"/>
            <a:ext cx="1302327" cy="434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31" name="Straight Connector 30"/>
          <p:cNvCxnSpPr>
            <a:stCxn id="27" idx="0"/>
          </p:cNvCxnSpPr>
          <p:nvPr/>
        </p:nvCxnSpPr>
        <p:spPr>
          <a:xfrm flipH="1" flipV="1">
            <a:off x="7753927" y="3957781"/>
            <a:ext cx="1" cy="133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56218" y="3957781"/>
            <a:ext cx="1297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3"/>
            <a:endCxn id="27" idx="2"/>
          </p:cNvCxnSpPr>
          <p:nvPr/>
        </p:nvCxnSpPr>
        <p:spPr>
          <a:xfrm flipV="1">
            <a:off x="6456218" y="5509489"/>
            <a:ext cx="6465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Puppet Terminologies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542474"/>
            <a:ext cx="7269734" cy="4710544"/>
          </a:xfrm>
        </p:spPr>
        <p:txBody>
          <a:bodyPr/>
          <a:lstStyle/>
          <a:p>
            <a:pPr marL="0" indent="0"/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Manifests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Puppet </a:t>
            </a:r>
            <a:r>
              <a:rPr lang="en-US" sz="1600" dirty="0">
                <a:latin typeface="+mn-lt"/>
              </a:rPr>
              <a:t>programs are called “manifests,” and they use the .pp file </a:t>
            </a:r>
            <a:r>
              <a:rPr lang="en-US" sz="1600" dirty="0" smtClean="0">
                <a:latin typeface="+mn-lt"/>
              </a:rPr>
              <a:t>extension.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core of the Puppet language is the </a:t>
            </a:r>
            <a:r>
              <a:rPr lang="en-US" sz="1600" i="1" dirty="0">
                <a:latin typeface="+mn-lt"/>
              </a:rPr>
              <a:t>resource declaration.</a:t>
            </a:r>
            <a:r>
              <a:rPr lang="en-US" sz="1600" dirty="0">
                <a:latin typeface="+mn-lt"/>
              </a:rPr>
              <a:t> A resource declaration describes a </a:t>
            </a:r>
            <a:r>
              <a:rPr lang="en-US" sz="1600" i="1" dirty="0">
                <a:latin typeface="+mn-lt"/>
              </a:rPr>
              <a:t>desired state</a:t>
            </a:r>
            <a:r>
              <a:rPr lang="en-US" sz="1600" dirty="0">
                <a:latin typeface="+mn-lt"/>
              </a:rPr>
              <a:t> for one resource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Manifests </a:t>
            </a:r>
            <a:r>
              <a:rPr lang="en-US" sz="1600" dirty="0">
                <a:latin typeface="+mn-lt"/>
              </a:rPr>
              <a:t>can also use various kinds of logic: conditional statements, collections of resources, functions to generate text, etc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Example : Creating a file</a:t>
            </a:r>
          </a:p>
          <a:p>
            <a:pPr lvl="1"/>
            <a:r>
              <a:rPr lang="en-US" sz="1300" dirty="0">
                <a:latin typeface="+mn-lt"/>
              </a:rPr>
              <a:t>	</a:t>
            </a:r>
            <a:endParaRPr lang="en-US" sz="1300" dirty="0" smtClean="0">
              <a:latin typeface="+mn-lt"/>
            </a:endParaRPr>
          </a:p>
          <a:p>
            <a:pPr lvl="1"/>
            <a:r>
              <a:rPr lang="en-US" sz="1300" dirty="0"/>
              <a:t>	</a:t>
            </a:r>
            <a:r>
              <a:rPr lang="en-US" sz="1600" dirty="0" smtClean="0">
                <a:latin typeface="+mn-lt"/>
              </a:rPr>
              <a:t>file </a:t>
            </a:r>
            <a:r>
              <a:rPr lang="en-US" sz="1600" dirty="0">
                <a:latin typeface="+mn-lt"/>
              </a:rPr>
              <a:t>{'</a:t>
            </a:r>
            <a:r>
              <a:rPr lang="en-US" sz="1600" dirty="0" err="1">
                <a:latin typeface="+mn-lt"/>
              </a:rPr>
              <a:t>testfile</a:t>
            </a:r>
            <a:r>
              <a:rPr lang="en-US" sz="1600" dirty="0">
                <a:latin typeface="+mn-lt"/>
              </a:rPr>
              <a:t>': </a:t>
            </a:r>
            <a:endParaRPr lang="en-US" sz="1600" dirty="0" smtClean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path </a:t>
            </a:r>
            <a:r>
              <a:rPr lang="en-US" sz="1600" b="1" dirty="0">
                <a:latin typeface="+mn-lt"/>
              </a:rPr>
              <a:t>=&gt;</a:t>
            </a:r>
            <a:r>
              <a:rPr lang="en-US" sz="1600" dirty="0">
                <a:latin typeface="+mn-lt"/>
              </a:rPr>
              <a:t> '/</a:t>
            </a:r>
            <a:r>
              <a:rPr lang="en-US" sz="1600" dirty="0" err="1">
                <a:latin typeface="+mn-lt"/>
              </a:rPr>
              <a:t>tmp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testfile</a:t>
            </a:r>
            <a:r>
              <a:rPr lang="en-US" sz="1600" dirty="0">
                <a:latin typeface="+mn-lt"/>
              </a:rPr>
              <a:t>', </a:t>
            </a:r>
            <a:endParaRPr lang="en-US" sz="1600" dirty="0" smtClean="0">
              <a:latin typeface="+mn-lt"/>
            </a:endParaRPr>
          </a:p>
          <a:p>
            <a:pPr lvl="1"/>
            <a:r>
              <a:rPr lang="en-US" sz="1600" b="1" dirty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	ensure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=&gt;</a:t>
            </a:r>
            <a:r>
              <a:rPr lang="en-US" sz="1600" dirty="0">
                <a:latin typeface="+mn-lt"/>
              </a:rPr>
              <a:t> present</a:t>
            </a:r>
            <a:r>
              <a:rPr lang="en-US" sz="1600" dirty="0" smtClean="0">
                <a:latin typeface="+mn-lt"/>
              </a:rPr>
              <a:t>, </a:t>
            </a:r>
          </a:p>
          <a:p>
            <a:pPr lvl="1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content </a:t>
            </a:r>
            <a:r>
              <a:rPr lang="en-US" sz="1600" b="1" dirty="0">
                <a:latin typeface="+mn-lt"/>
              </a:rPr>
              <a:t>=&gt;</a:t>
            </a:r>
            <a:r>
              <a:rPr lang="en-US" sz="1600" dirty="0">
                <a:latin typeface="+mn-lt"/>
              </a:rPr>
              <a:t> "I'm a test file.", </a:t>
            </a:r>
            <a:endParaRPr lang="en-US" sz="1600" dirty="0" smtClean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   }</a:t>
            </a:r>
            <a:endParaRPr lang="en-US" sz="1600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Puppet Terminologies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651288"/>
          </a:xfrm>
        </p:spPr>
        <p:txBody>
          <a:bodyPr/>
          <a:lstStyle/>
          <a:p>
            <a:pPr marL="0" indent="0"/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 collection of related resources, which, once defined, can be declared as a single unit.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example, a class could contain all of the elements (files, settings, modules, scripts,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 needed to configure Apache on a host.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Classes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can also declare other classes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 : A class for user creation</a:t>
            </a:r>
          </a:p>
          <a:p>
            <a:pPr marL="228600" lvl="1"/>
            <a:endParaRPr lang="en-US" sz="1800" dirty="0" smtClean="0"/>
          </a:p>
          <a:p>
            <a:pPr marL="228600" lvl="1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Class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user_creation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228600" lvl="1"/>
            <a:r>
              <a:rPr lang="en-US" sz="1800" dirty="0" smtClean="0"/>
              <a:t>		user{‘</a:t>
            </a:r>
            <a:r>
              <a:rPr lang="en-US" sz="1800" dirty="0" err="1" smtClean="0"/>
              <a:t>cybage</a:t>
            </a:r>
            <a:r>
              <a:rPr lang="en-US" sz="1800" dirty="0" smtClean="0"/>
              <a:t>’:</a:t>
            </a:r>
          </a:p>
          <a:p>
            <a:pPr marL="228600" lvl="1"/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ensure=&gt;present,</a:t>
            </a:r>
          </a:p>
          <a:p>
            <a:pPr marL="228600" lvl="1"/>
            <a:r>
              <a:rPr lang="en-US" sz="1800" dirty="0"/>
              <a:t>	</a:t>
            </a:r>
            <a:r>
              <a:rPr lang="en-US" sz="1800" dirty="0" smtClean="0"/>
              <a:t>	}</a:t>
            </a:r>
          </a:p>
          <a:p>
            <a:pPr marL="228600" lvl="1"/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sz="13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Puppet Terminologies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346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Catalog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- A catalog is a document that describes the desired system state for one specific computer. It lists all of the resources that need to be managed, as well as any dependencies between those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Modules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– Modules are self-contained bundles of code and data. You can write your own modules or you can download pre-built modules from the Puppet Forge.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node ‘xyz.cybage.com’{                                         Node Classification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include java,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Puppetlabs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-java module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	}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073599" y="4147126"/>
            <a:ext cx="45719" cy="2770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096458" y="4544290"/>
            <a:ext cx="64658" cy="323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2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Puppet Terminologies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457324"/>
          </a:xfrm>
        </p:spPr>
        <p:txBody>
          <a:bodyPr/>
          <a:lstStyle/>
          <a:p>
            <a:pPr marL="0" indent="0"/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 piece of information about a node, such as its operating system, hostname, or IP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address,etc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Facts are read from the system by 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Facter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and are made available to Puppet as global variables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b="1" dirty="0" err="1" smtClean="0">
                <a:solidFill>
                  <a:schemeClr val="tx1"/>
                </a:solidFill>
                <a:latin typeface="+mn-lt"/>
              </a:rPr>
              <a:t>Facter</a:t>
            </a:r>
            <a:endParaRPr lang="en-US" sz="1800" b="1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</a:rPr>
              <a:t>Facter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is Puppet’s system inventory tool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</a:rPr>
              <a:t>Facter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reads facts about a node (such as its hostname, IP address, operating system, etc.) and makes them available to Puppet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 -  $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facter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	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hostname =&gt; abhishekb-w8</a:t>
            </a:r>
          </a:p>
          <a:p>
            <a:pPr marL="1143000" lvl="3"/>
            <a:r>
              <a:rPr lang="en-US" sz="1800" dirty="0" err="1" smtClean="0">
                <a:latin typeface="+mn-lt"/>
              </a:rPr>
              <a:t>ipaddress</a:t>
            </a:r>
            <a:r>
              <a:rPr lang="en-US" sz="1800" dirty="0" smtClean="0">
                <a:latin typeface="+mn-lt"/>
              </a:rPr>
              <a:t> =&gt; 172.27.59.83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Implementation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Client-Server Implementation advantages :-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All configuration source is centrally stored and managed on the puppet server.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client doesn't have access to the source code, just the compiled catalog that applies to it.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server allows for more complicated management of nodes using an external node classifier (like the dashboard).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Uses certificates to ensure that only authorized clients can retrieve configuration.</a:t>
            </a:r>
          </a:p>
          <a:p>
            <a:pPr marL="228600"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Implementation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Puppet Standalone Implementation advantages :-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Smoke testing </a:t>
            </a:r>
            <a:r>
              <a:rPr lang="en-US" sz="1800" dirty="0" smtClean="0">
                <a:solidFill>
                  <a:prstClr val="black"/>
                </a:solidFill>
              </a:rPr>
              <a:t>on individual nodes.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Removes </a:t>
            </a:r>
            <a:r>
              <a:rPr lang="en-US" sz="1800" dirty="0">
                <a:solidFill>
                  <a:prstClr val="black"/>
                </a:solidFill>
              </a:rPr>
              <a:t>the complexity of both compiling and waiting for the catalog to run at client’s machine.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Best way to learn puppet.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User don’t need to have knowledge of using a particular OS, puppet DSL is almost same for all OSs. </a:t>
            </a:r>
            <a:r>
              <a:rPr lang="en-US" sz="1800" dirty="0" err="1">
                <a:solidFill>
                  <a:prstClr val="black"/>
                </a:solidFill>
              </a:rPr>
              <a:t>Eg</a:t>
            </a:r>
            <a:r>
              <a:rPr lang="en-US" sz="1800" dirty="0">
                <a:solidFill>
                  <a:prstClr val="black"/>
                </a:solidFill>
              </a:rPr>
              <a:t>. </a:t>
            </a:r>
          </a:p>
          <a:p>
            <a:pPr marL="228600" lvl="1"/>
            <a:r>
              <a:rPr lang="en-US" sz="1800" dirty="0">
                <a:solidFill>
                  <a:prstClr val="black"/>
                </a:solidFill>
              </a:rPr>
              <a:t>	puppet apply -e "package {'bash': ensure =&gt; latest}“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Puppet Components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95764" y="2378364"/>
            <a:ext cx="5486400" cy="5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3 Components in Puppet Architecture</a:t>
            </a:r>
          </a:p>
          <a:p>
            <a:pPr marL="0" indent="0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3368964"/>
            <a:ext cx="5486400" cy="621146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Layer and RAL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05000" y="4311073"/>
            <a:ext cx="5486400" cy="574963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Transactional Layer</a:t>
            </a:r>
          </a:p>
        </p:txBody>
      </p:sp>
    </p:spTree>
    <p:extLst>
      <p:ext uri="{BB962C8B-B14F-4D97-AF65-F5344CB8AC3E}">
        <p14:creationId xmlns:p14="http://schemas.microsoft.com/office/powerpoint/2010/main" val="9482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and Presented </a:t>
            </a:r>
            <a:r>
              <a:rPr lang="en-US" altLang="en-US" dirty="0" smtClean="0">
                <a:solidFill>
                  <a:schemeClr val="bg1"/>
                </a:solidFill>
              </a:rPr>
              <a:t>by : Abhishek Bhatnagar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6728" y="2115125"/>
            <a:ext cx="1468582" cy="877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33236" y="4202545"/>
            <a:ext cx="1427018" cy="517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8910" y="4202544"/>
            <a:ext cx="1366982" cy="517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2246745" y="2992580"/>
            <a:ext cx="704274" cy="120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2951019" y="2992580"/>
            <a:ext cx="1011382" cy="120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2365" y="2115126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runs a </a:t>
            </a:r>
            <a:r>
              <a:rPr lang="en-US" dirty="0" smtClean="0">
                <a:latin typeface="+mn-lt"/>
              </a:rPr>
              <a:t>daemon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listens on port </a:t>
            </a:r>
            <a:r>
              <a:rPr lang="en-US" dirty="0" smtClean="0">
                <a:latin typeface="+mn-lt"/>
              </a:rPr>
              <a:t>8140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serves a </a:t>
            </a:r>
            <a:r>
              <a:rPr lang="en-US" dirty="0" smtClean="0">
                <a:latin typeface="+mn-lt"/>
              </a:rPr>
              <a:t>configuration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Connects </a:t>
            </a:r>
            <a:r>
              <a:rPr lang="en-US" dirty="0">
                <a:latin typeface="+mn-lt"/>
              </a:rPr>
              <a:t>to master via SSL</a:t>
            </a:r>
          </a:p>
          <a:p>
            <a:r>
              <a:rPr lang="en-US" dirty="0" smtClean="0">
                <a:latin typeface="+mn-lt"/>
              </a:rPr>
              <a:t>    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Retrieves </a:t>
            </a:r>
            <a:r>
              <a:rPr lang="en-US" dirty="0">
                <a:latin typeface="+mn-lt"/>
              </a:rPr>
              <a:t>any </a:t>
            </a:r>
            <a:r>
              <a:rPr lang="en-US" dirty="0" smtClean="0">
                <a:latin typeface="+mn-lt"/>
              </a:rPr>
              <a:t>configuration from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an </a:t>
            </a:r>
            <a:r>
              <a:rPr lang="en-US" dirty="0">
                <a:latin typeface="+mn-lt"/>
              </a:rPr>
              <a:t>run as daemon or </a:t>
            </a:r>
            <a:r>
              <a:rPr lang="en-US" dirty="0" smtClean="0">
                <a:latin typeface="+mn-lt"/>
              </a:rPr>
              <a:t>manually triggered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Language and 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3382" y="1884218"/>
            <a:ext cx="3398982" cy="302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Package {‘vim’:</a:t>
            </a:r>
          </a:p>
          <a:p>
            <a:r>
              <a:rPr lang="en-US" dirty="0"/>
              <a:t>	</a:t>
            </a:r>
            <a:r>
              <a:rPr lang="en-US" dirty="0" smtClean="0"/>
              <a:t>ensure=&gt;installed,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{‘</a:t>
            </a:r>
            <a:r>
              <a:rPr lang="en-US" dirty="0" err="1" smtClean="0"/>
              <a:t>johny</a:t>
            </a:r>
            <a:r>
              <a:rPr lang="en-US" dirty="0" smtClean="0"/>
              <a:t>’:</a:t>
            </a:r>
          </a:p>
          <a:p>
            <a:r>
              <a:rPr lang="en-US" dirty="0"/>
              <a:t>	</a:t>
            </a:r>
            <a:r>
              <a:rPr lang="en-US" dirty="0" smtClean="0"/>
              <a:t>ensure=&gt;present,</a:t>
            </a:r>
          </a:p>
          <a:p>
            <a:r>
              <a:rPr lang="en-US" dirty="0"/>
              <a:t>	</a:t>
            </a:r>
            <a:r>
              <a:rPr lang="en-US" dirty="0" smtClean="0"/>
              <a:t>password=&gt;’******’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891" y="1911927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onfiguration </a:t>
            </a:r>
            <a:r>
              <a:rPr lang="en-US" dirty="0">
                <a:latin typeface="+mn-lt"/>
              </a:rPr>
              <a:t>items are </a:t>
            </a:r>
            <a:r>
              <a:rPr lang="en-US" dirty="0" smtClean="0">
                <a:latin typeface="+mn-lt"/>
              </a:rPr>
              <a:t>named resources.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Statements about </a:t>
            </a:r>
            <a:r>
              <a:rPr lang="en-US" dirty="0">
                <a:latin typeface="+mn-lt"/>
              </a:rPr>
              <a:t>the state </a:t>
            </a:r>
            <a:r>
              <a:rPr lang="en-US" dirty="0" smtClean="0">
                <a:latin typeface="+mn-lt"/>
              </a:rPr>
              <a:t>of configuration.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Sysadmin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doesn't care how </a:t>
            </a:r>
            <a:r>
              <a:rPr lang="en-US" dirty="0" smtClean="0">
                <a:latin typeface="+mn-lt"/>
              </a:rPr>
              <a:t>this state is achieved.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gents </a:t>
            </a:r>
            <a:r>
              <a:rPr lang="en-US" dirty="0">
                <a:latin typeface="+mn-lt"/>
              </a:rPr>
              <a:t>use </a:t>
            </a:r>
            <a:r>
              <a:rPr lang="en-US" dirty="0" err="1">
                <a:latin typeface="+mn-lt"/>
              </a:rPr>
              <a:t>Facter</a:t>
            </a:r>
            <a:r>
              <a:rPr lang="en-US" dirty="0">
                <a:latin typeface="+mn-lt"/>
              </a:rPr>
              <a:t> to </a:t>
            </a:r>
            <a:r>
              <a:rPr lang="en-US" dirty="0" smtClean="0">
                <a:latin typeface="+mn-lt"/>
              </a:rPr>
              <a:t>get information about  themselves.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Agents </a:t>
            </a:r>
            <a:r>
              <a:rPr lang="en-US" dirty="0">
                <a:latin typeface="+mn-lt"/>
              </a:rPr>
              <a:t>manage </a:t>
            </a:r>
            <a:r>
              <a:rPr lang="en-US" dirty="0" smtClean="0">
                <a:latin typeface="+mn-lt"/>
              </a:rPr>
              <a:t>providers depending </a:t>
            </a:r>
            <a:r>
              <a:rPr lang="en-US" dirty="0">
                <a:latin typeface="+mn-lt"/>
              </a:rPr>
              <a:t>on system </a:t>
            </a:r>
            <a:r>
              <a:rPr lang="en-US" dirty="0" smtClean="0">
                <a:latin typeface="+mn-lt"/>
              </a:rPr>
              <a:t>type.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8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Transactional Layer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process of host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configuration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has these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Compile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configuration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Transfer the compiled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configuration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Apply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configuration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on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Report the results to the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Requirements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Hardware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 puppet agent service has no particular hardware requirements and can run on nearly anything</a:t>
            </a:r>
            <a:r>
              <a:rPr lang="en-US" sz="1800" dirty="0" smtClean="0"/>
              <a:t>.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puppet master service is fairly resource intensive, and should be installed on a robust dedicated server</a:t>
            </a:r>
            <a:r>
              <a:rPr lang="en-US" sz="1800" dirty="0" smtClean="0"/>
              <a:t>.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At minimum, </a:t>
            </a:r>
            <a:r>
              <a:rPr lang="en-US" sz="1800" dirty="0" smtClean="0"/>
              <a:t> </a:t>
            </a:r>
            <a:r>
              <a:rPr lang="en-US" sz="1800" dirty="0"/>
              <a:t>puppet master server should have two processor cores and at least 1 GB RAM.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To comfortably serve at least 1000 nodes, it should have 2-4 processor cores and at least 4 GB RAM.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PuppetMaster</a:t>
            </a:r>
            <a:r>
              <a:rPr lang="en-US" dirty="0" smtClean="0">
                <a:latin typeface="+mn-lt"/>
              </a:rPr>
              <a:t> &amp; Agent Installation on Different OS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893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</a:rPr>
              <a:t>Debian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and Ubuntu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apt-get install </a:t>
            </a:r>
            <a:r>
              <a:rPr lang="en-US" sz="1800" dirty="0" err="1" smtClean="0"/>
              <a:t>puppetmaster</a:t>
            </a:r>
            <a:endParaRPr lang="en-US" sz="1800" dirty="0" smtClean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pt-get install puppet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Red Hat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yum install </a:t>
            </a:r>
            <a:r>
              <a:rPr lang="en-US" sz="1800" dirty="0" smtClean="0"/>
              <a:t>puppet-server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y</a:t>
            </a:r>
            <a:r>
              <a:rPr lang="en-US" sz="1800" dirty="0" smtClean="0"/>
              <a:t>um install puppet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Puppetmaster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does not work on windows environment, though puppet agent can be installed on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agent can also be installed on Mac OS x.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Directory Structure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Linux</a:t>
            </a:r>
          </a:p>
          <a:p>
            <a:pPr marL="0" indent="0"/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By default puppet gets installed at 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etc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/puppet directory.</a:t>
            </a:r>
          </a:p>
          <a:p>
            <a:pPr marL="0" indent="0"/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</a:t>
            </a:r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err="1" smtClean="0"/>
              <a:t>Auth.conf</a:t>
            </a:r>
            <a:endParaRPr lang="en-US" sz="1800" dirty="0" smtClean="0"/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smtClean="0"/>
              <a:t>Environments/</a:t>
            </a:r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err="1" smtClean="0"/>
              <a:t>Fileserver.conf</a:t>
            </a:r>
            <a:endParaRPr lang="en-US" sz="1800" dirty="0" smtClean="0"/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smtClean="0"/>
              <a:t>Manifests/</a:t>
            </a:r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smtClean="0"/>
              <a:t>Modules/</a:t>
            </a:r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err="1" smtClean="0"/>
              <a:t>Puppet.conf</a:t>
            </a:r>
            <a:endParaRPr lang="en-US" sz="1800" dirty="0" smtClean="0"/>
          </a:p>
          <a:p>
            <a:pPr marL="857250" lvl="2" indent="-171450">
              <a:buFont typeface="Calibri" panose="020F0502020204030204" pitchFamily="34" charset="0"/>
              <a:buChar char="₋"/>
            </a:pPr>
            <a:r>
              <a:rPr lang="en-US" sz="1800" dirty="0" smtClean="0"/>
              <a:t>SSL/</a:t>
            </a:r>
            <a:r>
              <a:rPr lang="en-US" sz="1800" dirty="0"/>
              <a:t>	</a:t>
            </a:r>
          </a:p>
          <a:p>
            <a:pPr marL="0" indent="0"/>
            <a:endParaRPr lang="en-US" sz="1800" b="1" dirty="0" smtClean="0">
              <a:latin typeface="+mn-lt"/>
            </a:endParaRPr>
          </a:p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Configuration using Puppet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uses various resources to configure target machines.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Notify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Exec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Service </a:t>
            </a:r>
          </a:p>
          <a:p>
            <a:pPr marL="228600" lvl="1"/>
            <a:endParaRPr lang="en-US" dirty="0" smtClean="0"/>
          </a:p>
          <a:p>
            <a:pPr marL="228600" lvl="1"/>
            <a:r>
              <a:rPr lang="en-US" dirty="0" smtClean="0"/>
              <a:t>Note : There are 48 resources in total, above listed resources are most common among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Notify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Notify sends a message to the clients and will be saved to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Puppet logs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sends “Notification to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clients” and text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 the logs.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dirty="0" err="1">
                <a:solidFill>
                  <a:schemeClr val="tx1"/>
                </a:solidFill>
                <a:latin typeface="+mn-lt"/>
              </a:rPr>
              <a:t>Eg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Notify { ‘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Notification to the client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’ :}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File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With File resource you can control everything about files.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example writes some data into 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tmp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helloPuppet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800" dirty="0"/>
              <a:t>file { '/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helloPuppet</a:t>
            </a:r>
            <a:r>
              <a:rPr lang="en-US" sz="1800" dirty="0" smtClean="0"/>
              <a:t>':</a:t>
            </a:r>
          </a:p>
          <a:p>
            <a:pPr lvl="1"/>
            <a:r>
              <a:rPr lang="en-US" sz="1800" dirty="0" smtClean="0"/>
              <a:t> 	content </a:t>
            </a:r>
            <a:r>
              <a:rPr lang="en-US" sz="1800" dirty="0"/>
              <a:t>=&gt; 'See you Later!\n' </a:t>
            </a: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}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Package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Package resource gives you management over installable packages.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 below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example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we are installing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package via apt-get.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package {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‘apache2':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ensure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=&gt;'installed'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DevOps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?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What is Configuration Management?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Before and After Introduction of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Puppet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What is Puppet?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Infrastructure As A Code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History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Features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Architecture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System Requirements and Installation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Benefits and Cons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Service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Service resource manages services running on the client for example Apache2.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following example checks that Apache2 is running, if it’s not it will be started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service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{ 'apache2':                      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ensure=&gt;'running‘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}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Exec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Exec resource as it’s name says executes something.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example the following will apt-get update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	exec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{ 'apt-get update':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	 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path=&gt;'/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/bin/'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 	        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Cron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creates and controls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jobs in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 example we can run 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logrotate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 every day at 05:00.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{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logrotate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command=&gt;'/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usr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sbin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logrotate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', 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user=&gt;root, 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hour=&gt;5, 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minute=&gt;0,</a:t>
            </a:r>
          </a:p>
          <a:p>
            <a:pPr marL="0" indent="0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User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With User resource we can control users and mostly system users.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On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the example we set users full name as comment to user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fi-FI" sz="1800" dirty="0" smtClean="0">
                <a:solidFill>
                  <a:schemeClr val="tx1"/>
                </a:solidFill>
                <a:latin typeface="+mn-lt"/>
              </a:rPr>
              <a:t>			user </a:t>
            </a:r>
            <a:r>
              <a:rPr lang="fi-FI" sz="1800" dirty="0">
                <a:solidFill>
                  <a:schemeClr val="tx1"/>
                </a:solidFill>
                <a:latin typeface="+mn-lt"/>
              </a:rPr>
              <a:t>{ </a:t>
            </a:r>
            <a:r>
              <a:rPr lang="fi-FI" sz="1800" dirty="0" smtClean="0">
                <a:solidFill>
                  <a:schemeClr val="tx1"/>
                </a:solidFill>
                <a:latin typeface="+mn-lt"/>
              </a:rPr>
              <a:t>’Ananya': </a:t>
            </a:r>
            <a:endParaRPr lang="fi-FI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fi-FI" sz="1800" dirty="0">
                <a:solidFill>
                  <a:schemeClr val="tx1"/>
                </a:solidFill>
                <a:latin typeface="+mn-lt"/>
              </a:rPr>
              <a:t>                            </a:t>
            </a:r>
            <a:r>
              <a:rPr lang="fi-FI" sz="1800" dirty="0" smtClean="0">
                <a:solidFill>
                  <a:schemeClr val="tx1"/>
                </a:solidFill>
                <a:latin typeface="+mn-lt"/>
              </a:rPr>
              <a:t>		ensure=&gt;present,</a:t>
            </a:r>
          </a:p>
          <a:p>
            <a:pPr marL="0" indent="0"/>
            <a:r>
              <a:rPr lang="fi-FI" sz="1800" dirty="0">
                <a:solidFill>
                  <a:schemeClr val="tx1"/>
                </a:solidFill>
                <a:latin typeface="+mn-lt"/>
              </a:rPr>
              <a:t>	</a:t>
            </a:r>
            <a:r>
              <a:rPr lang="fi-FI" sz="1800" dirty="0" smtClean="0">
                <a:solidFill>
                  <a:schemeClr val="tx1"/>
                </a:solidFill>
                <a:latin typeface="+mn-lt"/>
              </a:rPr>
              <a:t>		password=&gt;’*****’,</a:t>
            </a:r>
            <a:endParaRPr lang="fi-FI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fi-FI" sz="1800" dirty="0">
                <a:solidFill>
                  <a:schemeClr val="tx1"/>
                </a:solidFill>
                <a:latin typeface="+mn-lt"/>
              </a:rPr>
              <a:t>                         </a:t>
            </a:r>
            <a:r>
              <a:rPr lang="fi-FI" sz="1800" dirty="0" smtClean="0">
                <a:solidFill>
                  <a:schemeClr val="tx1"/>
                </a:solidFill>
                <a:latin typeface="+mn-lt"/>
              </a:rPr>
              <a:t>		}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Group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Group resource is made for managing groups and mostly creating them.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ensures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global.net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-group exists. If it doesn’t, it will be created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	group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{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‘global.net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': 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ensure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=&gt;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'present‘,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                 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}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Calibri" pitchFamily="34" charset="0"/>
              </a:rPr>
              <a:t>Benefits of Puppet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3276604"/>
              </p:ext>
            </p:extLst>
          </p:nvPr>
        </p:nvGraphicFramePr>
        <p:xfrm>
          <a:off x="1445342" y="1582994"/>
          <a:ext cx="7470058" cy="489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181BD8-BB26-4B39-A2D7-F865D99BDD1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DevOps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7067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Development + Operations =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DevOps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It’s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 concept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dealing with software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development, operations, and services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It emphasizes communication, collaboration, and integration between software developers and information technology (IT) operations personnel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10" y="3426692"/>
            <a:ext cx="4164536" cy="26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+mn-lt"/>
              </a:rPr>
              <a:t>Configuration Management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33236" y="1721803"/>
            <a:ext cx="7382164" cy="46974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Configuration management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the process of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configuring machines/servers/virtual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machines,etc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in order to bring them under desired software specifications and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enforcing their state across IT infrastructure in an automated yet agile manner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Configuration Management is the art of identifying, organizing and controlling modifications to the software being built by a programming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Goal is to maximize productivity by minimizing mistakes arising due to manual operations.</a:t>
            </a:r>
            <a:endParaRPr lang="en-US" sz="1800" dirty="0">
              <a:solidFill>
                <a:schemeClr val="tx1"/>
              </a:solidFill>
              <a:latin typeface="+mn-lt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cs typeface="Microsoft Sans Serif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Before &amp; After Introduction of Puppet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4655" y="3084945"/>
            <a:ext cx="15517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04655" y="3943926"/>
            <a:ext cx="1625600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4655" y="4775200"/>
            <a:ext cx="1625600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320800" y="2798618"/>
            <a:ext cx="1283855" cy="535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20799" y="3671453"/>
            <a:ext cx="1283855" cy="535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0800" y="4507344"/>
            <a:ext cx="1283855" cy="535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0617" y="2927971"/>
            <a:ext cx="145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Shell script</a:t>
            </a:r>
            <a:endParaRPr lang="en-US" sz="1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617" y="3671453"/>
            <a:ext cx="145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Shell script</a:t>
            </a:r>
            <a:endParaRPr lang="en-US" sz="1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617" y="4498199"/>
            <a:ext cx="145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Shell script</a:t>
            </a:r>
            <a:endParaRPr lang="en-US" sz="12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9201" y="2521527"/>
            <a:ext cx="1773382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PuppetMaster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29383" y="4207162"/>
            <a:ext cx="1671782" cy="42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Puppet Agent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6299201" y="5043055"/>
            <a:ext cx="1773382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Puppet Agent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7305964" y="4207162"/>
            <a:ext cx="1699491" cy="42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Puppet Agent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7185892" y="3334327"/>
            <a:ext cx="0" cy="1708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18" idx="0"/>
          </p:cNvCxnSpPr>
          <p:nvPr/>
        </p:nvCxnSpPr>
        <p:spPr>
          <a:xfrm flipH="1">
            <a:off x="6165274" y="3334327"/>
            <a:ext cx="1020618" cy="87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20" idx="0"/>
          </p:cNvCxnSpPr>
          <p:nvPr/>
        </p:nvCxnSpPr>
        <p:spPr>
          <a:xfrm>
            <a:off x="7185892" y="3334327"/>
            <a:ext cx="969818" cy="87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42473" y="1828800"/>
            <a:ext cx="18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Before Puppet</a:t>
            </a:r>
            <a:endParaRPr lang="en-US" sz="16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2109" y="1828800"/>
            <a:ext cx="139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After Puppet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1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Calibri" pitchFamily="34" charset="0"/>
              </a:rPr>
              <a:t>Puppet – Configuration Management tool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FE5F5F-442A-4AD4-B295-66245A71C3E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38833717"/>
              </p:ext>
            </p:extLst>
          </p:nvPr>
        </p:nvGraphicFramePr>
        <p:xfrm>
          <a:off x="1465006" y="1524001"/>
          <a:ext cx="7236542" cy="482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6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Infrastructure As A Code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Programmatically provision and configure an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We capture the requirement for our infrastructure and try to create/implement that infrastructure by 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 program ensures each node in our infrastructure compiles with the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 control loop keeps the system stable and allows for change when requirement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Reconstruct business from code repository, data backup, etc.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1508-2FB0-425B-9450-71BABA0CD6F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0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Calibri" pitchFamily="34" charset="0"/>
              </a:rPr>
              <a:t>History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 bwMode="auto">
          <a:xfrm>
            <a:off x="1646238" y="1722438"/>
            <a:ext cx="7269162" cy="4721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Microsoft Sans Serif" panose="020B0604020202020204" pitchFamily="34" charset="0"/>
              </a:rPr>
              <a:t>Puppet – History</a:t>
            </a:r>
          </a:p>
          <a:p>
            <a:pPr marL="685800" lvl="2">
              <a:lnSpc>
                <a:spcPct val="200000"/>
              </a:lnSpc>
              <a:defRPr/>
            </a:pPr>
            <a:r>
              <a:rPr lang="en-US" sz="1800" dirty="0" smtClean="0">
                <a:cs typeface="Microsoft Sans Serif" panose="020B0604020202020204" pitchFamily="34" charset="0"/>
              </a:rPr>
              <a:t>2001 - </a:t>
            </a:r>
            <a:r>
              <a:rPr lang="en-US" sz="1800" dirty="0"/>
              <a:t>Luke </a:t>
            </a:r>
            <a:r>
              <a:rPr lang="en-US" sz="1800" dirty="0" err="1"/>
              <a:t>Kanies</a:t>
            </a:r>
            <a:r>
              <a:rPr lang="en-US" sz="1800" dirty="0"/>
              <a:t> began developing tool in 2001.</a:t>
            </a:r>
          </a:p>
          <a:p>
            <a:pPr marL="0" indent="0">
              <a:lnSpc>
                <a:spcPct val="20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Microsoft Sans Serif" panose="020B0604020202020204" pitchFamily="34" charset="0"/>
              </a:rPr>
              <a:t>            2005 – Puppet Labs was founded by current CEO Luke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Microsoft Sans Serif" panose="020B0604020202020204" pitchFamily="34" charset="0"/>
              </a:rPr>
              <a:t>Kanies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Microsoft Sans Serif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Microsoft Sans Serif" panose="020B0604020202020204" pitchFamily="34" charset="0"/>
              </a:rPr>
              <a:t>Investors include </a:t>
            </a:r>
            <a:r>
              <a:rPr lang="en-US" sz="1800" dirty="0">
                <a:latin typeface="+mn-lt"/>
                <a:cs typeface="Microsoft Sans Serif" panose="020B0604020202020204" pitchFamily="34" charset="0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Cisco, Google Ventures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Vmware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cs typeface="Microsoft Sans Serif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Kleiner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Perkins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Caufield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&amp; Byers, Triangle Peak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Ventures,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B0595-893B-4520-A14D-BB20445100A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FBD050-58DE-4B43-A104-11B6F17D1EB8}"/>
</file>

<file path=customXml/itemProps2.xml><?xml version="1.0" encoding="utf-8"?>
<ds:datastoreItem xmlns:ds="http://schemas.openxmlformats.org/officeDocument/2006/customXml" ds:itemID="{7CA2DB97-1319-48B8-B72E-671CE803A040}"/>
</file>

<file path=customXml/itemProps3.xml><?xml version="1.0" encoding="utf-8"?>
<ds:datastoreItem xmlns:ds="http://schemas.openxmlformats.org/officeDocument/2006/customXml" ds:itemID="{01A059F3-9E7C-4F3B-A108-785344C0C98D}"/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1319</Words>
  <Application>Microsoft Office PowerPoint</Application>
  <PresentationFormat>On-screen Show (4:3)</PresentationFormat>
  <Paragraphs>322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Office Theme</vt:lpstr>
      <vt:lpstr>1_Office Theme</vt:lpstr>
      <vt:lpstr>2_Office Theme</vt:lpstr>
      <vt:lpstr>3_Office Theme</vt:lpstr>
      <vt:lpstr>4_Office Theme</vt:lpstr>
      <vt:lpstr>Welcome to Cybage</vt:lpstr>
      <vt:lpstr>  </vt:lpstr>
      <vt:lpstr>Agenda</vt:lpstr>
      <vt:lpstr>DevOps</vt:lpstr>
      <vt:lpstr>Configuration Management</vt:lpstr>
      <vt:lpstr>Before &amp; After Introduction of Puppet</vt:lpstr>
      <vt:lpstr>Puppet – Configuration Management tool</vt:lpstr>
      <vt:lpstr>Infrastructure As A Code</vt:lpstr>
      <vt:lpstr>History </vt:lpstr>
      <vt:lpstr>Architecture </vt:lpstr>
      <vt:lpstr>Puppet Flavours</vt:lpstr>
      <vt:lpstr>Puppet Implementation</vt:lpstr>
      <vt:lpstr>Puppet Terminologies</vt:lpstr>
      <vt:lpstr>Puppet Terminologies</vt:lpstr>
      <vt:lpstr>Puppet Terminologies</vt:lpstr>
      <vt:lpstr>Puppet Terminologies</vt:lpstr>
      <vt:lpstr>Puppet Implementation (contd.)</vt:lpstr>
      <vt:lpstr>Puppet Implementation (contd.)</vt:lpstr>
      <vt:lpstr>Puppet Components</vt:lpstr>
      <vt:lpstr>Deployment</vt:lpstr>
      <vt:lpstr>Configuration Language and RAL</vt:lpstr>
      <vt:lpstr>Transactional Layer</vt:lpstr>
      <vt:lpstr>System Requirements</vt:lpstr>
      <vt:lpstr>PuppetMaster &amp; Agent Installation on Different OS</vt:lpstr>
      <vt:lpstr>Directory Structure</vt:lpstr>
      <vt:lpstr>Configuration using Puppet</vt:lpstr>
      <vt:lpstr>Notify</vt:lpstr>
      <vt:lpstr>File</vt:lpstr>
      <vt:lpstr>Package</vt:lpstr>
      <vt:lpstr>Service </vt:lpstr>
      <vt:lpstr>Exec</vt:lpstr>
      <vt:lpstr>Cron</vt:lpstr>
      <vt:lpstr>User</vt:lpstr>
      <vt:lpstr>Group</vt:lpstr>
      <vt:lpstr>Benefits of Puppet 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Bhatnagar</dc:creator>
  <cp:lastModifiedBy>Abhishek Bhatnagar</cp:lastModifiedBy>
  <cp:revision>371</cp:revision>
  <dcterms:created xsi:type="dcterms:W3CDTF">2009-07-20T04:26:09Z</dcterms:created>
  <dcterms:modified xsi:type="dcterms:W3CDTF">2015-01-06T08:27:32Z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