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3" r:id="rId6"/>
    <p:sldId id="264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16042-60EB-4305-BD16-E23494CE6A11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3FFC-3ACD-4BAC-BB64-1D0BC0E8E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6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C3FFC-3ACD-4BAC-BB64-1D0BC0E8EFA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8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3140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5926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442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913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92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7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35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7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7242667" y="947567"/>
            <a:ext cx="3850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7151400" y="3632833"/>
            <a:ext cx="39420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825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01733" y="428267"/>
            <a:ext cx="6514000" cy="590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47533" y="2475033"/>
            <a:ext cx="8210400" cy="11676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6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7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34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4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79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4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00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9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34838"/>
            <a:ext cx="12192000" cy="281221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82951" y="4572000"/>
            <a:ext cx="3786996" cy="1880558"/>
          </a:xfrm>
        </p:spPr>
        <p:txBody>
          <a:bodyPr>
            <a:normAutofit fontScale="90000"/>
          </a:bodyPr>
          <a:lstStyle/>
          <a:p>
            <a:r>
              <a:rPr lang="en-GB" sz="16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PRESENTED </a:t>
            </a:r>
            <a:r>
              <a:rPr lang="en-GB" sz="1600" b="1" i="1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TO: </a:t>
            </a:r>
            <a: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Arik </a:t>
            </a:r>
            <a:r>
              <a:rPr lang="en-GB" sz="1600" b="1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Subhana</a:t>
            </a:r>
            <a: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GB" sz="1600" b="1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Satyaki</a:t>
            </a:r>
            <a: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GB" sz="1600" b="1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Banik</a:t>
            </a:r>
            <a: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Md. </a:t>
            </a:r>
            <a:r>
              <a:rPr lang="en-GB" sz="1600" b="1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Sadman</a:t>
            </a:r>
            <a: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GB" sz="1600" b="1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Sakib</a:t>
            </a:r>
            <a:r>
              <a:rPr lang="en-GB" sz="1600" dirty="0"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n-GB" sz="1600" dirty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GB" sz="1600" b="1" i="1" dirty="0" smtClean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PRESENTED </a:t>
            </a:r>
            <a:r>
              <a:rPr lang="en-GB" sz="1600" b="1" i="1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ON: </a:t>
            </a:r>
            <a:r>
              <a:rPr lang="en-GB" sz="16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24/07/2021</a:t>
            </a:r>
            <a:r>
              <a:rPr lang="en-GB" sz="1600" dirty="0"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n-GB" sz="1600" dirty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GB" sz="1600" b="1" i="1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COURSE: </a:t>
            </a:r>
            <a:r>
              <a:rPr lang="en-GB" sz="1600" dirty="0">
                <a:latin typeface="Adobe Hebrew" panose="02040503050201020203" pitchFamily="18" charset="-79"/>
                <a:cs typeface="Adobe Hebrew" panose="02040503050201020203" pitchFamily="18" charset="-79"/>
              </a:rPr>
              <a:t>EEE </a:t>
            </a:r>
            <a:r>
              <a:rPr lang="en-GB" sz="16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306</a:t>
            </a:r>
            <a:r>
              <a:rPr lang="en-GB" sz="16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: Power Systems I Laboratory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68697" y="1345720"/>
            <a:ext cx="6609122" cy="4002657"/>
          </a:xfrm>
        </p:spPr>
        <p:txBody>
          <a:bodyPr/>
          <a:lstStyle/>
          <a:p>
            <a:pPr marL="0" indent="0" algn="ctr">
              <a:buNone/>
            </a:pPr>
            <a:r>
              <a:rPr lang="en-GB" sz="4800" dirty="0">
                <a:latin typeface="Adobe Hebrew" panose="02040503050201020203" pitchFamily="18" charset="-79"/>
                <a:cs typeface="Adobe Hebrew" panose="02040503050201020203" pitchFamily="18" charset="-79"/>
              </a:rPr>
              <a:t>Investigating the effect of HVDC connection and large industrial loads in IEEE 39-bus network</a:t>
            </a:r>
            <a:endParaRPr lang="en-GB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7" y="4690074"/>
            <a:ext cx="5932600" cy="15554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45" y="370936"/>
            <a:ext cx="2905663" cy="30623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2281" y="4690074"/>
            <a:ext cx="17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 smtClean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PRESENTED BY:</a:t>
            </a:r>
            <a:endParaRPr lang="en-GB" sz="14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9780" y="207033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Google Shape;203;p30"/>
          <p:cNvSpPr/>
          <p:nvPr/>
        </p:nvSpPr>
        <p:spPr>
          <a:xfrm rot="-5400000">
            <a:off x="8319000" y="-159484"/>
            <a:ext cx="1410000" cy="4138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7014129" y="173503"/>
            <a:ext cx="4019741" cy="20628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sz="3600" b="1" i="1" dirty="0" smtClean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About the Project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Google Shape;206;p3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947140" y="3120883"/>
                <a:ext cx="5244860" cy="3495578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GB" sz="24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Electrically solves any second order differential equation using uA741 op-amps.</a:t>
                </a:r>
                <a:endParaRPr lang="en-GB" sz="2400" dirty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q"/>
                </a:pPr>
                <a:r>
                  <a:rPr lang="en-GB" sz="1600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 smtClean="0">
                    <a:latin typeface="Adobe Arabic" panose="02040503050201020203" pitchFamily="18" charset="-78"/>
                  </a:rPr>
                  <a:t>=</a:t>
                </a:r>
                <a:r>
                  <a:rPr lang="en-GB" sz="2400" dirty="0" smtClean="0">
                    <a:latin typeface="Adobe Arabic" panose="02040503050201020203" pitchFamily="18" charset="-78"/>
                  </a:rPr>
                  <a:t>0</a:t>
                </a: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GB" sz="24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Includes initial </a:t>
                </a: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conditions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18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</a:t>
                </a: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and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 (0)</m:t>
                    </m:r>
                  </m:oMath>
                </a14:m>
                <a:r>
                  <a:rPr lang="en-GB" sz="18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</a:t>
                </a:r>
                <a:endParaRPr lang="en-GB" sz="1800" dirty="0" smtClean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GB" sz="24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Ensures maximum stability of output (solution).</a:t>
                </a:r>
                <a:endParaRPr sz="2400" dirty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</p:txBody>
          </p:sp>
        </mc:Choice>
        <mc:Fallback xmlns="">
          <p:sp>
            <p:nvSpPr>
              <p:cNvPr id="206" name="Google Shape;206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947140" y="3120883"/>
                <a:ext cx="5244860" cy="34955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Google Shape;207;p30"/>
          <p:cNvSpPr/>
          <p:nvPr/>
        </p:nvSpPr>
        <p:spPr>
          <a:xfrm rot="-5400000">
            <a:off x="-3152" y="1196116"/>
            <a:ext cx="1410000" cy="142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7" y="465826"/>
            <a:ext cx="6438182" cy="5719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4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9780" y="207033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Google Shape;203;p30"/>
          <p:cNvSpPr/>
          <p:nvPr/>
        </p:nvSpPr>
        <p:spPr>
          <a:xfrm rot="-5400000">
            <a:off x="8318998" y="-314845"/>
            <a:ext cx="1410000" cy="444952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7014129" y="173503"/>
            <a:ext cx="4019741" cy="20628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sz="3600" b="1" i="1" dirty="0" smtClean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User Guide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Google Shape;206;p3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947140" y="2917340"/>
                <a:ext cx="5000445" cy="291385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GB" sz="24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In parameter box, k1=1k/K</a:t>
                </a:r>
                <a:r>
                  <a:rPr lang="en-GB" sz="2400" baseline="-250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1</a:t>
                </a:r>
                <a:r>
                  <a:rPr lang="en-GB" sz="24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</a:t>
                </a: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and </a:t>
                </a:r>
                <a:r>
                  <a:rPr lang="en-GB" sz="24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k2=1k/K</a:t>
                </a:r>
                <a:r>
                  <a:rPr lang="en-GB" sz="2400" baseline="-250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2</a:t>
                </a:r>
                <a:r>
                  <a:rPr lang="en-GB" sz="24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. In case of K</a:t>
                </a:r>
                <a:r>
                  <a:rPr lang="en-GB" sz="2400" baseline="-250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1 </a:t>
                </a: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</a:t>
                </a:r>
                <a:r>
                  <a:rPr lang="en-GB" sz="24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and/or K</a:t>
                </a:r>
                <a:r>
                  <a:rPr lang="en-GB" sz="2400" baseline="-250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2</a:t>
                </a:r>
                <a:r>
                  <a:rPr lang="en-GB" sz="24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equals zero, any arbitrary value.</a:t>
                </a: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A</a:t>
                </a:r>
                <a:r>
                  <a:rPr lang="en-GB" sz="24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djust </a:t>
                </a: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initial conditions of capacitors with IC of C1</a:t>
                </a:r>
                <a:r>
                  <a:rPr lang="en-GB" sz="24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and IC of C2=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GB" sz="18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GB" sz="24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User </a:t>
                </a: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adjusts the switch settings as </a:t>
                </a:r>
                <a:r>
                  <a:rPr lang="en-GB" sz="24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required</a:t>
                </a: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</a:t>
                </a:r>
                <a:r>
                  <a:rPr lang="en-GB" sz="2400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as shown in the table.</a:t>
                </a:r>
                <a:endParaRPr lang="en-GB" sz="2400" dirty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sz="2400" dirty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</p:txBody>
          </p:sp>
        </mc:Choice>
        <mc:Fallback xmlns="">
          <p:sp>
            <p:nvSpPr>
              <p:cNvPr id="206" name="Google Shape;206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947140" y="2917340"/>
                <a:ext cx="5000445" cy="2913850"/>
              </a:xfrm>
              <a:prstGeom prst="rect">
                <a:avLst/>
              </a:prstGeom>
              <a:blipFill rotWithShape="0">
                <a:blip r:embed="rId3"/>
                <a:stretch>
                  <a:fillRect r="-2317" b="-41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Google Shape;207;p30"/>
          <p:cNvSpPr/>
          <p:nvPr/>
        </p:nvSpPr>
        <p:spPr>
          <a:xfrm rot="-5400000">
            <a:off x="-3152" y="1196116"/>
            <a:ext cx="1410000" cy="142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12" y="902491"/>
            <a:ext cx="6350528" cy="410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9780" y="146648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Google Shape;207;p30"/>
          <p:cNvSpPr/>
          <p:nvPr/>
        </p:nvSpPr>
        <p:spPr>
          <a:xfrm rot="-5400000">
            <a:off x="10773200" y="1161609"/>
            <a:ext cx="1410000" cy="142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" name="Google Shape;203;p30"/>
          <p:cNvSpPr/>
          <p:nvPr/>
        </p:nvSpPr>
        <p:spPr>
          <a:xfrm rot="-5400000">
            <a:off x="2240922" y="-233751"/>
            <a:ext cx="1410000" cy="4218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402157" y="168702"/>
            <a:ext cx="4019741" cy="20034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sz="3600" b="1" i="1" dirty="0" smtClean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Procedure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24" y="362824"/>
            <a:ext cx="6624248" cy="61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89780" y="207033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66" y="3546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" sz="3200" b="1" i="1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Simulation </a:t>
            </a:r>
            <a:r>
              <a:rPr lang="es" sz="32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results</a:t>
            </a:r>
            <a: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02" y="1925082"/>
            <a:ext cx="5157787" cy="823912"/>
          </a:xfrm>
        </p:spPr>
        <p:txBody>
          <a:bodyPr>
            <a:normAutofit fontScale="47500" lnSpcReduction="20000"/>
          </a:bodyPr>
          <a:lstStyle/>
          <a:p>
            <a:endParaRPr lang="en-GB" sz="2000" u="sng" dirty="0" smtClean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3400" u="sng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Case </a:t>
            </a:r>
            <a:r>
              <a:rPr lang="en-GB" sz="4200" u="sng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endParaRPr lang="en-GB" sz="4200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</a:t>
            </a:r>
            <a:r>
              <a:rPr lang="en-GB" sz="25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=positive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K</a:t>
            </a:r>
            <a:r>
              <a:rPr lang="en-GB" sz="25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=positive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GB" sz="2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Dy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(0)=1, y(0)=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</a:p>
          <a:p>
            <a:endParaRPr lang="en-GB" sz="2500" dirty="0" smtClean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07366" y="2337038"/>
                <a:ext cx="2565621" cy="47610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200" i="1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1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7366" y="2337038"/>
                <a:ext cx="2565621" cy="47610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5</a:t>
            </a:fld>
            <a:endParaRPr lang="en-GB"/>
          </a:p>
        </p:txBody>
      </p:sp>
      <p:sp>
        <p:nvSpPr>
          <p:cNvPr id="8" name="Google Shape;243;p38"/>
          <p:cNvSpPr txBox="1">
            <a:spLocks/>
          </p:cNvSpPr>
          <p:nvPr/>
        </p:nvSpPr>
        <p:spPr>
          <a:xfrm>
            <a:off x="2948627" y="917634"/>
            <a:ext cx="7836000" cy="3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rgbClr val="999999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Here, we simulate results for various forms of the second order differential equation</a:t>
            </a:r>
          </a:p>
          <a:p>
            <a:endParaRPr lang="en-GB" dirty="0">
              <a:solidFill>
                <a:srgbClr val="99999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1316" y="993633"/>
            <a:ext cx="1345721" cy="790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82" y="3067567"/>
            <a:ext cx="5292441" cy="31327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14"/>
          <p:cNvCxnSpPr/>
          <p:nvPr/>
        </p:nvCxnSpPr>
        <p:spPr>
          <a:xfrm>
            <a:off x="6034177" y="1526875"/>
            <a:ext cx="0" cy="50550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45525" y="16128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274345" y="1904273"/>
            <a:ext cx="5157787" cy="823912"/>
          </a:xfrm>
        </p:spPr>
        <p:txBody>
          <a:bodyPr>
            <a:normAutofit fontScale="47500" lnSpcReduction="20000"/>
          </a:bodyPr>
          <a:lstStyle/>
          <a:p>
            <a:endParaRPr lang="en-GB" sz="2000" u="sng" dirty="0" smtClean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3400" u="sng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Case </a:t>
            </a:r>
            <a:r>
              <a:rPr lang="en-GB" sz="4200" u="sng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endParaRPr lang="en-GB" sz="4200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</a:t>
            </a:r>
            <a:r>
              <a:rPr lang="en-GB" sz="25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=positive, K</a:t>
            </a:r>
            <a:r>
              <a:rPr lang="en-GB" sz="25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=negative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GB" sz="2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Dy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(0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)=0, 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y(0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)=0</a:t>
            </a:r>
          </a:p>
          <a:p>
            <a:endParaRPr lang="en-GB" sz="2500" dirty="0" smtClean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43932" y="2334206"/>
                <a:ext cx="2565621" cy="47610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1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43932" y="2334206"/>
                <a:ext cx="2565621" cy="47610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069" y="3067567"/>
            <a:ext cx="5560603" cy="3180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9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89780" y="207033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66" y="3546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" sz="3200" b="1" i="1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Simulation </a:t>
            </a:r>
            <a:r>
              <a:rPr lang="es" sz="32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results</a:t>
            </a:r>
            <a: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02" y="1925082"/>
            <a:ext cx="5157787" cy="823912"/>
          </a:xfrm>
        </p:spPr>
        <p:txBody>
          <a:bodyPr>
            <a:normAutofit fontScale="47500" lnSpcReduction="20000"/>
          </a:bodyPr>
          <a:lstStyle/>
          <a:p>
            <a:endParaRPr lang="en-GB" sz="2000" u="sng" dirty="0" smtClean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3400" u="sng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Case </a:t>
            </a:r>
            <a:r>
              <a:rPr lang="en-GB" sz="4200" u="sng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</a:t>
            </a:r>
            <a:endParaRPr lang="en-GB" sz="4200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</a:t>
            </a:r>
            <a:r>
              <a:rPr lang="en-GB" sz="25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=0, K</a:t>
            </a:r>
            <a:r>
              <a:rPr lang="en-GB" sz="25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=0, </a:t>
            </a:r>
            <a:r>
              <a:rPr lang="en-GB" sz="2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Dy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(0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)=0, 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y(0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)=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0</a:t>
            </a:r>
            <a:endParaRPr lang="en-GB" sz="2500" dirty="0" smtClean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sz="2500" dirty="0" smtClean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07366" y="2337038"/>
                <a:ext cx="2565621" cy="47610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200" i="1">
                          <a:latin typeface="Cambria Math" panose="02040503050406030204" pitchFamily="18" charset="0"/>
                        </a:rPr>
                        <m:t>+−</m:t>
                      </m:r>
                      <m:r>
                        <m:rPr>
                          <m:sty m:val="p"/>
                        </m:rPr>
                        <a:rPr lang="en-GB" sz="1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7366" y="2337038"/>
                <a:ext cx="2565621" cy="47610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6</a:t>
            </a:fld>
            <a:endParaRPr lang="en-GB"/>
          </a:p>
        </p:txBody>
      </p:sp>
      <p:sp>
        <p:nvSpPr>
          <p:cNvPr id="8" name="Google Shape;243;p38"/>
          <p:cNvSpPr txBox="1">
            <a:spLocks/>
          </p:cNvSpPr>
          <p:nvPr/>
        </p:nvSpPr>
        <p:spPr>
          <a:xfrm>
            <a:off x="2948627" y="917634"/>
            <a:ext cx="7836000" cy="3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99999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1316" y="993633"/>
            <a:ext cx="1345721" cy="790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34177" y="1526875"/>
            <a:ext cx="0" cy="50550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45525" y="16128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274345" y="1904273"/>
            <a:ext cx="5157787" cy="823912"/>
          </a:xfrm>
        </p:spPr>
        <p:txBody>
          <a:bodyPr>
            <a:normAutofit fontScale="47500" lnSpcReduction="20000"/>
          </a:bodyPr>
          <a:lstStyle/>
          <a:p>
            <a:endParaRPr lang="en-GB" sz="2000" u="sng" dirty="0" smtClean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3400" u="sng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Case </a:t>
            </a:r>
            <a:r>
              <a:rPr lang="en-GB" sz="4200" u="sng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4</a:t>
            </a:r>
            <a:endParaRPr lang="en-GB" sz="4200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</a:t>
            </a:r>
            <a:r>
              <a:rPr lang="en-GB" sz="25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=negative, K</a:t>
            </a:r>
            <a:r>
              <a:rPr lang="en-GB" sz="25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=negative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GB" sz="2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Dy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(0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)=0, 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y(0</a:t>
            </a:r>
            <a:r>
              <a:rPr lang="en-GB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)=0</a:t>
            </a:r>
          </a:p>
          <a:p>
            <a:endParaRPr lang="en-GB" sz="2500" dirty="0" smtClean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43932" y="2334206"/>
                <a:ext cx="2565621" cy="47610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1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43932" y="2334206"/>
                <a:ext cx="2565621" cy="47610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2" y="3077528"/>
            <a:ext cx="5270741" cy="308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15" y="3076253"/>
            <a:ext cx="5484293" cy="3200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8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06165" y="146648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0" y="539639"/>
            <a:ext cx="4611679" cy="10993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3200" b="1" i="1" dirty="0" smtClean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Co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543" y="492053"/>
            <a:ext cx="392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Limitations:</a:t>
            </a:r>
            <a:endParaRPr lang="en-GB" sz="2800" b="1" i="1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996" y="1014669"/>
            <a:ext cx="1157667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7543" y="1263070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35132" y="1228693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endParaRPr lang="en-GB" sz="2800" b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904" y="1123706"/>
            <a:ext cx="5451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Saturation voltage</a:t>
            </a:r>
          </a:p>
          <a:p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If the output voltage is such that it increases with time, it will get clipped off at the saturation voltages too. 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6165" y="2067876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22622" y="2037889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0307" y="1955643"/>
            <a:ext cx="461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Slew rate 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uA741 op-amps have a maximum slew rate of 0.5V/us. Unity gain amplifiers have the slowest slew rate in our project.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6079" y="2901466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35132" y="2879811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</a:t>
            </a:r>
            <a:endParaRPr lang="en-GB" sz="2800" b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0306" y="2916582"/>
            <a:ext cx="5020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Time constant of Capacitors</a:t>
            </a:r>
          </a:p>
          <a:p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 order to avoid distortion of output waveform due to transient response of capacitors, time period of input is kept was kept as bigger as possible.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48439" y="3213766"/>
            <a:ext cx="392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Conclusion: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582878" y="3724821"/>
            <a:ext cx="1157667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492867" y="3787891"/>
            <a:ext cx="576244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Employs integrators instead of differentiators </a:t>
            </a:r>
            <a:endParaRPr lang="en-GB" dirty="0"/>
          </a:p>
          <a:p>
            <a:pPr algn="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gain of integrators decrease with frequency; less sensitive; helps stabilize response</a:t>
            </a:r>
          </a:p>
          <a:p>
            <a:pPr algn="r"/>
            <a:r>
              <a:rPr lang="en-GB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Voltage controlled switches</a:t>
            </a:r>
          </a:p>
          <a:p>
            <a:pPr algn="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 circuit model is specific for a specific differential equation, so no transient switch used</a:t>
            </a:r>
          </a:p>
          <a:p>
            <a:pPr algn="r"/>
            <a:r>
              <a:rPr lang="en-GB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Useful in observing mathematical solutions in oscilloscope</a:t>
            </a:r>
          </a:p>
          <a:p>
            <a:pPr algn="r"/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provide an accurate solution for real life input signals, 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observed 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 indicators like cathode-ray tube 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,recorder 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or, for qualitative analysis with slowly varying quantities, a high-impedance voltmeter, etc.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350629" y="3884640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1354494" y="4642197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341991" y="5399754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1456076" y="3881733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endParaRPr lang="en-GB" sz="2800" b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98994" y="4634242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55845" y="5366200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</a:t>
            </a:r>
            <a:endParaRPr lang="en-GB" sz="2800" b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53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9780" y="207033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5" name="Google Shape;915;p61"/>
          <p:cNvSpPr/>
          <p:nvPr/>
        </p:nvSpPr>
        <p:spPr>
          <a:xfrm>
            <a:off x="901732" y="428267"/>
            <a:ext cx="10485135" cy="593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6" name="Google Shape;916;p61"/>
          <p:cNvSpPr/>
          <p:nvPr/>
        </p:nvSpPr>
        <p:spPr>
          <a:xfrm>
            <a:off x="901733" y="428267"/>
            <a:ext cx="2705600" cy="593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s"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pPr algn="l"/>
              <a:t>8</a:t>
            </a:fld>
            <a:endParaRPr sz="16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4073574" y="2659088"/>
            <a:ext cx="3941200" cy="11380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" dirty="0" smtClean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THANK YOU!</a:t>
            </a:r>
            <a:endParaRPr i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15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324</Words>
  <Application>Microsoft Office PowerPoint</Application>
  <PresentationFormat>Widescreen</PresentationFormat>
  <Paragraphs>61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Adobe Arabic</vt:lpstr>
      <vt:lpstr>Adobe Hebrew</vt:lpstr>
      <vt:lpstr>Arial</vt:lpstr>
      <vt:lpstr>Arvo</vt:lpstr>
      <vt:lpstr>Calibri</vt:lpstr>
      <vt:lpstr>Calibri Light</vt:lpstr>
      <vt:lpstr>Cambria Math</vt:lpstr>
      <vt:lpstr>Roboto</vt:lpstr>
      <vt:lpstr>Wingdings</vt:lpstr>
      <vt:lpstr>Office Theme</vt:lpstr>
      <vt:lpstr>PRESENTED TO:  Arik Subhana Satyaki Banik Md. Sadman Sakib PRESENTED ON: 24/07/2021 COURSE: EEE 306: Power Systems I Laboratory </vt:lpstr>
      <vt:lpstr>About the Project</vt:lpstr>
      <vt:lpstr>User Guide</vt:lpstr>
      <vt:lpstr>Procedure</vt:lpstr>
      <vt:lpstr>Simulation results </vt:lpstr>
      <vt:lpstr>Simulation results </vt:lpstr>
      <vt:lpstr>Co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Raisa Mashtura</dc:creator>
  <cp:lastModifiedBy>Raisa Mashtura</cp:lastModifiedBy>
  <cp:revision>40</cp:revision>
  <dcterms:created xsi:type="dcterms:W3CDTF">2020-12-18T07:22:11Z</dcterms:created>
  <dcterms:modified xsi:type="dcterms:W3CDTF">2021-07-22T17:12:05Z</dcterms:modified>
</cp:coreProperties>
</file>