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Q1EqUTzv4o/prEc5eifPLRoj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A370F-8585-4970-821C-A63B07863E18}" v="519" dt="2025-07-09T18:03:55.177"/>
    <p1510:client id="{F753BF33-3138-45CA-A36E-5A3F1C2F42F3}" v="3" dt="2025-07-09T18:16:42.377"/>
  </p1510:revLst>
</p1510:revInfo>
</file>

<file path=ppt/tableStyles.xml><?xml version="1.0" encoding="utf-8"?>
<a:tblStyleLst xmlns:a="http://schemas.openxmlformats.org/drawingml/2006/main" def="{3B869364-C8B0-45BA-B6A9-51F21F417DDD}">
  <a:tblStyle styleId="{3B869364-C8B0-45BA-B6A9-51F21F417D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3450" autoAdjust="0"/>
  </p:normalViewPr>
  <p:slideViewPr>
    <p:cSldViewPr snapToGrid="0">
      <p:cViewPr>
        <p:scale>
          <a:sx n="50" d="100"/>
          <a:sy n="50" d="100"/>
        </p:scale>
        <p:origin x="-966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585324" y="231776"/>
            <a:ext cx="17405352" cy="3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8494376" y="9140826"/>
            <a:ext cx="2324735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492376" y="1482726"/>
            <a:ext cx="23247352" cy="23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/>
            </a:lvl2pPr>
            <a:lvl3pPr lvl="2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4pPr>
            <a:lvl5pPr lvl="4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5pPr>
            <a:lvl6pPr lvl="5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6pPr>
            <a:lvl7pPr lvl="6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7pPr>
            <a:lvl8pPr lvl="7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8pPr>
            <a:lvl9pPr lvl="8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514600" y="7302500"/>
            <a:ext cx="15544800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8516600" y="7302500"/>
            <a:ext cx="15544800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5pPr>
            <a:lvl6pPr marL="2743200" lvl="5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6pPr>
            <a:lvl7pPr marL="3200400" lvl="6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7pPr>
            <a:lvl8pPr marL="3657600" lvl="7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8pPr>
            <a:lvl9pPr marL="4114800" lvl="8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2519368" y="10020300"/>
            <a:ext cx="15473360" cy="147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8516602" y="6724652"/>
            <a:ext cx="15549564" cy="3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5pPr>
            <a:lvl6pPr marL="2743200" lvl="5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6pPr>
            <a:lvl7pPr marL="3200400" lvl="6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7pPr>
            <a:lvl8pPr marL="3657600" lvl="7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8pPr>
            <a:lvl9pPr marL="4114800" lvl="8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8516602" y="10020300"/>
            <a:ext cx="15549564" cy="147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5549564" y="3949706"/>
            <a:ext cx="18516600" cy="19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0414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39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2pPr>
            <a:lvl3pPr marL="1371600" lvl="2" indent="-838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36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4pPr>
            <a:lvl5pPr marL="2286000" lvl="4" indent="-736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5pPr>
            <a:lvl6pPr marL="2743200" lvl="5" indent="-736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519364" y="8229600"/>
            <a:ext cx="11796712" cy="1524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marL="3200400" lvl="6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marL="3657600" lvl="7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marL="4114800" lvl="8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5549564" y="3949706"/>
            <a:ext cx="18516600" cy="19494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519364" y="8229600"/>
            <a:ext cx="11796712" cy="1524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marL="3200400" lvl="6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marL="3657600" lvl="7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marL="4114800" lvl="8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sz="1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93980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858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tmp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edlitera.com/blog/posts/transformers-encoder-block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34042-A33C-4F94-A366-68249822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613" y="11220394"/>
            <a:ext cx="3844159" cy="3051419"/>
          </a:xfrm>
          <a:prstGeom prst="rect">
            <a:avLst/>
          </a:prstGeom>
        </p:spPr>
      </p:pic>
      <p:sp>
        <p:nvSpPr>
          <p:cNvPr id="84" name="Google Shape;84;p1"/>
          <p:cNvSpPr/>
          <p:nvPr/>
        </p:nvSpPr>
        <p:spPr>
          <a:xfrm>
            <a:off x="703792" y="1026583"/>
            <a:ext cx="35110208" cy="454025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 b="0" i="0" u="none" strike="noStrike" cap="none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03800" y="6278300"/>
            <a:ext cx="13279200" cy="893100"/>
          </a:xfrm>
          <a:prstGeom prst="rect">
            <a:avLst/>
          </a:prstGeom>
          <a:solidFill>
            <a:srgbClr val="0033A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 b="0" i="0" u="none" strike="noStrike" cap="none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3412" y="10442900"/>
            <a:ext cx="13103100" cy="739563"/>
          </a:xfrm>
          <a:prstGeom prst="rect">
            <a:avLst/>
          </a:prstGeom>
          <a:solidFill>
            <a:srgbClr val="0033A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 b="0" i="0" u="none" strike="noStrike" cap="none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430449" y="6307150"/>
            <a:ext cx="14263800" cy="89310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 b="0" i="0" u="none" strike="noStrike" cap="none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9338100" y="6275350"/>
            <a:ext cx="5727900" cy="89310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 b="0" i="0" u="none" strike="noStrike" cap="none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12926" y="1317087"/>
            <a:ext cx="27178420" cy="81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Temporal-Spatial Occupancy Estimation Using Transformer Encoders</a:t>
            </a:r>
            <a:endParaRPr lang="en-US" sz="4800" b="1" dirty="0">
              <a:solidFill>
                <a:schemeClr val="lt1"/>
              </a:solidFill>
              <a:latin typeface="Helvetica Neue"/>
              <a:ea typeface="Verdana"/>
              <a:cs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229810" y="2869505"/>
            <a:ext cx="21747538" cy="223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lvl="0"/>
            <a:r>
              <a:rPr lang="en-US" sz="4666" dirty="0" err="1">
                <a:solidFill>
                  <a:schemeClr val="lt1"/>
                </a:solidFill>
                <a:latin typeface="Helvetica Neue"/>
                <a:ea typeface="Verdana"/>
                <a:sym typeface="Verdana"/>
              </a:rPr>
              <a:t>Somaya</a:t>
            </a:r>
            <a:r>
              <a:rPr lang="en-US" sz="4666" dirty="0">
                <a:solidFill>
                  <a:schemeClr val="lt1"/>
                </a:solidFill>
                <a:latin typeface="Helvetica Neue"/>
                <a:ea typeface="Verdana"/>
                <a:sym typeface="Verdana"/>
              </a:rPr>
              <a:t> Ahmadi</a:t>
            </a:r>
          </a:p>
          <a:p>
            <a:pPr lvl="0"/>
            <a:r>
              <a:rPr lang="en-US" sz="4666" dirty="0">
                <a:solidFill>
                  <a:schemeClr val="lt1"/>
                </a:solidFill>
                <a:latin typeface="Helvetica Neue"/>
                <a:ea typeface="Verdana"/>
              </a:rPr>
              <a:t>Faculty Mentor: </a:t>
            </a:r>
            <a:r>
              <a:rPr lang="en-US" sz="4666" dirty="0" err="1">
                <a:solidFill>
                  <a:schemeClr val="lt1"/>
                </a:solidFill>
                <a:latin typeface="Helvetica Neue"/>
                <a:ea typeface="Verdana"/>
              </a:rPr>
              <a:t>Sanish</a:t>
            </a:r>
            <a:r>
              <a:rPr lang="en-US" sz="4666" dirty="0">
                <a:solidFill>
                  <a:schemeClr val="lt1"/>
                </a:solidFill>
                <a:latin typeface="Helvetica Neue"/>
                <a:ea typeface="Verdana"/>
              </a:rPr>
              <a:t> Rai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 dirty="0">
                <a:solidFill>
                  <a:schemeClr val="lt1"/>
                </a:solidFill>
                <a:latin typeface="Helvetica Neue"/>
                <a:ea typeface="Verdana"/>
                <a:sym typeface="Verdana"/>
              </a:rPr>
              <a:t>Department of M</a:t>
            </a:r>
            <a:r>
              <a:rPr lang="en-US" sz="4666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ath and Computer Science, Longwood University</a:t>
            </a:r>
            <a:endParaRPr dirty="0">
              <a:latin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22025" y="6455450"/>
            <a:ext cx="13279200" cy="53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Background</a:t>
            </a:r>
            <a:endParaRPr sz="125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73412" y="10540010"/>
            <a:ext cx="13241100" cy="53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Dataset Information</a:t>
            </a:r>
            <a:endParaRPr sz="1250" dirty="0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64312" y="14315088"/>
            <a:ext cx="13093800" cy="893100"/>
          </a:xfrm>
          <a:prstGeom prst="rect">
            <a:avLst/>
          </a:prstGeom>
          <a:solidFill>
            <a:srgbClr val="0033A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82513" y="14481638"/>
            <a:ext cx="13103100" cy="53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Experiment Setup</a:t>
            </a:r>
            <a:endParaRPr sz="125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4651100" y="6484300"/>
            <a:ext cx="14019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Experiment Results</a:t>
            </a:r>
            <a:endParaRPr sz="125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8932378" y="6484250"/>
            <a:ext cx="6109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Conclusions</a:t>
            </a:r>
            <a:endParaRPr sz="125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9320286" y="17508325"/>
            <a:ext cx="5835300" cy="89310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9445909" y="17674875"/>
            <a:ext cx="5727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Acknowledgements</a:t>
            </a:r>
            <a:endParaRPr sz="125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9328125" y="20065050"/>
            <a:ext cx="5835300" cy="89310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9389457" y="20231600"/>
            <a:ext cx="5835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References</a:t>
            </a:r>
            <a:endParaRPr sz="125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28346" y="11463481"/>
            <a:ext cx="9132548" cy="315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ROBOD dataset [2] which contains data from 5 rooms in  a university building in Singapore.</a:t>
            </a:r>
            <a:endParaRPr lang="en-US" dirty="0">
              <a:solidFill>
                <a:schemeClr val="dk1"/>
              </a:solidFill>
              <a:sym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room has  environmental sensors (HVAC, lighting, plug loads and fans, weather conditions) data collected over a total of 181 days at a resolution of 5 minutes.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sym typeface="Helvetica Neue"/>
              </a:rPr>
              <a:t>Room 1 and 2 are lecture rooms, Room 3 and 4 are office spaces, and room 5 is a library space.</a:t>
            </a:r>
            <a:endParaRPr lang="en-US" sz="2000" dirty="0">
              <a:solidFill>
                <a:schemeClr val="dk1"/>
              </a:solidFill>
              <a:latin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sym typeface="Helvetica Neue"/>
              </a:rPr>
              <a:t>Dataset also contains ground truth occupancy count.</a:t>
            </a:r>
            <a:endParaRPr lang="en-US" dirty="0">
              <a:solidFill>
                <a:schemeClr val="dk1"/>
              </a:solidFill>
            </a:endParaRPr>
          </a:p>
          <a:p>
            <a:pPr marL="5397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○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44100" y="7192498"/>
            <a:ext cx="13241100" cy="343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Occupancy Estimation [1] uses: energy saving, evacuation planning, crowd management, smart home.</a:t>
            </a:r>
            <a:endParaRPr lang="en-US" sz="20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Transformer is a neural network architecture used for performing machine learning tasks . It is used in natural language processing and occupancy estimation.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this project, we used an encoder-only Transformer model to estimate  the number of occupants in multiple rooms based on environmental sensor data. </a:t>
            </a: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model captures both temporal patterns from each room and spatial dependencies across rooms and it is highly parallelizable.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motivation was to predict occupancy across rooms and understand the temporal context within the data and the spatial context among the rooms. 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were able to achieve accuracies as high as 92% for 5 rooms.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endParaRPr lang="en-US" sz="18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66438" y="15342913"/>
            <a:ext cx="13241100" cy="197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42900" lvl="1" indent="-342900">
              <a:lnSpc>
                <a:spcPct val="120000"/>
              </a:lnSpc>
              <a:buSzPts val="2333"/>
              <a:buFont typeface="Wingdings"/>
              <a:buChar char="§"/>
            </a:pPr>
            <a:r>
              <a:rPr lang="en-US" sz="2000" b="1" dirty="0">
                <a:latin typeface="Helvetica Neue"/>
                <a:ea typeface="Helvetica Neue"/>
                <a:cs typeface="Helvetica Neue"/>
                <a:sym typeface="Helvetica Neue"/>
              </a:rPr>
              <a:t>    Transformer Models (Encoder-Only)</a:t>
            </a:r>
            <a:endParaRPr lang="en-US" sz="2000" b="1" dirty="0"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SzPts val="2333"/>
              <a:buFont typeface="Helvetica Neue"/>
              <a:buChar char="○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Transformer models are designed to capture patterns in data using self-attention, which helps the model focus on important parts of the input sequence.</a:t>
            </a:r>
            <a:endParaRPr lang="en-US" sz="2000" dirty="0"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SzPts val="2333"/>
              <a:buFont typeface="Helvetica Neue"/>
              <a:buChar char="○"/>
            </a:pPr>
            <a:r>
              <a:rPr lang="en-US" sz="2000" dirty="0">
                <a:latin typeface="Helvetica Neue"/>
                <a:ea typeface="Helvetica Neue"/>
                <a:cs typeface="Helvetica Neue"/>
              </a:rPr>
              <a:t>In our framework, we use temporal encoding to extract time-series context from the room</a:t>
            </a:r>
            <a:r>
              <a:rPr lang="en-US" sz="2000" dirty="0">
                <a:latin typeface="Helvetica Neue"/>
                <a:ea typeface="Helvetica Neue"/>
              </a:rPr>
              <a:t>’s</a:t>
            </a:r>
            <a:r>
              <a:rPr lang="en-US" sz="2000" dirty="0">
                <a:latin typeface="Helvetica Neue"/>
                <a:ea typeface="Helvetica Neue"/>
                <a:cs typeface="Helvetica Neue"/>
              </a:rPr>
              <a:t> sensors and spatial encoding to extract spatial context among the rooms.</a:t>
            </a:r>
            <a:endParaRPr lang="en-US" sz="20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4465050" y="9979657"/>
            <a:ext cx="7461772" cy="155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training the model,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sym typeface="Helvetica Neue"/>
              </a:rPr>
              <a:t>we predicted occupancy one step into the future and achieved an average spatial accuracy of 92% across all rooms. We used 75% of the data for training and 25% for testing.</a:t>
            </a:r>
            <a:endParaRPr lang="en-US" sz="2000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9322902" y="7240874"/>
            <a:ext cx="5749131" cy="635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temporal and spatial encoders, we achieved up to 92% accuracy for the model we created. </a:t>
            </a:r>
            <a:endParaRPr lang="en-US" sz="20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We used a temporal transformer encoder to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help each room learn patterns over time.</a:t>
            </a:r>
          </a:p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We added Spatial encoder to understand relationship and dependency between rooms.</a:t>
            </a:r>
          </a:p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Even though the accuracy drops compared to non-transformer models, this model retains the time and space context, which can be useful to estimate occupancy when sensor data is missing for certain timesteps.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estimation will also use the spatial context for better occupancy in future.</a:t>
            </a:r>
          </a:p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The training time is comparable to other models since transformers are highly parallelizable with GPU.</a:t>
            </a:r>
          </a:p>
        </p:txBody>
      </p:sp>
      <p:sp>
        <p:nvSpPr>
          <p:cNvPr id="106" name="Google Shape;106;p1"/>
          <p:cNvSpPr/>
          <p:nvPr/>
        </p:nvSpPr>
        <p:spPr>
          <a:xfrm>
            <a:off x="29394546" y="13721825"/>
            <a:ext cx="5727900" cy="89310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9313325" y="13892600"/>
            <a:ext cx="5727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Future Directions</a:t>
            </a:r>
            <a:endParaRPr sz="125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9328124" y="14615875"/>
            <a:ext cx="5835300" cy="266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80365" marR="0" lvl="0" indent="-3803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future, here are some things we can do to improve: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○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better hyperparameters to achieve higher accuracy.</a:t>
            </a:r>
            <a:endParaRPr lang="en-US" sz="20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Test the model on a raspberry pi.</a:t>
            </a:r>
          </a:p>
          <a:p>
            <a:pPr marL="914400" marR="0" lvl="1" indent="-37655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to forecast multiple timesteps per prediction.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9258243" y="18616850"/>
            <a:ext cx="6223489" cy="118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want to thank Longwood University and the PRISM Program for providing this research opportunity for me.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9327420" y="21089757"/>
            <a:ext cx="5835395" cy="403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50" dirty="0">
                <a:solidFill>
                  <a:schemeClr val="dk1"/>
                </a:solidFill>
                <a:latin typeface="Helvetica Neue"/>
                <a:ea typeface="Helvetica Neue"/>
              </a:rPr>
              <a:t>[1] </a:t>
            </a:r>
            <a:r>
              <a:rPr lang="en-US" sz="1650" dirty="0" err="1">
                <a:solidFill>
                  <a:schemeClr val="dk1"/>
                </a:solidFill>
                <a:latin typeface="Helvetica Neue"/>
                <a:ea typeface="Helvetica Neue"/>
              </a:rPr>
              <a:t>Aliero</a:t>
            </a:r>
            <a:r>
              <a:rPr lang="en-US" sz="1650" dirty="0">
                <a:solidFill>
                  <a:schemeClr val="dk1"/>
                </a:solidFill>
                <a:latin typeface="Helvetica Neue"/>
                <a:ea typeface="Helvetica Neue"/>
              </a:rPr>
              <a:t>, Muhammad S., et al. “Non-Intrusive Room Occupancy Prediction Performance Analysis Using Different Machine Learning Techniques.” </a:t>
            </a:r>
            <a:r>
              <a:rPr lang="en-US" sz="1650" i="1" dirty="0">
                <a:solidFill>
                  <a:schemeClr val="dk1"/>
                </a:solidFill>
                <a:latin typeface="Helvetica Neue"/>
                <a:ea typeface="Helvetica Neue"/>
              </a:rPr>
              <a:t>MDPI</a:t>
            </a:r>
            <a:r>
              <a:rPr lang="en-US" sz="1650" dirty="0">
                <a:solidFill>
                  <a:schemeClr val="dk1"/>
                </a:solidFill>
                <a:latin typeface="Helvetica Neue"/>
                <a:ea typeface="Helvetica Neue"/>
              </a:rPr>
              <a:t>, Multidisciplinary Digital Publishing Institute, 6 Dec. 2022, doi.org/10.3390/en15239231.</a:t>
            </a:r>
          </a:p>
          <a:p>
            <a:pPr>
              <a:lnSpc>
                <a:spcPct val="120000"/>
              </a:lnSpc>
            </a:pPr>
            <a:r>
              <a:rPr lang="en-US" sz="16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</a:t>
            </a:r>
            <a:r>
              <a:rPr lang="en-US" sz="1650" dirty="0">
                <a:solidFill>
                  <a:schemeClr val="dk1"/>
                </a:solidFill>
                <a:latin typeface="Helvetica Neue"/>
                <a:sym typeface="Helvetica Neue"/>
              </a:rPr>
              <a:t> Tekler, Zeynep Duygu, et al. "ROBOD, room-level occupancy and building operation dataset." Building Simulation. Vol. 15. No. 12. Beijing: Tsinghua University Press, 2022.</a:t>
            </a:r>
            <a:endParaRPr lang="en-US" sz="1650">
              <a:solidFill>
                <a:schemeClr val="dk1"/>
              </a:solidFill>
              <a:latin typeface="Helvetica Neue"/>
            </a:endParaRPr>
          </a:p>
          <a:p>
            <a:pPr>
              <a:lnSpc>
                <a:spcPct val="120000"/>
              </a:lnSpc>
            </a:pPr>
            <a:r>
              <a:rPr lang="en-US" sz="1650" u="sng" dirty="0">
                <a:solidFill>
                  <a:schemeClr val="dk1"/>
                </a:solidFill>
                <a:latin typeface="Helvetica Neue"/>
                <a:ea typeface="Calibri"/>
              </a:rPr>
              <a:t>[</a:t>
            </a:r>
            <a:r>
              <a:rPr lang="en-US" sz="1650" dirty="0">
                <a:solidFill>
                  <a:schemeClr val="dk1"/>
                </a:solidFill>
                <a:latin typeface="Helvetica Neue"/>
                <a:ea typeface="Calibri"/>
              </a:rPr>
              <a:t>3] </a:t>
            </a:r>
            <a:r>
              <a:rPr lang="en-US" sz="1650" dirty="0" err="1">
                <a:solidFill>
                  <a:schemeClr val="dk1"/>
                </a:solidFill>
                <a:latin typeface="Helvetica Neue"/>
                <a:ea typeface="Calibri"/>
              </a:rPr>
              <a:t>Delovski</a:t>
            </a:r>
            <a:r>
              <a:rPr lang="en-US" sz="1650" dirty="0">
                <a:solidFill>
                  <a:schemeClr val="dk1"/>
                </a:solidFill>
                <a:latin typeface="Helvetica Neue"/>
                <a:ea typeface="Calibri"/>
              </a:rPr>
              <a:t>, B. “Intro to Transformers: The Encoder Block,” </a:t>
            </a:r>
            <a:r>
              <a:rPr lang="en-US" sz="1650" i="1" dirty="0" err="1">
                <a:solidFill>
                  <a:schemeClr val="dk1"/>
                </a:solidFill>
                <a:latin typeface="Helvetica Neue"/>
                <a:ea typeface="Calibri"/>
              </a:rPr>
              <a:t>Edlitera</a:t>
            </a:r>
            <a:r>
              <a:rPr lang="en-US" sz="1650" dirty="0">
                <a:solidFill>
                  <a:schemeClr val="dk1"/>
                </a:solidFill>
                <a:latin typeface="Helvetica Neue"/>
                <a:ea typeface="Calibri"/>
              </a:rPr>
              <a:t>, May 3, 2023. [Online]. Available: </a:t>
            </a:r>
            <a:r>
              <a:rPr lang="en-US" sz="1650" dirty="0">
                <a:solidFill>
                  <a:schemeClr val="dk1"/>
                </a:solidFill>
                <a:latin typeface="Helvetica Neue"/>
                <a:ea typeface="Calibri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https://www.edlitera.com/blog/posts/transformers-encoder-block</a:t>
            </a:r>
            <a:endParaRPr lang="en-US" sz="1650">
              <a:solidFill>
                <a:schemeClr val="dk1"/>
              </a:solidFill>
              <a:latin typeface="Helvetica Neue"/>
              <a:ea typeface="Calibri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42386" y="2084554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4430452" y="7235325"/>
            <a:ext cx="713414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 for finding the best hyperparameters</a:t>
            </a:r>
            <a:endParaRPr lang="en-US"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length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Overlap</a:t>
            </a: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dimensions (temporal &amp; spatial)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layers (temporal &amp; spatial)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heads (temporal &amp; spatial)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Epochs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size (temporal and spatial)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Dropout rate (temporal &amp; spatial)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62225" y="25123023"/>
            <a:ext cx="6829437" cy="207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-US" sz="23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Sequencing</a:t>
            </a:r>
            <a:endParaRPr sz="23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wanted our data to be compatible with a time-series based machine to predict occupancy.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converted the data into a series of sequences with a fixed size, an overlap, and a specified timestep to predict.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743542" y="25031695"/>
            <a:ext cx="6343650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-US" sz="23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Experiment</a:t>
            </a:r>
            <a:endParaRPr sz="23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took training data and feed it to the model.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then made predictions using the testing data and compared the results.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use the trained model for real-world applications.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4989337" y="11481140"/>
            <a:ext cx="5626635" cy="4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74650"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using the best hyperparameters</a:t>
            </a:r>
            <a:endParaRPr lang="en-US"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825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lang="en-US"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539750" lvl="1">
              <a:buClr>
                <a:schemeClr val="dk1"/>
              </a:buClr>
              <a:buSzPts val="2300"/>
            </a:pPr>
            <a:endParaRPr lang="en-US"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5" name="Picture 4" descr="A logo with black letters and a white background&#10;&#10;AI-generated content may be incorrect.">
            <a:extLst>
              <a:ext uri="{FF2B5EF4-FFF2-40B4-BE49-F238E27FC236}">
                <a16:creationId xmlns:a16="http://schemas.microsoft.com/office/drawing/2014/main" id="{0A094025-480B-1430-131A-F3A9E1887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127" y="2340744"/>
            <a:ext cx="2456148" cy="20955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48CCA8-5F4A-C485-34B7-433F655CA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5675"/>
              </p:ext>
            </p:extLst>
          </p:nvPr>
        </p:nvGraphicFramePr>
        <p:xfrm>
          <a:off x="15053143" y="12343972"/>
          <a:ext cx="5734284" cy="2194560"/>
        </p:xfrm>
        <a:graphic>
          <a:graphicData uri="http://schemas.openxmlformats.org/drawingml/2006/table">
            <a:tbl>
              <a:tblPr firstRow="1" bandRow="1">
                <a:tableStyleId>{3B869364-C8B0-45BA-B6A9-51F21F417DDD}</a:tableStyleId>
              </a:tblPr>
              <a:tblGrid>
                <a:gridCol w="1433571">
                  <a:extLst>
                    <a:ext uri="{9D8B030D-6E8A-4147-A177-3AD203B41FA5}">
                      <a16:colId xmlns:a16="http://schemas.microsoft.com/office/drawing/2014/main" val="2774905787"/>
                    </a:ext>
                  </a:extLst>
                </a:gridCol>
                <a:gridCol w="1433571">
                  <a:extLst>
                    <a:ext uri="{9D8B030D-6E8A-4147-A177-3AD203B41FA5}">
                      <a16:colId xmlns:a16="http://schemas.microsoft.com/office/drawing/2014/main" val="792018538"/>
                    </a:ext>
                  </a:extLst>
                </a:gridCol>
                <a:gridCol w="1433571">
                  <a:extLst>
                    <a:ext uri="{9D8B030D-6E8A-4147-A177-3AD203B41FA5}">
                      <a16:colId xmlns:a16="http://schemas.microsoft.com/office/drawing/2014/main" val="41924835"/>
                    </a:ext>
                  </a:extLst>
                </a:gridCol>
                <a:gridCol w="1433571">
                  <a:extLst>
                    <a:ext uri="{9D8B030D-6E8A-4147-A177-3AD203B41FA5}">
                      <a16:colId xmlns:a16="http://schemas.microsoft.com/office/drawing/2014/main" val="3584076518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R²</a:t>
                      </a:r>
                      <a:endParaRPr lang="en-US" sz="18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4937"/>
                  </a:ext>
                </a:extLst>
              </a:tr>
              <a:tr h="34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Room1 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0.7645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0.2504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0.9793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40685"/>
                  </a:ext>
                </a:extLst>
              </a:tr>
              <a:tr h="34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2 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0.8487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0.3060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0.9396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80059"/>
                  </a:ext>
                </a:extLst>
              </a:tr>
              <a:tr h="34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3 (R3)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0.5894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0.2803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0.9439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913"/>
                  </a:ext>
                </a:extLst>
              </a:tr>
              <a:tr h="34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4 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0.7828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0.5002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0.9482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53453"/>
                  </a:ext>
                </a:extLst>
              </a:tr>
              <a:tr h="3430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5 (R5)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0.6718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0.3177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0.9392</a:t>
                      </a:r>
                      <a:endParaRPr lang="en-US" sz="1800" dirty="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9268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08C1CE-BA76-142B-38EE-D4DDE273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12854"/>
              </p:ext>
            </p:extLst>
          </p:nvPr>
        </p:nvGraphicFramePr>
        <p:xfrm>
          <a:off x="15060422" y="14836020"/>
          <a:ext cx="5749672" cy="1828800"/>
        </p:xfrm>
        <a:graphic>
          <a:graphicData uri="http://schemas.openxmlformats.org/drawingml/2006/table">
            <a:tbl>
              <a:tblPr firstRow="1" bandRow="1">
                <a:tableStyleId>{3B869364-C8B0-45BA-B6A9-51F21F417DDD}</a:tableStyleId>
              </a:tblPr>
              <a:tblGrid>
                <a:gridCol w="1437418">
                  <a:extLst>
                    <a:ext uri="{9D8B030D-6E8A-4147-A177-3AD203B41FA5}">
                      <a16:colId xmlns:a16="http://schemas.microsoft.com/office/drawing/2014/main" val="2774905787"/>
                    </a:ext>
                  </a:extLst>
                </a:gridCol>
                <a:gridCol w="1437418">
                  <a:extLst>
                    <a:ext uri="{9D8B030D-6E8A-4147-A177-3AD203B41FA5}">
                      <a16:colId xmlns:a16="http://schemas.microsoft.com/office/drawing/2014/main" val="792018538"/>
                    </a:ext>
                  </a:extLst>
                </a:gridCol>
                <a:gridCol w="1437418">
                  <a:extLst>
                    <a:ext uri="{9D8B030D-6E8A-4147-A177-3AD203B41FA5}">
                      <a16:colId xmlns:a16="http://schemas.microsoft.com/office/drawing/2014/main" val="41924835"/>
                    </a:ext>
                  </a:extLst>
                </a:gridCol>
                <a:gridCol w="1437418">
                  <a:extLst>
                    <a:ext uri="{9D8B030D-6E8A-4147-A177-3AD203B41FA5}">
                      <a16:colId xmlns:a16="http://schemas.microsoft.com/office/drawing/2014/main" val="3584076518"/>
                    </a:ext>
                  </a:extLst>
                </a:gridCol>
              </a:tblGrid>
              <a:tr h="3557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Room1 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(R1)</a:t>
                      </a:r>
                      <a:endParaRPr lang="en-US" sz="18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1.0163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0.3649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0.9635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40685"/>
                  </a:ext>
                </a:extLst>
              </a:tr>
              <a:tr h="3557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2 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1.4141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0.5537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0.8323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80059"/>
                  </a:ext>
                </a:extLst>
              </a:tr>
              <a:tr h="3557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3 (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R3)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0.5975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0.3229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0.9423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913"/>
                  </a:ext>
                </a:extLst>
              </a:tr>
              <a:tr h="3557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4 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0.8898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0.5867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0.9331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53453"/>
                  </a:ext>
                </a:extLst>
              </a:tr>
              <a:tr h="3557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Helvetica Neue"/>
                        </a:rPr>
                        <a:t>R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oom</a:t>
                      </a:r>
                      <a:r>
                        <a:rPr lang="en-US" sz="1800" dirty="0">
                          <a:latin typeface="Helvetica Neue"/>
                        </a:rPr>
                        <a:t>5 (R5)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0.6577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0.3417</a:t>
                      </a:r>
                      <a:endParaRPr lang="en-US" sz="180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0.9417</a:t>
                      </a:r>
                      <a:endParaRPr lang="en-US" sz="1800" dirty="0">
                        <a:solidFill>
                          <a:schemeClr val="accent1">
                            <a:lumMod val="76000"/>
                          </a:schemeClr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9268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502AC-10AB-2752-D180-1B5F076F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32182"/>
              </p:ext>
            </p:extLst>
          </p:nvPr>
        </p:nvGraphicFramePr>
        <p:xfrm>
          <a:off x="15051846" y="16676488"/>
          <a:ext cx="5756882" cy="365760"/>
        </p:xfrm>
        <a:graphic>
          <a:graphicData uri="http://schemas.openxmlformats.org/drawingml/2006/table">
            <a:tbl>
              <a:tblPr firstRow="1" bandRow="1">
                <a:tableStyleId>{3B869364-C8B0-45BA-B6A9-51F21F417DDD}</a:tableStyleId>
              </a:tblPr>
              <a:tblGrid>
                <a:gridCol w="5756882">
                  <a:extLst>
                    <a:ext uri="{9D8B030D-6E8A-4147-A177-3AD203B41FA5}">
                      <a16:colId xmlns:a16="http://schemas.microsoft.com/office/drawing/2014/main" val="2056677887"/>
                    </a:ext>
                  </a:extLst>
                </a:gridCol>
              </a:tblGrid>
              <a:tr h="314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Total Runtime: 587.49 seconds (</a:t>
                      </a:r>
                      <a:r>
                        <a:rPr lang="en-US" sz="1800" b="0" i="0" u="none" strike="noStrike" noProof="0" dirty="0">
                          <a:solidFill>
                            <a:schemeClr val="accent1">
                              <a:lumMod val="76000"/>
                            </a:schemeClr>
                          </a:solidFill>
                          <a:latin typeface="Helvetica Neue"/>
                        </a:rPr>
                        <a:t>9.79 minutes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)</a:t>
                      </a:r>
                      <a:endParaRPr lang="en-US" sz="18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211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F80BA5-32B0-3D1F-D82E-5EC6A6134C20}"/>
              </a:ext>
            </a:extLst>
          </p:cNvPr>
          <p:cNvSpPr txBox="1"/>
          <p:nvPr/>
        </p:nvSpPr>
        <p:spPr>
          <a:xfrm>
            <a:off x="18409151" y="17108215"/>
            <a:ext cx="59947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Helvetica Neue"/>
              </a:rPr>
              <a:t>Spatial Actual VS Predicted (First 100 Samples)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06EF14-FFA8-ACCF-9F3C-3A5D6A5EC7BA}"/>
              </a:ext>
            </a:extLst>
          </p:cNvPr>
          <p:cNvGrpSpPr/>
          <p:nvPr/>
        </p:nvGrpSpPr>
        <p:grpSpPr>
          <a:xfrm>
            <a:off x="8286855" y="18131983"/>
            <a:ext cx="2593019" cy="3761743"/>
            <a:chOff x="11176126" y="17176443"/>
            <a:chExt cx="3468590" cy="3910349"/>
          </a:xfrm>
        </p:grpSpPr>
        <p:pic>
          <p:nvPicPr>
            <p:cNvPr id="13" name="Picture 12" descr="A diagram of a program&#10;&#10;AI-generated content may be incorrect.">
              <a:extLst>
                <a:ext uri="{FF2B5EF4-FFF2-40B4-BE49-F238E27FC236}">
                  <a16:creationId xmlns:a16="http://schemas.microsoft.com/office/drawing/2014/main" id="{91652331-345F-3B35-D976-B3808CBF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84531" y="17176443"/>
              <a:ext cx="2726732" cy="33235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936587-EDCB-F842-399F-AAB2FBEF8821}"/>
                </a:ext>
              </a:extLst>
            </p:cNvPr>
            <p:cNvSpPr txBox="1"/>
            <p:nvPr/>
          </p:nvSpPr>
          <p:spPr>
            <a:xfrm>
              <a:off x="11176126" y="20440461"/>
              <a:ext cx="346859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Helvetica Neue"/>
                </a:rPr>
                <a:t>Figure 2. Transformer Encoder-Only [3]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4437D-66F4-4D0E-8FDA-8BEB568C13C8}"/>
              </a:ext>
            </a:extLst>
          </p:cNvPr>
          <p:cNvSpPr/>
          <p:nvPr/>
        </p:nvSpPr>
        <p:spPr>
          <a:xfrm>
            <a:off x="2196540" y="24830686"/>
            <a:ext cx="500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Helvetica Neue"/>
              </a:rPr>
              <a:t>Figure 1. Temporal-Spatial Encoder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BFD8A-9FCF-4EA7-DB39-36AFE2C1C724}"/>
              </a:ext>
            </a:extLst>
          </p:cNvPr>
          <p:cNvSpPr txBox="1"/>
          <p:nvPr/>
        </p:nvSpPr>
        <p:spPr>
          <a:xfrm>
            <a:off x="14986506" y="11972241"/>
            <a:ext cx="6193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Helvetica Neue"/>
              </a:rPr>
              <a:t>Temporal (Single-Room) Transformer Evaluation</a:t>
            </a:r>
            <a:endParaRPr lang="en-US" sz="1800" dirty="0"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1960A-CB3D-936A-F583-7BF11826920A}"/>
              </a:ext>
            </a:extLst>
          </p:cNvPr>
          <p:cNvSpPr txBox="1"/>
          <p:nvPr/>
        </p:nvSpPr>
        <p:spPr>
          <a:xfrm>
            <a:off x="15058411" y="14506508"/>
            <a:ext cx="5727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Helvetica Neue"/>
              </a:rPr>
              <a:t>Spatial (Multi-Room) Transformer Evaluation</a:t>
            </a:r>
            <a:endParaRPr lang="en-US" sz="1800" dirty="0">
              <a:latin typeface="Helvetica Neue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39CDBD-04EF-4A2B-8AA8-7899AA07AA3E}"/>
              </a:ext>
            </a:extLst>
          </p:cNvPr>
          <p:cNvGrpSpPr/>
          <p:nvPr/>
        </p:nvGrpSpPr>
        <p:grpSpPr>
          <a:xfrm>
            <a:off x="1079925" y="17342973"/>
            <a:ext cx="7052576" cy="7407954"/>
            <a:chOff x="514613" y="1580313"/>
            <a:chExt cx="7052576" cy="48080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CF0DB9-82D1-4880-80EF-BA2E04F61750}"/>
                </a:ext>
              </a:extLst>
            </p:cNvPr>
            <p:cNvSpPr>
              <a:spLocks/>
            </p:cNvSpPr>
            <p:nvPr/>
          </p:nvSpPr>
          <p:spPr>
            <a:xfrm>
              <a:off x="514613" y="1580313"/>
              <a:ext cx="7052576" cy="4808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0C03C8E-7F5E-47D7-8838-5C1120973551}"/>
                </a:ext>
              </a:extLst>
            </p:cNvPr>
            <p:cNvSpPr>
              <a:spLocks/>
            </p:cNvSpPr>
            <p:nvPr/>
          </p:nvSpPr>
          <p:spPr>
            <a:xfrm>
              <a:off x="656814" y="2127735"/>
              <a:ext cx="1269999" cy="28454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Room1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3C6F5-A67F-4D82-B7ED-F135C7778F06}"/>
                </a:ext>
              </a:extLst>
            </p:cNvPr>
            <p:cNvSpPr/>
            <p:nvPr/>
          </p:nvSpPr>
          <p:spPr>
            <a:xfrm>
              <a:off x="2022816" y="2131442"/>
              <a:ext cx="1264478" cy="280836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Room2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7C987B-4C8A-4F03-A992-DE404B6DC17C}"/>
                </a:ext>
              </a:extLst>
            </p:cNvPr>
            <p:cNvSpPr/>
            <p:nvPr/>
          </p:nvSpPr>
          <p:spPr>
            <a:xfrm>
              <a:off x="3408659" y="2123544"/>
              <a:ext cx="1264478" cy="288597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Room3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7F26584-81CA-48B5-840B-DF75008022BC}"/>
                </a:ext>
              </a:extLst>
            </p:cNvPr>
            <p:cNvSpPr/>
            <p:nvPr/>
          </p:nvSpPr>
          <p:spPr>
            <a:xfrm>
              <a:off x="4777556" y="2123544"/>
              <a:ext cx="1269999" cy="30109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Room4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8A9E61-788C-4660-A28F-5EE00DC73BAC}"/>
                </a:ext>
              </a:extLst>
            </p:cNvPr>
            <p:cNvSpPr/>
            <p:nvPr/>
          </p:nvSpPr>
          <p:spPr>
            <a:xfrm>
              <a:off x="6183823" y="2131443"/>
              <a:ext cx="1269997" cy="280836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Room5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7FEBA6-C1A4-4395-8E4C-62B8C879AABE}"/>
                </a:ext>
              </a:extLst>
            </p:cNvPr>
            <p:cNvSpPr/>
            <p:nvPr/>
          </p:nvSpPr>
          <p:spPr>
            <a:xfrm>
              <a:off x="656814" y="2636465"/>
              <a:ext cx="1270000" cy="467361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encoding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A3E3AF-AB42-4CB5-87CB-CEF537F8B3E4}"/>
                </a:ext>
              </a:extLst>
            </p:cNvPr>
            <p:cNvSpPr/>
            <p:nvPr/>
          </p:nvSpPr>
          <p:spPr>
            <a:xfrm>
              <a:off x="2029858" y="2627108"/>
              <a:ext cx="1270000" cy="467361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encoding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F5730A-2B79-46D9-89A1-7596180DC528}"/>
                </a:ext>
              </a:extLst>
            </p:cNvPr>
            <p:cNvSpPr/>
            <p:nvPr/>
          </p:nvSpPr>
          <p:spPr>
            <a:xfrm>
              <a:off x="3398053" y="2633611"/>
              <a:ext cx="1270000" cy="491304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encoding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65AE80-D95C-4691-8675-87E62FB3599E}"/>
                </a:ext>
              </a:extLst>
            </p:cNvPr>
            <p:cNvSpPr/>
            <p:nvPr/>
          </p:nvSpPr>
          <p:spPr>
            <a:xfrm>
              <a:off x="4784321" y="2625870"/>
              <a:ext cx="1270000" cy="491304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encoding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81AFE2-8078-45EA-B3F7-96A33CF6B268}"/>
                </a:ext>
              </a:extLst>
            </p:cNvPr>
            <p:cNvSpPr/>
            <p:nvPr/>
          </p:nvSpPr>
          <p:spPr>
            <a:xfrm>
              <a:off x="6183824" y="2625870"/>
              <a:ext cx="1270000" cy="496372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encoding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5C626F-E683-442D-A1ED-2360771338E6}"/>
                </a:ext>
              </a:extLst>
            </p:cNvPr>
            <p:cNvSpPr/>
            <p:nvPr/>
          </p:nvSpPr>
          <p:spPr>
            <a:xfrm>
              <a:off x="2724053" y="4995360"/>
              <a:ext cx="2618000" cy="402584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Spatial encoding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AC1E54-A5D1-4567-BD9D-98D1A65A1A62}"/>
                </a:ext>
              </a:extLst>
            </p:cNvPr>
            <p:cNvCxnSpPr>
              <a:cxnSpLocks/>
              <a:stCxn id="60" idx="2"/>
              <a:endCxn id="77" idx="0"/>
            </p:cNvCxnSpPr>
            <p:nvPr/>
          </p:nvCxnSpPr>
          <p:spPr>
            <a:xfrm flipH="1">
              <a:off x="1288732" y="3103826"/>
              <a:ext cx="3082" cy="14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B74E12-0027-4AA0-90FD-320EB3EBA6E8}"/>
                </a:ext>
              </a:extLst>
            </p:cNvPr>
            <p:cNvCxnSpPr>
              <a:cxnSpLocks/>
              <a:stCxn id="61" idx="2"/>
              <a:endCxn id="78" idx="0"/>
            </p:cNvCxnSpPr>
            <p:nvPr/>
          </p:nvCxnSpPr>
          <p:spPr>
            <a:xfrm>
              <a:off x="2664858" y="3094469"/>
              <a:ext cx="23347" cy="16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37EB6D-E804-4B07-B373-7E0DCBCCC2D1}"/>
                </a:ext>
              </a:extLst>
            </p:cNvPr>
            <p:cNvCxnSpPr>
              <a:cxnSpLocks/>
              <a:stCxn id="62" idx="2"/>
              <a:endCxn id="79" idx="0"/>
            </p:cNvCxnSpPr>
            <p:nvPr/>
          </p:nvCxnSpPr>
          <p:spPr>
            <a:xfrm>
              <a:off x="4033053" y="3124915"/>
              <a:ext cx="12683" cy="128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14DD447-1D85-4ADA-AA7D-A70D3ADF01BE}"/>
                </a:ext>
              </a:extLst>
            </p:cNvPr>
            <p:cNvCxnSpPr>
              <a:cxnSpLocks/>
              <a:stCxn id="63" idx="2"/>
              <a:endCxn id="80" idx="0"/>
            </p:cNvCxnSpPr>
            <p:nvPr/>
          </p:nvCxnSpPr>
          <p:spPr>
            <a:xfrm>
              <a:off x="5419321" y="3117174"/>
              <a:ext cx="13235" cy="135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17F2D54-BA32-4E04-B5AF-056BC079246B}"/>
                </a:ext>
              </a:extLst>
            </p:cNvPr>
            <p:cNvCxnSpPr>
              <a:cxnSpLocks/>
              <a:stCxn id="64" idx="2"/>
              <a:endCxn id="81" idx="0"/>
            </p:cNvCxnSpPr>
            <p:nvPr/>
          </p:nvCxnSpPr>
          <p:spPr>
            <a:xfrm>
              <a:off x="6818824" y="3122242"/>
              <a:ext cx="8151" cy="12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DCA212-30CF-442F-9A47-1404960F1A0B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1291814" y="2412278"/>
              <a:ext cx="0" cy="22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2AE2FB-02C8-4C95-AF53-7E4434EE9A97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2655055" y="2412278"/>
              <a:ext cx="9803" cy="2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A2E04F3-3EA0-49D2-8B2E-B9A3FBEE368F}"/>
                </a:ext>
              </a:extLst>
            </p:cNvPr>
            <p:cNvCxnSpPr>
              <a:cxnSpLocks/>
              <a:stCxn id="57" idx="2"/>
              <a:endCxn id="62" idx="0"/>
            </p:cNvCxnSpPr>
            <p:nvPr/>
          </p:nvCxnSpPr>
          <p:spPr>
            <a:xfrm flipH="1">
              <a:off x="4033053" y="2412141"/>
              <a:ext cx="7845" cy="2214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7724E46-E48E-4E5D-9235-1B1FB2BBFDC2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>
              <a:off x="5412556" y="2424642"/>
              <a:ext cx="6765" cy="20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D4D87B9-C32A-41A0-9D4B-4DF8EAEFC999}"/>
                </a:ext>
              </a:extLst>
            </p:cNvPr>
            <p:cNvCxnSpPr>
              <a:cxnSpLocks/>
              <a:stCxn id="59" idx="2"/>
              <a:endCxn id="64" idx="0"/>
            </p:cNvCxnSpPr>
            <p:nvPr/>
          </p:nvCxnSpPr>
          <p:spPr>
            <a:xfrm>
              <a:off x="6818822" y="2412279"/>
              <a:ext cx="2" cy="213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876BC7-51E6-4CE7-A2BE-B04F074C3FAD}"/>
                </a:ext>
              </a:extLst>
            </p:cNvPr>
            <p:cNvSpPr txBox="1"/>
            <p:nvPr/>
          </p:nvSpPr>
          <p:spPr>
            <a:xfrm>
              <a:off x="656813" y="1724370"/>
              <a:ext cx="3384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Temporal-Spatial Encoder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D77DE7-D53F-4D28-93AF-3A0541DCFFF2}"/>
                </a:ext>
              </a:extLst>
            </p:cNvPr>
            <p:cNvSpPr/>
            <p:nvPr/>
          </p:nvSpPr>
          <p:spPr>
            <a:xfrm>
              <a:off x="619121" y="3249941"/>
              <a:ext cx="1339222" cy="467361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context vector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0BC009-B677-41CE-BCCF-7B8FED1B31BB}"/>
                </a:ext>
              </a:extLst>
            </p:cNvPr>
            <p:cNvSpPr/>
            <p:nvPr/>
          </p:nvSpPr>
          <p:spPr>
            <a:xfrm>
              <a:off x="2055482" y="3261155"/>
              <a:ext cx="1265446" cy="44396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context vector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B38D3A1-E3B6-4918-9770-D788C1D188ED}"/>
                </a:ext>
              </a:extLst>
            </p:cNvPr>
            <p:cNvSpPr/>
            <p:nvPr/>
          </p:nvSpPr>
          <p:spPr>
            <a:xfrm>
              <a:off x="3376125" y="3253826"/>
              <a:ext cx="1339222" cy="44396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context vector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8CB9118-AFB2-4575-A5A1-56BDFC4CF74D}"/>
                </a:ext>
              </a:extLst>
            </p:cNvPr>
            <p:cNvSpPr/>
            <p:nvPr/>
          </p:nvSpPr>
          <p:spPr>
            <a:xfrm>
              <a:off x="4762945" y="3252186"/>
              <a:ext cx="1339222" cy="44396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context vector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69E29F9-6043-4A67-94E0-5FE42C8A82B9}"/>
                </a:ext>
              </a:extLst>
            </p:cNvPr>
            <p:cNvSpPr/>
            <p:nvPr/>
          </p:nvSpPr>
          <p:spPr>
            <a:xfrm>
              <a:off x="6157364" y="3245362"/>
              <a:ext cx="1339222" cy="44396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Temporal context vector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90859B-C72F-4D4B-9ED1-4EB1410DF171}"/>
                </a:ext>
              </a:extLst>
            </p:cNvPr>
            <p:cNvSpPr/>
            <p:nvPr/>
          </p:nvSpPr>
          <p:spPr>
            <a:xfrm>
              <a:off x="616949" y="4073785"/>
              <a:ext cx="1339222" cy="363906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Mean of the vector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6F227C4-1274-46C7-A33A-3B08CB807D4C}"/>
                </a:ext>
              </a:extLst>
            </p:cNvPr>
            <p:cNvSpPr/>
            <p:nvPr/>
          </p:nvSpPr>
          <p:spPr>
            <a:xfrm>
              <a:off x="2017971" y="4056535"/>
              <a:ext cx="1339222" cy="363906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Mean of the vector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35699AA-AD72-4872-8671-0FDCE5512824}"/>
                </a:ext>
              </a:extLst>
            </p:cNvPr>
            <p:cNvSpPr/>
            <p:nvPr/>
          </p:nvSpPr>
          <p:spPr>
            <a:xfrm>
              <a:off x="3371289" y="4056535"/>
              <a:ext cx="1339222" cy="350164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Mean of the vector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ACBC729-7FAB-4882-AE6C-989ACCE02FB7}"/>
                </a:ext>
              </a:extLst>
            </p:cNvPr>
            <p:cNvSpPr/>
            <p:nvPr/>
          </p:nvSpPr>
          <p:spPr>
            <a:xfrm>
              <a:off x="4758514" y="4056534"/>
              <a:ext cx="1339222" cy="35016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Mean of the vector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133124-6B27-40B8-866C-464107CEF075}"/>
                </a:ext>
              </a:extLst>
            </p:cNvPr>
            <p:cNvSpPr/>
            <p:nvPr/>
          </p:nvSpPr>
          <p:spPr>
            <a:xfrm>
              <a:off x="6157364" y="4056533"/>
              <a:ext cx="1339222" cy="363905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Mean of the vector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F7C5CF-1536-488E-AECC-3A82191B35FC}"/>
                </a:ext>
              </a:extLst>
            </p:cNvPr>
            <p:cNvCxnSpPr>
              <a:cxnSpLocks/>
              <a:stCxn id="77" idx="2"/>
              <a:endCxn id="82" idx="0"/>
            </p:cNvCxnSpPr>
            <p:nvPr/>
          </p:nvCxnSpPr>
          <p:spPr>
            <a:xfrm flipH="1">
              <a:off x="1286560" y="3717303"/>
              <a:ext cx="2172" cy="3564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160304B-4403-406B-8119-C61D48F0C20B}"/>
                </a:ext>
              </a:extLst>
            </p:cNvPr>
            <p:cNvCxnSpPr>
              <a:cxnSpLocks/>
              <a:stCxn id="78" idx="2"/>
              <a:endCxn id="83" idx="0"/>
            </p:cNvCxnSpPr>
            <p:nvPr/>
          </p:nvCxnSpPr>
          <p:spPr>
            <a:xfrm flipH="1">
              <a:off x="2687582" y="3705118"/>
              <a:ext cx="623" cy="351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C265605-67D5-4CDD-9F21-E09562AB3C74}"/>
                </a:ext>
              </a:extLst>
            </p:cNvPr>
            <p:cNvCxnSpPr>
              <a:cxnSpLocks/>
              <a:stCxn id="79" idx="2"/>
              <a:endCxn id="113" idx="0"/>
            </p:cNvCxnSpPr>
            <p:nvPr/>
          </p:nvCxnSpPr>
          <p:spPr>
            <a:xfrm flipH="1">
              <a:off x="4040900" y="3697789"/>
              <a:ext cx="4836" cy="3587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4B244E6-2185-4254-87DB-4168851294A5}"/>
                </a:ext>
              </a:extLst>
            </p:cNvPr>
            <p:cNvCxnSpPr>
              <a:cxnSpLocks/>
              <a:stCxn id="80" idx="2"/>
              <a:endCxn id="114" idx="0"/>
            </p:cNvCxnSpPr>
            <p:nvPr/>
          </p:nvCxnSpPr>
          <p:spPr>
            <a:xfrm flipH="1">
              <a:off x="5428125" y="3696148"/>
              <a:ext cx="4431" cy="360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DF02530-7ED0-430F-BE39-BC8EAA3723D1}"/>
                </a:ext>
              </a:extLst>
            </p:cNvPr>
            <p:cNvCxnSpPr>
              <a:cxnSpLocks/>
              <a:stCxn id="81" idx="2"/>
              <a:endCxn id="115" idx="0"/>
            </p:cNvCxnSpPr>
            <p:nvPr/>
          </p:nvCxnSpPr>
          <p:spPr>
            <a:xfrm>
              <a:off x="6826975" y="3689324"/>
              <a:ext cx="0" cy="36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DFA0A0B-C126-4220-B0C0-D32553EB8F29}"/>
                </a:ext>
              </a:extLst>
            </p:cNvPr>
            <p:cNvCxnSpPr>
              <a:stCxn id="82" idx="2"/>
              <a:endCxn id="65" idx="0"/>
            </p:cNvCxnSpPr>
            <p:nvPr/>
          </p:nvCxnSpPr>
          <p:spPr>
            <a:xfrm>
              <a:off x="1286560" y="4437691"/>
              <a:ext cx="2746493" cy="557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594E0CC-7D87-4C00-BEBB-CEC47E5B13AD}"/>
                </a:ext>
              </a:extLst>
            </p:cNvPr>
            <p:cNvCxnSpPr>
              <a:stCxn id="83" idx="2"/>
              <a:endCxn id="65" idx="0"/>
            </p:cNvCxnSpPr>
            <p:nvPr/>
          </p:nvCxnSpPr>
          <p:spPr>
            <a:xfrm>
              <a:off x="2687582" y="4420441"/>
              <a:ext cx="1345471" cy="574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B325DE1-0F4F-4620-B42E-0D6F3926158B}"/>
                </a:ext>
              </a:extLst>
            </p:cNvPr>
            <p:cNvCxnSpPr>
              <a:stCxn id="113" idx="2"/>
              <a:endCxn id="65" idx="0"/>
            </p:cNvCxnSpPr>
            <p:nvPr/>
          </p:nvCxnSpPr>
          <p:spPr>
            <a:xfrm flipH="1">
              <a:off x="4033053" y="4406699"/>
              <a:ext cx="7847" cy="58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D73A656-BF02-4F61-940D-A950E0672D7B}"/>
                </a:ext>
              </a:extLst>
            </p:cNvPr>
            <p:cNvCxnSpPr>
              <a:stCxn id="114" idx="2"/>
              <a:endCxn id="65" idx="0"/>
            </p:cNvCxnSpPr>
            <p:nvPr/>
          </p:nvCxnSpPr>
          <p:spPr>
            <a:xfrm flipH="1">
              <a:off x="4033053" y="4406697"/>
              <a:ext cx="1395072" cy="5886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6B28D65-C424-4B82-8F70-EB9B5C569F78}"/>
                </a:ext>
              </a:extLst>
            </p:cNvPr>
            <p:cNvCxnSpPr>
              <a:cxnSpLocks/>
              <a:stCxn id="115" idx="2"/>
              <a:endCxn id="65" idx="0"/>
            </p:cNvCxnSpPr>
            <p:nvPr/>
          </p:nvCxnSpPr>
          <p:spPr>
            <a:xfrm flipH="1">
              <a:off x="4033053" y="4420438"/>
              <a:ext cx="2793922" cy="57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C0F5608-4D3E-4A01-A6BE-A4DC43B7A96D}"/>
                </a:ext>
              </a:extLst>
            </p:cNvPr>
            <p:cNvSpPr/>
            <p:nvPr/>
          </p:nvSpPr>
          <p:spPr>
            <a:xfrm>
              <a:off x="2736574" y="5654563"/>
              <a:ext cx="2592957" cy="697066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Context vector to show the relationship between the data of the rooms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7899F8C-1640-4187-83CF-5BD1D27AF16E}"/>
                </a:ext>
              </a:extLst>
            </p:cNvPr>
            <p:cNvCxnSpPr>
              <a:cxnSpLocks/>
              <a:stCxn id="65" idx="2"/>
              <a:endCxn id="130" idx="0"/>
            </p:cNvCxnSpPr>
            <p:nvPr/>
          </p:nvCxnSpPr>
          <p:spPr>
            <a:xfrm>
              <a:off x="4033053" y="5397944"/>
              <a:ext cx="0" cy="2566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1B554D5-FC66-4050-AA44-904BF90C3914}"/>
              </a:ext>
            </a:extLst>
          </p:cNvPr>
          <p:cNvGrpSpPr/>
          <p:nvPr/>
        </p:nvGrpSpPr>
        <p:grpSpPr>
          <a:xfrm>
            <a:off x="11137782" y="17525619"/>
            <a:ext cx="2541496" cy="5875469"/>
            <a:chOff x="9371919" y="155449"/>
            <a:chExt cx="2541496" cy="587546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1430EFF-3CEE-4852-A46E-263B667A4475}"/>
                </a:ext>
              </a:extLst>
            </p:cNvPr>
            <p:cNvSpPr/>
            <p:nvPr/>
          </p:nvSpPr>
          <p:spPr>
            <a:xfrm>
              <a:off x="9371920" y="155449"/>
              <a:ext cx="2541494" cy="1203802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Data collection and Preprocessing</a:t>
              </a:r>
            </a:p>
            <a:p>
              <a:pPr algn="ctr"/>
              <a:r>
                <a:rPr lang="en-US" dirty="0"/>
                <a:t>Handling missing values, normalizing features, creating sequences</a:t>
              </a:r>
            </a:p>
            <a:p>
              <a:pPr algn="ctr"/>
              <a:endParaRPr lang="en-US" dirty="0"/>
            </a:p>
            <a:p>
              <a:pPr algn="ctr"/>
              <a:endParaRPr lang="en-US" b="1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929EEAFC-A873-4324-82B8-4940C5DAF4E8}"/>
                </a:ext>
              </a:extLst>
            </p:cNvPr>
            <p:cNvCxnSpPr>
              <a:cxnSpLocks/>
              <a:stCxn id="133" idx="2"/>
              <a:endCxn id="137" idx="0"/>
            </p:cNvCxnSpPr>
            <p:nvPr/>
          </p:nvCxnSpPr>
          <p:spPr>
            <a:xfrm rot="16200000" flipH="1">
              <a:off x="10467009" y="1534908"/>
              <a:ext cx="35131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D4A09D5-E03F-4F77-97D5-B0287C7621A6}"/>
                </a:ext>
              </a:extLst>
            </p:cNvPr>
            <p:cNvSpPr/>
            <p:nvPr/>
          </p:nvSpPr>
          <p:spPr>
            <a:xfrm>
              <a:off x="9371921" y="2878053"/>
              <a:ext cx="2541494" cy="1117876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Training and Evaluation</a:t>
              </a:r>
            </a:p>
            <a:p>
              <a:pPr algn="ctr"/>
              <a:r>
                <a:rPr lang="en-US" dirty="0"/>
                <a:t>Train temporal and spatial encoder</a:t>
              </a:r>
            </a:p>
            <a:p>
              <a:pPr algn="ctr"/>
              <a:r>
                <a:rPr lang="en-US" dirty="0"/>
                <a:t>Evaluate train &amp; test loss and accuracy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45EEDEF-E668-4C08-AC1A-7F3D570ABDB2}"/>
                </a:ext>
              </a:extLst>
            </p:cNvPr>
            <p:cNvSpPr/>
            <p:nvPr/>
          </p:nvSpPr>
          <p:spPr>
            <a:xfrm>
              <a:off x="9371919" y="4371903"/>
              <a:ext cx="2541493" cy="69620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Results and Visualization</a:t>
              </a:r>
            </a:p>
            <a:p>
              <a:pPr algn="ctr"/>
              <a:r>
                <a:rPr lang="en-US" dirty="0"/>
                <a:t>Plot RMSE, MAE, R²</a:t>
              </a:r>
            </a:p>
            <a:p>
              <a:pPr algn="ctr"/>
              <a:r>
                <a:rPr lang="en-US" dirty="0"/>
                <a:t>Plot context heatmaps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1E64AD-7C62-40A3-AB2F-36D266F25C58}"/>
                </a:ext>
              </a:extLst>
            </p:cNvPr>
            <p:cNvSpPr/>
            <p:nvPr/>
          </p:nvSpPr>
          <p:spPr>
            <a:xfrm>
              <a:off x="9371921" y="1710567"/>
              <a:ext cx="2541494" cy="84085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formatting</a:t>
              </a:r>
            </a:p>
            <a:p>
              <a:pPr algn="ctr"/>
              <a:r>
                <a:rPr lang="en-US" dirty="0"/>
                <a:t>Construct dataset and </a:t>
              </a:r>
              <a:r>
                <a:rPr lang="en-US" dirty="0" err="1"/>
                <a:t>dataloader</a:t>
              </a:r>
              <a:r>
                <a:rPr lang="en-US" dirty="0"/>
                <a:t>, select hyperparameters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C81736A-7E81-427B-9270-AB3C5E4D2987}"/>
                </a:ext>
              </a:extLst>
            </p:cNvPr>
            <p:cNvCxnSpPr>
              <a:cxnSpLocks/>
              <a:stCxn id="137" idx="2"/>
              <a:endCxn id="135" idx="0"/>
            </p:cNvCxnSpPr>
            <p:nvPr/>
          </p:nvCxnSpPr>
          <p:spPr>
            <a:xfrm>
              <a:off x="10642668" y="2551417"/>
              <a:ext cx="0" cy="3266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958E417-F824-4D0A-98A3-8AE5D124A8BA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10642666" y="3995929"/>
              <a:ext cx="0" cy="3759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B356DEA-419E-423D-98EF-99D386FD0DD5}"/>
                </a:ext>
              </a:extLst>
            </p:cNvPr>
            <p:cNvSpPr/>
            <p:nvPr/>
          </p:nvSpPr>
          <p:spPr>
            <a:xfrm>
              <a:off x="9371919" y="5334709"/>
              <a:ext cx="2541493" cy="6962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Occupancy Estimation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FA55F09-CDC5-47BD-BC8C-E75704C8B298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10642666" y="5068112"/>
              <a:ext cx="0" cy="263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ACA7276-C27D-4824-96C0-ED4819733C3F}"/>
              </a:ext>
            </a:extLst>
          </p:cNvPr>
          <p:cNvSpPr/>
          <p:nvPr/>
        </p:nvSpPr>
        <p:spPr>
          <a:xfrm>
            <a:off x="11130758" y="23500944"/>
            <a:ext cx="2541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/>
              </a:rPr>
              <a:t>Figure 3. Model training and evaluation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C65055-3834-47D7-AD1B-9A216FAD0C5B}"/>
              </a:ext>
            </a:extLst>
          </p:cNvPr>
          <p:cNvGrpSpPr/>
          <p:nvPr/>
        </p:nvGrpSpPr>
        <p:grpSpPr>
          <a:xfrm>
            <a:off x="15320223" y="17435128"/>
            <a:ext cx="12801625" cy="9996872"/>
            <a:chOff x="19247386" y="13521349"/>
            <a:chExt cx="12801625" cy="999687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C52C874-513D-49D8-A72D-0F6AF220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916"/>
            <a:stretch/>
          </p:blipFill>
          <p:spPr>
            <a:xfrm>
              <a:off x="19247386" y="13521349"/>
              <a:ext cx="12801625" cy="83287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96C50EF-C8A1-4124-B3D6-1D027E8DB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342" t="8401" r="8970"/>
            <a:stretch/>
          </p:blipFill>
          <p:spPr>
            <a:xfrm>
              <a:off x="26399492" y="18976279"/>
              <a:ext cx="5532862" cy="4541942"/>
            </a:xfrm>
            <a:prstGeom prst="rect">
              <a:avLst/>
            </a:prstGeom>
          </p:spPr>
        </p:pic>
      </p:grpSp>
      <p:sp>
        <p:nvSpPr>
          <p:cNvPr id="147" name="Google Shape;104;p1">
            <a:extLst>
              <a:ext uri="{FF2B5EF4-FFF2-40B4-BE49-F238E27FC236}">
                <a16:creationId xmlns:a16="http://schemas.microsoft.com/office/drawing/2014/main" id="{C1E87624-2300-4112-9279-5DCC3D15D492}"/>
              </a:ext>
            </a:extLst>
          </p:cNvPr>
          <p:cNvSpPr txBox="1"/>
          <p:nvPr/>
        </p:nvSpPr>
        <p:spPr>
          <a:xfrm>
            <a:off x="21851744" y="7301028"/>
            <a:ext cx="6818356" cy="1004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sym typeface="Helvetica Neue"/>
              </a:rPr>
              <a:t>Best hyperparameters:</a:t>
            </a:r>
            <a:endParaRPr lang="en-US" sz="2000" b="1" dirty="0">
              <a:solidFill>
                <a:schemeClr val="dk1"/>
              </a:solidFill>
              <a:latin typeface="Helvetica Neue"/>
              <a:ea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Sequence Length:</a:t>
            </a:r>
          </a:p>
          <a:p>
            <a:pPr marL="1371600" lvl="2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input sequence, contains 60 time samples of sensor data.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Overlap:</a:t>
            </a:r>
          </a:p>
          <a:p>
            <a:pPr marL="1371600" lvl="2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■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subsequent pair of sequences overlaps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59 time samples.</a:t>
            </a:r>
            <a:endParaRPr lang="en-US" sz="2000" dirty="0">
              <a:solidFill>
                <a:schemeClr val="dk1"/>
              </a:solidFill>
              <a:latin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Dimensions:</a:t>
            </a:r>
          </a:p>
          <a:p>
            <a:pPr marL="1371600" lvl="2" indent="-376555">
              <a:lnSpc>
                <a:spcPct val="120000"/>
              </a:lnSpc>
              <a:buClr>
                <a:schemeClr val="dk1"/>
              </a:buClr>
              <a:buSzPts val="2333"/>
              <a:buFont typeface="Helvetica Neue,Sans-Serif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sym typeface="Helvetica Neue"/>
              </a:rPr>
              <a:t>The temporal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 encoder uses a hidden size of 64  and the spatial encoder uses a hidden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</a:rPr>
              <a:t>size of 32.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Layers: 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1371600" lvl="2" indent="-376555">
              <a:lnSpc>
                <a:spcPct val="120000"/>
              </a:lnSpc>
              <a:buClr>
                <a:schemeClr val="dk1"/>
              </a:buClr>
              <a:buSzPts val="2333"/>
              <a:buFont typeface="Helvetica Neue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The temporal encoder has 3 layers, and the 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</a:rPr>
              <a:t>spatial encoder has 1 layer. </a:t>
            </a: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</a:rPr>
              <a:t>Number of Heads: </a:t>
            </a:r>
          </a:p>
          <a:p>
            <a:pPr marL="1371600" lvl="2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</a:rPr>
              <a:t>The temporal encoder uses 4 attention heads, and the spatial encoder uses 2 attention heads.</a:t>
            </a:r>
            <a:endParaRPr lang="en-US" sz="2000" b="1" dirty="0">
              <a:solidFill>
                <a:schemeClr val="dk1"/>
              </a:solidFill>
              <a:latin typeface="Helvetica Neue"/>
              <a:ea typeface="Helvetica Neue"/>
            </a:endParaRPr>
          </a:p>
          <a:p>
            <a:pPr marL="914400" lvl="1" indent="-376555">
              <a:lnSpc>
                <a:spcPct val="120000"/>
              </a:lnSpc>
              <a:buSzPts val="2333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Epochs: 30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1371600" lvl="2" indent="-376555">
              <a:lnSpc>
                <a:spcPct val="120000"/>
              </a:lnSpc>
              <a:buSzPts val="2333"/>
              <a:buFont typeface="Helvetica Neue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training loop was run 30 times.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SzPts val="2333"/>
              <a:buFont typeface="Helvetica Neue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Size: 64</a:t>
            </a:r>
            <a:endParaRPr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1371600" marR="0" lvl="2" indent="-37655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Helvetica Neue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training loop, data is fed into the machine at batches of 64 data inputs at a time.</a:t>
            </a: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914400" lvl="1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Dropout:</a:t>
            </a:r>
          </a:p>
          <a:p>
            <a:pPr marL="1371600" lvl="2" indent="-376555">
              <a:lnSpc>
                <a:spcPct val="120000"/>
              </a:lnSpc>
              <a:buClr>
                <a:schemeClr val="dk1"/>
              </a:buClr>
              <a:buFont typeface="Helvetica Neue,Sans-Serif"/>
              <a:buChar char="■"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Both temporal and spatial encoders use 10% dropout.</a:t>
            </a:r>
          </a:p>
        </p:txBody>
      </p:sp>
      <p:sp>
        <p:nvSpPr>
          <p:cNvPr id="144" name="Google Shape;100;p1">
            <a:extLst>
              <a:ext uri="{FF2B5EF4-FFF2-40B4-BE49-F238E27FC236}">
                <a16:creationId xmlns:a16="http://schemas.microsoft.com/office/drawing/2014/main" id="{6FD2E991-A643-401B-B5A6-316D1A8B35E4}"/>
              </a:ext>
            </a:extLst>
          </p:cNvPr>
          <p:cNvSpPr txBox="1"/>
          <p:nvPr/>
        </p:nvSpPr>
        <p:spPr>
          <a:xfrm>
            <a:off x="29354879" y="25447225"/>
            <a:ext cx="5835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Contact</a:t>
            </a:r>
            <a:endParaRPr sz="125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97;p1">
            <a:extLst>
              <a:ext uri="{FF2B5EF4-FFF2-40B4-BE49-F238E27FC236}">
                <a16:creationId xmlns:a16="http://schemas.microsoft.com/office/drawing/2014/main" id="{F31E9376-6A59-4081-A9D3-07E1D47BE532}"/>
              </a:ext>
            </a:extLst>
          </p:cNvPr>
          <p:cNvSpPr/>
          <p:nvPr/>
        </p:nvSpPr>
        <p:spPr>
          <a:xfrm>
            <a:off x="29389457" y="25386114"/>
            <a:ext cx="5835300" cy="89310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txBody>
          <a:bodyPr spcFirstLastPara="1" wrap="square" lIns="76175" tIns="38075" rIns="76175" bIns="38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33">
              <a:solidFill>
                <a:schemeClr val="lt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98;p1">
            <a:extLst>
              <a:ext uri="{FF2B5EF4-FFF2-40B4-BE49-F238E27FC236}">
                <a16:creationId xmlns:a16="http://schemas.microsoft.com/office/drawing/2014/main" id="{3F4031CC-E5DC-4E6D-87CC-AD38F83C9970}"/>
              </a:ext>
            </a:extLst>
          </p:cNvPr>
          <p:cNvSpPr txBox="1"/>
          <p:nvPr/>
        </p:nvSpPr>
        <p:spPr>
          <a:xfrm>
            <a:off x="29394546" y="25549172"/>
            <a:ext cx="5727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Helvetica Neue"/>
                <a:ea typeface="Verdana"/>
                <a:cs typeface="Verdana"/>
                <a:sym typeface="Verdana"/>
              </a:rPr>
              <a:t>Contact Information</a:t>
            </a:r>
            <a:endParaRPr sz="125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09;p1">
            <a:extLst>
              <a:ext uri="{FF2B5EF4-FFF2-40B4-BE49-F238E27FC236}">
                <a16:creationId xmlns:a16="http://schemas.microsoft.com/office/drawing/2014/main" id="{A6A49BB1-5596-4767-B0CA-2909D574F60E}"/>
              </a:ext>
            </a:extLst>
          </p:cNvPr>
          <p:cNvSpPr txBox="1"/>
          <p:nvPr/>
        </p:nvSpPr>
        <p:spPr>
          <a:xfrm>
            <a:off x="29252568" y="26327134"/>
            <a:ext cx="5835300" cy="74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75" tIns="38075" rIns="76175" bIns="38075" anchor="t" anchorCtr="0">
            <a:spAutoFit/>
          </a:bodyPr>
          <a:lstStyle/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1800" dirty="0"/>
              <a:t>somaya.ahmadi@live.longwood.edu</a:t>
            </a:r>
          </a:p>
          <a:p>
            <a:pPr marL="380365" indent="-380365">
              <a:lnSpc>
                <a:spcPct val="120000"/>
              </a:lnSpc>
              <a:buClr>
                <a:schemeClr val="dk1"/>
              </a:buClr>
              <a:buSzPts val="2333"/>
              <a:buFont typeface="Arial"/>
              <a:buChar char="•"/>
            </a:pPr>
            <a:r>
              <a:rPr lang="en-US" sz="1800" dirty="0"/>
              <a:t>rais@longwood.edu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1183</Words>
  <Application>Microsoft Office PowerPoint</Application>
  <PresentationFormat>Custom</PresentationFormat>
  <Paragraphs>169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Barber, Amorette</dc:creator>
  <cp:lastModifiedBy>Sanish  Rai</cp:lastModifiedBy>
  <cp:revision>1835</cp:revision>
  <dcterms:created xsi:type="dcterms:W3CDTF">2021-03-17T16:48:58Z</dcterms:created>
  <dcterms:modified xsi:type="dcterms:W3CDTF">2025-07-09T18:18:24Z</dcterms:modified>
</cp:coreProperties>
</file>