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az-Latn-A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Üslub 2 - Vurğ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1D7D48-A026-427D-99A7-27AFD121C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az-Latn-AZ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003DB37-8D73-4132-8DDD-B75F627C5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az-Latn-AZ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7C8FC6-4122-4D5A-B548-B8FF1F67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9EA3-10B8-4BCB-8653-0A57ABECF393}" type="datetimeFigureOut">
              <a:rPr lang="az-Latn-AZ" smtClean="0"/>
              <a:t>12.10.2023</a:t>
            </a:fld>
            <a:endParaRPr lang="az-Latn-AZ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E43C6D9-766F-449B-AC55-25664FB9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C115AF1-17FE-4F4C-A330-7A93A823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7E45-2440-4016-AE14-56839C18627E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1195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1F0F3B-6062-4F41-B13A-C691017A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az-Latn-AZ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D597A7-484F-417D-9790-AF06874C1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az-Latn-AZ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256FEFF-14EC-4818-9DA4-FD52EACD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9EA3-10B8-4BCB-8653-0A57ABECF393}" type="datetimeFigureOut">
              <a:rPr lang="az-Latn-AZ" smtClean="0"/>
              <a:t>12.10.2023</a:t>
            </a:fld>
            <a:endParaRPr lang="az-Latn-AZ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8C7694-6F0A-403F-B87C-99F4A2B8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616DDEE-448F-43EC-8EB9-E4EDD777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7E45-2440-4016-AE14-56839C18627E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33867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58DECED-B50F-4848-B478-744D6B16D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az-Latn-AZ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D3EDD7B-F044-483E-A61B-95496628D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az-Latn-AZ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A33A51C-62FE-4347-8B0E-B884C743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9EA3-10B8-4BCB-8653-0A57ABECF393}" type="datetimeFigureOut">
              <a:rPr lang="az-Latn-AZ" smtClean="0"/>
              <a:t>12.10.2023</a:t>
            </a:fld>
            <a:endParaRPr lang="az-Latn-AZ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3357DAC-3736-4CBB-9B4B-CD88B37E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D1F588C-B4E3-4792-A6DE-729AA83A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7E45-2440-4016-AE14-56839C18627E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38365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5FF107-5AF3-4855-9AF8-95C02925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az-Latn-AZ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FDC41B-53F4-49D4-ABDA-678E73416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az-Latn-AZ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85B441E-D847-49F7-99B4-57727FC1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9EA3-10B8-4BCB-8653-0A57ABECF393}" type="datetimeFigureOut">
              <a:rPr lang="az-Latn-AZ" smtClean="0"/>
              <a:t>12.10.2023</a:t>
            </a:fld>
            <a:endParaRPr lang="az-Latn-AZ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A8A4032-6366-4B16-ACE1-33E2E6B3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405E937-FC39-4687-B02D-C21BF252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7E45-2440-4016-AE14-56839C18627E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8643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A75594-3479-4DA8-9410-7A75970A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az-Latn-AZ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278C67D-0985-4985-933E-36C5A95D1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7ECC341-DA12-40CB-8F67-9D12336B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9EA3-10B8-4BCB-8653-0A57ABECF393}" type="datetimeFigureOut">
              <a:rPr lang="az-Latn-AZ" smtClean="0"/>
              <a:t>12.10.2023</a:t>
            </a:fld>
            <a:endParaRPr lang="az-Latn-AZ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7BD11D2-BE0A-4D1F-BAAD-C43C5918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9E2202B-EE3B-4A78-A6CD-5F463FDC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7E45-2440-4016-AE14-56839C18627E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75847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CAA0A5-BF4C-4FE3-BC6D-17F79389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az-Latn-AZ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D89E75-7425-48B8-BD69-3C1F1E500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az-Latn-AZ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75D229E-222F-471B-88BF-478771D64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az-Latn-AZ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7E5870E-E0EE-451C-B6D5-AFFC33AF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9EA3-10B8-4BCB-8653-0A57ABECF393}" type="datetimeFigureOut">
              <a:rPr lang="az-Latn-AZ" smtClean="0"/>
              <a:t>12.10.2023</a:t>
            </a:fld>
            <a:endParaRPr lang="az-Latn-AZ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0FBA780-425F-48AF-B051-3B7C8E74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458BE72-DE46-4148-BB14-31689528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7E45-2440-4016-AE14-56839C18627E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50495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4A37BA-9C7D-4E3E-89A1-D9DC499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az-Latn-AZ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DADF3AD-10DC-414E-A144-B60C715C1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A7F06DB-9B03-4FFB-B796-1E4A85C98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az-Latn-AZ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F93757D-716A-4672-A9B8-1F93197D6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B6A991E-C96C-49D9-A92D-C7C041701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az-Latn-AZ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64C0BD9-6262-4B3D-80C7-C07936A5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9EA3-10B8-4BCB-8653-0A57ABECF393}" type="datetimeFigureOut">
              <a:rPr lang="az-Latn-AZ" smtClean="0"/>
              <a:t>12.10.2023</a:t>
            </a:fld>
            <a:endParaRPr lang="az-Latn-AZ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22F9F06-9CC7-44EE-AE22-91E689D9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25EC747-F6FD-42E1-BAF8-10716856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7E45-2440-4016-AE14-56839C18627E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45069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30DC95-79DD-47F0-BE1E-B64BCEFE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az-Latn-AZ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56E59DA-8634-48AE-B23B-F7896510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9EA3-10B8-4BCB-8653-0A57ABECF393}" type="datetimeFigureOut">
              <a:rPr lang="az-Latn-AZ" smtClean="0"/>
              <a:t>12.10.2023</a:t>
            </a:fld>
            <a:endParaRPr lang="az-Latn-AZ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8A051ED-9115-4A7E-B343-160C8C57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74EFD36-5178-40FC-A78D-AFE95512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7E45-2440-4016-AE14-56839C18627E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80962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C1F2273-5440-4156-8D6A-C7C2B3B5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9EA3-10B8-4BCB-8653-0A57ABECF393}" type="datetimeFigureOut">
              <a:rPr lang="az-Latn-AZ" smtClean="0"/>
              <a:t>12.10.2023</a:t>
            </a:fld>
            <a:endParaRPr lang="az-Latn-AZ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5F04A8E-733E-48C8-8D0D-97BDAEFF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9F66597-19B5-438A-969C-AD885EC1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7E45-2440-4016-AE14-56839C18627E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63489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9D1600-F44A-48EC-B1E8-B1D81D97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az-Latn-AZ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BB6D4C-F1D1-43BE-9F32-9F0360AC1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az-Latn-AZ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BDE144C-1595-4EF0-9C4E-83333125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E5AA3EA-3E9A-4054-B9E3-84C6CE8E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9EA3-10B8-4BCB-8653-0A57ABECF393}" type="datetimeFigureOut">
              <a:rPr lang="az-Latn-AZ" smtClean="0"/>
              <a:t>12.10.2023</a:t>
            </a:fld>
            <a:endParaRPr lang="az-Latn-AZ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8E5305E-9851-4B73-B9DE-767B47C7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67A688B-833A-4AD5-A411-22ADB342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7E45-2440-4016-AE14-56839C18627E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95562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4B8847-196B-40C6-AF52-3C743C45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az-Latn-AZ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AF4D49E-D08A-4E09-9210-4A1CF17FD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z-Latn-AZ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001529D-0D0F-4F85-9E71-3045208B8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126897D-50AD-403C-850B-A2359C68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9EA3-10B8-4BCB-8653-0A57ABECF393}" type="datetimeFigureOut">
              <a:rPr lang="az-Latn-AZ" smtClean="0"/>
              <a:t>12.10.2023</a:t>
            </a:fld>
            <a:endParaRPr lang="az-Latn-AZ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6546AD5-5A88-4F31-91AE-FF0DBD9A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E58F233-5F49-4DE9-A994-9181F5D8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7E45-2440-4016-AE14-56839C18627E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88245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1E18AE1-F5E6-4022-AA98-FBF349B4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az-Latn-AZ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7A2E91B-BE9F-4209-9EA4-6B7DE87F8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az-Latn-AZ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E5BE986-EEDF-4344-9DE4-07DC3F003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E9EA3-10B8-4BCB-8653-0A57ABECF393}" type="datetimeFigureOut">
              <a:rPr lang="az-Latn-AZ" smtClean="0"/>
              <a:t>12.10.2023</a:t>
            </a:fld>
            <a:endParaRPr lang="az-Latn-AZ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F0B80E7-7F55-4A47-A25E-B1CD23CBD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z-Latn-AZ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3ABF6C0-C8A6-415F-84E3-04D8B2E2C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27E45-2440-4016-AE14-56839C18627E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13887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z-Latn-A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A458530D-D1BD-485F-8662-94325482B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7470" y="2083955"/>
            <a:ext cx="8188170" cy="3269280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b="0" dirty="0" err="1">
                <a:latin typeface="Georgia Pro"/>
              </a:rPr>
              <a:t>Fakultə</a:t>
            </a:r>
            <a:r>
              <a:rPr lang="en-US" b="0" dirty="0">
                <a:latin typeface="Georgia Pro"/>
              </a:rPr>
              <a:t>: </a:t>
            </a:r>
            <a:r>
              <a:rPr lang="en-US" b="0" dirty="0" err="1">
                <a:latin typeface="Georgia Pro"/>
              </a:rPr>
              <a:t>Informasiya</a:t>
            </a:r>
            <a:r>
              <a:rPr lang="en-US" b="0" dirty="0">
                <a:latin typeface="Georgia Pro"/>
              </a:rPr>
              <a:t> </a:t>
            </a:r>
            <a:r>
              <a:rPr lang="en-US" b="0" dirty="0" err="1">
                <a:latin typeface="Georgia Pro"/>
              </a:rPr>
              <a:t>Telekommunikasiya</a:t>
            </a:r>
            <a:r>
              <a:rPr lang="en-US" b="0" dirty="0">
                <a:latin typeface="Georgia Pro"/>
              </a:rPr>
              <a:t> </a:t>
            </a:r>
            <a:r>
              <a:rPr lang="en-US" b="0" dirty="0" err="1">
                <a:latin typeface="Georgia Pro"/>
              </a:rPr>
              <a:t>Texnologiyalari</a:t>
            </a:r>
            <a:endParaRPr lang="en-US" b="0" dirty="0">
              <a:latin typeface="Georgia Pro"/>
            </a:endParaRPr>
          </a:p>
          <a:p>
            <a:pPr algn="l">
              <a:lnSpc>
                <a:spcPct val="90000"/>
              </a:lnSpc>
            </a:pPr>
            <a:r>
              <a:rPr lang="en-US" b="0" dirty="0" err="1">
                <a:latin typeface="Georgia Pro"/>
              </a:rPr>
              <a:t>Ixtisas:Komputer</a:t>
            </a:r>
            <a:r>
              <a:rPr lang="en-US" b="0" dirty="0">
                <a:latin typeface="Georgia Pro"/>
              </a:rPr>
              <a:t> </a:t>
            </a:r>
            <a:r>
              <a:rPr lang="en-US" b="0" dirty="0" err="1">
                <a:latin typeface="Georgia Pro"/>
              </a:rPr>
              <a:t>mühəndisliyi</a:t>
            </a:r>
            <a:endParaRPr lang="en-US" b="0" dirty="0">
              <a:latin typeface="Georgia Pro"/>
            </a:endParaRPr>
          </a:p>
          <a:p>
            <a:pPr algn="l">
              <a:lnSpc>
                <a:spcPct val="90000"/>
              </a:lnSpc>
            </a:pPr>
            <a:r>
              <a:rPr lang="en-US" b="0" dirty="0">
                <a:latin typeface="Georgia Pro"/>
              </a:rPr>
              <a:t>Qrup:651a4</a:t>
            </a:r>
          </a:p>
          <a:p>
            <a:pPr algn="l">
              <a:lnSpc>
                <a:spcPct val="90000"/>
              </a:lnSpc>
            </a:pPr>
            <a:r>
              <a:rPr lang="en-US" b="0" dirty="0" err="1">
                <a:latin typeface="Georgia Pro"/>
              </a:rPr>
              <a:t>Tələbə:Osmanova</a:t>
            </a:r>
            <a:r>
              <a:rPr lang="en-US" b="0" dirty="0">
                <a:latin typeface="Georgia Pro"/>
              </a:rPr>
              <a:t> Raisa</a:t>
            </a:r>
          </a:p>
          <a:p>
            <a:pPr algn="l">
              <a:lnSpc>
                <a:spcPct val="90000"/>
              </a:lnSpc>
            </a:pPr>
            <a:r>
              <a:rPr lang="en-US" b="0" dirty="0" err="1">
                <a:latin typeface="Georgia Pro"/>
              </a:rPr>
              <a:t>Müəllim</a:t>
            </a:r>
            <a:r>
              <a:rPr lang="en-US" b="0" dirty="0">
                <a:latin typeface="Georgia Pro"/>
              </a:rPr>
              <a:t>:</a:t>
            </a:r>
            <a:r>
              <a:rPr lang="az-Latn-AZ" b="1" i="0" dirty="0">
                <a:solidFill>
                  <a:srgbClr val="224966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az-Latn-AZ" b="1" i="0" dirty="0" err="1">
                <a:effectLst/>
                <a:latin typeface="times new roman" panose="02020603050405020304" pitchFamily="18" charset="0"/>
              </a:rPr>
              <a:t>Quluzadə</a:t>
            </a:r>
            <a:r>
              <a:rPr lang="az-Latn-AZ" b="1" i="0" dirty="0">
                <a:effectLst/>
                <a:latin typeface="times new roman" panose="02020603050405020304" pitchFamily="18" charset="0"/>
              </a:rPr>
              <a:t> Dilarə</a:t>
            </a:r>
            <a:endParaRPr lang="en-US" b="0" dirty="0">
              <a:latin typeface="Georgia Pro"/>
            </a:endParaRPr>
          </a:p>
          <a:p>
            <a:pPr algn="l">
              <a:lnSpc>
                <a:spcPct val="90000"/>
              </a:lnSpc>
            </a:pPr>
            <a:r>
              <a:rPr lang="en-US" b="0" dirty="0">
                <a:latin typeface="Georgia Pro"/>
              </a:rPr>
              <a:t>Lab №1. </a:t>
            </a:r>
            <a:endParaRPr lang="az-Latn-AZ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43A33FFD-04CD-1FFA-AA65-D9E2ABB8D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216" y="4342196"/>
            <a:ext cx="1809784" cy="50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Cədvəl 3">
            <a:extLst>
              <a:ext uri="{FF2B5EF4-FFF2-40B4-BE49-F238E27FC236}">
                <a16:creationId xmlns:a16="http://schemas.microsoft.com/office/drawing/2014/main" id="{58039C67-3362-8739-FDF6-17C62AA65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050633"/>
              </p:ext>
            </p:extLst>
          </p:nvPr>
        </p:nvGraphicFramePr>
        <p:xfrm>
          <a:off x="4752286" y="4307701"/>
          <a:ext cx="941624" cy="6825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1624">
                  <a:extLst>
                    <a:ext uri="{9D8B030D-6E8A-4147-A177-3AD203B41FA5}">
                      <a16:colId xmlns:a16="http://schemas.microsoft.com/office/drawing/2014/main" val="4192343132"/>
                    </a:ext>
                  </a:extLst>
                </a:gridCol>
              </a:tblGrid>
              <a:tr h="682563">
                <a:tc>
                  <a:txBody>
                    <a:bodyPr/>
                    <a:lstStyle/>
                    <a:p>
                      <a:pPr algn="just"/>
                      <a:r>
                        <a:rPr lang="ru-RU" sz="1200" dirty="0">
                          <a:effectLst/>
                        </a:rPr>
                        <a:t>ε</a:t>
                      </a:r>
                      <a:r>
                        <a:rPr lang="az-Latn-AZ" sz="1200" dirty="0">
                          <a:effectLst/>
                        </a:rPr>
                        <a:t> =0,01</a:t>
                      </a:r>
                      <a:endParaRPr lang="ru-RU" sz="1200" dirty="0">
                        <a:effectLst/>
                      </a:endParaRPr>
                    </a:p>
                    <a:p>
                      <a:pPr algn="just"/>
                      <a:r>
                        <a:rPr lang="az-Latn-AZ" sz="1200" dirty="0">
                          <a:effectLst/>
                        </a:rPr>
                        <a:t>x=0,1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6304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3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1AA0C33E-66B0-4964-A49C-A8B9AA117EAD}"/>
              </a:ext>
            </a:extLst>
          </p:cNvPr>
          <p:cNvSpPr/>
          <p:nvPr/>
        </p:nvSpPr>
        <p:spPr>
          <a:xfrm>
            <a:off x="4154548" y="453000"/>
            <a:ext cx="1476102" cy="33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Begin</a:t>
            </a:r>
            <a:endParaRPr lang="ru-RU" dirty="0"/>
          </a:p>
        </p:txBody>
      </p:sp>
      <p:sp>
        <p:nvSpPr>
          <p:cNvPr id="11" name="Down Arrow 5">
            <a:extLst>
              <a:ext uri="{FF2B5EF4-FFF2-40B4-BE49-F238E27FC236}">
                <a16:creationId xmlns:a16="http://schemas.microsoft.com/office/drawing/2014/main" id="{952E0863-461D-42B6-9102-CAFED8F5863C}"/>
              </a:ext>
            </a:extLst>
          </p:cNvPr>
          <p:cNvSpPr/>
          <p:nvPr/>
        </p:nvSpPr>
        <p:spPr>
          <a:xfrm>
            <a:off x="4810011" y="812230"/>
            <a:ext cx="163287" cy="209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A0C5AD47-F96D-4273-965B-94A082B033A3}"/>
              </a:ext>
            </a:extLst>
          </p:cNvPr>
          <p:cNvSpPr/>
          <p:nvPr/>
        </p:nvSpPr>
        <p:spPr>
          <a:xfrm>
            <a:off x="4170258" y="1027808"/>
            <a:ext cx="1449977" cy="300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Eps=0,01</a:t>
            </a:r>
            <a:endParaRPr lang="ru-RU" dirty="0"/>
          </a:p>
        </p:txBody>
      </p:sp>
      <p:sp>
        <p:nvSpPr>
          <p:cNvPr id="13" name="Down Arrow 7">
            <a:extLst>
              <a:ext uri="{FF2B5EF4-FFF2-40B4-BE49-F238E27FC236}">
                <a16:creationId xmlns:a16="http://schemas.microsoft.com/office/drawing/2014/main" id="{6EBA2DE4-BBC3-4C4E-A183-2A83EC8DBCC4}"/>
              </a:ext>
            </a:extLst>
          </p:cNvPr>
          <p:cNvSpPr/>
          <p:nvPr/>
        </p:nvSpPr>
        <p:spPr>
          <a:xfrm>
            <a:off x="4815034" y="1302089"/>
            <a:ext cx="89811" cy="169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Parallelogram 8">
            <a:extLst>
              <a:ext uri="{FF2B5EF4-FFF2-40B4-BE49-F238E27FC236}">
                <a16:creationId xmlns:a16="http://schemas.microsoft.com/office/drawing/2014/main" id="{97EEC4F7-F8E8-42A5-A39E-5E8A7D3E36A8}"/>
              </a:ext>
            </a:extLst>
          </p:cNvPr>
          <p:cNvSpPr/>
          <p:nvPr/>
        </p:nvSpPr>
        <p:spPr>
          <a:xfrm>
            <a:off x="4141081" y="1471901"/>
            <a:ext cx="1449977" cy="33963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t=1</a:t>
            </a:r>
            <a:endParaRPr lang="ru-RU" dirty="0"/>
          </a:p>
        </p:txBody>
      </p:sp>
      <p:sp>
        <p:nvSpPr>
          <p:cNvPr id="15" name="Down Arrow 9">
            <a:extLst>
              <a:ext uri="{FF2B5EF4-FFF2-40B4-BE49-F238E27FC236}">
                <a16:creationId xmlns:a16="http://schemas.microsoft.com/office/drawing/2014/main" id="{ABD7E3FC-D8A7-4DD6-9BE7-7CD2C92ED617}"/>
              </a:ext>
            </a:extLst>
          </p:cNvPr>
          <p:cNvSpPr/>
          <p:nvPr/>
        </p:nvSpPr>
        <p:spPr>
          <a:xfrm>
            <a:off x="4736860" y="1798471"/>
            <a:ext cx="218803" cy="209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89236F4-8055-4AAA-A90F-B9C647E589D9}"/>
              </a:ext>
            </a:extLst>
          </p:cNvPr>
          <p:cNvSpPr/>
          <p:nvPr/>
        </p:nvSpPr>
        <p:spPr>
          <a:xfrm>
            <a:off x="3813106" y="1953646"/>
            <a:ext cx="2299065" cy="47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S=0,n=1,fakt=1</a:t>
            </a:r>
            <a:endParaRPr lang="ru-RU" dirty="0"/>
          </a:p>
        </p:txBody>
      </p:sp>
      <p:sp>
        <p:nvSpPr>
          <p:cNvPr id="17" name="Down Arrow 11">
            <a:extLst>
              <a:ext uri="{FF2B5EF4-FFF2-40B4-BE49-F238E27FC236}">
                <a16:creationId xmlns:a16="http://schemas.microsoft.com/office/drawing/2014/main" id="{9510341E-94AE-4475-83A6-65226DCA6C55}"/>
              </a:ext>
            </a:extLst>
          </p:cNvPr>
          <p:cNvSpPr/>
          <p:nvPr/>
        </p:nvSpPr>
        <p:spPr>
          <a:xfrm>
            <a:off x="4811971" y="2412423"/>
            <a:ext cx="98585" cy="182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Diamond 15">
            <a:extLst>
              <a:ext uri="{FF2B5EF4-FFF2-40B4-BE49-F238E27FC236}">
                <a16:creationId xmlns:a16="http://schemas.microsoft.com/office/drawing/2014/main" id="{CD4F7E31-02DC-41AB-AAB1-E890EEBE19BD}"/>
              </a:ext>
            </a:extLst>
          </p:cNvPr>
          <p:cNvSpPr/>
          <p:nvPr/>
        </p:nvSpPr>
        <p:spPr>
          <a:xfrm>
            <a:off x="3959720" y="2589292"/>
            <a:ext cx="1859421" cy="5094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|T|&gt;e</a:t>
            </a:r>
            <a:endParaRPr lang="ru-RU" dirty="0"/>
          </a:p>
        </p:txBody>
      </p:sp>
      <p:sp>
        <p:nvSpPr>
          <p:cNvPr id="19" name="Down Arrow 17">
            <a:extLst>
              <a:ext uri="{FF2B5EF4-FFF2-40B4-BE49-F238E27FC236}">
                <a16:creationId xmlns:a16="http://schemas.microsoft.com/office/drawing/2014/main" id="{200BB282-04D2-48D6-A8D8-65E8411BD0E2}"/>
              </a:ext>
            </a:extLst>
          </p:cNvPr>
          <p:cNvSpPr/>
          <p:nvPr/>
        </p:nvSpPr>
        <p:spPr>
          <a:xfrm>
            <a:off x="4811971" y="3111281"/>
            <a:ext cx="166552" cy="235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2B443B54-C4E3-41FB-944C-CE7AF8BB5080}"/>
              </a:ext>
            </a:extLst>
          </p:cNvPr>
          <p:cNvSpPr/>
          <p:nvPr/>
        </p:nvSpPr>
        <p:spPr>
          <a:xfrm>
            <a:off x="4223123" y="3333629"/>
            <a:ext cx="1407527" cy="209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s=</a:t>
            </a:r>
            <a:r>
              <a:rPr lang="en-US" dirty="0" err="1"/>
              <a:t>s+t</a:t>
            </a:r>
            <a:endParaRPr lang="ru-RU" dirty="0"/>
          </a:p>
        </p:txBody>
      </p:sp>
      <p:sp>
        <p:nvSpPr>
          <p:cNvPr id="21" name="Down Arrow 19">
            <a:extLst>
              <a:ext uri="{FF2B5EF4-FFF2-40B4-BE49-F238E27FC236}">
                <a16:creationId xmlns:a16="http://schemas.microsoft.com/office/drawing/2014/main" id="{AF381D77-E287-4EBF-A5E7-FEE93A4001B1}"/>
              </a:ext>
            </a:extLst>
          </p:cNvPr>
          <p:cNvSpPr/>
          <p:nvPr/>
        </p:nvSpPr>
        <p:spPr>
          <a:xfrm>
            <a:off x="4921357" y="3602318"/>
            <a:ext cx="104504" cy="222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Straight Arrow Connector 46">
            <a:extLst>
              <a:ext uri="{FF2B5EF4-FFF2-40B4-BE49-F238E27FC236}">
                <a16:creationId xmlns:a16="http://schemas.microsoft.com/office/drawing/2014/main" id="{99F56FB8-5A3A-4EA6-AF33-AC4496112F44}"/>
              </a:ext>
            </a:extLst>
          </p:cNvPr>
          <p:cNvCxnSpPr>
            <a:cxnSpLocks/>
          </p:cNvCxnSpPr>
          <p:nvPr/>
        </p:nvCxnSpPr>
        <p:spPr>
          <a:xfrm>
            <a:off x="5043445" y="528789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0">
            <a:extLst>
              <a:ext uri="{FF2B5EF4-FFF2-40B4-BE49-F238E27FC236}">
                <a16:creationId xmlns:a16="http://schemas.microsoft.com/office/drawing/2014/main" id="{56731513-78FA-4297-B796-E1241098E98B}"/>
              </a:ext>
            </a:extLst>
          </p:cNvPr>
          <p:cNvSpPr/>
          <p:nvPr/>
        </p:nvSpPr>
        <p:spPr>
          <a:xfrm>
            <a:off x="3501027" y="4289160"/>
            <a:ext cx="2944541" cy="404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t=(x**n)/fakt</a:t>
            </a:r>
            <a:endParaRPr lang="ru-RU" dirty="0"/>
          </a:p>
        </p:txBody>
      </p:sp>
      <p:sp>
        <p:nvSpPr>
          <p:cNvPr id="26" name="Flowchart: Document 27">
            <a:extLst>
              <a:ext uri="{FF2B5EF4-FFF2-40B4-BE49-F238E27FC236}">
                <a16:creationId xmlns:a16="http://schemas.microsoft.com/office/drawing/2014/main" id="{74C52974-B95F-4AB8-92E2-E646533EAC02}"/>
              </a:ext>
            </a:extLst>
          </p:cNvPr>
          <p:cNvSpPr/>
          <p:nvPr/>
        </p:nvSpPr>
        <p:spPr>
          <a:xfrm>
            <a:off x="4167683" y="5610811"/>
            <a:ext cx="1611227" cy="28085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ru-RU" dirty="0"/>
          </a:p>
        </p:txBody>
      </p:sp>
      <p:sp>
        <p:nvSpPr>
          <p:cNvPr id="27" name="Down Arrow 29">
            <a:extLst>
              <a:ext uri="{FF2B5EF4-FFF2-40B4-BE49-F238E27FC236}">
                <a16:creationId xmlns:a16="http://schemas.microsoft.com/office/drawing/2014/main" id="{577D96AF-1E77-4BE7-9EE0-2F0267DEDBC0}"/>
              </a:ext>
            </a:extLst>
          </p:cNvPr>
          <p:cNvSpPr/>
          <p:nvPr/>
        </p:nvSpPr>
        <p:spPr>
          <a:xfrm>
            <a:off x="4897067" y="5891664"/>
            <a:ext cx="215850" cy="2046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B45244-0292-4629-8F57-3D8694E0E7B3}"/>
              </a:ext>
            </a:extLst>
          </p:cNvPr>
          <p:cNvSpPr/>
          <p:nvPr/>
        </p:nvSpPr>
        <p:spPr>
          <a:xfrm>
            <a:off x="4192409" y="6089876"/>
            <a:ext cx="1639389" cy="300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ru-RU" dirty="0"/>
          </a:p>
        </p:txBody>
      </p: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410C7541-F52C-4CED-88CF-49654C3884FC}"/>
              </a:ext>
            </a:extLst>
          </p:cNvPr>
          <p:cNvCxnSpPr>
            <a:cxnSpLocks/>
          </p:cNvCxnSpPr>
          <p:nvPr/>
        </p:nvCxnSpPr>
        <p:spPr>
          <a:xfrm flipV="1">
            <a:off x="5504919" y="2751678"/>
            <a:ext cx="1379646" cy="33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748B6E8D-4AD4-4304-995D-51D2BCC16975}"/>
              </a:ext>
            </a:extLst>
          </p:cNvPr>
          <p:cNvCxnSpPr>
            <a:cxnSpLocks/>
          </p:cNvCxnSpPr>
          <p:nvPr/>
        </p:nvCxnSpPr>
        <p:spPr>
          <a:xfrm>
            <a:off x="6884565" y="2751678"/>
            <a:ext cx="0" cy="162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27481CF1-2A31-47D2-8715-41552FD6BB66}"/>
              </a:ext>
            </a:extLst>
          </p:cNvPr>
          <p:cNvCxnSpPr/>
          <p:nvPr/>
        </p:nvCxnSpPr>
        <p:spPr>
          <a:xfrm flipH="1">
            <a:off x="5402420" y="5453357"/>
            <a:ext cx="1841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591D1E45-F6B8-417C-B4CD-A90E4DFDBF73}"/>
              </a:ext>
            </a:extLst>
          </p:cNvPr>
          <p:cNvCxnSpPr/>
          <p:nvPr/>
        </p:nvCxnSpPr>
        <p:spPr>
          <a:xfrm>
            <a:off x="5312137" y="5067463"/>
            <a:ext cx="0" cy="8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E274347E-DB5B-47F3-B075-1DFB970AB7BA}"/>
              </a:ext>
            </a:extLst>
          </p:cNvPr>
          <p:cNvCxnSpPr>
            <a:stCxn id="25" idx="1"/>
          </p:cNvCxnSpPr>
          <p:nvPr/>
        </p:nvCxnSpPr>
        <p:spPr>
          <a:xfrm flipH="1" flipV="1">
            <a:off x="3140306" y="4491634"/>
            <a:ext cx="3607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Bağlayıcı 33">
            <a:extLst>
              <a:ext uri="{FF2B5EF4-FFF2-40B4-BE49-F238E27FC236}">
                <a16:creationId xmlns:a16="http://schemas.microsoft.com/office/drawing/2014/main" id="{3757511D-406B-4844-8609-8433C8C6902F}"/>
              </a:ext>
            </a:extLst>
          </p:cNvPr>
          <p:cNvCxnSpPr>
            <a:cxnSpLocks/>
          </p:cNvCxnSpPr>
          <p:nvPr/>
        </p:nvCxnSpPr>
        <p:spPr>
          <a:xfrm flipV="1">
            <a:off x="3376667" y="2609402"/>
            <a:ext cx="9689" cy="1446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9E2D7448-2381-4317-B9E6-876D6FCC1188}"/>
              </a:ext>
            </a:extLst>
          </p:cNvPr>
          <p:cNvCxnSpPr>
            <a:cxnSpLocks/>
          </p:cNvCxnSpPr>
          <p:nvPr/>
        </p:nvCxnSpPr>
        <p:spPr>
          <a:xfrm flipV="1">
            <a:off x="3396045" y="2609402"/>
            <a:ext cx="1072491" cy="9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>
            <a:extLst>
              <a:ext uri="{FF2B5EF4-FFF2-40B4-BE49-F238E27FC236}">
                <a16:creationId xmlns:a16="http://schemas.microsoft.com/office/drawing/2014/main" id="{B234E103-4F31-4B43-AD4F-27F66A662538}"/>
              </a:ext>
            </a:extLst>
          </p:cNvPr>
          <p:cNvCxnSpPr/>
          <p:nvPr/>
        </p:nvCxnSpPr>
        <p:spPr>
          <a:xfrm>
            <a:off x="4468536" y="2609402"/>
            <a:ext cx="0" cy="12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kdörtgen 36">
            <a:extLst>
              <a:ext uri="{FF2B5EF4-FFF2-40B4-BE49-F238E27FC236}">
                <a16:creationId xmlns:a16="http://schemas.microsoft.com/office/drawing/2014/main" id="{BFF4D583-6A94-4B8D-9C35-B68A0B93CF50}"/>
              </a:ext>
            </a:extLst>
          </p:cNvPr>
          <p:cNvSpPr/>
          <p:nvPr/>
        </p:nvSpPr>
        <p:spPr>
          <a:xfrm>
            <a:off x="4322172" y="3852828"/>
            <a:ext cx="1354548" cy="14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fakt</a:t>
            </a:r>
            <a:r>
              <a:rPr lang="en-US" dirty="0"/>
              <a:t>=</a:t>
            </a:r>
            <a:r>
              <a:rPr lang="en-US" dirty="0" err="1"/>
              <a:t>fakt</a:t>
            </a:r>
            <a:r>
              <a:rPr lang="en-US" dirty="0"/>
              <a:t>*n</a:t>
            </a:r>
            <a:endParaRPr lang="az-Latn-AZ" dirty="0"/>
          </a:p>
        </p:txBody>
      </p:sp>
      <p:sp>
        <p:nvSpPr>
          <p:cNvPr id="39" name="Ok: Aşağı 38">
            <a:extLst>
              <a:ext uri="{FF2B5EF4-FFF2-40B4-BE49-F238E27FC236}">
                <a16:creationId xmlns:a16="http://schemas.microsoft.com/office/drawing/2014/main" id="{F42A51FF-5068-4D54-87AA-087A747B96E2}"/>
              </a:ext>
            </a:extLst>
          </p:cNvPr>
          <p:cNvSpPr/>
          <p:nvPr/>
        </p:nvSpPr>
        <p:spPr>
          <a:xfrm>
            <a:off x="4859940" y="4064865"/>
            <a:ext cx="236513" cy="203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z-Latn-AZ"/>
          </a:p>
        </p:txBody>
      </p:sp>
      <p:sp>
        <p:nvSpPr>
          <p:cNvPr id="40" name="Ok: Aşağı 39">
            <a:extLst>
              <a:ext uri="{FF2B5EF4-FFF2-40B4-BE49-F238E27FC236}">
                <a16:creationId xmlns:a16="http://schemas.microsoft.com/office/drawing/2014/main" id="{35379D84-C819-46FA-AC25-DA9A3A872452}"/>
              </a:ext>
            </a:extLst>
          </p:cNvPr>
          <p:cNvSpPr/>
          <p:nvPr/>
        </p:nvSpPr>
        <p:spPr>
          <a:xfrm>
            <a:off x="4928854" y="4693740"/>
            <a:ext cx="141183" cy="206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z-Latn-AZ"/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471576B1-B316-4E75-B371-2B8397590873}"/>
              </a:ext>
            </a:extLst>
          </p:cNvPr>
          <p:cNvSpPr/>
          <p:nvPr/>
        </p:nvSpPr>
        <p:spPr>
          <a:xfrm>
            <a:off x="4361228" y="4918323"/>
            <a:ext cx="1229830" cy="280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n=n+1</a:t>
            </a:r>
            <a:endParaRPr lang="az-Latn-AZ" dirty="0"/>
          </a:p>
        </p:txBody>
      </p:sp>
      <p:sp>
        <p:nvSpPr>
          <p:cNvPr id="42" name="Ok: Aşağı 41">
            <a:extLst>
              <a:ext uri="{FF2B5EF4-FFF2-40B4-BE49-F238E27FC236}">
                <a16:creationId xmlns:a16="http://schemas.microsoft.com/office/drawing/2014/main" id="{341A7058-A2B6-43DF-83E5-9FEBAA9A18AB}"/>
              </a:ext>
            </a:extLst>
          </p:cNvPr>
          <p:cNvSpPr/>
          <p:nvPr/>
        </p:nvSpPr>
        <p:spPr>
          <a:xfrm>
            <a:off x="4904845" y="5241455"/>
            <a:ext cx="217257" cy="389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z-Latn-AZ"/>
          </a:p>
        </p:txBody>
      </p: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A00CF9BA-D545-4F8C-ABC2-28B51399C7E8}"/>
              </a:ext>
            </a:extLst>
          </p:cNvPr>
          <p:cNvCxnSpPr>
            <a:cxnSpLocks/>
          </p:cNvCxnSpPr>
          <p:nvPr/>
        </p:nvCxnSpPr>
        <p:spPr>
          <a:xfrm>
            <a:off x="6884565" y="4379566"/>
            <a:ext cx="29709" cy="1031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608823A8-C105-4074-BC5F-D5BC508ED94D}"/>
              </a:ext>
            </a:extLst>
          </p:cNvPr>
          <p:cNvCxnSpPr/>
          <p:nvPr/>
        </p:nvCxnSpPr>
        <p:spPr>
          <a:xfrm>
            <a:off x="5504919" y="5411280"/>
            <a:ext cx="0" cy="23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5E597C1D-0A18-4457-B1FD-BBEBC2E34EEE}"/>
              </a:ext>
            </a:extLst>
          </p:cNvPr>
          <p:cNvCxnSpPr>
            <a:cxnSpLocks/>
          </p:cNvCxnSpPr>
          <p:nvPr/>
        </p:nvCxnSpPr>
        <p:spPr>
          <a:xfrm>
            <a:off x="3376667" y="3992871"/>
            <a:ext cx="0" cy="534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61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76</Words>
  <Application>Microsoft Office PowerPoint</Application>
  <PresentationFormat>Geniş ekran</PresentationFormat>
  <Paragraphs>19</Paragraphs>
  <Slides>2</Slides>
  <Notes>0</Notes>
  <HiddenSlides>0</HiddenSlides>
  <MMClips>0</MMClips>
  <ScaleCrop>false</ScaleCrop>
  <HeadingPairs>
    <vt:vector size="6" baseType="variant">
      <vt:variant>
        <vt:lpstr>İstifadə olunmuş Şriftlər</vt:lpstr>
      </vt:variant>
      <vt:variant>
        <vt:i4>6</vt:i4>
      </vt:variant>
      <vt:variant>
        <vt:lpstr>Mövzu</vt:lpstr>
      </vt:variant>
      <vt:variant>
        <vt:i4>1</vt:i4>
      </vt:variant>
      <vt:variant>
        <vt:lpstr>Slayd Başlıqları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Georgia Pro</vt:lpstr>
      <vt:lpstr>Times New Roman</vt:lpstr>
      <vt:lpstr>Times New Roman</vt:lpstr>
      <vt:lpstr>Office Teması</vt:lpstr>
      <vt:lpstr>PowerPoint Təqdimatı</vt:lpstr>
      <vt:lpstr>PowerPoint Təqdimatı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Mamed Novruzov</dc:creator>
  <cp:lastModifiedBy>RAİSA OSMANOVA</cp:lastModifiedBy>
  <cp:revision>2</cp:revision>
  <dcterms:created xsi:type="dcterms:W3CDTF">2023-10-12T09:00:39Z</dcterms:created>
  <dcterms:modified xsi:type="dcterms:W3CDTF">2023-10-12T16:13:31Z</dcterms:modified>
</cp:coreProperties>
</file>