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69" r:id="rId8"/>
    <p:sldId id="270" r:id="rId9"/>
    <p:sldId id="271" r:id="rId10"/>
    <p:sldId id="27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8686"/>
    <a:srgbClr val="697979"/>
    <a:srgbClr val="B9B9B9"/>
    <a:srgbClr val="685135"/>
    <a:srgbClr val="BDA07D"/>
    <a:srgbClr val="F5F9F9"/>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226" autoAdjust="0"/>
  </p:normalViewPr>
  <p:slideViewPr>
    <p:cSldViewPr snapToGrid="0">
      <p:cViewPr varScale="1">
        <p:scale>
          <a:sx n="94" d="100"/>
          <a:sy n="94" d="100"/>
        </p:scale>
        <p:origin x="106" y="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3/22/2023</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3/22/2023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dirty="0"/>
              <a:t>PRESENTATION TITLE</a:t>
            </a:r>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651769" y="1787237"/>
            <a:ext cx="5278514" cy="3758884"/>
          </a:xfrm>
        </p:spPr>
        <p:txBody>
          <a:bodyPr/>
          <a:lstStyle/>
          <a:p>
            <a:r>
              <a:rPr lang="en-US" dirty="0"/>
              <a:t>Homeless Minds: The Mental Health Crisis on the Streets</a:t>
            </a:r>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685636" y="5568698"/>
            <a:ext cx="5278514" cy="618142"/>
          </a:xfrm>
        </p:spPr>
        <p:txBody>
          <a:bodyPr/>
          <a:lstStyle/>
          <a:p>
            <a:r>
              <a:rPr lang="en-US" dirty="0"/>
              <a:t>RAISHA </a:t>
            </a:r>
            <a:r>
              <a:rPr lang="en-US" dirty="0">
                <a:solidFill>
                  <a:srgbClr val="697979"/>
                </a:solidFill>
              </a:rPr>
              <a:t>KAFLE </a:t>
            </a:r>
          </a:p>
        </p:txBody>
      </p:sp>
      <p:pic>
        <p:nvPicPr>
          <p:cNvPr id="21" name="Picture Placeholder 20">
            <a:extLst>
              <a:ext uri="{FF2B5EF4-FFF2-40B4-BE49-F238E27FC236}">
                <a16:creationId xmlns:a16="http://schemas.microsoft.com/office/drawing/2014/main" id="{69631903-2EFE-18AE-238C-49A3DD5EBBC6}"/>
              </a:ext>
            </a:extLst>
          </p:cNvPr>
          <p:cNvPicPr>
            <a:picLocks noGrp="1" noChangeAspect="1"/>
          </p:cNvPicPr>
          <p:nvPr>
            <p:ph type="pic" sz="quarter" idx="11"/>
          </p:nvPr>
        </p:nvPicPr>
        <p:blipFill>
          <a:blip r:embed="rId2"/>
          <a:srcRect t="9089" b="9089"/>
          <a:stretch>
            <a:fillRect/>
          </a:stretch>
        </p:blipFill>
        <p:spPr/>
      </p:pic>
      <p:sp>
        <p:nvSpPr>
          <p:cNvPr id="34" name="Rectangle 33">
            <a:extLst>
              <a:ext uri="{FF2B5EF4-FFF2-40B4-BE49-F238E27FC236}">
                <a16:creationId xmlns:a16="http://schemas.microsoft.com/office/drawing/2014/main" id="{106CDEB7-77E8-4351-9B76-07896E7317C0}"/>
              </a:ext>
              <a:ext uri="{C183D7F6-B498-43B3-948B-1728B52AA6E4}">
                <adec:decorative xmlns:adec="http://schemas.microsoft.com/office/drawing/2017/decorative" val="1"/>
              </a:ext>
            </a:extLst>
          </p:cNvPr>
          <p:cNvSpPr/>
          <p:nvPr/>
        </p:nvSpPr>
        <p:spPr>
          <a:xfrm>
            <a:off x="6696075" y="0"/>
            <a:ext cx="28956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256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a:extLst>
              <a:ext uri="{FF2B5EF4-FFF2-40B4-BE49-F238E27FC236}">
                <a16:creationId xmlns:a16="http://schemas.microsoft.com/office/drawing/2014/main" id="{0D9A9C84-536B-7DE6-F36F-2D9C5791BE56}"/>
              </a:ext>
            </a:extLst>
          </p:cNvPr>
          <p:cNvSpPr>
            <a:spLocks noGrp="1"/>
          </p:cNvSpPr>
          <p:nvPr>
            <p:ph type="title"/>
          </p:nvPr>
        </p:nvSpPr>
        <p:spPr>
          <a:xfrm>
            <a:off x="838200" y="1584380"/>
            <a:ext cx="4749800" cy="527050"/>
          </a:xfrm>
        </p:spPr>
        <p:txBody>
          <a:bodyPr/>
          <a:lstStyle/>
          <a:p>
            <a:r>
              <a:rPr lang="en-US" b="1" dirty="0"/>
              <a:t>CONTENT</a:t>
            </a:r>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5"/>
          </p:nvPr>
        </p:nvSpPr>
        <p:spPr>
          <a:xfrm>
            <a:off x="838200" y="2140526"/>
            <a:ext cx="4749800" cy="2129971"/>
          </a:xfrm>
        </p:spPr>
        <p:txBody>
          <a:bodyPr/>
          <a:lstStyle/>
          <a:p>
            <a:pPr algn="l"/>
            <a:r>
              <a:rPr lang="en-US" sz="1900" dirty="0">
                <a:solidFill>
                  <a:srgbClr val="788686"/>
                </a:solidFill>
                <a:latin typeface="clcicgqyw0002obe2xroteu2c"/>
              </a:rPr>
              <a:t>INTRODUCTION</a:t>
            </a:r>
            <a:endParaRPr lang="en-US" sz="1900" i="0" dirty="0">
              <a:solidFill>
                <a:srgbClr val="788686"/>
              </a:solidFill>
              <a:effectLst/>
              <a:latin typeface="clcicgqyw0002obe2xroteu2c"/>
            </a:endParaRPr>
          </a:p>
          <a:p>
            <a:pPr algn="l"/>
            <a:r>
              <a:rPr lang="en-US" sz="1900" i="0" dirty="0">
                <a:solidFill>
                  <a:srgbClr val="788686"/>
                </a:solidFill>
                <a:effectLst/>
                <a:latin typeface="clcicgqyw0002obe2xroteu2c"/>
              </a:rPr>
              <a:t>CHALENGES</a:t>
            </a:r>
          </a:p>
          <a:p>
            <a:pPr algn="l"/>
            <a:r>
              <a:rPr lang="en-US" sz="1900" i="0" dirty="0">
                <a:solidFill>
                  <a:srgbClr val="788686"/>
                </a:solidFill>
                <a:effectLst/>
                <a:latin typeface="clcicgqyw0002obe2xroteu2c"/>
              </a:rPr>
              <a:t>IMPACT</a:t>
            </a:r>
          </a:p>
          <a:p>
            <a:pPr algn="l"/>
            <a:r>
              <a:rPr lang="en-US" sz="1900" i="0" dirty="0">
                <a:solidFill>
                  <a:srgbClr val="788686"/>
                </a:solidFill>
                <a:effectLst/>
                <a:latin typeface="clcicgqyw0002obe2xroteu2c"/>
              </a:rPr>
              <a:t>STRATEGIES </a:t>
            </a:r>
            <a:endParaRPr lang="en-US" sz="1900" dirty="0">
              <a:solidFill>
                <a:srgbClr val="788686"/>
              </a:solidFill>
              <a:latin typeface="clcicgqyw0002obe2xroteu2c"/>
            </a:endParaRPr>
          </a:p>
          <a:p>
            <a:pPr algn="l"/>
            <a:r>
              <a:rPr lang="en-US" sz="1900" i="0" dirty="0">
                <a:solidFill>
                  <a:srgbClr val="788686"/>
                </a:solidFill>
                <a:effectLst/>
                <a:latin typeface="clcicgqyw0002obe2xroteu2c"/>
              </a:rPr>
              <a:t>THE ROLE OF ADVOCACY</a:t>
            </a:r>
          </a:p>
          <a:p>
            <a:pPr algn="l"/>
            <a:r>
              <a:rPr lang="en-US" sz="1900" i="0" dirty="0">
                <a:solidFill>
                  <a:srgbClr val="788686"/>
                </a:solidFill>
                <a:effectLst/>
                <a:latin typeface="clcicgqyw0002obe2xroteu2c"/>
              </a:rPr>
              <a:t>CONCLUSION</a:t>
            </a:r>
          </a:p>
        </p:txBody>
      </p:sp>
      <p:sp>
        <p:nvSpPr>
          <p:cNvPr id="2" name="Date Placeholder 1">
            <a:extLst>
              <a:ext uri="{FF2B5EF4-FFF2-40B4-BE49-F238E27FC236}">
                <a16:creationId xmlns:a16="http://schemas.microsoft.com/office/drawing/2014/main" id="{C15C08D0-D6EE-4AF3-849A-12E064512A94}"/>
              </a:ext>
            </a:extLst>
          </p:cNvPr>
          <p:cNvSpPr>
            <a:spLocks noGrp="1"/>
          </p:cNvSpPr>
          <p:nvPr>
            <p:ph type="dt" sz="half" idx="10"/>
          </p:nvPr>
        </p:nvSpPr>
        <p:spPr/>
        <p:txBody>
          <a:bodyPr/>
          <a:lstStyle/>
          <a:p>
            <a:r>
              <a:rPr lang="en-US" dirty="0"/>
              <a:t>  2023</a:t>
            </a:r>
          </a:p>
        </p:txBody>
      </p:sp>
      <p:sp>
        <p:nvSpPr>
          <p:cNvPr id="3" name="Footer Placeholder 2">
            <a:extLst>
              <a:ext uri="{FF2B5EF4-FFF2-40B4-BE49-F238E27FC236}">
                <a16:creationId xmlns:a16="http://schemas.microsoft.com/office/drawing/2014/main" id="{6CCBF0FB-0046-4D3C-AC29-2382CF05B6D1}"/>
              </a:ext>
            </a:extLst>
          </p:cNvPr>
          <p:cNvSpPr>
            <a:spLocks noGrp="1"/>
          </p:cNvSpPr>
          <p:nvPr>
            <p:ph type="ftr" sz="quarter" idx="11"/>
          </p:nvPr>
        </p:nvSpPr>
        <p:spPr/>
        <p:txBody>
          <a:bodyPr/>
          <a:lstStyle/>
          <a:p>
            <a:r>
              <a:rPr lang="en-US" dirty="0"/>
              <a:t>Homeless Minds</a:t>
            </a:r>
          </a:p>
        </p:txBody>
      </p:sp>
      <p:sp>
        <p:nvSpPr>
          <p:cNvPr id="4" name="Slide Number Placeholder 3">
            <a:extLst>
              <a:ext uri="{FF2B5EF4-FFF2-40B4-BE49-F238E27FC236}">
                <a16:creationId xmlns:a16="http://schemas.microsoft.com/office/drawing/2014/main" id="{C5FE626F-057D-4E99-A748-F977659F21EC}"/>
              </a:ext>
            </a:extLst>
          </p:cNvPr>
          <p:cNvSpPr>
            <a:spLocks noGrp="1"/>
          </p:cNvSpPr>
          <p:nvPr>
            <p:ph type="sldNum" sz="quarter" idx="12"/>
          </p:nvPr>
        </p:nvSpPr>
        <p:spPr/>
        <p:txBody>
          <a:bodyPr/>
          <a:lstStyle/>
          <a:p>
            <a:fld id="{F91729D4-A164-47A3-830D-E792BCE699E4}" type="slidenum">
              <a:rPr lang="en-US" smtClean="0"/>
              <a:pPr/>
              <a:t>2</a:t>
            </a:fld>
            <a:endParaRPr lang="en-US" dirty="0"/>
          </a:p>
        </p:txBody>
      </p:sp>
    </p:spTree>
    <p:extLst>
      <p:ext uri="{BB962C8B-B14F-4D97-AF65-F5344CB8AC3E}">
        <p14:creationId xmlns:p14="http://schemas.microsoft.com/office/powerpoint/2010/main" val="206004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6197600" y="2921000"/>
            <a:ext cx="4749800" cy="527050"/>
          </a:xfrm>
        </p:spPr>
        <p:txBody>
          <a:bodyPr/>
          <a:lstStyle/>
          <a:p>
            <a:r>
              <a:rPr lang="en-US" b="1" dirty="0"/>
              <a:t>Introduction</a:t>
            </a:r>
          </a:p>
        </p:txBody>
      </p:sp>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6197600" y="3429000"/>
            <a:ext cx="4749800" cy="2315095"/>
          </a:xfrm>
        </p:spPr>
        <p:txBody>
          <a:bodyPr/>
          <a:lstStyle/>
          <a:p>
            <a:r>
              <a:rPr lang="en-US" dirty="0"/>
              <a:t>Introduction Mental health is a critical aspect of an individual's overall well-being. Unfortunately, many homeless individuals struggle with mental health issues due to the numerous challenges they face daily. In this presentation, we will explore the impact of homelessness on mental health and the various strategies that can help mitigate these effects.</a:t>
            </a:r>
          </a:p>
        </p:txBody>
      </p:sp>
      <p:sp>
        <p:nvSpPr>
          <p:cNvPr id="2" name="Date Placeholder 1">
            <a:extLst>
              <a:ext uri="{FF2B5EF4-FFF2-40B4-BE49-F238E27FC236}">
                <a16:creationId xmlns:a16="http://schemas.microsoft.com/office/drawing/2014/main" id="{3C42074A-2A66-40C8-BA9E-4C97B6C2C810}"/>
              </a:ext>
            </a:extLst>
          </p:cNvPr>
          <p:cNvSpPr>
            <a:spLocks noGrp="1"/>
          </p:cNvSpPr>
          <p:nvPr>
            <p:ph type="dt" sz="half" idx="10"/>
          </p:nvPr>
        </p:nvSpPr>
        <p:spPr>
          <a:xfrm>
            <a:off x="838200" y="6356350"/>
            <a:ext cx="2743200" cy="365125"/>
          </a:xfrm>
        </p:spPr>
        <p:txBody>
          <a:bodyPr/>
          <a:lstStyle/>
          <a:p>
            <a:r>
              <a:rPr lang="en-US" dirty="0"/>
              <a:t> 2023</a:t>
            </a:r>
          </a:p>
        </p:txBody>
      </p:sp>
      <p:sp>
        <p:nvSpPr>
          <p:cNvPr id="3" name="Footer Placeholder 2">
            <a:extLst>
              <a:ext uri="{FF2B5EF4-FFF2-40B4-BE49-F238E27FC236}">
                <a16:creationId xmlns:a16="http://schemas.microsoft.com/office/drawing/2014/main" id="{05035BF3-F379-4230-ADAD-0D67A84DAD9A}"/>
              </a:ext>
            </a:extLst>
          </p:cNvPr>
          <p:cNvSpPr>
            <a:spLocks noGrp="1"/>
          </p:cNvSpPr>
          <p:nvPr>
            <p:ph type="ftr" sz="quarter" idx="11"/>
          </p:nvPr>
        </p:nvSpPr>
        <p:spPr>
          <a:xfrm>
            <a:off x="4038600" y="6356350"/>
            <a:ext cx="4114800" cy="365125"/>
          </a:xfrm>
        </p:spPr>
        <p:txBody>
          <a:bodyPr/>
          <a:lstStyle/>
          <a:p>
            <a:r>
              <a:rPr lang="en-US" dirty="0"/>
              <a:t>Homeless Minds</a:t>
            </a:r>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3</a:t>
            </a:fld>
            <a:endParaRPr lang="en-US" dirty="0"/>
          </a:p>
        </p:txBody>
      </p:sp>
      <p:pic>
        <p:nvPicPr>
          <p:cNvPr id="10" name="Picture Placeholder 9">
            <a:extLst>
              <a:ext uri="{FF2B5EF4-FFF2-40B4-BE49-F238E27FC236}">
                <a16:creationId xmlns:a16="http://schemas.microsoft.com/office/drawing/2014/main" id="{3CA7F6B2-E1E3-668C-3960-31B387825365}"/>
              </a:ext>
            </a:extLst>
          </p:cNvPr>
          <p:cNvPicPr>
            <a:picLocks noGrp="1" noChangeAspect="1"/>
          </p:cNvPicPr>
          <p:nvPr>
            <p:ph type="pic" sz="quarter" idx="13"/>
          </p:nvPr>
        </p:nvPicPr>
        <p:blipFill>
          <a:blip r:embed="rId2"/>
          <a:srcRect t="4867" b="4867"/>
          <a:stretch>
            <a:fillRect/>
          </a:stretch>
        </p:blipFill>
        <p:spPr/>
      </p:pic>
      <p:sp>
        <p:nvSpPr>
          <p:cNvPr id="52" name="Rectangle 51">
            <a:extLst>
              <a:ext uri="{FF2B5EF4-FFF2-40B4-BE49-F238E27FC236}">
                <a16:creationId xmlns:a16="http://schemas.microsoft.com/office/drawing/2014/main" id="{CB5CC355-F6A6-4B5D-BE90-7C2313A8123B}"/>
              </a:ext>
              <a:ext uri="{C183D7F6-B498-43B3-948B-1728B52AA6E4}">
                <adec:decorative xmlns:adec="http://schemas.microsoft.com/office/drawing/2017/decorative" val="1"/>
              </a:ext>
            </a:extLst>
          </p:cNvPr>
          <p:cNvSpPr/>
          <p:nvPr/>
        </p:nvSpPr>
        <p:spPr>
          <a:xfrm>
            <a:off x="838200" y="492126"/>
            <a:ext cx="2187634" cy="53721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990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6197600" y="1624692"/>
            <a:ext cx="4749800" cy="1869621"/>
          </a:xfrm>
        </p:spPr>
        <p:txBody>
          <a:bodyPr/>
          <a:lstStyle/>
          <a:p>
            <a:r>
              <a:rPr lang="en-US" b="1" i="0" dirty="0">
                <a:effectLst/>
                <a:latin typeface="clcicgqyw0002obe2xroteu2c"/>
              </a:rPr>
              <a:t>Challenges Facing Homeless Individuals</a:t>
            </a:r>
            <a:br>
              <a:rPr lang="en-US" b="1" i="0" dirty="0">
                <a:effectLst/>
                <a:latin typeface="clcicgqyw0002obe2xroteu2c"/>
              </a:rPr>
            </a:br>
            <a:endParaRPr lang="en-US" dirty="0"/>
          </a:p>
        </p:txBody>
      </p:sp>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6197600" y="2944524"/>
            <a:ext cx="4749800" cy="3896303"/>
          </a:xfrm>
        </p:spPr>
        <p:txBody>
          <a:bodyPr/>
          <a:lstStyle/>
          <a:p>
            <a:r>
              <a:rPr lang="en-US" dirty="0"/>
              <a:t>Challenges Facing Homeless Individuals Homelessness is associated with numerous challenges that can negatively affect mental health. These challenges include exposure to violence, trauma, and substance abuse. Additionally, homeless individuals often lack access to basic necessities such as food, shelter, and medical care. These challenges can lead to the development of mental health disorders such as depression, anxiety, and post-traumatic stress disorder (PTSD).</a:t>
            </a:r>
          </a:p>
        </p:txBody>
      </p:sp>
      <p:sp>
        <p:nvSpPr>
          <p:cNvPr id="2" name="Date Placeholder 1">
            <a:extLst>
              <a:ext uri="{FF2B5EF4-FFF2-40B4-BE49-F238E27FC236}">
                <a16:creationId xmlns:a16="http://schemas.microsoft.com/office/drawing/2014/main" id="{3C42074A-2A66-40C8-BA9E-4C97B6C2C810}"/>
              </a:ext>
            </a:extLst>
          </p:cNvPr>
          <p:cNvSpPr>
            <a:spLocks noGrp="1"/>
          </p:cNvSpPr>
          <p:nvPr>
            <p:ph type="dt" sz="half" idx="10"/>
          </p:nvPr>
        </p:nvSpPr>
        <p:spPr>
          <a:xfrm>
            <a:off x="838200" y="6356350"/>
            <a:ext cx="2743200" cy="365125"/>
          </a:xfrm>
        </p:spPr>
        <p:txBody>
          <a:bodyPr/>
          <a:lstStyle/>
          <a:p>
            <a:r>
              <a:rPr lang="en-US" dirty="0"/>
              <a:t> 2023</a:t>
            </a:r>
          </a:p>
        </p:txBody>
      </p:sp>
      <p:sp>
        <p:nvSpPr>
          <p:cNvPr id="3" name="Footer Placeholder 2">
            <a:extLst>
              <a:ext uri="{FF2B5EF4-FFF2-40B4-BE49-F238E27FC236}">
                <a16:creationId xmlns:a16="http://schemas.microsoft.com/office/drawing/2014/main" id="{05035BF3-F379-4230-ADAD-0D67A84DAD9A}"/>
              </a:ext>
            </a:extLst>
          </p:cNvPr>
          <p:cNvSpPr>
            <a:spLocks noGrp="1"/>
          </p:cNvSpPr>
          <p:nvPr>
            <p:ph type="ftr" sz="quarter" idx="11"/>
          </p:nvPr>
        </p:nvSpPr>
        <p:spPr>
          <a:xfrm>
            <a:off x="4038600" y="6356350"/>
            <a:ext cx="4114800" cy="365125"/>
          </a:xfrm>
        </p:spPr>
        <p:txBody>
          <a:bodyPr/>
          <a:lstStyle/>
          <a:p>
            <a:r>
              <a:rPr lang="en-US" dirty="0"/>
              <a:t>Homeless Minds</a:t>
            </a:r>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4</a:t>
            </a:fld>
            <a:endParaRPr lang="en-US" dirty="0"/>
          </a:p>
        </p:txBody>
      </p:sp>
      <p:pic>
        <p:nvPicPr>
          <p:cNvPr id="14" name="Picture Placeholder 13">
            <a:extLst>
              <a:ext uri="{FF2B5EF4-FFF2-40B4-BE49-F238E27FC236}">
                <a16:creationId xmlns:a16="http://schemas.microsoft.com/office/drawing/2014/main" id="{0F935B95-8D96-6467-E3DB-F2CA0BCBF043}"/>
              </a:ext>
            </a:extLst>
          </p:cNvPr>
          <p:cNvPicPr>
            <a:picLocks noGrp="1" noChangeAspect="1"/>
          </p:cNvPicPr>
          <p:nvPr>
            <p:ph type="pic" sz="quarter" idx="13"/>
          </p:nvPr>
        </p:nvPicPr>
        <p:blipFill>
          <a:blip r:embed="rId2"/>
          <a:srcRect t="6141" b="6141"/>
          <a:stretch>
            <a:fillRect/>
          </a:stretch>
        </p:blipFill>
        <p:spPr/>
      </p:pic>
      <p:sp>
        <p:nvSpPr>
          <p:cNvPr id="52" name="Rectangle 51">
            <a:extLst>
              <a:ext uri="{FF2B5EF4-FFF2-40B4-BE49-F238E27FC236}">
                <a16:creationId xmlns:a16="http://schemas.microsoft.com/office/drawing/2014/main" id="{CB5CC355-F6A6-4B5D-BE90-7C2313A8123B}"/>
              </a:ext>
              <a:ext uri="{C183D7F6-B498-43B3-948B-1728B52AA6E4}">
                <adec:decorative xmlns:adec="http://schemas.microsoft.com/office/drawing/2017/decorative" val="1"/>
              </a:ext>
            </a:extLst>
          </p:cNvPr>
          <p:cNvSpPr/>
          <p:nvPr/>
        </p:nvSpPr>
        <p:spPr>
          <a:xfrm>
            <a:off x="1843315" y="5362576"/>
            <a:ext cx="2349500" cy="73614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3124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6197600" y="1624692"/>
            <a:ext cx="4749800" cy="1869621"/>
          </a:xfrm>
        </p:spPr>
        <p:txBody>
          <a:bodyPr/>
          <a:lstStyle/>
          <a:p>
            <a:r>
              <a:rPr lang="en-US" b="1" i="0" dirty="0">
                <a:effectLst/>
                <a:latin typeface="clcicgqyw0002obe2xroteu2c"/>
              </a:rPr>
              <a:t>Impact of Homelessness on Mental Health</a:t>
            </a:r>
            <a:br>
              <a:rPr lang="en-US" b="1" i="0" dirty="0">
                <a:effectLst/>
                <a:latin typeface="clcicgqyw0002obe2xroteu2c"/>
              </a:rPr>
            </a:br>
            <a:endParaRPr lang="en-US" dirty="0"/>
          </a:p>
        </p:txBody>
      </p:sp>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6197600" y="2944524"/>
            <a:ext cx="4749800" cy="3896303"/>
          </a:xfrm>
        </p:spPr>
        <p:txBody>
          <a:bodyPr/>
          <a:lstStyle/>
          <a:p>
            <a:r>
              <a:rPr lang="en-US" dirty="0"/>
              <a:t>Homelessness can have a profound impact on mental health. Studies have shown that homeless individuals are at a higher risk of developing mental health disorders than the general population. Moreover, untreated mental health issues can further exacerbate the challenges of being homeless, making it even more difficult for individuals to find stable housing and employment.</a:t>
            </a:r>
          </a:p>
        </p:txBody>
      </p:sp>
      <p:sp>
        <p:nvSpPr>
          <p:cNvPr id="2" name="Date Placeholder 1">
            <a:extLst>
              <a:ext uri="{FF2B5EF4-FFF2-40B4-BE49-F238E27FC236}">
                <a16:creationId xmlns:a16="http://schemas.microsoft.com/office/drawing/2014/main" id="{3C42074A-2A66-40C8-BA9E-4C97B6C2C810}"/>
              </a:ext>
            </a:extLst>
          </p:cNvPr>
          <p:cNvSpPr>
            <a:spLocks noGrp="1"/>
          </p:cNvSpPr>
          <p:nvPr>
            <p:ph type="dt" sz="half" idx="10"/>
          </p:nvPr>
        </p:nvSpPr>
        <p:spPr>
          <a:xfrm>
            <a:off x="838200" y="6356350"/>
            <a:ext cx="2743200" cy="365125"/>
          </a:xfrm>
        </p:spPr>
        <p:txBody>
          <a:bodyPr/>
          <a:lstStyle/>
          <a:p>
            <a:r>
              <a:rPr lang="en-US" dirty="0"/>
              <a:t> 2023</a:t>
            </a:r>
          </a:p>
        </p:txBody>
      </p:sp>
      <p:sp>
        <p:nvSpPr>
          <p:cNvPr id="3" name="Footer Placeholder 2">
            <a:extLst>
              <a:ext uri="{FF2B5EF4-FFF2-40B4-BE49-F238E27FC236}">
                <a16:creationId xmlns:a16="http://schemas.microsoft.com/office/drawing/2014/main" id="{05035BF3-F379-4230-ADAD-0D67A84DAD9A}"/>
              </a:ext>
            </a:extLst>
          </p:cNvPr>
          <p:cNvSpPr>
            <a:spLocks noGrp="1"/>
          </p:cNvSpPr>
          <p:nvPr>
            <p:ph type="ftr" sz="quarter" idx="11"/>
          </p:nvPr>
        </p:nvSpPr>
        <p:spPr>
          <a:xfrm>
            <a:off x="4038600" y="6356350"/>
            <a:ext cx="4114800" cy="365125"/>
          </a:xfrm>
        </p:spPr>
        <p:txBody>
          <a:bodyPr/>
          <a:lstStyle/>
          <a:p>
            <a:r>
              <a:rPr lang="en-US" dirty="0"/>
              <a:t>Homeless Minds</a:t>
            </a:r>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5</a:t>
            </a:fld>
            <a:endParaRPr lang="en-US" dirty="0"/>
          </a:p>
        </p:txBody>
      </p:sp>
      <p:pic>
        <p:nvPicPr>
          <p:cNvPr id="9" name="Picture Placeholder 8">
            <a:extLst>
              <a:ext uri="{FF2B5EF4-FFF2-40B4-BE49-F238E27FC236}">
                <a16:creationId xmlns:a16="http://schemas.microsoft.com/office/drawing/2014/main" id="{03E8F1B4-75B5-7138-411C-D8BC21434966}"/>
              </a:ext>
            </a:extLst>
          </p:cNvPr>
          <p:cNvPicPr>
            <a:picLocks noGrp="1" noChangeAspect="1"/>
          </p:cNvPicPr>
          <p:nvPr>
            <p:ph type="pic" sz="quarter" idx="13"/>
          </p:nvPr>
        </p:nvPicPr>
        <p:blipFill>
          <a:blip r:embed="rId2"/>
          <a:srcRect t="13272" b="13272"/>
          <a:stretch>
            <a:fillRect/>
          </a:stretch>
        </p:blipFill>
        <p:spPr>
          <a:xfrm>
            <a:off x="1025237" y="1266991"/>
            <a:ext cx="3740727" cy="4883727"/>
          </a:xfrm>
        </p:spPr>
      </p:pic>
      <p:sp>
        <p:nvSpPr>
          <p:cNvPr id="10" name="Rectangle 9">
            <a:extLst>
              <a:ext uri="{FF2B5EF4-FFF2-40B4-BE49-F238E27FC236}">
                <a16:creationId xmlns:a16="http://schemas.microsoft.com/office/drawing/2014/main" id="{1316BEBF-2C9E-7C73-C4BD-182C16859085}"/>
              </a:ext>
              <a:ext uri="{C183D7F6-B498-43B3-948B-1728B52AA6E4}">
                <adec:decorative xmlns:adec="http://schemas.microsoft.com/office/drawing/2017/decorative" val="1"/>
              </a:ext>
            </a:extLst>
          </p:cNvPr>
          <p:cNvSpPr/>
          <p:nvPr/>
        </p:nvSpPr>
        <p:spPr>
          <a:xfrm>
            <a:off x="1025237" y="1266991"/>
            <a:ext cx="1007670" cy="488372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94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9AED8AE-8AF8-E6F9-FEAF-1CEC7134C893}"/>
              </a:ext>
              <a:ext uri="{C183D7F6-B498-43B3-948B-1728B52AA6E4}">
                <adec:decorative xmlns:adec="http://schemas.microsoft.com/office/drawing/2017/decorative" val="1"/>
              </a:ext>
            </a:extLst>
          </p:cNvPr>
          <p:cNvSpPr/>
          <p:nvPr/>
        </p:nvSpPr>
        <p:spPr>
          <a:xfrm rot="5400000">
            <a:off x="3440641" y="4347637"/>
            <a:ext cx="342819" cy="3376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316BEBF-2C9E-7C73-C4BD-182C16859085}"/>
              </a:ext>
              <a:ext uri="{C183D7F6-B498-43B3-948B-1728B52AA6E4}">
                <adec:decorative xmlns:adec="http://schemas.microsoft.com/office/drawing/2017/decorative" val="1"/>
              </a:ext>
            </a:extLst>
          </p:cNvPr>
          <p:cNvSpPr/>
          <p:nvPr/>
        </p:nvSpPr>
        <p:spPr>
          <a:xfrm>
            <a:off x="4347407" y="1641021"/>
            <a:ext cx="952644" cy="422320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6197600" y="1183821"/>
            <a:ext cx="4749800" cy="1869621"/>
          </a:xfrm>
        </p:spPr>
        <p:txBody>
          <a:bodyPr/>
          <a:lstStyle/>
          <a:p>
            <a:pPr algn="l"/>
            <a:r>
              <a:rPr lang="en-US" b="1" i="0" dirty="0">
                <a:effectLst/>
                <a:latin typeface="clcicgqyw0002obe2xroteu2c"/>
              </a:rPr>
              <a:t>Strategies for Addressing Mental Health in Homeless Populations</a:t>
            </a:r>
          </a:p>
        </p:txBody>
      </p:sp>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6197600" y="2944524"/>
            <a:ext cx="4749800" cy="3896303"/>
          </a:xfrm>
        </p:spPr>
        <p:txBody>
          <a:bodyPr/>
          <a:lstStyle/>
          <a:p>
            <a:pPr algn="l"/>
            <a:r>
              <a:rPr lang="en-US" b="0" i="0" dirty="0">
                <a:solidFill>
                  <a:srgbClr val="959595"/>
                </a:solidFill>
                <a:effectLst/>
                <a:latin typeface="clcicgqyw0002obe2xroteu2c"/>
              </a:rPr>
              <a:t>There are several strategies that can be employed to address mental health issues in homeless populations. One approach is to provide access to mental health services, including counseling and medication.</a:t>
            </a:r>
          </a:p>
          <a:p>
            <a:pPr algn="l"/>
            <a:r>
              <a:rPr lang="en-US" b="0" i="0" dirty="0">
                <a:solidFill>
                  <a:srgbClr val="959595"/>
                </a:solidFill>
                <a:effectLst/>
                <a:latin typeface="clcicgqyw0002obe2xroteu2c"/>
              </a:rPr>
              <a:t>Another strategy is to implement supportive housing programs that provide stable housing and support services to homeless individuals with mental health issues.</a:t>
            </a:r>
          </a:p>
          <a:p>
            <a:endParaRPr lang="en-US" dirty="0"/>
          </a:p>
        </p:txBody>
      </p:sp>
      <p:sp>
        <p:nvSpPr>
          <p:cNvPr id="2" name="Date Placeholder 1">
            <a:extLst>
              <a:ext uri="{FF2B5EF4-FFF2-40B4-BE49-F238E27FC236}">
                <a16:creationId xmlns:a16="http://schemas.microsoft.com/office/drawing/2014/main" id="{3C42074A-2A66-40C8-BA9E-4C97B6C2C810}"/>
              </a:ext>
            </a:extLst>
          </p:cNvPr>
          <p:cNvSpPr>
            <a:spLocks noGrp="1"/>
          </p:cNvSpPr>
          <p:nvPr>
            <p:ph type="dt" sz="half" idx="10"/>
          </p:nvPr>
        </p:nvSpPr>
        <p:spPr>
          <a:xfrm>
            <a:off x="838200" y="6356350"/>
            <a:ext cx="2743200" cy="365125"/>
          </a:xfrm>
        </p:spPr>
        <p:txBody>
          <a:bodyPr/>
          <a:lstStyle/>
          <a:p>
            <a:r>
              <a:rPr lang="en-US" dirty="0"/>
              <a:t> 2023</a:t>
            </a:r>
          </a:p>
        </p:txBody>
      </p:sp>
      <p:sp>
        <p:nvSpPr>
          <p:cNvPr id="3" name="Footer Placeholder 2">
            <a:extLst>
              <a:ext uri="{FF2B5EF4-FFF2-40B4-BE49-F238E27FC236}">
                <a16:creationId xmlns:a16="http://schemas.microsoft.com/office/drawing/2014/main" id="{05035BF3-F379-4230-ADAD-0D67A84DAD9A}"/>
              </a:ext>
            </a:extLst>
          </p:cNvPr>
          <p:cNvSpPr>
            <a:spLocks noGrp="1"/>
          </p:cNvSpPr>
          <p:nvPr>
            <p:ph type="ftr" sz="quarter" idx="11"/>
          </p:nvPr>
        </p:nvSpPr>
        <p:spPr>
          <a:xfrm>
            <a:off x="4038600" y="6356350"/>
            <a:ext cx="4114800" cy="365125"/>
          </a:xfrm>
        </p:spPr>
        <p:txBody>
          <a:bodyPr/>
          <a:lstStyle/>
          <a:p>
            <a:r>
              <a:rPr lang="en-US" dirty="0"/>
              <a:t>Homeless Minds</a:t>
            </a:r>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6</a:t>
            </a:fld>
            <a:endParaRPr lang="en-US" dirty="0"/>
          </a:p>
        </p:txBody>
      </p:sp>
      <p:pic>
        <p:nvPicPr>
          <p:cNvPr id="11" name="Picture Placeholder 10">
            <a:extLst>
              <a:ext uri="{FF2B5EF4-FFF2-40B4-BE49-F238E27FC236}">
                <a16:creationId xmlns:a16="http://schemas.microsoft.com/office/drawing/2014/main" id="{980A45E9-0C6A-892A-434F-1947DF899070}"/>
              </a:ext>
            </a:extLst>
          </p:cNvPr>
          <p:cNvPicPr>
            <a:picLocks noGrp="1" noChangeAspect="1"/>
          </p:cNvPicPr>
          <p:nvPr>
            <p:ph type="pic" sz="quarter" idx="13"/>
          </p:nvPr>
        </p:nvPicPr>
        <p:blipFill>
          <a:blip r:embed="rId2"/>
          <a:srcRect t="13270" b="13270"/>
          <a:stretch>
            <a:fillRect/>
          </a:stretch>
        </p:blipFill>
        <p:spPr/>
      </p:pic>
    </p:spTree>
    <p:extLst>
      <p:ext uri="{BB962C8B-B14F-4D97-AF65-F5344CB8AC3E}">
        <p14:creationId xmlns:p14="http://schemas.microsoft.com/office/powerpoint/2010/main" val="277912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6197600" y="1183821"/>
            <a:ext cx="4749800" cy="1869621"/>
          </a:xfrm>
        </p:spPr>
        <p:txBody>
          <a:bodyPr/>
          <a:lstStyle/>
          <a:p>
            <a:pPr algn="l"/>
            <a:r>
              <a:rPr lang="en-US" b="1" i="0" dirty="0">
                <a:effectLst/>
                <a:latin typeface="clcicgqyw0002obe2xroteu2c"/>
              </a:rPr>
              <a:t>The Role of Advocacy</a:t>
            </a:r>
            <a:endParaRPr lang="en-US" b="0" i="0" dirty="0">
              <a:solidFill>
                <a:srgbClr val="959595"/>
              </a:solidFill>
              <a:effectLst/>
              <a:latin typeface="clcicgqyw0002obe2xroteu2c"/>
            </a:endParaRPr>
          </a:p>
        </p:txBody>
      </p:sp>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6197600" y="2944524"/>
            <a:ext cx="4749800" cy="3896303"/>
          </a:xfrm>
        </p:spPr>
        <p:txBody>
          <a:bodyPr/>
          <a:lstStyle/>
          <a:p>
            <a:pPr algn="l"/>
            <a:r>
              <a:rPr lang="en-US" b="0" i="0" dirty="0">
                <a:solidFill>
                  <a:srgbClr val="959595"/>
                </a:solidFill>
                <a:effectLst/>
                <a:latin typeface="clcicgqyw0002obe2xroteu2c"/>
              </a:rPr>
              <a:t>Advocacy plays a crucial role in addressing mental health issues in homeless populations. Advocates can raise awareness about the challenges facing homeless individuals and advocate for policy changes that improve access to mental health services and support programs.</a:t>
            </a:r>
          </a:p>
          <a:p>
            <a:pPr algn="l"/>
            <a:r>
              <a:rPr lang="en-US" b="0" i="0" dirty="0">
                <a:solidFill>
                  <a:srgbClr val="959595"/>
                </a:solidFill>
                <a:effectLst/>
                <a:latin typeface="clcicgqyw0002obe2xroteu2c"/>
              </a:rPr>
              <a:t>Additionally, advocates can work to reduce the stigma surrounding mental illness, which can prevent individuals from seeking the help they need.</a:t>
            </a:r>
          </a:p>
          <a:p>
            <a:endParaRPr lang="en-US" dirty="0"/>
          </a:p>
        </p:txBody>
      </p:sp>
      <p:sp>
        <p:nvSpPr>
          <p:cNvPr id="2" name="Date Placeholder 1">
            <a:extLst>
              <a:ext uri="{FF2B5EF4-FFF2-40B4-BE49-F238E27FC236}">
                <a16:creationId xmlns:a16="http://schemas.microsoft.com/office/drawing/2014/main" id="{3C42074A-2A66-40C8-BA9E-4C97B6C2C810}"/>
              </a:ext>
            </a:extLst>
          </p:cNvPr>
          <p:cNvSpPr>
            <a:spLocks noGrp="1"/>
          </p:cNvSpPr>
          <p:nvPr>
            <p:ph type="dt" sz="half" idx="10"/>
          </p:nvPr>
        </p:nvSpPr>
        <p:spPr>
          <a:xfrm>
            <a:off x="838200" y="6356350"/>
            <a:ext cx="2743200" cy="365125"/>
          </a:xfrm>
        </p:spPr>
        <p:txBody>
          <a:bodyPr/>
          <a:lstStyle/>
          <a:p>
            <a:r>
              <a:rPr lang="en-US" dirty="0"/>
              <a:t> 2023</a:t>
            </a:r>
          </a:p>
        </p:txBody>
      </p:sp>
      <p:sp>
        <p:nvSpPr>
          <p:cNvPr id="3" name="Footer Placeholder 2">
            <a:extLst>
              <a:ext uri="{FF2B5EF4-FFF2-40B4-BE49-F238E27FC236}">
                <a16:creationId xmlns:a16="http://schemas.microsoft.com/office/drawing/2014/main" id="{05035BF3-F379-4230-ADAD-0D67A84DAD9A}"/>
              </a:ext>
            </a:extLst>
          </p:cNvPr>
          <p:cNvSpPr>
            <a:spLocks noGrp="1"/>
          </p:cNvSpPr>
          <p:nvPr>
            <p:ph type="ftr" sz="quarter" idx="11"/>
          </p:nvPr>
        </p:nvSpPr>
        <p:spPr>
          <a:xfrm>
            <a:off x="4038600" y="6356350"/>
            <a:ext cx="4114800" cy="365125"/>
          </a:xfrm>
        </p:spPr>
        <p:txBody>
          <a:bodyPr/>
          <a:lstStyle/>
          <a:p>
            <a:r>
              <a:rPr lang="en-US" dirty="0"/>
              <a:t>Homeless Minds</a:t>
            </a:r>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7</a:t>
            </a:fld>
            <a:endParaRPr lang="en-US" dirty="0"/>
          </a:p>
        </p:txBody>
      </p:sp>
      <p:pic>
        <p:nvPicPr>
          <p:cNvPr id="16" name="Picture Placeholder 15">
            <a:extLst>
              <a:ext uri="{FF2B5EF4-FFF2-40B4-BE49-F238E27FC236}">
                <a16:creationId xmlns:a16="http://schemas.microsoft.com/office/drawing/2014/main" id="{DEA571AD-DB64-D928-1309-33F17816B979}"/>
              </a:ext>
            </a:extLst>
          </p:cNvPr>
          <p:cNvPicPr>
            <a:picLocks noGrp="1" noChangeAspect="1"/>
          </p:cNvPicPr>
          <p:nvPr>
            <p:ph type="pic" sz="quarter" idx="13"/>
          </p:nvPr>
        </p:nvPicPr>
        <p:blipFill>
          <a:blip r:embed="rId2"/>
          <a:srcRect t="201" b="201"/>
          <a:stretch>
            <a:fillRect/>
          </a:stretch>
        </p:blipFill>
        <p:spPr>
          <a:xfrm>
            <a:off x="1227929" y="1129747"/>
            <a:ext cx="3400661" cy="4439752"/>
          </a:xfrm>
        </p:spPr>
      </p:pic>
    </p:spTree>
    <p:extLst>
      <p:ext uri="{BB962C8B-B14F-4D97-AF65-F5344CB8AC3E}">
        <p14:creationId xmlns:p14="http://schemas.microsoft.com/office/powerpoint/2010/main" val="647839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DD48C8EC-56C5-4A2A-BB21-811BC510040A}"/>
              </a:ext>
            </a:extLst>
          </p:cNvPr>
          <p:cNvSpPr>
            <a:spLocks noGrp="1"/>
          </p:cNvSpPr>
          <p:nvPr>
            <p:ph type="title"/>
          </p:nvPr>
        </p:nvSpPr>
        <p:spPr>
          <a:xfrm>
            <a:off x="1574800" y="3429000"/>
            <a:ext cx="3097320" cy="978408"/>
          </a:xfrm>
        </p:spPr>
        <p:txBody>
          <a:bodyPr/>
          <a:lstStyle/>
          <a:p>
            <a:r>
              <a:rPr lang="en-US" dirty="0"/>
              <a:t>CONCLUSION</a:t>
            </a:r>
          </a:p>
        </p:txBody>
      </p:sp>
      <p:sp>
        <p:nvSpPr>
          <p:cNvPr id="8" name="Text Placeholder 7">
            <a:extLst>
              <a:ext uri="{FF2B5EF4-FFF2-40B4-BE49-F238E27FC236}">
                <a16:creationId xmlns:a16="http://schemas.microsoft.com/office/drawing/2014/main" id="{36E72FF0-3C0E-499A-8DA6-324675513B3E}"/>
              </a:ext>
            </a:extLst>
          </p:cNvPr>
          <p:cNvSpPr>
            <a:spLocks noGrp="1"/>
          </p:cNvSpPr>
          <p:nvPr>
            <p:ph type="body" sz="quarter" idx="16"/>
          </p:nvPr>
        </p:nvSpPr>
        <p:spPr>
          <a:xfrm>
            <a:off x="5952218" y="2418444"/>
            <a:ext cx="5316764" cy="2914196"/>
          </a:xfrm>
        </p:spPr>
        <p:txBody>
          <a:bodyPr/>
          <a:lstStyle/>
          <a:p>
            <a:pPr algn="l"/>
            <a:r>
              <a:rPr lang="en-US" sz="1370" b="0" i="0" dirty="0">
                <a:solidFill>
                  <a:srgbClr val="959595"/>
                </a:solidFill>
                <a:effectLst/>
                <a:latin typeface="clcicgqyw0002obe2xroteu2c"/>
              </a:rPr>
              <a:t>In conclusion, mental health is a significant issue facing homeless populations. The challenges of homelessness can exacerbate existing mental health issues and create new ones. However, there are strategies that can be employed to address these challenges, including providing access to mental health services and implementing supportive housing programs.</a:t>
            </a:r>
          </a:p>
          <a:p>
            <a:pPr algn="l"/>
            <a:r>
              <a:rPr lang="en-US" sz="1370" b="0" i="0" dirty="0">
                <a:solidFill>
                  <a:srgbClr val="959595"/>
                </a:solidFill>
                <a:effectLst/>
                <a:latin typeface="clcicgqyw0002obe2xroteu2c"/>
              </a:rPr>
              <a:t>Furthermore, advocacy plays a crucial role in raising awareness about the challenges facing homeless individuals and advocating for policy changes that improve access to mental health services and support programs.</a:t>
            </a:r>
          </a:p>
        </p:txBody>
      </p:sp>
      <p:sp>
        <p:nvSpPr>
          <p:cNvPr id="2" name="Date Placeholder 1">
            <a:extLst>
              <a:ext uri="{FF2B5EF4-FFF2-40B4-BE49-F238E27FC236}">
                <a16:creationId xmlns:a16="http://schemas.microsoft.com/office/drawing/2014/main" id="{1F833371-4220-48C3-A3E1-5EA18D50C48F}"/>
              </a:ext>
            </a:extLst>
          </p:cNvPr>
          <p:cNvSpPr>
            <a:spLocks noGrp="1"/>
          </p:cNvSpPr>
          <p:nvPr>
            <p:ph type="dt" sz="half" idx="10"/>
          </p:nvPr>
        </p:nvSpPr>
        <p:spPr>
          <a:xfrm>
            <a:off x="838200" y="6356350"/>
            <a:ext cx="2743200" cy="365125"/>
          </a:xfrm>
        </p:spPr>
        <p:txBody>
          <a:bodyPr/>
          <a:lstStyle/>
          <a:p>
            <a:r>
              <a:rPr lang="en-US" dirty="0"/>
              <a:t>20XX</a:t>
            </a:r>
          </a:p>
        </p:txBody>
      </p:sp>
      <p:sp>
        <p:nvSpPr>
          <p:cNvPr id="4" name="Slide Number Placeholder 3">
            <a:extLst>
              <a:ext uri="{FF2B5EF4-FFF2-40B4-BE49-F238E27FC236}">
                <a16:creationId xmlns:a16="http://schemas.microsoft.com/office/drawing/2014/main" id="{6F496E66-3A4B-4617-8D7C-D91AD3541F15}"/>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8</a:t>
            </a:fld>
            <a:endParaRPr lang="en-US" dirty="0"/>
          </a:p>
        </p:txBody>
      </p:sp>
      <p:pic>
        <p:nvPicPr>
          <p:cNvPr id="18" name="Picture Placeholder 17">
            <a:extLst>
              <a:ext uri="{FF2B5EF4-FFF2-40B4-BE49-F238E27FC236}">
                <a16:creationId xmlns:a16="http://schemas.microsoft.com/office/drawing/2014/main" id="{888BBBAF-A052-7BE8-8109-AEC2F3E1E22C}"/>
              </a:ext>
            </a:extLst>
          </p:cNvPr>
          <p:cNvPicPr>
            <a:picLocks noGrp="1" noChangeAspect="1"/>
          </p:cNvPicPr>
          <p:nvPr>
            <p:ph type="pic" sz="quarter" idx="13"/>
          </p:nvPr>
        </p:nvPicPr>
        <p:blipFill rotWithShape="1">
          <a:blip r:embed="rId2"/>
          <a:srcRect t="9263" b="62633"/>
          <a:stretch/>
        </p:blipFill>
        <p:spPr>
          <a:xfrm>
            <a:off x="0" y="0"/>
            <a:ext cx="12192000" cy="2051050"/>
          </a:xfrm>
        </p:spPr>
      </p:pic>
      <p:pic>
        <p:nvPicPr>
          <p:cNvPr id="27" name="Picture Placeholder 26">
            <a:extLst>
              <a:ext uri="{FF2B5EF4-FFF2-40B4-BE49-F238E27FC236}">
                <a16:creationId xmlns:a16="http://schemas.microsoft.com/office/drawing/2014/main" id="{5CBAC553-8E7E-D505-2A93-CCA843D7A18A}"/>
              </a:ext>
            </a:extLst>
          </p:cNvPr>
          <p:cNvPicPr>
            <a:picLocks noGrp="1" noChangeAspect="1"/>
          </p:cNvPicPr>
          <p:nvPr>
            <p:ph type="pic" sz="quarter" idx="14"/>
          </p:nvPr>
        </p:nvPicPr>
        <p:blipFill rotWithShape="1">
          <a:blip r:embed="rId2"/>
          <a:srcRect t="39711" b="45627"/>
          <a:stretch/>
        </p:blipFill>
        <p:spPr>
          <a:xfrm>
            <a:off x="0" y="5788241"/>
            <a:ext cx="12192000" cy="1069760"/>
          </a:xfrm>
        </p:spPr>
      </p:pic>
    </p:spTree>
    <p:extLst>
      <p:ext uri="{BB962C8B-B14F-4D97-AF65-F5344CB8AC3E}">
        <p14:creationId xmlns:p14="http://schemas.microsoft.com/office/powerpoint/2010/main" val="1321790359"/>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0C81F5-4E08-4068-8DC9-6D21305E57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119E3DC-63DC-4703-A1A6-A21819296CF6}">
  <ds:schemaRefs>
    <ds:schemaRef ds:uri="http://schemas.microsoft.com/sharepoint/v3/contenttype/forms"/>
  </ds:schemaRefs>
</ds:datastoreItem>
</file>

<file path=customXml/itemProps3.xml><?xml version="1.0" encoding="utf-8"?>
<ds:datastoreItem xmlns:ds="http://schemas.openxmlformats.org/officeDocument/2006/customXml" ds:itemID="{3E84E3F0-7763-473A-A672-F70F538DA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Coastal presentation</Template>
  <TotalTime>92</TotalTime>
  <Words>478</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clcicgqyw0002obe2xroteu2c</vt:lpstr>
      <vt:lpstr>Segoe UI</vt:lpstr>
      <vt:lpstr>Segoe UI Light</vt:lpstr>
      <vt:lpstr>Office Theme</vt:lpstr>
      <vt:lpstr>Homeless Minds: The Mental Health Crisis on the Streets</vt:lpstr>
      <vt:lpstr>CONTENT</vt:lpstr>
      <vt:lpstr>Introduction</vt:lpstr>
      <vt:lpstr>Challenges Facing Homeless Individuals </vt:lpstr>
      <vt:lpstr>Impact of Homelessness on Mental Health </vt:lpstr>
      <vt:lpstr>Strategies for Addressing Mental Health in Homeless Populations</vt:lpstr>
      <vt:lpstr>The Role of Advocacy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Raisha</dc:creator>
  <cp:lastModifiedBy>Raisha</cp:lastModifiedBy>
  <cp:revision>72</cp:revision>
  <dcterms:created xsi:type="dcterms:W3CDTF">2023-03-22T19:25:56Z</dcterms:created>
  <dcterms:modified xsi:type="dcterms:W3CDTF">2023-03-22T20:58:04Z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