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8"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A893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3331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8646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8393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45104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3304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6004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9862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9325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9656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5760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739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746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1029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035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693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8867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4861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7/7/2023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8744564"/>
      </p:ext>
    </p:extLst>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 id="21474838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B339D9FE-2F9E-88DE-FA3C-6D1743D36645}"/>
              </a:ext>
            </a:extLst>
          </p:cNvPr>
          <p:cNvSpPr txBox="1">
            <a:spLocks/>
          </p:cNvSpPr>
          <p:nvPr/>
        </p:nvSpPr>
        <p:spPr>
          <a:xfrm>
            <a:off x="2616546" y="620193"/>
            <a:ext cx="6958908" cy="561761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en-US" sz="8800" dirty="0">
                <a:latin typeface="Bahnschrift Light" panose="020B0502040204020203" pitchFamily="34" charset="0"/>
              </a:rPr>
              <a:t>FMCG Sales Analytics Presentation </a:t>
            </a:r>
          </a:p>
        </p:txBody>
      </p:sp>
    </p:spTree>
    <p:extLst>
      <p:ext uri="{BB962C8B-B14F-4D97-AF65-F5344CB8AC3E}">
        <p14:creationId xmlns:p14="http://schemas.microsoft.com/office/powerpoint/2010/main" val="219281920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0D3A-1ADD-5A74-F1C9-7EDBD34F0C59}"/>
              </a:ext>
            </a:extLst>
          </p:cNvPr>
          <p:cNvSpPr>
            <a:spLocks noGrp="1"/>
          </p:cNvSpPr>
          <p:nvPr>
            <p:ph type="ctrTitle"/>
          </p:nvPr>
        </p:nvSpPr>
        <p:spPr>
          <a:xfrm>
            <a:off x="1611548" y="-12867"/>
            <a:ext cx="8968903" cy="982764"/>
          </a:xfrm>
        </p:spPr>
        <p:txBody>
          <a:bodyPr>
            <a:normAutofit fontScale="90000"/>
          </a:bodyPr>
          <a:lstStyle/>
          <a:p>
            <a:pPr algn="ctr"/>
            <a:r>
              <a:rPr lang="en-US" sz="6600" dirty="0"/>
              <a:t>Daily Sales Trend</a:t>
            </a:r>
          </a:p>
        </p:txBody>
      </p:sp>
      <p:pic>
        <p:nvPicPr>
          <p:cNvPr id="5" name="Picture 4">
            <a:extLst>
              <a:ext uri="{FF2B5EF4-FFF2-40B4-BE49-F238E27FC236}">
                <a16:creationId xmlns:a16="http://schemas.microsoft.com/office/drawing/2014/main" id="{752559A9-62A2-23D4-315A-2EE97FFE5F44}"/>
              </a:ext>
            </a:extLst>
          </p:cNvPr>
          <p:cNvPicPr>
            <a:picLocks noChangeAspect="1"/>
          </p:cNvPicPr>
          <p:nvPr/>
        </p:nvPicPr>
        <p:blipFill>
          <a:blip r:embed="rId2"/>
          <a:stretch>
            <a:fillRect/>
          </a:stretch>
        </p:blipFill>
        <p:spPr>
          <a:xfrm>
            <a:off x="252919" y="1548398"/>
            <a:ext cx="11778949" cy="2453853"/>
          </a:xfrm>
          <a:prstGeom prst="rect">
            <a:avLst/>
          </a:prstGeom>
        </p:spPr>
      </p:pic>
      <p:pic>
        <p:nvPicPr>
          <p:cNvPr id="7" name="Picture 6">
            <a:extLst>
              <a:ext uri="{FF2B5EF4-FFF2-40B4-BE49-F238E27FC236}">
                <a16:creationId xmlns:a16="http://schemas.microsoft.com/office/drawing/2014/main" id="{29B2C176-6583-451F-DCF2-58AC28CB07A3}"/>
              </a:ext>
            </a:extLst>
          </p:cNvPr>
          <p:cNvPicPr>
            <a:picLocks noChangeAspect="1"/>
          </p:cNvPicPr>
          <p:nvPr/>
        </p:nvPicPr>
        <p:blipFill>
          <a:blip r:embed="rId3"/>
          <a:stretch>
            <a:fillRect/>
          </a:stretch>
        </p:blipFill>
        <p:spPr>
          <a:xfrm>
            <a:off x="170857" y="969897"/>
            <a:ext cx="11778950" cy="587173"/>
          </a:xfrm>
          <a:prstGeom prst="rect">
            <a:avLst/>
          </a:prstGeom>
        </p:spPr>
      </p:pic>
      <p:sp>
        <p:nvSpPr>
          <p:cNvPr id="9" name="TextBox 8">
            <a:extLst>
              <a:ext uri="{FF2B5EF4-FFF2-40B4-BE49-F238E27FC236}">
                <a16:creationId xmlns:a16="http://schemas.microsoft.com/office/drawing/2014/main" id="{E9C0169F-98C6-D4EE-2001-88FF611F0DC2}"/>
              </a:ext>
            </a:extLst>
          </p:cNvPr>
          <p:cNvSpPr txBox="1"/>
          <p:nvPr/>
        </p:nvSpPr>
        <p:spPr>
          <a:xfrm>
            <a:off x="252919" y="4109273"/>
            <a:ext cx="11614826" cy="1200329"/>
          </a:xfrm>
          <a:prstGeom prst="rect">
            <a:avLst/>
          </a:prstGeom>
          <a:noFill/>
        </p:spPr>
        <p:txBody>
          <a:bodyPr wrap="square">
            <a:spAutoFit/>
          </a:bodyPr>
          <a:lstStyle/>
          <a:p>
            <a:pPr algn="l">
              <a:buClr>
                <a:schemeClr val="accent1">
                  <a:lumMod val="75000"/>
                </a:schemeClr>
              </a:buClr>
              <a:buFont typeface="Arial" panose="020B0604020202020204" pitchFamily="34" charset="0"/>
              <a:buChar char="•"/>
            </a:pPr>
            <a:r>
              <a:rPr lang="en-IN" b="0" i="0" dirty="0">
                <a:effectLst/>
                <a:latin typeface="Bahnschrift" panose="020B0502040204020203" pitchFamily="34" charset="0"/>
              </a:rPr>
              <a:t>The Daily Sales Trend analysis in our FMCG Sales Dashboard provides a comprehensive view of sales performance on a daily basis.</a:t>
            </a:r>
          </a:p>
          <a:p>
            <a:pPr algn="l">
              <a:buClr>
                <a:schemeClr val="accent1">
                  <a:lumMod val="75000"/>
                </a:schemeClr>
              </a:buClr>
              <a:buFont typeface="Arial" panose="020B0604020202020204" pitchFamily="34" charset="0"/>
              <a:buChar char="•"/>
            </a:pPr>
            <a:r>
              <a:rPr lang="en-IN" b="0" i="0" dirty="0">
                <a:effectLst/>
                <a:latin typeface="Bahnschrift" panose="020B0502040204020203" pitchFamily="34" charset="0"/>
              </a:rPr>
              <a:t>This analysis allows us to track sales patterns, identify peak and slow periods, and gain insights into the daily revenue generation.</a:t>
            </a:r>
          </a:p>
        </p:txBody>
      </p:sp>
      <p:sp>
        <p:nvSpPr>
          <p:cNvPr id="14" name="TextBox 13">
            <a:extLst>
              <a:ext uri="{FF2B5EF4-FFF2-40B4-BE49-F238E27FC236}">
                <a16:creationId xmlns:a16="http://schemas.microsoft.com/office/drawing/2014/main" id="{3981ABFF-F192-5DC0-E5A2-8AD680A46DA1}"/>
              </a:ext>
            </a:extLst>
          </p:cNvPr>
          <p:cNvSpPr txBox="1"/>
          <p:nvPr/>
        </p:nvSpPr>
        <p:spPr>
          <a:xfrm>
            <a:off x="252919" y="5429072"/>
            <a:ext cx="11989528" cy="1200329"/>
          </a:xfrm>
          <a:prstGeom prst="rect">
            <a:avLst/>
          </a:prstGeom>
          <a:noFill/>
        </p:spPr>
        <p:txBody>
          <a:bodyPr wrap="square">
            <a:spAutoFit/>
          </a:bodyPr>
          <a:lstStyle/>
          <a:p>
            <a:pPr algn="l">
              <a:buClr>
                <a:schemeClr val="accent1">
                  <a:lumMod val="75000"/>
                </a:schemeClr>
              </a:buClr>
              <a:buFont typeface="Arial" panose="020B0604020202020204" pitchFamily="34" charset="0"/>
              <a:buChar char="•"/>
            </a:pPr>
            <a:r>
              <a:rPr lang="en-IN" b="0" i="0" dirty="0">
                <a:effectLst/>
                <a:latin typeface="Bahnschrift" panose="020B0502040204020203" pitchFamily="34" charset="0"/>
              </a:rPr>
              <a:t>The Daily Sales Trend analysis provides valuable insights into the day-to-day revenue generation and sales patterns within a selected </a:t>
            </a:r>
            <a:r>
              <a:rPr lang="en-IN" dirty="0">
                <a:latin typeface="Söhne"/>
              </a:rPr>
              <a:t>month</a:t>
            </a:r>
            <a:r>
              <a:rPr lang="en-IN" b="0" i="0" dirty="0">
                <a:effectLst/>
                <a:latin typeface="Bahnschrift" panose="020B0502040204020203" pitchFamily="34" charset="0"/>
              </a:rPr>
              <a:t>.</a:t>
            </a:r>
          </a:p>
          <a:p>
            <a:pPr algn="l">
              <a:buClr>
                <a:schemeClr val="accent1">
                  <a:lumMod val="75000"/>
                </a:schemeClr>
              </a:buClr>
              <a:buFont typeface="Arial" panose="020B0604020202020204" pitchFamily="34" charset="0"/>
              <a:buChar char="•"/>
            </a:pPr>
            <a:r>
              <a:rPr lang="en-IN" b="0" i="0" dirty="0">
                <a:effectLst/>
                <a:latin typeface="Bahnschrift" panose="020B0502040204020203" pitchFamily="34" charset="0"/>
              </a:rPr>
              <a:t>By utilizing slicers to change the month, we can dynamically analyse the daily sales trend, identify peak and slow sales days, and uncover patterns and trends.</a:t>
            </a:r>
          </a:p>
        </p:txBody>
      </p:sp>
    </p:spTree>
    <p:extLst>
      <p:ext uri="{BB962C8B-B14F-4D97-AF65-F5344CB8AC3E}">
        <p14:creationId xmlns:p14="http://schemas.microsoft.com/office/powerpoint/2010/main" val="4066696295"/>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A640E89-27E1-1219-5CCF-F6CE11FE0B47}"/>
              </a:ext>
            </a:extLst>
          </p:cNvPr>
          <p:cNvSpPr>
            <a:spLocks noGrp="1"/>
          </p:cNvSpPr>
          <p:nvPr>
            <p:ph type="subTitle" idx="1"/>
          </p:nvPr>
        </p:nvSpPr>
        <p:spPr>
          <a:xfrm>
            <a:off x="276262" y="4134255"/>
            <a:ext cx="11572028" cy="2597285"/>
          </a:xfrm>
        </p:spPr>
        <p:txBody>
          <a:bodyPr>
            <a:normAutofit fontScale="85000" lnSpcReduction="10000"/>
          </a:bodyPr>
          <a:lstStyle/>
          <a:p>
            <a:pPr algn="l">
              <a:buFont typeface="Arial" panose="020B0604020202020204" pitchFamily="34" charset="0"/>
              <a:buChar char="•"/>
            </a:pPr>
            <a:r>
              <a:rPr lang="en-IN" b="0" i="0" dirty="0">
                <a:effectLst/>
                <a:latin typeface="Segoe UI Variable Text Light" pitchFamily="2" charset="0"/>
              </a:rPr>
              <a:t>The Area Manager-wise Sales analysis provides insights into the performance of individual area managers in our Dashboard.</a:t>
            </a:r>
          </a:p>
          <a:p>
            <a:pPr algn="l">
              <a:buFont typeface="Arial" panose="020B0604020202020204" pitchFamily="34" charset="0"/>
              <a:buChar char="•"/>
            </a:pPr>
            <a:r>
              <a:rPr lang="en-IN" b="0" i="0" dirty="0">
                <a:effectLst/>
                <a:latin typeface="Segoe UI Variable Text Light" pitchFamily="2" charset="0"/>
              </a:rPr>
              <a:t>Priya Singh stands out as the top performer, while Tarun Khetrpal has the lowest sales performance among the area managers.</a:t>
            </a:r>
          </a:p>
          <a:p>
            <a:pPr algn="l">
              <a:buFont typeface="Arial" panose="020B0604020202020204" pitchFamily="34" charset="0"/>
              <a:buChar char="•"/>
            </a:pPr>
            <a:r>
              <a:rPr lang="en-IN" b="0" i="0" dirty="0">
                <a:effectLst/>
                <a:latin typeface="Segoe UI Variable Text Light" pitchFamily="2" charset="0"/>
              </a:rPr>
              <a:t>By leveraging the success of top performers and supporting underperformers, we can drive overall sales growth, foster a culture of excellence, and maximize the potential of our area managers.</a:t>
            </a:r>
          </a:p>
        </p:txBody>
      </p:sp>
      <p:pic>
        <p:nvPicPr>
          <p:cNvPr id="5" name="Picture 4">
            <a:extLst>
              <a:ext uri="{FF2B5EF4-FFF2-40B4-BE49-F238E27FC236}">
                <a16:creationId xmlns:a16="http://schemas.microsoft.com/office/drawing/2014/main" id="{84729F25-F6F0-0B88-A549-29DE479F2D2A}"/>
              </a:ext>
            </a:extLst>
          </p:cNvPr>
          <p:cNvPicPr>
            <a:picLocks noChangeAspect="1"/>
          </p:cNvPicPr>
          <p:nvPr/>
        </p:nvPicPr>
        <p:blipFill rotWithShape="1">
          <a:blip r:embed="rId2"/>
          <a:srcRect b="666"/>
          <a:stretch/>
        </p:blipFill>
        <p:spPr>
          <a:xfrm>
            <a:off x="276261" y="1295496"/>
            <a:ext cx="5684965" cy="2673390"/>
          </a:xfrm>
          <a:prstGeom prst="rect">
            <a:avLst/>
          </a:prstGeom>
        </p:spPr>
      </p:pic>
      <p:sp>
        <p:nvSpPr>
          <p:cNvPr id="7" name="TextBox 6">
            <a:extLst>
              <a:ext uri="{FF2B5EF4-FFF2-40B4-BE49-F238E27FC236}">
                <a16:creationId xmlns:a16="http://schemas.microsoft.com/office/drawing/2014/main" id="{4452620D-9A7E-32CA-D458-212A2A280C24}"/>
              </a:ext>
            </a:extLst>
          </p:cNvPr>
          <p:cNvSpPr txBox="1"/>
          <p:nvPr/>
        </p:nvSpPr>
        <p:spPr>
          <a:xfrm>
            <a:off x="6230773" y="1490047"/>
            <a:ext cx="5286775" cy="2554545"/>
          </a:xfrm>
          <a:prstGeom prst="rect">
            <a:avLst/>
          </a:prstGeom>
          <a:noFill/>
        </p:spPr>
        <p:txBody>
          <a:bodyPr wrap="square">
            <a:spAutoFit/>
          </a:bodyPr>
          <a:lstStyle/>
          <a:p>
            <a:pPr algn="l">
              <a:buClr>
                <a:schemeClr val="accent1">
                  <a:lumMod val="75000"/>
                </a:schemeClr>
              </a:buClr>
              <a:buFont typeface="Arial" panose="020B0604020202020204" pitchFamily="34" charset="0"/>
              <a:buChar char="•"/>
            </a:pPr>
            <a:r>
              <a:rPr lang="en-IN" sz="2000" b="0" i="0" dirty="0">
                <a:effectLst/>
                <a:latin typeface="Bahnschrift" panose="020B0502040204020203" pitchFamily="34" charset="0"/>
              </a:rPr>
              <a:t>The Area Manager-wise Sales analysis in our Dashboard provides insights into the sales performance of different area managers.</a:t>
            </a:r>
          </a:p>
          <a:p>
            <a:pPr algn="l">
              <a:buClr>
                <a:schemeClr val="accent1">
                  <a:lumMod val="75000"/>
                </a:schemeClr>
              </a:buClr>
              <a:buFont typeface="Arial" panose="020B0604020202020204" pitchFamily="34" charset="0"/>
              <a:buChar char="•"/>
            </a:pPr>
            <a:r>
              <a:rPr lang="en-IN" sz="2000" b="0" i="0" dirty="0">
                <a:effectLst/>
                <a:latin typeface="Bahnschrift" panose="020B0502040204020203" pitchFamily="34" charset="0"/>
              </a:rPr>
              <a:t>This analysis allows us to evaluate the contributions of individual area managers, identify top performers, and address areas for improvement.</a:t>
            </a:r>
          </a:p>
        </p:txBody>
      </p:sp>
      <p:sp>
        <p:nvSpPr>
          <p:cNvPr id="12" name="TextBox 11">
            <a:extLst>
              <a:ext uri="{FF2B5EF4-FFF2-40B4-BE49-F238E27FC236}">
                <a16:creationId xmlns:a16="http://schemas.microsoft.com/office/drawing/2014/main" id="{32CD5E2A-DF9B-6E4D-EF65-0D34CDDF9BD5}"/>
              </a:ext>
            </a:extLst>
          </p:cNvPr>
          <p:cNvSpPr txBox="1"/>
          <p:nvPr/>
        </p:nvSpPr>
        <p:spPr>
          <a:xfrm>
            <a:off x="1375616" y="-70202"/>
            <a:ext cx="9710313" cy="1200329"/>
          </a:xfrm>
          <a:prstGeom prst="rect">
            <a:avLst/>
          </a:prstGeom>
          <a:noFill/>
        </p:spPr>
        <p:txBody>
          <a:bodyPr wrap="square">
            <a:spAutoFit/>
          </a:bodyPr>
          <a:lstStyle/>
          <a:p>
            <a:pPr algn="l"/>
            <a:r>
              <a:rPr lang="en-US" sz="7200" dirty="0">
                <a:ln w="3175" cmpd="sng">
                  <a:noFill/>
                </a:ln>
                <a:latin typeface="Baskerville Old Face" panose="02020602080505020303" pitchFamily="18" charset="77"/>
                <a:ea typeface="+mj-ea"/>
                <a:cs typeface="Calibri Light"/>
              </a:rPr>
              <a:t>Area Manager Wise Sales</a:t>
            </a:r>
          </a:p>
        </p:txBody>
      </p:sp>
    </p:spTree>
    <p:extLst>
      <p:ext uri="{BB962C8B-B14F-4D97-AF65-F5344CB8AC3E}">
        <p14:creationId xmlns:p14="http://schemas.microsoft.com/office/powerpoint/2010/main" val="152573857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ABB200-25DD-2E68-6D08-02D577030A7C}"/>
              </a:ext>
            </a:extLst>
          </p:cNvPr>
          <p:cNvSpPr txBox="1"/>
          <p:nvPr/>
        </p:nvSpPr>
        <p:spPr>
          <a:xfrm>
            <a:off x="2312240" y="61393"/>
            <a:ext cx="7682419" cy="1107996"/>
          </a:xfrm>
          <a:prstGeom prst="rect">
            <a:avLst/>
          </a:prstGeom>
          <a:noFill/>
        </p:spPr>
        <p:txBody>
          <a:bodyPr wrap="square">
            <a:spAutoFit/>
          </a:bodyPr>
          <a:lstStyle/>
          <a:p>
            <a:pPr algn="l"/>
            <a:r>
              <a:rPr lang="en-US" sz="6600" dirty="0">
                <a:ln w="3175" cmpd="sng">
                  <a:noFill/>
                </a:ln>
                <a:latin typeface="Baskerville Old Face" panose="02020602080505020303" pitchFamily="18" charset="77"/>
                <a:ea typeface="+mj-ea"/>
                <a:cs typeface="Calibri Light"/>
              </a:rPr>
              <a:t>Model Wise Sales</a:t>
            </a:r>
          </a:p>
        </p:txBody>
      </p:sp>
      <p:sp>
        <p:nvSpPr>
          <p:cNvPr id="11" name="TextBox 10">
            <a:extLst>
              <a:ext uri="{FF2B5EF4-FFF2-40B4-BE49-F238E27FC236}">
                <a16:creationId xmlns:a16="http://schemas.microsoft.com/office/drawing/2014/main" id="{14BEC83F-5B5B-DBAE-09F0-CC4A137B7B49}"/>
              </a:ext>
            </a:extLst>
          </p:cNvPr>
          <p:cNvSpPr txBox="1"/>
          <p:nvPr/>
        </p:nvSpPr>
        <p:spPr>
          <a:xfrm>
            <a:off x="299531" y="5055504"/>
            <a:ext cx="11592938" cy="1477328"/>
          </a:xfrm>
          <a:prstGeom prst="rect">
            <a:avLst/>
          </a:prstGeom>
          <a:noFill/>
        </p:spPr>
        <p:txBody>
          <a:bodyPr wrap="square">
            <a:spAutoFit/>
          </a:bodyPr>
          <a:lstStyle/>
          <a:p>
            <a:pPr algn="l">
              <a:buClr>
                <a:schemeClr val="accent1">
                  <a:lumMod val="75000"/>
                </a:schemeClr>
              </a:buClr>
              <a:buFont typeface="Arial" panose="020B0604020202020204" pitchFamily="34" charset="0"/>
              <a:buChar char="•"/>
            </a:pPr>
            <a:r>
              <a:rPr lang="en-IN" b="0" i="0" dirty="0">
                <a:effectLst/>
                <a:latin typeface="Segoe UI Symbol" panose="020B0502040204020203" pitchFamily="34" charset="0"/>
                <a:ea typeface="Segoe UI Symbol" panose="020B0502040204020203" pitchFamily="34" charset="0"/>
              </a:rPr>
              <a:t>The Model-wise Sales analysis offers valuable insights into sales performance across different service models, including DELIVERY, DINE-IN, EAT-IN, and TAKEAWAY.</a:t>
            </a:r>
          </a:p>
          <a:p>
            <a:pPr algn="l">
              <a:buClr>
                <a:schemeClr val="accent1">
                  <a:lumMod val="75000"/>
                </a:schemeClr>
              </a:buClr>
              <a:buFont typeface="Arial" panose="020B0604020202020204" pitchFamily="34" charset="0"/>
              <a:buChar char="•"/>
            </a:pPr>
            <a:r>
              <a:rPr lang="en-IN" b="0" i="0" dirty="0">
                <a:effectLst/>
                <a:latin typeface="Segoe UI Symbol" panose="020B0502040204020203" pitchFamily="34" charset="0"/>
                <a:ea typeface="Segoe UI Symbol" panose="020B0502040204020203" pitchFamily="34" charset="0"/>
              </a:rPr>
              <a:t>DINE-IN stands out as the service model with the highest sales, while DELIVERY has the lowest sales.</a:t>
            </a:r>
          </a:p>
          <a:p>
            <a:pPr algn="l">
              <a:buClr>
                <a:schemeClr val="accent1">
                  <a:lumMod val="75000"/>
                </a:schemeClr>
              </a:buClr>
              <a:buFont typeface="Arial" panose="020B0604020202020204" pitchFamily="34" charset="0"/>
              <a:buChar char="•"/>
            </a:pPr>
            <a:r>
              <a:rPr lang="en-IN" b="0" i="0" dirty="0">
                <a:effectLst/>
                <a:latin typeface="Segoe UI Symbol" panose="020B0502040204020203" pitchFamily="34" charset="0"/>
                <a:ea typeface="Segoe UI Symbol" panose="020B0502040204020203" pitchFamily="34" charset="0"/>
              </a:rPr>
              <a:t>Leveraging the success of DINE-IN and focusing on improving the performance of DELIVERY can contribute to overall sales growth and customer satisfaction.</a:t>
            </a:r>
          </a:p>
        </p:txBody>
      </p:sp>
      <p:sp>
        <p:nvSpPr>
          <p:cNvPr id="13" name="TextBox 12">
            <a:extLst>
              <a:ext uri="{FF2B5EF4-FFF2-40B4-BE49-F238E27FC236}">
                <a16:creationId xmlns:a16="http://schemas.microsoft.com/office/drawing/2014/main" id="{D159185F-DB64-5D82-9DA5-144583AE451B}"/>
              </a:ext>
            </a:extLst>
          </p:cNvPr>
          <p:cNvSpPr txBox="1"/>
          <p:nvPr/>
        </p:nvSpPr>
        <p:spPr>
          <a:xfrm>
            <a:off x="6153449" y="1221055"/>
            <a:ext cx="5452353" cy="3693319"/>
          </a:xfrm>
          <a:prstGeom prst="rect">
            <a:avLst/>
          </a:prstGeom>
          <a:noFill/>
        </p:spPr>
        <p:txBody>
          <a:bodyPr wrap="square">
            <a:spAutoFit/>
          </a:bodyPr>
          <a:lstStyle/>
          <a:p>
            <a:pPr marL="285750" indent="-285750" algn="l">
              <a:buClr>
                <a:schemeClr val="accent1">
                  <a:lumMod val="75000"/>
                </a:schemeClr>
              </a:buClr>
              <a:buFont typeface="Wingdings" panose="05000000000000000000" pitchFamily="2" charset="2"/>
              <a:buChar char="§"/>
            </a:pPr>
            <a:r>
              <a:rPr lang="en-IN" b="0" i="0" dirty="0">
                <a:effectLst/>
                <a:latin typeface="Söhne"/>
              </a:rPr>
              <a:t>Among the four service models, </a:t>
            </a:r>
            <a:r>
              <a:rPr lang="en-IN" b="1" i="1" dirty="0">
                <a:effectLst/>
                <a:latin typeface="Segoe UI Variable Text Semibold" pitchFamily="2" charset="0"/>
              </a:rPr>
              <a:t>DINE-IN</a:t>
            </a:r>
            <a:r>
              <a:rPr lang="en-IN" b="0" i="0" dirty="0">
                <a:effectLst/>
                <a:latin typeface="Söhne"/>
              </a:rPr>
              <a:t> stands out with the highest sales, generating up to 57.546 million in revenue.</a:t>
            </a:r>
          </a:p>
          <a:p>
            <a:pPr marL="285750" indent="-285750" algn="l">
              <a:buClr>
                <a:schemeClr val="accent1">
                  <a:lumMod val="75000"/>
                </a:schemeClr>
              </a:buClr>
              <a:buFont typeface="Wingdings" panose="05000000000000000000" pitchFamily="2" charset="2"/>
              <a:buChar char="§"/>
            </a:pPr>
            <a:r>
              <a:rPr lang="en-IN" b="0" i="0" dirty="0">
                <a:effectLst/>
                <a:latin typeface="Söhne"/>
              </a:rPr>
              <a:t>This indicates that a significant portion of our customer base prefers the dine-in experience, which is reflected in the strong sales performance for this model.</a:t>
            </a:r>
          </a:p>
          <a:p>
            <a:pPr marL="285750" indent="-285750" algn="l">
              <a:buClr>
                <a:schemeClr val="accent1">
                  <a:lumMod val="75000"/>
                </a:schemeClr>
              </a:buClr>
              <a:buFont typeface="Wingdings" panose="05000000000000000000" pitchFamily="2" charset="2"/>
              <a:buChar char="§"/>
            </a:pPr>
            <a:r>
              <a:rPr lang="en-IN" b="0" i="0" dirty="0">
                <a:effectLst/>
                <a:latin typeface="Söhne"/>
              </a:rPr>
              <a:t>On the other hand, </a:t>
            </a:r>
            <a:r>
              <a:rPr lang="en-IN" b="1" i="1" dirty="0">
                <a:effectLst/>
                <a:latin typeface="Bahnschrift" panose="020B0502040204020203" pitchFamily="34" charset="0"/>
              </a:rPr>
              <a:t>DELIVERY</a:t>
            </a:r>
            <a:r>
              <a:rPr lang="en-IN" b="0" i="0" dirty="0">
                <a:effectLst/>
                <a:latin typeface="Söhne"/>
              </a:rPr>
              <a:t>  has the lowest sales, generating only 0.2158 million in revenue.</a:t>
            </a:r>
          </a:p>
          <a:p>
            <a:pPr marL="285750" indent="-285750" algn="l">
              <a:buClr>
                <a:schemeClr val="accent1">
                  <a:lumMod val="75000"/>
                </a:schemeClr>
              </a:buClr>
              <a:buFont typeface="Wingdings" panose="05000000000000000000" pitchFamily="2" charset="2"/>
              <a:buChar char="§"/>
            </a:pPr>
            <a:r>
              <a:rPr lang="en-IN" b="0" i="0" dirty="0">
                <a:effectLst/>
                <a:latin typeface="Söhne"/>
              </a:rPr>
              <a:t>Understanding the reasons behind the lower sales for delivery will help us identify areas for improvement and implement strategies to enhance customer adoption and sales in this service model.</a:t>
            </a:r>
          </a:p>
        </p:txBody>
      </p:sp>
      <p:pic>
        <p:nvPicPr>
          <p:cNvPr id="15" name="Picture 14">
            <a:extLst>
              <a:ext uri="{FF2B5EF4-FFF2-40B4-BE49-F238E27FC236}">
                <a16:creationId xmlns:a16="http://schemas.microsoft.com/office/drawing/2014/main" id="{B127115D-9561-C29D-30FE-C2F712E2C597}"/>
              </a:ext>
            </a:extLst>
          </p:cNvPr>
          <p:cNvPicPr>
            <a:picLocks noChangeAspect="1"/>
          </p:cNvPicPr>
          <p:nvPr/>
        </p:nvPicPr>
        <p:blipFill>
          <a:blip r:embed="rId2"/>
          <a:stretch>
            <a:fillRect/>
          </a:stretch>
        </p:blipFill>
        <p:spPr>
          <a:xfrm>
            <a:off x="262751" y="1160618"/>
            <a:ext cx="5678524" cy="3753755"/>
          </a:xfrm>
          <a:prstGeom prst="rect">
            <a:avLst/>
          </a:prstGeom>
        </p:spPr>
      </p:pic>
    </p:spTree>
    <p:extLst>
      <p:ext uri="{BB962C8B-B14F-4D97-AF65-F5344CB8AC3E}">
        <p14:creationId xmlns:p14="http://schemas.microsoft.com/office/powerpoint/2010/main" val="153120831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2E4335-E797-BFC0-CF58-C05C57B75ECB}"/>
              </a:ext>
            </a:extLst>
          </p:cNvPr>
          <p:cNvSpPr txBox="1"/>
          <p:nvPr/>
        </p:nvSpPr>
        <p:spPr>
          <a:xfrm>
            <a:off x="2774814" y="0"/>
            <a:ext cx="7254403" cy="1107996"/>
          </a:xfrm>
          <a:prstGeom prst="rect">
            <a:avLst/>
          </a:prstGeom>
          <a:noFill/>
        </p:spPr>
        <p:txBody>
          <a:bodyPr wrap="square">
            <a:spAutoFit/>
          </a:bodyPr>
          <a:lstStyle/>
          <a:p>
            <a:pPr algn="l"/>
            <a:r>
              <a:rPr lang="en-US" sz="6600" dirty="0">
                <a:ln w="3175" cmpd="sng">
                  <a:noFill/>
                </a:ln>
                <a:latin typeface="Baskerville Old Face" panose="02020602080505020303" pitchFamily="18" charset="77"/>
                <a:ea typeface="+mj-ea"/>
                <a:cs typeface="Calibri Light"/>
              </a:rPr>
              <a:t>Sales Comparison</a:t>
            </a:r>
          </a:p>
        </p:txBody>
      </p:sp>
      <p:sp>
        <p:nvSpPr>
          <p:cNvPr id="9" name="TextBox 8">
            <a:extLst>
              <a:ext uri="{FF2B5EF4-FFF2-40B4-BE49-F238E27FC236}">
                <a16:creationId xmlns:a16="http://schemas.microsoft.com/office/drawing/2014/main" id="{A6D68E48-0F3E-2C60-89BB-2FF2A085145C}"/>
              </a:ext>
            </a:extLst>
          </p:cNvPr>
          <p:cNvSpPr txBox="1"/>
          <p:nvPr/>
        </p:nvSpPr>
        <p:spPr>
          <a:xfrm>
            <a:off x="6682902" y="1551240"/>
            <a:ext cx="5616102" cy="2308324"/>
          </a:xfrm>
          <a:prstGeom prst="rect">
            <a:avLst/>
          </a:prstGeom>
          <a:noFill/>
        </p:spPr>
        <p:txBody>
          <a:bodyPr wrap="square">
            <a:spAutoFit/>
          </a:bodyPr>
          <a:lstStyle/>
          <a:p>
            <a:pPr algn="l">
              <a:buFont typeface="Arial" panose="020B0604020202020204" pitchFamily="34" charset="0"/>
              <a:buChar char="•"/>
            </a:pPr>
            <a:r>
              <a:rPr lang="en-IN" b="0" i="0" dirty="0">
                <a:solidFill>
                  <a:srgbClr val="D1D5DB"/>
                </a:solidFill>
                <a:effectLst/>
                <a:latin typeface="Söhne"/>
              </a:rPr>
              <a:t>Among all the states, </a:t>
            </a:r>
            <a:r>
              <a:rPr lang="en-IN" b="1" i="1" dirty="0">
                <a:solidFill>
                  <a:srgbClr val="D1D5DB"/>
                </a:solidFill>
                <a:effectLst/>
                <a:latin typeface="Söhne"/>
              </a:rPr>
              <a:t>Uttar Pradesh </a:t>
            </a:r>
            <a:r>
              <a:rPr lang="en-IN" b="0" i="0" dirty="0">
                <a:solidFill>
                  <a:srgbClr val="D1D5DB"/>
                </a:solidFill>
                <a:effectLst/>
                <a:latin typeface="Söhne"/>
              </a:rPr>
              <a:t>emerges as the top performer with the highest sales.</a:t>
            </a:r>
          </a:p>
          <a:p>
            <a:pPr algn="l">
              <a:buFont typeface="Arial" panose="020B0604020202020204" pitchFamily="34" charset="0"/>
              <a:buChar char="•"/>
            </a:pPr>
            <a:r>
              <a:rPr lang="en-IN" b="0" i="0" dirty="0">
                <a:solidFill>
                  <a:srgbClr val="D1D5DB"/>
                </a:solidFill>
                <a:effectLst/>
                <a:latin typeface="Söhne"/>
              </a:rPr>
              <a:t>This indicates that Uttar Pradesh presents a significant market opportunity and demonstrates strong customer demand for our FMCG products in the region.</a:t>
            </a:r>
          </a:p>
          <a:p>
            <a:pPr algn="l">
              <a:buFont typeface="Arial" panose="020B0604020202020204" pitchFamily="34" charset="0"/>
              <a:buChar char="•"/>
            </a:pPr>
            <a:r>
              <a:rPr lang="en-IN" b="0" i="0" dirty="0">
                <a:solidFill>
                  <a:srgbClr val="D1D5DB"/>
                </a:solidFill>
                <a:effectLst/>
                <a:latin typeface="Söhne"/>
              </a:rPr>
              <a:t>On the other hand, </a:t>
            </a:r>
            <a:r>
              <a:rPr lang="en-IN" b="1" i="1" dirty="0">
                <a:solidFill>
                  <a:srgbClr val="D1D5DB"/>
                </a:solidFill>
                <a:effectLst/>
                <a:latin typeface="Söhne"/>
              </a:rPr>
              <a:t>Tamil Nadu</a:t>
            </a:r>
            <a:r>
              <a:rPr lang="en-IN" b="0" i="0" dirty="0">
                <a:solidFill>
                  <a:srgbClr val="D1D5DB"/>
                </a:solidFill>
                <a:effectLst/>
                <a:latin typeface="Söhne"/>
              </a:rPr>
              <a:t> has the lowest sales among all the states, indicating potential challenges or factors impacting sales performance in this region.</a:t>
            </a:r>
          </a:p>
        </p:txBody>
      </p:sp>
      <p:pic>
        <p:nvPicPr>
          <p:cNvPr id="11" name="Picture 10">
            <a:extLst>
              <a:ext uri="{FF2B5EF4-FFF2-40B4-BE49-F238E27FC236}">
                <a16:creationId xmlns:a16="http://schemas.microsoft.com/office/drawing/2014/main" id="{8F71E33A-D512-FC37-2026-E5A40CE18A1A}"/>
              </a:ext>
            </a:extLst>
          </p:cNvPr>
          <p:cNvPicPr>
            <a:picLocks noChangeAspect="1"/>
          </p:cNvPicPr>
          <p:nvPr/>
        </p:nvPicPr>
        <p:blipFill>
          <a:blip r:embed="rId2"/>
          <a:stretch>
            <a:fillRect/>
          </a:stretch>
        </p:blipFill>
        <p:spPr>
          <a:xfrm>
            <a:off x="159027" y="1278865"/>
            <a:ext cx="6386066" cy="2659959"/>
          </a:xfrm>
          <a:prstGeom prst="rect">
            <a:avLst/>
          </a:prstGeom>
        </p:spPr>
      </p:pic>
      <p:sp>
        <p:nvSpPr>
          <p:cNvPr id="13" name="TextBox 12">
            <a:extLst>
              <a:ext uri="{FF2B5EF4-FFF2-40B4-BE49-F238E27FC236}">
                <a16:creationId xmlns:a16="http://schemas.microsoft.com/office/drawing/2014/main" id="{77EF7E02-1F3E-61D2-1B2A-B2D9B1744711}"/>
              </a:ext>
            </a:extLst>
          </p:cNvPr>
          <p:cNvSpPr txBox="1"/>
          <p:nvPr/>
        </p:nvSpPr>
        <p:spPr>
          <a:xfrm>
            <a:off x="520430" y="4302808"/>
            <a:ext cx="11327859" cy="1754326"/>
          </a:xfrm>
          <a:prstGeom prst="rect">
            <a:avLst/>
          </a:prstGeom>
          <a:noFill/>
        </p:spPr>
        <p:txBody>
          <a:bodyPr wrap="square">
            <a:spAutoFit/>
          </a:bodyPr>
          <a:lstStyle/>
          <a:p>
            <a:pPr algn="l">
              <a:buFont typeface="Arial" panose="020B0604020202020204" pitchFamily="34" charset="0"/>
              <a:buChar char="•"/>
            </a:pPr>
            <a:r>
              <a:rPr lang="en-IN" b="0" i="0" dirty="0">
                <a:solidFill>
                  <a:srgbClr val="D1D5DB"/>
                </a:solidFill>
                <a:effectLst/>
                <a:latin typeface="Söhne"/>
              </a:rPr>
              <a:t>The Sales Comparison by States analysis allows us to optimize our regional strategies based on sales performance across different states.</a:t>
            </a:r>
          </a:p>
          <a:p>
            <a:pPr algn="l">
              <a:buFont typeface="Arial" panose="020B0604020202020204" pitchFamily="34" charset="0"/>
              <a:buChar char="•"/>
            </a:pPr>
            <a:r>
              <a:rPr lang="en-IN" b="0" i="0" dirty="0">
                <a:solidFill>
                  <a:srgbClr val="D1D5DB"/>
                </a:solidFill>
                <a:effectLst/>
                <a:latin typeface="Söhne"/>
              </a:rPr>
              <a:t>By understanding the strengths and weaknesses of each state, we can allocate resources, refine marketing efforts, and tailor our sales strategies to meet the unique demands of specific regions.</a:t>
            </a:r>
          </a:p>
          <a:p>
            <a:pPr algn="l">
              <a:buFont typeface="Arial" panose="020B0604020202020204" pitchFamily="34" charset="0"/>
              <a:buChar char="•"/>
            </a:pPr>
            <a:r>
              <a:rPr lang="en-IN" b="0" i="0" dirty="0">
                <a:solidFill>
                  <a:srgbClr val="D1D5DB"/>
                </a:solidFill>
                <a:effectLst/>
                <a:latin typeface="Söhne"/>
              </a:rPr>
              <a:t>This approach ensures that we maximize our sales potential, address regional variations, and capitalize on market opportunities across different states.</a:t>
            </a:r>
          </a:p>
        </p:txBody>
      </p:sp>
    </p:spTree>
    <p:extLst>
      <p:ext uri="{BB962C8B-B14F-4D97-AF65-F5344CB8AC3E}">
        <p14:creationId xmlns:p14="http://schemas.microsoft.com/office/powerpoint/2010/main" val="411269890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70788E-C33B-52DF-B4A0-CF6A6D93366F}"/>
              </a:ext>
            </a:extLst>
          </p:cNvPr>
          <p:cNvSpPr txBox="1"/>
          <p:nvPr/>
        </p:nvSpPr>
        <p:spPr>
          <a:xfrm>
            <a:off x="2749685" y="0"/>
            <a:ext cx="6692630" cy="1107996"/>
          </a:xfrm>
          <a:prstGeom prst="rect">
            <a:avLst/>
          </a:prstGeom>
          <a:noFill/>
        </p:spPr>
        <p:txBody>
          <a:bodyPr wrap="square">
            <a:spAutoFit/>
          </a:bodyPr>
          <a:lstStyle/>
          <a:p>
            <a:pPr algn="l"/>
            <a:r>
              <a:rPr lang="en-US" sz="6600" dirty="0">
                <a:ln w="3175" cmpd="sng">
                  <a:noFill/>
                </a:ln>
                <a:latin typeface="Baskerville Old Face" panose="02020602080505020303" pitchFamily="18" charset="77"/>
                <a:ea typeface="+mj-ea"/>
                <a:cs typeface="Calibri Light"/>
              </a:rPr>
              <a:t>Product Wise Sales</a:t>
            </a:r>
          </a:p>
        </p:txBody>
      </p:sp>
      <p:pic>
        <p:nvPicPr>
          <p:cNvPr id="7" name="Picture 6">
            <a:extLst>
              <a:ext uri="{FF2B5EF4-FFF2-40B4-BE49-F238E27FC236}">
                <a16:creationId xmlns:a16="http://schemas.microsoft.com/office/drawing/2014/main" id="{4958EFBD-4586-BB83-CA53-0D15DA919015}"/>
              </a:ext>
            </a:extLst>
          </p:cNvPr>
          <p:cNvPicPr>
            <a:picLocks noChangeAspect="1"/>
          </p:cNvPicPr>
          <p:nvPr/>
        </p:nvPicPr>
        <p:blipFill>
          <a:blip r:embed="rId2"/>
          <a:stretch>
            <a:fillRect/>
          </a:stretch>
        </p:blipFill>
        <p:spPr>
          <a:xfrm>
            <a:off x="232002" y="1373356"/>
            <a:ext cx="5677392" cy="4396673"/>
          </a:xfrm>
          <a:prstGeom prst="rect">
            <a:avLst/>
          </a:prstGeom>
        </p:spPr>
      </p:pic>
      <p:sp>
        <p:nvSpPr>
          <p:cNvPr id="9" name="TextBox 8">
            <a:extLst>
              <a:ext uri="{FF2B5EF4-FFF2-40B4-BE49-F238E27FC236}">
                <a16:creationId xmlns:a16="http://schemas.microsoft.com/office/drawing/2014/main" id="{E8230F55-260A-0987-29AC-DB3194DAF1A8}"/>
              </a:ext>
            </a:extLst>
          </p:cNvPr>
          <p:cNvSpPr txBox="1"/>
          <p:nvPr/>
        </p:nvSpPr>
        <p:spPr>
          <a:xfrm>
            <a:off x="6097622" y="1373356"/>
            <a:ext cx="6094378" cy="1015663"/>
          </a:xfrm>
          <a:prstGeom prst="rect">
            <a:avLst/>
          </a:prstGeom>
          <a:noFill/>
        </p:spPr>
        <p:txBody>
          <a:bodyPr wrap="square">
            <a:spAutoFit/>
          </a:bodyPr>
          <a:lstStyle/>
          <a:p>
            <a:r>
              <a:rPr lang="en-IN" sz="2000" b="0" i="0" dirty="0">
                <a:solidFill>
                  <a:srgbClr val="D1D5DB"/>
                </a:solidFill>
                <a:effectLst/>
                <a:latin typeface="Söhne"/>
              </a:rPr>
              <a:t>This analysis allows us to understand customer preferences, evaluate the popularity of different product categories, and optimize our sales strategies accordingly.</a:t>
            </a:r>
            <a:endParaRPr lang="en-US" sz="2000" dirty="0"/>
          </a:p>
        </p:txBody>
      </p:sp>
      <p:sp>
        <p:nvSpPr>
          <p:cNvPr id="11" name="TextBox 10">
            <a:extLst>
              <a:ext uri="{FF2B5EF4-FFF2-40B4-BE49-F238E27FC236}">
                <a16:creationId xmlns:a16="http://schemas.microsoft.com/office/drawing/2014/main" id="{2BC5592E-CB14-716D-A52B-67748F3078B4}"/>
              </a:ext>
            </a:extLst>
          </p:cNvPr>
          <p:cNvSpPr txBox="1"/>
          <p:nvPr/>
        </p:nvSpPr>
        <p:spPr>
          <a:xfrm>
            <a:off x="6097622" y="2613227"/>
            <a:ext cx="6094378" cy="646331"/>
          </a:xfrm>
          <a:prstGeom prst="rect">
            <a:avLst/>
          </a:prstGeom>
          <a:noFill/>
        </p:spPr>
        <p:txBody>
          <a:bodyPr wrap="square">
            <a:spAutoFit/>
          </a:bodyPr>
          <a:lstStyle/>
          <a:p>
            <a:r>
              <a:rPr lang="en-IN" b="0" i="0" dirty="0">
                <a:solidFill>
                  <a:srgbClr val="D1D5DB"/>
                </a:solidFill>
                <a:effectLst/>
                <a:latin typeface="Söhne"/>
              </a:rPr>
              <a:t>Among the four product types, </a:t>
            </a:r>
            <a:r>
              <a:rPr lang="en-IN" b="1" i="1" dirty="0">
                <a:solidFill>
                  <a:srgbClr val="D1D5DB"/>
                </a:solidFill>
                <a:effectLst/>
                <a:latin typeface="Söhne"/>
              </a:rPr>
              <a:t>Dinner</a:t>
            </a:r>
            <a:r>
              <a:rPr lang="en-IN" b="0" i="0" dirty="0">
                <a:solidFill>
                  <a:srgbClr val="D1D5DB"/>
                </a:solidFill>
                <a:effectLst/>
                <a:latin typeface="Söhne"/>
              </a:rPr>
              <a:t> stands out with the highest sales, indicating its popularity among our customers.</a:t>
            </a:r>
            <a:endParaRPr lang="en-US" dirty="0"/>
          </a:p>
        </p:txBody>
      </p:sp>
      <p:sp>
        <p:nvSpPr>
          <p:cNvPr id="13" name="TextBox 12">
            <a:extLst>
              <a:ext uri="{FF2B5EF4-FFF2-40B4-BE49-F238E27FC236}">
                <a16:creationId xmlns:a16="http://schemas.microsoft.com/office/drawing/2014/main" id="{51D4ADCB-F1F5-25D3-B685-23B1064FB788}"/>
              </a:ext>
            </a:extLst>
          </p:cNvPr>
          <p:cNvSpPr txBox="1"/>
          <p:nvPr/>
        </p:nvSpPr>
        <p:spPr>
          <a:xfrm>
            <a:off x="6026126" y="3598443"/>
            <a:ext cx="6094378" cy="923330"/>
          </a:xfrm>
          <a:prstGeom prst="rect">
            <a:avLst/>
          </a:prstGeom>
          <a:noFill/>
        </p:spPr>
        <p:txBody>
          <a:bodyPr wrap="square">
            <a:spAutoFit/>
          </a:bodyPr>
          <a:lstStyle/>
          <a:p>
            <a:r>
              <a:rPr lang="en-IN" b="0" i="0" dirty="0">
                <a:solidFill>
                  <a:srgbClr val="D1D5DB"/>
                </a:solidFill>
                <a:effectLst/>
                <a:latin typeface="Söhne"/>
              </a:rPr>
              <a:t>On the other hand, </a:t>
            </a:r>
            <a:r>
              <a:rPr lang="en-IN" b="1" i="1" dirty="0">
                <a:solidFill>
                  <a:srgbClr val="D1D5DB"/>
                </a:solidFill>
                <a:effectLst/>
                <a:latin typeface="Söhne"/>
              </a:rPr>
              <a:t>Breakfast</a:t>
            </a:r>
            <a:r>
              <a:rPr lang="en-IN" b="0" i="0" dirty="0">
                <a:solidFill>
                  <a:srgbClr val="D1D5DB"/>
                </a:solidFill>
                <a:effectLst/>
                <a:latin typeface="Söhne"/>
              </a:rPr>
              <a:t> has the lowest sales among the product types, indicating relatively lower customer demand for breakfast-related FMCG products.</a:t>
            </a:r>
            <a:endParaRPr lang="en-US" dirty="0"/>
          </a:p>
        </p:txBody>
      </p:sp>
      <p:sp>
        <p:nvSpPr>
          <p:cNvPr id="15" name="TextBox 14">
            <a:extLst>
              <a:ext uri="{FF2B5EF4-FFF2-40B4-BE49-F238E27FC236}">
                <a16:creationId xmlns:a16="http://schemas.microsoft.com/office/drawing/2014/main" id="{84440578-C059-AA94-2795-508CE0C4F138}"/>
              </a:ext>
            </a:extLst>
          </p:cNvPr>
          <p:cNvSpPr txBox="1"/>
          <p:nvPr/>
        </p:nvSpPr>
        <p:spPr>
          <a:xfrm>
            <a:off x="6096000" y="4727810"/>
            <a:ext cx="6407126" cy="923330"/>
          </a:xfrm>
          <a:prstGeom prst="rect">
            <a:avLst/>
          </a:prstGeom>
          <a:noFill/>
        </p:spPr>
        <p:txBody>
          <a:bodyPr wrap="square">
            <a:spAutoFit/>
          </a:bodyPr>
          <a:lstStyle/>
          <a:p>
            <a:r>
              <a:rPr lang="en-IN" b="0" i="0" dirty="0">
                <a:solidFill>
                  <a:srgbClr val="D1D5DB"/>
                </a:solidFill>
                <a:effectLst/>
                <a:latin typeface="Söhne"/>
              </a:rPr>
              <a:t>Lunch and Snacks have comparably equal sales, suggesting a similar level of customer interest and engagement with these product categories.</a:t>
            </a:r>
            <a:endParaRPr lang="en-US" dirty="0"/>
          </a:p>
        </p:txBody>
      </p:sp>
    </p:spTree>
    <p:extLst>
      <p:ext uri="{BB962C8B-B14F-4D97-AF65-F5344CB8AC3E}">
        <p14:creationId xmlns:p14="http://schemas.microsoft.com/office/powerpoint/2010/main" val="30685809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403B2A-4686-C715-B3D3-B0E3B7AA3EFE}"/>
              </a:ext>
            </a:extLst>
          </p:cNvPr>
          <p:cNvSpPr txBox="1"/>
          <p:nvPr/>
        </p:nvSpPr>
        <p:spPr>
          <a:xfrm>
            <a:off x="953311" y="1536174"/>
            <a:ext cx="10243225" cy="4401205"/>
          </a:xfrm>
          <a:prstGeom prst="rect">
            <a:avLst/>
          </a:prstGeom>
          <a:noFill/>
        </p:spPr>
        <p:txBody>
          <a:bodyPr wrap="square">
            <a:spAutoFit/>
          </a:bodyPr>
          <a:lstStyle/>
          <a:p>
            <a:pPr algn="l">
              <a:buFont typeface="Arial" panose="020B0604020202020204" pitchFamily="34" charset="0"/>
              <a:buChar char="•"/>
            </a:pPr>
            <a:r>
              <a:rPr lang="en-IN" sz="2800" b="0" i="0" dirty="0">
                <a:solidFill>
                  <a:srgbClr val="D1D5DB"/>
                </a:solidFill>
                <a:effectLst/>
                <a:latin typeface="Söhne"/>
              </a:rPr>
              <a:t>Our FMCG Sales Dashboard provides a comprehensive view of sales performance, enabling data-driven decision-making.</a:t>
            </a:r>
          </a:p>
          <a:p>
            <a:pPr algn="l">
              <a:buFont typeface="Arial" panose="020B0604020202020204" pitchFamily="34" charset="0"/>
              <a:buChar char="•"/>
            </a:pPr>
            <a:r>
              <a:rPr lang="en-IN" sz="2800" b="0" i="0" dirty="0">
                <a:solidFill>
                  <a:srgbClr val="D1D5DB"/>
                </a:solidFill>
                <a:effectLst/>
                <a:latin typeface="Söhne"/>
              </a:rPr>
              <a:t>By analysing store-wise sales, we can identify top-performing stores and areas for improvement.</a:t>
            </a:r>
          </a:p>
          <a:p>
            <a:pPr algn="l">
              <a:buFont typeface="Arial" panose="020B0604020202020204" pitchFamily="34" charset="0"/>
              <a:buChar char="•"/>
            </a:pPr>
            <a:r>
              <a:rPr lang="en-IN" sz="2800" b="0" i="0" dirty="0">
                <a:solidFill>
                  <a:srgbClr val="D1D5DB"/>
                </a:solidFill>
                <a:effectLst/>
                <a:latin typeface="Söhne"/>
              </a:rPr>
              <a:t>Month-wise sales growth highlights peak and slow periods, allowing us to optimize resources and plan targeted strategies.</a:t>
            </a:r>
          </a:p>
          <a:p>
            <a:pPr algn="l">
              <a:buFont typeface="Arial" panose="020B0604020202020204" pitchFamily="34" charset="0"/>
              <a:buChar char="•"/>
            </a:pPr>
            <a:r>
              <a:rPr lang="en-IN" sz="2800" b="0" i="0" dirty="0">
                <a:solidFill>
                  <a:srgbClr val="D1D5DB"/>
                </a:solidFill>
                <a:effectLst/>
                <a:latin typeface="Söhne"/>
              </a:rPr>
              <a:t>Area Manager-wise sales analysis helps identify top performers and support underperformers for overall sales improvement.</a:t>
            </a:r>
          </a:p>
          <a:p>
            <a:pPr algn="l">
              <a:buFont typeface="Arial" panose="020B0604020202020204" pitchFamily="34" charset="0"/>
              <a:buChar char="•"/>
            </a:pPr>
            <a:r>
              <a:rPr lang="en-IN" sz="2800" b="0" i="0" dirty="0">
                <a:solidFill>
                  <a:srgbClr val="D1D5DB"/>
                </a:solidFill>
                <a:effectLst/>
                <a:latin typeface="Söhne"/>
              </a:rPr>
              <a:t>Product-wise sales analysis enables us to leverage successful categories, address challenges, and optimize our product offerings.</a:t>
            </a:r>
          </a:p>
        </p:txBody>
      </p:sp>
      <p:sp>
        <p:nvSpPr>
          <p:cNvPr id="7" name="TextBox 6">
            <a:extLst>
              <a:ext uri="{FF2B5EF4-FFF2-40B4-BE49-F238E27FC236}">
                <a16:creationId xmlns:a16="http://schemas.microsoft.com/office/drawing/2014/main" id="{7A8538AE-E30F-124B-3E63-748E2DFDDDE9}"/>
              </a:ext>
            </a:extLst>
          </p:cNvPr>
          <p:cNvSpPr txBox="1"/>
          <p:nvPr/>
        </p:nvSpPr>
        <p:spPr>
          <a:xfrm>
            <a:off x="4106287" y="121754"/>
            <a:ext cx="3979425" cy="1107996"/>
          </a:xfrm>
          <a:prstGeom prst="rect">
            <a:avLst/>
          </a:prstGeom>
          <a:noFill/>
        </p:spPr>
        <p:txBody>
          <a:bodyPr wrap="square">
            <a:spAutoFit/>
          </a:bodyPr>
          <a:lstStyle/>
          <a:p>
            <a:pPr algn="l"/>
            <a:r>
              <a:rPr lang="en-IN" sz="6600" b="0" i="0" dirty="0">
                <a:solidFill>
                  <a:srgbClr val="D1D5DB"/>
                </a:solidFill>
                <a:effectLst/>
                <a:latin typeface="Söhne"/>
              </a:rPr>
              <a:t>Conclusion</a:t>
            </a:r>
          </a:p>
        </p:txBody>
      </p:sp>
    </p:spTree>
    <p:extLst>
      <p:ext uri="{BB962C8B-B14F-4D97-AF65-F5344CB8AC3E}">
        <p14:creationId xmlns:p14="http://schemas.microsoft.com/office/powerpoint/2010/main" val="67953177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CA9D6-E518-3E4D-74F6-4E190E5A60C9}"/>
              </a:ext>
            </a:extLst>
          </p:cNvPr>
          <p:cNvSpPr>
            <a:spLocks noGrp="1"/>
          </p:cNvSpPr>
          <p:nvPr>
            <p:ph type="ctrTitle"/>
          </p:nvPr>
        </p:nvSpPr>
        <p:spPr>
          <a:xfrm>
            <a:off x="1673090" y="1070043"/>
            <a:ext cx="9001462" cy="4036978"/>
          </a:xfrm>
        </p:spPr>
        <p:txBody>
          <a:bodyPr>
            <a:normAutofit fontScale="90000"/>
          </a:bodyPr>
          <a:lstStyle/>
          <a:p>
            <a:r>
              <a:rPr lang="en-US" sz="19900" dirty="0"/>
              <a:t>Thank</a:t>
            </a:r>
            <a:r>
              <a:rPr lang="en-US" dirty="0"/>
              <a:t> You</a:t>
            </a:r>
          </a:p>
        </p:txBody>
      </p:sp>
    </p:spTree>
    <p:extLst>
      <p:ext uri="{BB962C8B-B14F-4D97-AF65-F5344CB8AC3E}">
        <p14:creationId xmlns:p14="http://schemas.microsoft.com/office/powerpoint/2010/main" val="450628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A7FC-C731-0377-0E30-CEC6B870E69F}"/>
              </a:ext>
            </a:extLst>
          </p:cNvPr>
          <p:cNvSpPr>
            <a:spLocks noGrp="1"/>
          </p:cNvSpPr>
          <p:nvPr>
            <p:ph type="ctrTitle"/>
          </p:nvPr>
        </p:nvSpPr>
        <p:spPr>
          <a:xfrm>
            <a:off x="3173150" y="254452"/>
            <a:ext cx="8574622" cy="964297"/>
          </a:xfrm>
        </p:spPr>
        <p:txBody>
          <a:bodyPr>
            <a:normAutofit/>
          </a:bodyPr>
          <a:lstStyle/>
          <a:p>
            <a:pPr algn="r"/>
            <a:r>
              <a:rPr lang="en-US" sz="5400" dirty="0">
                <a:solidFill>
                  <a:schemeClr val="accent3"/>
                </a:solidFill>
                <a:latin typeface="Baskerville Old Face" panose="02020602080505020303" pitchFamily="18" charset="77"/>
                <a:ea typeface="Baskerville" panose="02020502070401020303" pitchFamily="18" charset="0"/>
                <a:cs typeface="Calibri Light"/>
              </a:rPr>
              <a:t>Meet our team</a:t>
            </a:r>
            <a:endParaRPr lang="en-US" sz="5400" dirty="0"/>
          </a:p>
        </p:txBody>
      </p:sp>
      <p:sp>
        <p:nvSpPr>
          <p:cNvPr id="3" name="Subtitle 2">
            <a:extLst>
              <a:ext uri="{FF2B5EF4-FFF2-40B4-BE49-F238E27FC236}">
                <a16:creationId xmlns:a16="http://schemas.microsoft.com/office/drawing/2014/main" id="{318D2916-BB00-954E-1BCF-2221DDF404ED}"/>
              </a:ext>
            </a:extLst>
          </p:cNvPr>
          <p:cNvSpPr>
            <a:spLocks noGrp="1"/>
          </p:cNvSpPr>
          <p:nvPr>
            <p:ph type="subTitle" idx="1"/>
          </p:nvPr>
        </p:nvSpPr>
        <p:spPr>
          <a:xfrm>
            <a:off x="2783855" y="1370835"/>
            <a:ext cx="2994375" cy="894944"/>
          </a:xfrm>
        </p:spPr>
        <p:txBody>
          <a:bodyPr>
            <a:normAutofit/>
          </a:bodyPr>
          <a:lstStyle/>
          <a:p>
            <a:pPr algn="l"/>
            <a:r>
              <a:rPr lang="en-US" sz="2800" dirty="0">
                <a:solidFill>
                  <a:srgbClr val="A89374"/>
                </a:solidFill>
              </a:rPr>
              <a:t>From Group 4</a:t>
            </a:r>
          </a:p>
        </p:txBody>
      </p:sp>
      <p:sp>
        <p:nvSpPr>
          <p:cNvPr id="4" name="Subtitle 2">
            <a:extLst>
              <a:ext uri="{FF2B5EF4-FFF2-40B4-BE49-F238E27FC236}">
                <a16:creationId xmlns:a16="http://schemas.microsoft.com/office/drawing/2014/main" id="{512F1C7F-6D92-F39F-920F-E2C70E0975DC}"/>
              </a:ext>
            </a:extLst>
          </p:cNvPr>
          <p:cNvSpPr txBox="1">
            <a:spLocks/>
          </p:cNvSpPr>
          <p:nvPr/>
        </p:nvSpPr>
        <p:spPr>
          <a:xfrm>
            <a:off x="2890859" y="2048214"/>
            <a:ext cx="7469098" cy="2698883"/>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342900" indent="-342900" algn="l">
              <a:buFont typeface="Wingdings" panose="05000000000000000000" pitchFamily="2" charset="2"/>
              <a:buChar char="§"/>
            </a:pPr>
            <a:r>
              <a:rPr lang="en-US" dirty="0"/>
              <a:t>Mr. Shubham Kumar Rai</a:t>
            </a:r>
          </a:p>
          <a:p>
            <a:pPr marL="342900" indent="-342900" algn="l">
              <a:buFont typeface="Wingdings" panose="05000000000000000000" pitchFamily="2" charset="2"/>
              <a:buChar char="§"/>
            </a:pPr>
            <a:r>
              <a:rPr lang="en-US" dirty="0"/>
              <a:t>Miss. Vaishali  Jayawantrao  Salunkhe</a:t>
            </a:r>
          </a:p>
          <a:p>
            <a:pPr marL="342900" indent="-342900" algn="l">
              <a:buFont typeface="Wingdings" panose="05000000000000000000" pitchFamily="2" charset="2"/>
              <a:buChar char="§"/>
            </a:pPr>
            <a:r>
              <a:rPr lang="en-US" dirty="0"/>
              <a:t>Mr. Rushikesh Kshirsagar</a:t>
            </a:r>
          </a:p>
          <a:p>
            <a:pPr marL="342900" indent="-342900" algn="l">
              <a:buFont typeface="Wingdings" panose="05000000000000000000" pitchFamily="2" charset="2"/>
              <a:buChar char="§"/>
            </a:pPr>
            <a:r>
              <a:rPr lang="en-US" dirty="0"/>
              <a:t>Ms. V. Asha</a:t>
            </a:r>
          </a:p>
          <a:p>
            <a:pPr marL="342900" indent="-342900" algn="l">
              <a:buFont typeface="Wingdings" panose="05000000000000000000" pitchFamily="2" charset="2"/>
              <a:buChar char="§"/>
            </a:pPr>
            <a:r>
              <a:rPr lang="en-US" dirty="0"/>
              <a:t>Mr. Aditya Naik </a:t>
            </a:r>
          </a:p>
        </p:txBody>
      </p:sp>
      <p:sp>
        <p:nvSpPr>
          <p:cNvPr id="8" name="Subtitle 2">
            <a:extLst>
              <a:ext uri="{FF2B5EF4-FFF2-40B4-BE49-F238E27FC236}">
                <a16:creationId xmlns:a16="http://schemas.microsoft.com/office/drawing/2014/main" id="{245E2D71-AF2D-592C-0016-D1A396E262FE}"/>
              </a:ext>
            </a:extLst>
          </p:cNvPr>
          <p:cNvSpPr txBox="1">
            <a:spLocks/>
          </p:cNvSpPr>
          <p:nvPr/>
        </p:nvSpPr>
        <p:spPr>
          <a:xfrm>
            <a:off x="7081736" y="5731891"/>
            <a:ext cx="4828162" cy="499981"/>
          </a:xfrm>
          <a:prstGeom prst="rect">
            <a:avLst/>
          </a:prstGeom>
        </p:spPr>
        <p:txBody>
          <a:bodyPr vert="horz" lIns="91440" tIns="45720" rIns="91440" bIns="45720" rtlCol="0" anchor="t">
            <a:normAutofit lnSpcReduction="1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en-US" sz="2800" dirty="0">
                <a:solidFill>
                  <a:srgbClr val="A89374"/>
                </a:solidFill>
                <a:latin typeface="Bahnschrift Light" panose="020B0502040204020203" pitchFamily="34" charset="0"/>
              </a:rPr>
              <a:t>Mentor- Mr. Mahendra Singh</a:t>
            </a:r>
          </a:p>
        </p:txBody>
      </p:sp>
    </p:spTree>
    <p:extLst>
      <p:ext uri="{BB962C8B-B14F-4D97-AF65-F5344CB8AC3E}">
        <p14:creationId xmlns:p14="http://schemas.microsoft.com/office/powerpoint/2010/main" val="398799448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8D0D57-A2C2-FD27-AB88-EDF0DA5CD70A}"/>
              </a:ext>
            </a:extLst>
          </p:cNvPr>
          <p:cNvSpPr>
            <a:spLocks noGrp="1"/>
          </p:cNvSpPr>
          <p:nvPr>
            <p:ph type="title"/>
          </p:nvPr>
        </p:nvSpPr>
        <p:spPr>
          <a:xfrm>
            <a:off x="3908736" y="0"/>
            <a:ext cx="4374528" cy="1755940"/>
          </a:xfrm>
        </p:spPr>
        <p:txBody>
          <a:bodyPr>
            <a:normAutofit/>
          </a:bodyPr>
          <a:lstStyle/>
          <a:p>
            <a:r>
              <a:rPr lang="en-US" sz="6600" dirty="0">
                <a:latin typeface="Baskerville Old Face" panose="02020602080505020303" pitchFamily="18" charset="77"/>
                <a:cs typeface="Calibri Light"/>
              </a:rPr>
              <a:t>Agenda</a:t>
            </a:r>
            <a:endParaRPr lang="en-US" sz="6600" dirty="0">
              <a:latin typeface="Baskerville Old Face" panose="02020602080505020303" pitchFamily="18" charset="77"/>
            </a:endParaRPr>
          </a:p>
        </p:txBody>
      </p:sp>
      <p:sp>
        <p:nvSpPr>
          <p:cNvPr id="10" name="Slide Number Placeholder 5">
            <a:extLst>
              <a:ext uri="{FF2B5EF4-FFF2-40B4-BE49-F238E27FC236}">
                <a16:creationId xmlns:a16="http://schemas.microsoft.com/office/drawing/2014/main" id="{6B9E6E71-6D8E-B3BC-B68D-A7AA6EC400E1}"/>
              </a:ext>
            </a:extLst>
          </p:cNvPr>
          <p:cNvSpPr>
            <a:spLocks noGrp="1"/>
          </p:cNvSpPr>
          <p:nvPr>
            <p:ph type="sldNum" sz="quarter" idx="12"/>
          </p:nvPr>
        </p:nvSpPr>
        <p:spPr>
          <a:xfrm>
            <a:off x="9208008" y="6356350"/>
            <a:ext cx="2743200" cy="365125"/>
          </a:xfrm>
        </p:spPr>
        <p:txBody>
          <a:bodyPr/>
          <a:lstStyle/>
          <a:p>
            <a:fld id="{294A09A9-5501-47C1-A89A-A340965A2BE2}" type="slidenum">
              <a:rPr lang="en-US" smtClean="0"/>
              <a:t>3</a:t>
            </a:fld>
            <a:endParaRPr lang="en-US" dirty="0"/>
          </a:p>
        </p:txBody>
      </p:sp>
      <p:sp>
        <p:nvSpPr>
          <p:cNvPr id="5" name="Text Placeholder 3">
            <a:extLst>
              <a:ext uri="{FF2B5EF4-FFF2-40B4-BE49-F238E27FC236}">
                <a16:creationId xmlns:a16="http://schemas.microsoft.com/office/drawing/2014/main" id="{9B29AB8F-03F3-2250-254E-44BD7914E421}"/>
              </a:ext>
            </a:extLst>
          </p:cNvPr>
          <p:cNvSpPr txBox="1">
            <a:spLocks/>
          </p:cNvSpPr>
          <p:nvPr/>
        </p:nvSpPr>
        <p:spPr>
          <a:xfrm>
            <a:off x="1225296" y="1426464"/>
            <a:ext cx="3922776" cy="4242816"/>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US" dirty="0"/>
          </a:p>
        </p:txBody>
      </p:sp>
      <p:sp>
        <p:nvSpPr>
          <p:cNvPr id="8" name="Content Placeholder 2">
            <a:extLst>
              <a:ext uri="{FF2B5EF4-FFF2-40B4-BE49-F238E27FC236}">
                <a16:creationId xmlns:a16="http://schemas.microsoft.com/office/drawing/2014/main" id="{5ADE04B6-4265-419A-7C86-CC7360FA7580}"/>
              </a:ext>
            </a:extLst>
          </p:cNvPr>
          <p:cNvSpPr txBox="1">
            <a:spLocks/>
          </p:cNvSpPr>
          <p:nvPr/>
        </p:nvSpPr>
        <p:spPr>
          <a:xfrm>
            <a:off x="1312164" y="1678118"/>
            <a:ext cx="3749040" cy="430682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nSpc>
                <a:spcPct val="150000"/>
              </a:lnSpc>
              <a:buFont typeface="Arial"/>
              <a:buNone/>
            </a:pPr>
            <a:r>
              <a:rPr lang="en-US" sz="2800" dirty="0">
                <a:solidFill>
                  <a:schemeClr val="accent2">
                    <a:lumMod val="75000"/>
                  </a:schemeClr>
                </a:solidFill>
                <a:latin typeface="Gill Sans Nova Light" panose="020B0302020104020203" pitchFamily="34" charset="0"/>
                <a:cs typeface="Gill Sans Light" panose="020B0302020104020203" pitchFamily="34" charset="-79"/>
              </a:rPr>
              <a:t>Introduction</a:t>
            </a:r>
          </a:p>
          <a:p>
            <a:pPr marL="0" indent="0">
              <a:lnSpc>
                <a:spcPct val="150000"/>
              </a:lnSpc>
              <a:buFont typeface="Arial"/>
              <a:buNone/>
            </a:pPr>
            <a:r>
              <a:rPr lang="en-US" sz="2800" dirty="0">
                <a:solidFill>
                  <a:schemeClr val="accent2">
                    <a:lumMod val="75000"/>
                  </a:schemeClr>
                </a:solidFill>
                <a:latin typeface="Gill Sans Nova Light" panose="020B0302020104020203" pitchFamily="34" charset="0"/>
                <a:cs typeface="Gill Sans Light" panose="020B0302020104020203" pitchFamily="34" charset="-79"/>
              </a:rPr>
              <a:t>About Data Visualization</a:t>
            </a:r>
          </a:p>
          <a:p>
            <a:pPr marL="0" indent="0">
              <a:lnSpc>
                <a:spcPct val="150000"/>
              </a:lnSpc>
              <a:buFont typeface="Arial"/>
              <a:buNone/>
            </a:pPr>
            <a:r>
              <a:rPr lang="en-US" sz="2800" dirty="0">
                <a:solidFill>
                  <a:schemeClr val="accent2">
                    <a:lumMod val="75000"/>
                  </a:schemeClr>
                </a:solidFill>
                <a:latin typeface="Gill Sans Nova Light" panose="020B0302020104020203" pitchFamily="34" charset="0"/>
                <a:cs typeface="Gill Sans Light" panose="020B0302020104020203" pitchFamily="34" charset="-79"/>
              </a:rPr>
              <a:t>KPI</a:t>
            </a:r>
          </a:p>
          <a:p>
            <a:pPr marL="0" indent="0">
              <a:lnSpc>
                <a:spcPct val="150000"/>
              </a:lnSpc>
              <a:buFont typeface="Arial"/>
              <a:buNone/>
            </a:pPr>
            <a:r>
              <a:rPr lang="en-US" sz="2800" dirty="0">
                <a:solidFill>
                  <a:schemeClr val="accent2">
                    <a:lumMod val="75000"/>
                  </a:schemeClr>
                </a:solidFill>
                <a:latin typeface="Gill Sans Nova Light" panose="020B0302020104020203" pitchFamily="34" charset="0"/>
                <a:cs typeface="Gill Sans Light" panose="020B0302020104020203" pitchFamily="34" charset="-79"/>
              </a:rPr>
              <a:t>Summary</a:t>
            </a:r>
          </a:p>
          <a:p>
            <a:endParaRPr lang="en-US" sz="2800" dirty="0">
              <a:solidFill>
                <a:schemeClr val="accent2">
                  <a:lumMod val="75000"/>
                </a:schemeClr>
              </a:solidFill>
              <a:latin typeface="Gill Sans Nova Light" panose="020B0302020104020203" pitchFamily="34" charset="0"/>
              <a:cs typeface="Calibri"/>
            </a:endParaRPr>
          </a:p>
        </p:txBody>
      </p:sp>
    </p:spTree>
    <p:extLst>
      <p:ext uri="{BB962C8B-B14F-4D97-AF65-F5344CB8AC3E}">
        <p14:creationId xmlns:p14="http://schemas.microsoft.com/office/powerpoint/2010/main" val="41551755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342437-8184-C5CF-5285-842DF8525E73}"/>
              </a:ext>
            </a:extLst>
          </p:cNvPr>
          <p:cNvSpPr>
            <a:spLocks noGrp="1"/>
          </p:cNvSpPr>
          <p:nvPr>
            <p:ph type="subTitle" idx="1"/>
          </p:nvPr>
        </p:nvSpPr>
        <p:spPr>
          <a:xfrm>
            <a:off x="1757464" y="1500220"/>
            <a:ext cx="8677071" cy="4316920"/>
          </a:xfrm>
        </p:spPr>
        <p:txBody>
          <a:bodyPr>
            <a:normAutofit/>
          </a:bodyPr>
          <a:lstStyle/>
          <a:p>
            <a:pPr algn="l">
              <a:buFont typeface="Arial" panose="020B0604020202020204" pitchFamily="34" charset="0"/>
              <a:buChar char="•"/>
            </a:pPr>
            <a:r>
              <a:rPr lang="en-IN" b="0" i="0" dirty="0">
                <a:effectLst/>
                <a:latin typeface="Söhne"/>
              </a:rPr>
              <a:t> Welcome to the introduction of our FMCG Sales Dashboard, a powerful tool designed to revolutionize how we monitor and </a:t>
            </a:r>
            <a:r>
              <a:rPr lang="en-IN" dirty="0">
                <a:latin typeface="Söhne"/>
              </a:rPr>
              <a:t>Analyse</a:t>
            </a:r>
            <a:r>
              <a:rPr lang="en-IN" b="0" i="0" dirty="0">
                <a:effectLst/>
                <a:latin typeface="Söhne"/>
              </a:rPr>
              <a:t> sales performance in the Fast-Moving Consumer Goods (FMCG) industry.</a:t>
            </a:r>
          </a:p>
          <a:p>
            <a:pPr algn="l">
              <a:buFont typeface="Arial" panose="020B0604020202020204" pitchFamily="34" charset="0"/>
              <a:buChar char="•"/>
            </a:pPr>
            <a:r>
              <a:rPr lang="en-IN" b="0" i="0" dirty="0">
                <a:effectLst/>
                <a:latin typeface="Söhne"/>
              </a:rPr>
              <a:t> This dashboard provides a comprehensive and interactive view of our sales data, enabling us to make data-driven decisions, improve sales performance, and drive business growth.</a:t>
            </a:r>
          </a:p>
          <a:p>
            <a:pPr algn="l">
              <a:buFont typeface="Arial" panose="020B0604020202020204" pitchFamily="34" charset="0"/>
              <a:buChar char="•"/>
            </a:pPr>
            <a:r>
              <a:rPr lang="en-IN" b="0" i="0" dirty="0">
                <a:effectLst/>
                <a:latin typeface="Söhne"/>
              </a:rPr>
              <a:t> Today, we will explore the various features, benefits, and components of our FMCG Sales Dashboard.</a:t>
            </a:r>
          </a:p>
          <a:p>
            <a:endParaRPr lang="en-US" dirty="0"/>
          </a:p>
        </p:txBody>
      </p:sp>
      <p:sp>
        <p:nvSpPr>
          <p:cNvPr id="12" name="TextBox 11">
            <a:extLst>
              <a:ext uri="{FF2B5EF4-FFF2-40B4-BE49-F238E27FC236}">
                <a16:creationId xmlns:a16="http://schemas.microsoft.com/office/drawing/2014/main" id="{95BCE190-28AC-BDBB-DBC5-CD94291BB35A}"/>
              </a:ext>
            </a:extLst>
          </p:cNvPr>
          <p:cNvSpPr txBox="1"/>
          <p:nvPr/>
        </p:nvSpPr>
        <p:spPr>
          <a:xfrm>
            <a:off x="2231655" y="131100"/>
            <a:ext cx="7728690" cy="1107996"/>
          </a:xfrm>
          <a:prstGeom prst="rect">
            <a:avLst/>
          </a:prstGeom>
          <a:noFill/>
        </p:spPr>
        <p:txBody>
          <a:bodyPr wrap="square">
            <a:spAutoFit/>
          </a:bodyPr>
          <a:lstStyle/>
          <a:p>
            <a:r>
              <a:rPr lang="en-US" sz="6600" b="1" cap="all" dirty="0">
                <a:effectLst>
                  <a:outerShdw blurRad="50800" dist="63500" dir="2700000" algn="tl" rotWithShape="0">
                    <a:srgbClr val="000000">
                      <a:alpha val="48000"/>
                    </a:srgbClr>
                  </a:outerShdw>
                </a:effectLst>
                <a:latin typeface="Baskerville Old Face" panose="02020602080505020303" pitchFamily="18" charset="77"/>
                <a:ea typeface="+mj-ea"/>
                <a:cs typeface="Calibri Light"/>
              </a:rPr>
              <a:t>Introduction</a:t>
            </a:r>
          </a:p>
        </p:txBody>
      </p:sp>
    </p:spTree>
    <p:extLst>
      <p:ext uri="{BB962C8B-B14F-4D97-AF65-F5344CB8AC3E}">
        <p14:creationId xmlns:p14="http://schemas.microsoft.com/office/powerpoint/2010/main" val="20089532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D688B-AD44-29C7-D0AA-D9CF663FE847}"/>
              </a:ext>
            </a:extLst>
          </p:cNvPr>
          <p:cNvSpPr>
            <a:spLocks noGrp="1"/>
          </p:cNvSpPr>
          <p:nvPr>
            <p:ph type="ctrTitle"/>
          </p:nvPr>
        </p:nvSpPr>
        <p:spPr>
          <a:xfrm>
            <a:off x="726330" y="116732"/>
            <a:ext cx="10739337" cy="1404564"/>
          </a:xfrm>
        </p:spPr>
        <p:txBody>
          <a:bodyPr>
            <a:noAutofit/>
          </a:bodyPr>
          <a:lstStyle/>
          <a:p>
            <a:r>
              <a:rPr lang="en-US" sz="6600" dirty="0"/>
              <a:t>DATA VISUALIZATION</a:t>
            </a:r>
          </a:p>
        </p:txBody>
      </p:sp>
      <p:sp>
        <p:nvSpPr>
          <p:cNvPr id="3" name="Subtitle 2">
            <a:extLst>
              <a:ext uri="{FF2B5EF4-FFF2-40B4-BE49-F238E27FC236}">
                <a16:creationId xmlns:a16="http://schemas.microsoft.com/office/drawing/2014/main" id="{EECA9607-5093-1530-5C5D-C897F6E0B66D}"/>
              </a:ext>
            </a:extLst>
          </p:cNvPr>
          <p:cNvSpPr>
            <a:spLocks noGrp="1"/>
          </p:cNvSpPr>
          <p:nvPr>
            <p:ph type="subTitle" idx="1"/>
          </p:nvPr>
        </p:nvSpPr>
        <p:spPr>
          <a:xfrm>
            <a:off x="2197654" y="1788088"/>
            <a:ext cx="7796691" cy="4184695"/>
          </a:xfrm>
        </p:spPr>
        <p:txBody>
          <a:bodyPr>
            <a:normAutofit lnSpcReduction="10000"/>
          </a:bodyPr>
          <a:lstStyle/>
          <a:p>
            <a:pPr marL="342900" indent="-342900" algn="l">
              <a:buFont typeface="Arial" panose="020B0604020202020204" pitchFamily="34" charset="0"/>
              <a:buChar char="•"/>
            </a:pPr>
            <a:r>
              <a:rPr lang="en-US" dirty="0"/>
              <a:t>Data Visualization is a crucial component of FMCG Analytics.</a:t>
            </a:r>
          </a:p>
          <a:p>
            <a:pPr marL="342900" indent="-342900" algn="l">
              <a:buFont typeface="Arial" panose="020B0604020202020204" pitchFamily="34" charset="0"/>
              <a:buChar char="•"/>
            </a:pPr>
            <a:r>
              <a:rPr lang="en-US" dirty="0"/>
              <a:t>It allows us to communicate complex data in a simple easy- to-understand way.</a:t>
            </a:r>
          </a:p>
          <a:p>
            <a:pPr marL="342900" indent="-342900" algn="l">
              <a:buFont typeface="Arial" panose="020B0604020202020204" pitchFamily="34" charset="0"/>
              <a:buChar char="•"/>
            </a:pPr>
            <a:r>
              <a:rPr lang="en-IN" dirty="0"/>
              <a:t>First we identified our Key Performance Indicators (KPIs), then gathered and analysed data and then communicated our findings effectively through data visualization.</a:t>
            </a:r>
          </a:p>
          <a:p>
            <a:pPr marL="342900" indent="-342900" algn="l">
              <a:buFont typeface="Arial" panose="020B0604020202020204" pitchFamily="34" charset="0"/>
              <a:buChar char="•"/>
            </a:pPr>
            <a:r>
              <a:rPr lang="en-IN" dirty="0"/>
              <a:t>Some of the key findings are as follows:</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5427607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E0D7ED2-F633-8FA2-0380-61652892A32D}"/>
              </a:ext>
            </a:extLst>
          </p:cNvPr>
          <p:cNvSpPr>
            <a:spLocks noGrp="1"/>
          </p:cNvSpPr>
          <p:nvPr>
            <p:ph type="subTitle" idx="1"/>
          </p:nvPr>
        </p:nvSpPr>
        <p:spPr>
          <a:xfrm>
            <a:off x="4773910" y="163568"/>
            <a:ext cx="2644180" cy="1285853"/>
          </a:xfrm>
        </p:spPr>
        <p:txBody>
          <a:bodyPr>
            <a:normAutofit/>
          </a:bodyPr>
          <a:lstStyle/>
          <a:p>
            <a:pPr algn="l"/>
            <a:r>
              <a:rPr lang="en-US" sz="6600" dirty="0">
                <a:ln w="3175" cmpd="sng">
                  <a:noFill/>
                </a:ln>
                <a:latin typeface="Baskerville Old Face" panose="02020602080505020303" pitchFamily="18" charset="77"/>
                <a:ea typeface="+mj-ea"/>
                <a:cs typeface="Calibri Light"/>
              </a:rPr>
              <a:t>KPI’s </a:t>
            </a:r>
          </a:p>
        </p:txBody>
      </p:sp>
      <p:sp>
        <p:nvSpPr>
          <p:cNvPr id="8" name="Subtitle 2">
            <a:extLst>
              <a:ext uri="{FF2B5EF4-FFF2-40B4-BE49-F238E27FC236}">
                <a16:creationId xmlns:a16="http://schemas.microsoft.com/office/drawing/2014/main" id="{8B7981B4-ACED-0756-13D2-E36A5056055E}"/>
              </a:ext>
            </a:extLst>
          </p:cNvPr>
          <p:cNvSpPr txBox="1">
            <a:spLocks/>
          </p:cNvSpPr>
          <p:nvPr/>
        </p:nvSpPr>
        <p:spPr>
          <a:xfrm>
            <a:off x="2913461" y="1570836"/>
            <a:ext cx="6987645" cy="4771598"/>
          </a:xfrm>
          <a:prstGeom prst="rect">
            <a:avLst/>
          </a:prstGeom>
        </p:spPr>
        <p:txBody>
          <a:bodyPr vert="horz" lIns="91440" tIns="45720" rIns="91440" bIns="45720" rtlCol="0" anchor="t">
            <a:normAutofit fontScale="92500" lnSpcReduction="1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685800" indent="-685800" algn="l">
              <a:buFont typeface="Arial" panose="020B0604020202020204" pitchFamily="34" charset="0"/>
              <a:buChar char="•"/>
            </a:pPr>
            <a:r>
              <a:rPr lang="en-US" sz="2400" dirty="0">
                <a:ln w="3175" cmpd="sng">
                  <a:noFill/>
                </a:ln>
                <a:latin typeface="Baskerville Old Face" panose="02020602080505020303" pitchFamily="18" charset="77"/>
                <a:ea typeface="+mj-ea"/>
                <a:cs typeface="Calibri Light"/>
              </a:rPr>
              <a:t>Total Sales</a:t>
            </a:r>
          </a:p>
          <a:p>
            <a:pPr marL="685800" indent="-685800" algn="l">
              <a:buFont typeface="Arial" panose="020B0604020202020204" pitchFamily="34" charset="0"/>
              <a:buChar char="•"/>
            </a:pPr>
            <a:r>
              <a:rPr lang="en-US" sz="2400" dirty="0">
                <a:ln w="3175" cmpd="sng">
                  <a:noFill/>
                </a:ln>
                <a:latin typeface="Baskerville Old Face" panose="02020602080505020303" pitchFamily="18" charset="77"/>
                <a:ea typeface="+mj-ea"/>
                <a:cs typeface="Calibri Light"/>
              </a:rPr>
              <a:t>Store Wise Sales</a:t>
            </a:r>
          </a:p>
          <a:p>
            <a:pPr marL="685800" indent="-685800" algn="l">
              <a:buFont typeface="Arial" panose="020B0604020202020204" pitchFamily="34" charset="0"/>
              <a:buChar char="•"/>
            </a:pPr>
            <a:r>
              <a:rPr lang="en-US" sz="2400" dirty="0">
                <a:ln w="3175" cmpd="sng">
                  <a:noFill/>
                </a:ln>
                <a:latin typeface="Baskerville Old Face" panose="02020602080505020303" pitchFamily="18" charset="77"/>
                <a:ea typeface="+mj-ea"/>
                <a:cs typeface="Calibri Light"/>
              </a:rPr>
              <a:t>Sales Growth</a:t>
            </a:r>
          </a:p>
          <a:p>
            <a:pPr marL="685800" indent="-685800" algn="l">
              <a:buFont typeface="Arial" panose="020B0604020202020204" pitchFamily="34" charset="0"/>
              <a:buChar char="•"/>
            </a:pPr>
            <a:r>
              <a:rPr lang="en-US" sz="2400" dirty="0">
                <a:ln w="3175" cmpd="sng">
                  <a:noFill/>
                </a:ln>
                <a:latin typeface="Baskerville Old Face" panose="02020602080505020303" pitchFamily="18" charset="77"/>
                <a:ea typeface="+mj-ea"/>
                <a:cs typeface="Calibri Light"/>
              </a:rPr>
              <a:t>Daily Sales Trend</a:t>
            </a:r>
          </a:p>
          <a:p>
            <a:pPr marL="685800" indent="-685800" algn="l">
              <a:buFont typeface="Arial" panose="020B0604020202020204" pitchFamily="34" charset="0"/>
              <a:buChar char="•"/>
            </a:pPr>
            <a:r>
              <a:rPr lang="en-US" sz="2400" dirty="0">
                <a:ln w="3175" cmpd="sng">
                  <a:noFill/>
                </a:ln>
                <a:latin typeface="Baskerville Old Face" panose="02020602080505020303" pitchFamily="18" charset="77"/>
                <a:ea typeface="+mj-ea"/>
                <a:cs typeface="Calibri Light"/>
              </a:rPr>
              <a:t>Brand Wise Sales</a:t>
            </a:r>
          </a:p>
          <a:p>
            <a:pPr marL="685800" indent="-685800" algn="l">
              <a:buFont typeface="Arial" panose="020B0604020202020204" pitchFamily="34" charset="0"/>
              <a:buChar char="•"/>
            </a:pPr>
            <a:r>
              <a:rPr lang="en-US" sz="2400" dirty="0">
                <a:ln w="3175" cmpd="sng">
                  <a:noFill/>
                </a:ln>
                <a:latin typeface="Baskerville Old Face" panose="02020602080505020303" pitchFamily="18" charset="77"/>
                <a:ea typeface="+mj-ea"/>
                <a:cs typeface="Calibri Light"/>
              </a:rPr>
              <a:t>Area Manager Wise Sales</a:t>
            </a:r>
          </a:p>
          <a:p>
            <a:pPr marL="685800" indent="-685800" algn="l">
              <a:buFont typeface="Arial" panose="020B0604020202020204" pitchFamily="34" charset="0"/>
              <a:buChar char="•"/>
            </a:pPr>
            <a:r>
              <a:rPr lang="en-US" sz="2400" dirty="0">
                <a:ln w="3175" cmpd="sng">
                  <a:noFill/>
                </a:ln>
                <a:latin typeface="Baskerville Old Face" panose="02020602080505020303" pitchFamily="18" charset="77"/>
                <a:ea typeface="+mj-ea"/>
                <a:cs typeface="Calibri Light"/>
              </a:rPr>
              <a:t>Model Wise Sales</a:t>
            </a:r>
          </a:p>
          <a:p>
            <a:pPr marL="685800" indent="-685800" algn="l">
              <a:buFont typeface="Arial" panose="020B0604020202020204" pitchFamily="34" charset="0"/>
              <a:buChar char="•"/>
            </a:pPr>
            <a:r>
              <a:rPr lang="en-US" sz="2400" dirty="0">
                <a:ln w="3175" cmpd="sng">
                  <a:noFill/>
                </a:ln>
                <a:latin typeface="Baskerville Old Face" panose="02020602080505020303" pitchFamily="18" charset="77"/>
                <a:ea typeface="+mj-ea"/>
                <a:cs typeface="Calibri Light"/>
              </a:rPr>
              <a:t>Sales Comparison</a:t>
            </a:r>
          </a:p>
          <a:p>
            <a:pPr marL="685800" indent="-685800" algn="l">
              <a:buFont typeface="Arial" panose="020B0604020202020204" pitchFamily="34" charset="0"/>
              <a:buChar char="•"/>
            </a:pPr>
            <a:r>
              <a:rPr lang="en-US" sz="2400" dirty="0">
                <a:ln w="3175" cmpd="sng">
                  <a:noFill/>
                </a:ln>
                <a:latin typeface="Baskerville Old Face" panose="02020602080505020303" pitchFamily="18" charset="77"/>
                <a:ea typeface="+mj-ea"/>
                <a:cs typeface="Calibri Light"/>
              </a:rPr>
              <a:t>Product Wise Sales</a:t>
            </a:r>
          </a:p>
          <a:p>
            <a:pPr marL="685800" indent="-685800" algn="l">
              <a:buFont typeface="Arial" panose="020B0604020202020204" pitchFamily="34" charset="0"/>
              <a:buChar char="•"/>
            </a:pPr>
            <a:endParaRPr lang="en-US" sz="1400" dirty="0">
              <a:ln w="3175" cmpd="sng">
                <a:noFill/>
              </a:ln>
              <a:latin typeface="Baskerville Old Face" panose="02020602080505020303" pitchFamily="18" charset="77"/>
              <a:ea typeface="+mj-ea"/>
              <a:cs typeface="Calibri Light"/>
            </a:endParaRPr>
          </a:p>
          <a:p>
            <a:pPr marL="1543050" lvl="3" indent="-171450" algn="l">
              <a:buFont typeface="Arial" panose="020B0604020202020204" pitchFamily="34" charset="0"/>
              <a:buChar char="•"/>
            </a:pPr>
            <a:r>
              <a:rPr lang="en-US" sz="1200" dirty="0">
                <a:ln w="3175" cmpd="sng">
                  <a:noFill/>
                </a:ln>
                <a:latin typeface="Baskerville Old Face" panose="02020602080505020303" pitchFamily="18" charset="77"/>
                <a:ea typeface="+mj-ea"/>
                <a:cs typeface="Calibri Light"/>
              </a:rPr>
              <a:t> </a:t>
            </a:r>
          </a:p>
          <a:p>
            <a:pPr marL="1543050" lvl="3" indent="-171450" algn="l">
              <a:buFont typeface="Arial" panose="020B0604020202020204" pitchFamily="34" charset="0"/>
              <a:buChar char="•"/>
            </a:pPr>
            <a:endParaRPr lang="en-US" sz="1200" dirty="0">
              <a:ln w="3175" cmpd="sng">
                <a:noFill/>
              </a:ln>
              <a:latin typeface="Baskerville Old Face" panose="02020602080505020303" pitchFamily="18" charset="77"/>
              <a:ea typeface="+mj-ea"/>
              <a:cs typeface="Calibri Light"/>
            </a:endParaRPr>
          </a:p>
        </p:txBody>
      </p:sp>
    </p:spTree>
    <p:extLst>
      <p:ext uri="{BB962C8B-B14F-4D97-AF65-F5344CB8AC3E}">
        <p14:creationId xmlns:p14="http://schemas.microsoft.com/office/powerpoint/2010/main" val="38512495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B41D7-86A0-BF8D-4CC9-0B2FED435D5B}"/>
              </a:ext>
            </a:extLst>
          </p:cNvPr>
          <p:cNvSpPr>
            <a:spLocks noGrp="1"/>
          </p:cNvSpPr>
          <p:nvPr>
            <p:ph type="ctrTitle"/>
          </p:nvPr>
        </p:nvSpPr>
        <p:spPr>
          <a:xfrm>
            <a:off x="2414080" y="81423"/>
            <a:ext cx="7363839" cy="1322961"/>
          </a:xfrm>
        </p:spPr>
        <p:txBody>
          <a:bodyPr>
            <a:normAutofit/>
          </a:bodyPr>
          <a:lstStyle/>
          <a:p>
            <a:r>
              <a:rPr lang="en-US" sz="6600" dirty="0"/>
              <a:t>Total Sales</a:t>
            </a:r>
          </a:p>
        </p:txBody>
      </p:sp>
      <p:sp>
        <p:nvSpPr>
          <p:cNvPr id="3" name="Subtitle 2">
            <a:extLst>
              <a:ext uri="{FF2B5EF4-FFF2-40B4-BE49-F238E27FC236}">
                <a16:creationId xmlns:a16="http://schemas.microsoft.com/office/drawing/2014/main" id="{EB0C21A1-6B77-E046-8D04-E09E33F7CEC9}"/>
              </a:ext>
            </a:extLst>
          </p:cNvPr>
          <p:cNvSpPr>
            <a:spLocks noGrp="1"/>
          </p:cNvSpPr>
          <p:nvPr>
            <p:ph type="subTitle" idx="1"/>
          </p:nvPr>
        </p:nvSpPr>
        <p:spPr>
          <a:xfrm>
            <a:off x="2181487" y="3550597"/>
            <a:ext cx="7829023" cy="2344365"/>
          </a:xfrm>
        </p:spPr>
        <p:txBody>
          <a:bodyPr>
            <a:normAutofit lnSpcReduction="10000"/>
          </a:bodyPr>
          <a:lstStyle/>
          <a:p>
            <a:pPr algn="l">
              <a:buFont typeface="Arial" panose="020B0604020202020204" pitchFamily="34" charset="0"/>
              <a:buChar char="•"/>
            </a:pPr>
            <a:r>
              <a:rPr lang="en-IN" b="0" i="0" dirty="0">
                <a:effectLst/>
                <a:latin typeface="Söhne"/>
              </a:rPr>
              <a:t>One of the first  key metrics we track in our FMCG Sales Dashboard is the Total Sales, which provides an overview of the overall revenue generated by our products or services.</a:t>
            </a:r>
          </a:p>
          <a:p>
            <a:pPr algn="l">
              <a:buFont typeface="Arial" panose="020B0604020202020204" pitchFamily="34" charset="0"/>
              <a:buChar char="•"/>
            </a:pPr>
            <a:r>
              <a:rPr lang="en-IN" b="0" i="0" dirty="0">
                <a:effectLst/>
                <a:latin typeface="Söhne"/>
              </a:rPr>
              <a:t>This metric is vital for assessing the financial health and success of our business.</a:t>
            </a:r>
          </a:p>
          <a:p>
            <a:pPr algn="l"/>
            <a:endParaRPr lang="en-US" dirty="0"/>
          </a:p>
        </p:txBody>
      </p:sp>
      <p:pic>
        <p:nvPicPr>
          <p:cNvPr id="10" name="Picture 9">
            <a:extLst>
              <a:ext uri="{FF2B5EF4-FFF2-40B4-BE49-F238E27FC236}">
                <a16:creationId xmlns:a16="http://schemas.microsoft.com/office/drawing/2014/main" id="{63322AD3-81FE-7D62-896C-CA0E5DFC72D9}"/>
              </a:ext>
            </a:extLst>
          </p:cNvPr>
          <p:cNvPicPr>
            <a:picLocks noChangeAspect="1"/>
          </p:cNvPicPr>
          <p:nvPr/>
        </p:nvPicPr>
        <p:blipFill>
          <a:blip r:embed="rId2"/>
          <a:stretch>
            <a:fillRect/>
          </a:stretch>
        </p:blipFill>
        <p:spPr>
          <a:xfrm>
            <a:off x="3172837" y="1819416"/>
            <a:ext cx="5846324" cy="1487988"/>
          </a:xfrm>
          <a:prstGeom prst="rect">
            <a:avLst/>
          </a:prstGeom>
        </p:spPr>
      </p:pic>
    </p:spTree>
    <p:extLst>
      <p:ext uri="{BB962C8B-B14F-4D97-AF65-F5344CB8AC3E}">
        <p14:creationId xmlns:p14="http://schemas.microsoft.com/office/powerpoint/2010/main" val="42317190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E382-195F-CB8E-EF4C-BAF212CD8DC8}"/>
              </a:ext>
            </a:extLst>
          </p:cNvPr>
          <p:cNvSpPr>
            <a:spLocks noGrp="1"/>
          </p:cNvSpPr>
          <p:nvPr>
            <p:ph type="ctrTitle"/>
          </p:nvPr>
        </p:nvSpPr>
        <p:spPr>
          <a:xfrm>
            <a:off x="1578312" y="203971"/>
            <a:ext cx="9035375" cy="998938"/>
          </a:xfrm>
        </p:spPr>
        <p:txBody>
          <a:bodyPr>
            <a:noAutofit/>
          </a:bodyPr>
          <a:lstStyle/>
          <a:p>
            <a:pPr algn="l"/>
            <a:r>
              <a:rPr lang="en-US" sz="6600" dirty="0"/>
              <a:t>Store Wise Sales</a:t>
            </a:r>
          </a:p>
        </p:txBody>
      </p:sp>
      <p:pic>
        <p:nvPicPr>
          <p:cNvPr id="5" name="Picture 4">
            <a:extLst>
              <a:ext uri="{FF2B5EF4-FFF2-40B4-BE49-F238E27FC236}">
                <a16:creationId xmlns:a16="http://schemas.microsoft.com/office/drawing/2014/main" id="{D77DAF7A-9152-B1BC-8015-4F91FB2CE7D5}"/>
              </a:ext>
            </a:extLst>
          </p:cNvPr>
          <p:cNvPicPr>
            <a:picLocks noChangeAspect="1"/>
          </p:cNvPicPr>
          <p:nvPr/>
        </p:nvPicPr>
        <p:blipFill rotWithShape="1">
          <a:blip r:embed="rId2"/>
          <a:srcRect l="4495" t="7142" r="2318"/>
          <a:stretch/>
        </p:blipFill>
        <p:spPr>
          <a:xfrm>
            <a:off x="340468" y="1449421"/>
            <a:ext cx="5160713" cy="2130358"/>
          </a:xfrm>
          <a:prstGeom prst="rect">
            <a:avLst/>
          </a:prstGeom>
        </p:spPr>
      </p:pic>
      <p:pic>
        <p:nvPicPr>
          <p:cNvPr id="7" name="Picture 6">
            <a:extLst>
              <a:ext uri="{FF2B5EF4-FFF2-40B4-BE49-F238E27FC236}">
                <a16:creationId xmlns:a16="http://schemas.microsoft.com/office/drawing/2014/main" id="{F706E900-02D9-D050-5B67-97EF6BD982D6}"/>
              </a:ext>
            </a:extLst>
          </p:cNvPr>
          <p:cNvPicPr>
            <a:picLocks noChangeAspect="1"/>
          </p:cNvPicPr>
          <p:nvPr/>
        </p:nvPicPr>
        <p:blipFill rotWithShape="1">
          <a:blip r:embed="rId3"/>
          <a:srcRect l="1336" t="3829" r="2752" b="5210"/>
          <a:stretch/>
        </p:blipFill>
        <p:spPr>
          <a:xfrm>
            <a:off x="252918" y="4072803"/>
            <a:ext cx="5248263" cy="2193818"/>
          </a:xfrm>
          <a:prstGeom prst="rect">
            <a:avLst/>
          </a:prstGeom>
        </p:spPr>
      </p:pic>
      <p:sp>
        <p:nvSpPr>
          <p:cNvPr id="9" name="TextBox 8">
            <a:extLst>
              <a:ext uri="{FF2B5EF4-FFF2-40B4-BE49-F238E27FC236}">
                <a16:creationId xmlns:a16="http://schemas.microsoft.com/office/drawing/2014/main" id="{0616A7B2-2E34-B744-83AD-AC66EE071E3E}"/>
              </a:ext>
            </a:extLst>
          </p:cNvPr>
          <p:cNvSpPr txBox="1"/>
          <p:nvPr/>
        </p:nvSpPr>
        <p:spPr>
          <a:xfrm>
            <a:off x="5561791" y="1449421"/>
            <a:ext cx="6094378" cy="1846659"/>
          </a:xfrm>
          <a:prstGeom prst="rect">
            <a:avLst/>
          </a:prstGeom>
          <a:noFill/>
        </p:spPr>
        <p:txBody>
          <a:bodyPr wrap="square">
            <a:spAutoFit/>
          </a:bodyPr>
          <a:lstStyle/>
          <a:p>
            <a:r>
              <a:rPr lang="en-IN" sz="2400" b="1" i="1" dirty="0">
                <a:ln w="0">
                  <a:solidFill>
                    <a:schemeClr val="bg1"/>
                  </a:solidFill>
                </a:ln>
                <a:solidFill>
                  <a:srgbClr val="00B050"/>
                </a:solidFill>
                <a:effectLst>
                  <a:outerShdw blurRad="38100" dist="19050" dir="2700000" algn="tl" rotWithShape="0">
                    <a:schemeClr val="dk1">
                      <a:alpha val="40000"/>
                    </a:schemeClr>
                  </a:outerShdw>
                </a:effectLst>
                <a:latin typeface="Bookman Old Style" panose="02050604050505020204" pitchFamily="18" charset="0"/>
              </a:rPr>
              <a:t>Highest Sales </a:t>
            </a:r>
            <a:r>
              <a:rPr lang="en-IN" sz="2000" i="0" dirty="0">
                <a:ln w="0"/>
                <a:effectLst>
                  <a:outerShdw blurRad="38100" dist="19050" dir="2700000" algn="tl" rotWithShape="0">
                    <a:schemeClr val="dk1">
                      <a:alpha val="40000"/>
                    </a:schemeClr>
                  </a:outerShdw>
                </a:effectLst>
                <a:latin typeface="Bookman Old Style" panose="02050604050505020204" pitchFamily="18" charset="0"/>
              </a:rPr>
              <a:t>– </a:t>
            </a:r>
            <a:r>
              <a:rPr lang="en-IN" sz="2000" b="1" i="1" dirty="0">
                <a:ln w="0">
                  <a:solidFill>
                    <a:schemeClr val="bg1"/>
                  </a:solidFill>
                </a:ln>
                <a:solidFill>
                  <a:srgbClr val="FFFF00"/>
                </a:solidFill>
                <a:effectLst>
                  <a:outerShdw blurRad="38100" dist="19050" dir="2700000" algn="tl" rotWithShape="0">
                    <a:schemeClr val="dk1">
                      <a:alpha val="40000"/>
                    </a:schemeClr>
                  </a:outerShdw>
                </a:effectLst>
                <a:latin typeface="Bookman Old Style" panose="02050604050505020204" pitchFamily="18" charset="0"/>
              </a:rPr>
              <a:t>Zapto Unitech Noida</a:t>
            </a:r>
            <a:r>
              <a:rPr lang="en-IN" sz="2000" i="0" dirty="0">
                <a:ln w="0"/>
                <a:effectLst>
                  <a:outerShdw blurRad="38100" dist="19050" dir="2700000" algn="tl" rotWithShape="0">
                    <a:schemeClr val="dk1">
                      <a:alpha val="40000"/>
                    </a:schemeClr>
                  </a:outerShdw>
                </a:effectLst>
                <a:latin typeface="Söhne"/>
              </a:rPr>
              <a:t>:</a:t>
            </a:r>
          </a:p>
          <a:p>
            <a:pPr>
              <a:buFont typeface="Arial" panose="020B0604020202020204" pitchFamily="34" charset="0"/>
              <a:buChar char="•"/>
            </a:pPr>
            <a:r>
              <a:rPr lang="en-IN" i="0" dirty="0">
                <a:ln w="0"/>
                <a:effectLst>
                  <a:outerShdw blurRad="38100" dist="19050" dir="2700000" algn="tl" rotWithShape="0">
                    <a:schemeClr val="dk1">
                      <a:alpha val="40000"/>
                    </a:schemeClr>
                  </a:outerShdw>
                </a:effectLst>
                <a:latin typeface="Söhne"/>
              </a:rPr>
              <a:t>Zapto Unitech Noida stands out as the store with the highest sales among all our locations.</a:t>
            </a:r>
          </a:p>
          <a:p>
            <a:pPr>
              <a:buFont typeface="Arial" panose="020B0604020202020204" pitchFamily="34" charset="0"/>
              <a:buChar char="•"/>
            </a:pPr>
            <a:r>
              <a:rPr lang="en-IN" i="0" dirty="0">
                <a:ln w="0"/>
                <a:effectLst>
                  <a:outerShdw blurRad="38100" dist="19050" dir="2700000" algn="tl" rotWithShape="0">
                    <a:schemeClr val="dk1">
                      <a:alpha val="40000"/>
                    </a:schemeClr>
                  </a:outerShdw>
                </a:effectLst>
                <a:latin typeface="Söhne"/>
              </a:rPr>
              <a:t>The exceptional performance of Zapto Noida indicates its effectiveness in attracting customers, delivering excellent service, and meeting their needs and preferences.</a:t>
            </a:r>
          </a:p>
        </p:txBody>
      </p:sp>
      <p:sp>
        <p:nvSpPr>
          <p:cNvPr id="11" name="TextBox 10">
            <a:extLst>
              <a:ext uri="{FF2B5EF4-FFF2-40B4-BE49-F238E27FC236}">
                <a16:creationId xmlns:a16="http://schemas.microsoft.com/office/drawing/2014/main" id="{B3D00808-941B-DD2E-7B47-D0795687CBE2}"/>
              </a:ext>
            </a:extLst>
          </p:cNvPr>
          <p:cNvSpPr txBox="1"/>
          <p:nvPr/>
        </p:nvSpPr>
        <p:spPr>
          <a:xfrm>
            <a:off x="5561791" y="4246382"/>
            <a:ext cx="6094378" cy="1846659"/>
          </a:xfrm>
          <a:prstGeom prst="rect">
            <a:avLst/>
          </a:prstGeom>
          <a:noFill/>
        </p:spPr>
        <p:txBody>
          <a:bodyPr wrap="square">
            <a:spAutoFit/>
          </a:bodyPr>
          <a:lstStyle/>
          <a:p>
            <a:pPr algn="l"/>
            <a:r>
              <a:rPr lang="en-IN" sz="2400" b="1" i="1" dirty="0">
                <a:ln w="0">
                  <a:solidFill>
                    <a:schemeClr val="bg1"/>
                  </a:solidFill>
                </a:ln>
                <a:solidFill>
                  <a:srgbClr val="00B050"/>
                </a:solidFill>
                <a:effectLst>
                  <a:outerShdw blurRad="38100" dist="19050" dir="2700000" algn="tl" rotWithShape="0">
                    <a:schemeClr val="dk1">
                      <a:alpha val="40000"/>
                    </a:schemeClr>
                  </a:outerShdw>
                </a:effectLst>
                <a:latin typeface="+mj-lt"/>
              </a:rPr>
              <a:t>Lowest Sales </a:t>
            </a:r>
            <a:r>
              <a:rPr lang="en-IN" sz="2000" i="0" dirty="0">
                <a:ln w="0"/>
                <a:effectLst>
                  <a:outerShdw blurRad="38100" dist="19050" dir="2700000" algn="tl" rotWithShape="0">
                    <a:schemeClr val="dk1">
                      <a:alpha val="40000"/>
                    </a:schemeClr>
                  </a:outerShdw>
                </a:effectLst>
                <a:latin typeface="+mj-lt"/>
              </a:rPr>
              <a:t>- </a:t>
            </a:r>
            <a:r>
              <a:rPr lang="en-IN" sz="2000" b="1" i="1" dirty="0">
                <a:ln w="0">
                  <a:solidFill>
                    <a:schemeClr val="bg1"/>
                  </a:solidFill>
                </a:ln>
                <a:solidFill>
                  <a:srgbClr val="FFFF00"/>
                </a:solidFill>
                <a:effectLst>
                  <a:outerShdw blurRad="38100" dist="19050" dir="2700000" algn="tl" rotWithShape="0">
                    <a:schemeClr val="dk1">
                      <a:alpha val="40000"/>
                    </a:schemeClr>
                  </a:outerShdw>
                </a:effectLst>
                <a:latin typeface="+mj-lt"/>
              </a:rPr>
              <a:t>Zapto Trichy Airport:</a:t>
            </a:r>
          </a:p>
          <a:p>
            <a:pPr algn="l">
              <a:buFont typeface="Arial" panose="020B0604020202020204" pitchFamily="34" charset="0"/>
              <a:buChar char="•"/>
            </a:pPr>
            <a:r>
              <a:rPr lang="en-IN" i="0" dirty="0">
                <a:ln w="0"/>
                <a:effectLst>
                  <a:outerShdw blurRad="38100" dist="19050" dir="2700000" algn="tl" rotWithShape="0">
                    <a:schemeClr val="dk1">
                      <a:alpha val="40000"/>
                    </a:schemeClr>
                  </a:outerShdw>
                </a:effectLst>
                <a:latin typeface="Söhne"/>
              </a:rPr>
              <a:t>On the other hand, Zapto Trichy Airport has been identified as the store with the lowest sales performance.</a:t>
            </a:r>
          </a:p>
          <a:p>
            <a:pPr algn="l">
              <a:buFont typeface="Arial" panose="020B0604020202020204" pitchFamily="34" charset="0"/>
              <a:buChar char="•"/>
            </a:pPr>
            <a:r>
              <a:rPr lang="en-IN" i="0" dirty="0">
                <a:ln w="0"/>
                <a:effectLst>
                  <a:outerShdw blurRad="38100" dist="19050" dir="2700000" algn="tl" rotWithShape="0">
                    <a:schemeClr val="dk1">
                      <a:alpha val="40000"/>
                    </a:schemeClr>
                  </a:outerShdw>
                </a:effectLst>
                <a:latin typeface="Söhne"/>
              </a:rPr>
              <a:t>Understanding the factors contributing to the low sales at this particular location is crucial for implementing targeted improvements.</a:t>
            </a:r>
          </a:p>
        </p:txBody>
      </p:sp>
    </p:spTree>
    <p:extLst>
      <p:ext uri="{BB962C8B-B14F-4D97-AF65-F5344CB8AC3E}">
        <p14:creationId xmlns:p14="http://schemas.microsoft.com/office/powerpoint/2010/main" val="305176971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3FB1E-0EF7-5046-832D-E45C03408CD0}"/>
              </a:ext>
            </a:extLst>
          </p:cNvPr>
          <p:cNvSpPr>
            <a:spLocks noGrp="1"/>
          </p:cNvSpPr>
          <p:nvPr>
            <p:ph type="ctrTitle"/>
          </p:nvPr>
        </p:nvSpPr>
        <p:spPr>
          <a:xfrm>
            <a:off x="2393005" y="19027"/>
            <a:ext cx="7743216" cy="1269522"/>
          </a:xfrm>
        </p:spPr>
        <p:txBody>
          <a:bodyPr>
            <a:normAutofit/>
          </a:bodyPr>
          <a:lstStyle/>
          <a:p>
            <a:pPr algn="l"/>
            <a:r>
              <a:rPr lang="en-US" sz="6600" dirty="0"/>
              <a:t>Sales Growth</a:t>
            </a:r>
          </a:p>
        </p:txBody>
      </p:sp>
      <p:sp>
        <p:nvSpPr>
          <p:cNvPr id="3" name="Subtitle 2">
            <a:extLst>
              <a:ext uri="{FF2B5EF4-FFF2-40B4-BE49-F238E27FC236}">
                <a16:creationId xmlns:a16="http://schemas.microsoft.com/office/drawing/2014/main" id="{8FEEE3CC-F188-E18E-C7B5-6665B644AB7B}"/>
              </a:ext>
            </a:extLst>
          </p:cNvPr>
          <p:cNvSpPr>
            <a:spLocks noGrp="1"/>
          </p:cNvSpPr>
          <p:nvPr>
            <p:ph type="subTitle" idx="1"/>
          </p:nvPr>
        </p:nvSpPr>
        <p:spPr>
          <a:xfrm>
            <a:off x="155643" y="1298705"/>
            <a:ext cx="11366769" cy="1182036"/>
          </a:xfrm>
        </p:spPr>
        <p:txBody>
          <a:bodyPr>
            <a:normAutofit fontScale="70000" lnSpcReduction="20000"/>
          </a:bodyPr>
          <a:lstStyle/>
          <a:p>
            <a:pPr marL="342900" indent="-342900" algn="l">
              <a:buClr>
                <a:schemeClr val="accent1">
                  <a:lumMod val="75000"/>
                </a:schemeClr>
              </a:buClr>
              <a:buFont typeface="Wingdings" panose="05000000000000000000" pitchFamily="2" charset="2"/>
              <a:buChar char="§"/>
            </a:pPr>
            <a:r>
              <a:rPr lang="en-IN" dirty="0">
                <a:latin typeface="Söhne"/>
              </a:rPr>
              <a:t>Here</a:t>
            </a:r>
            <a:r>
              <a:rPr lang="en-IN" b="0" i="0" dirty="0">
                <a:effectLst/>
                <a:latin typeface="Söhne"/>
              </a:rPr>
              <a:t>, we track the sales growth on a month-to-month basis to understand the performance trends throughout the year.</a:t>
            </a:r>
          </a:p>
          <a:p>
            <a:pPr marL="342900" indent="-342900" algn="l">
              <a:buClr>
                <a:schemeClr val="accent1">
                  <a:lumMod val="75000"/>
                </a:schemeClr>
              </a:buClr>
              <a:buFont typeface="Wingdings" panose="05000000000000000000" pitchFamily="2" charset="2"/>
              <a:buChar char="§"/>
            </a:pPr>
            <a:r>
              <a:rPr lang="en-IN" b="0" i="0" dirty="0">
                <a:effectLst/>
                <a:latin typeface="Söhne"/>
              </a:rPr>
              <a:t>This analysis allows us to identify the months with the highest sales growth and those with the lowest growth, providing insights into the seasonality and overall sales performance.</a:t>
            </a:r>
          </a:p>
          <a:p>
            <a:pPr marL="342900" indent="-342900">
              <a:buClr>
                <a:schemeClr val="accent1">
                  <a:lumMod val="75000"/>
                </a:schemeClr>
              </a:buClr>
              <a:buFont typeface="Wingdings" panose="05000000000000000000" pitchFamily="2" charset="2"/>
              <a:buChar char="§"/>
            </a:pPr>
            <a:endParaRPr lang="en-US" dirty="0"/>
          </a:p>
        </p:txBody>
      </p:sp>
      <p:pic>
        <p:nvPicPr>
          <p:cNvPr id="5" name="Picture 4">
            <a:extLst>
              <a:ext uri="{FF2B5EF4-FFF2-40B4-BE49-F238E27FC236}">
                <a16:creationId xmlns:a16="http://schemas.microsoft.com/office/drawing/2014/main" id="{E65CAECD-DE13-5104-DE89-E3613F64F0B4}"/>
              </a:ext>
            </a:extLst>
          </p:cNvPr>
          <p:cNvPicPr>
            <a:picLocks noChangeAspect="1"/>
          </p:cNvPicPr>
          <p:nvPr/>
        </p:nvPicPr>
        <p:blipFill rotWithShape="1">
          <a:blip r:embed="rId2"/>
          <a:srcRect l="831"/>
          <a:stretch/>
        </p:blipFill>
        <p:spPr>
          <a:xfrm>
            <a:off x="252919" y="2480741"/>
            <a:ext cx="11610975" cy="2075471"/>
          </a:xfrm>
          <a:prstGeom prst="rect">
            <a:avLst/>
          </a:prstGeom>
        </p:spPr>
      </p:pic>
      <p:sp>
        <p:nvSpPr>
          <p:cNvPr id="7" name="TextBox 6">
            <a:extLst>
              <a:ext uri="{FF2B5EF4-FFF2-40B4-BE49-F238E27FC236}">
                <a16:creationId xmlns:a16="http://schemas.microsoft.com/office/drawing/2014/main" id="{38339FC5-998E-E199-DD55-34DC46C2CD37}"/>
              </a:ext>
            </a:extLst>
          </p:cNvPr>
          <p:cNvSpPr txBox="1"/>
          <p:nvPr/>
        </p:nvSpPr>
        <p:spPr>
          <a:xfrm>
            <a:off x="413425" y="4981381"/>
            <a:ext cx="11186809" cy="677108"/>
          </a:xfrm>
          <a:prstGeom prst="rect">
            <a:avLst/>
          </a:prstGeom>
          <a:noFill/>
        </p:spPr>
        <p:txBody>
          <a:bodyPr wrap="square">
            <a:spAutoFit/>
          </a:bodyPr>
          <a:lstStyle/>
          <a:p>
            <a:pPr marL="285750" indent="-285750" algn="l">
              <a:buClr>
                <a:schemeClr val="accent1">
                  <a:lumMod val="75000"/>
                </a:schemeClr>
              </a:buClr>
              <a:buFont typeface="Wingdings" panose="05000000000000000000" pitchFamily="2" charset="2"/>
              <a:buChar char="§"/>
            </a:pPr>
            <a:r>
              <a:rPr lang="en-IN" sz="2000" b="1" i="1" dirty="0">
                <a:effectLst/>
                <a:latin typeface="Sitka Small" pitchFamily="2" charset="0"/>
              </a:rPr>
              <a:t>January</a:t>
            </a:r>
            <a:r>
              <a:rPr lang="en-IN" b="1" i="1" dirty="0">
                <a:effectLst/>
                <a:latin typeface="Söhne"/>
              </a:rPr>
              <a:t> </a:t>
            </a:r>
            <a:r>
              <a:rPr lang="en-IN" b="0" i="0" dirty="0">
                <a:effectLst/>
                <a:latin typeface="Söhne"/>
              </a:rPr>
              <a:t>emerges as the month with the highest sales growth among all the months.</a:t>
            </a:r>
          </a:p>
          <a:p>
            <a:pPr marL="285750" indent="-285750" algn="l">
              <a:buClr>
                <a:schemeClr val="accent1">
                  <a:lumMod val="75000"/>
                </a:schemeClr>
              </a:buClr>
              <a:buFont typeface="Wingdings" panose="05000000000000000000" pitchFamily="2" charset="2"/>
              <a:buChar char="§"/>
            </a:pPr>
            <a:r>
              <a:rPr lang="en-IN" b="0" i="0" dirty="0">
                <a:effectLst/>
                <a:latin typeface="Söhne"/>
              </a:rPr>
              <a:t>The exceptional performance during January signifies that it is a strong sales period for our FMCG products.</a:t>
            </a:r>
          </a:p>
        </p:txBody>
      </p:sp>
      <p:sp>
        <p:nvSpPr>
          <p:cNvPr id="9" name="TextBox 8">
            <a:extLst>
              <a:ext uri="{FF2B5EF4-FFF2-40B4-BE49-F238E27FC236}">
                <a16:creationId xmlns:a16="http://schemas.microsoft.com/office/drawing/2014/main" id="{6463A541-8DCB-8CBB-4845-9A06EFB39CCC}"/>
              </a:ext>
            </a:extLst>
          </p:cNvPr>
          <p:cNvSpPr txBox="1"/>
          <p:nvPr/>
        </p:nvSpPr>
        <p:spPr>
          <a:xfrm>
            <a:off x="413425" y="5898347"/>
            <a:ext cx="10851203" cy="677108"/>
          </a:xfrm>
          <a:prstGeom prst="rect">
            <a:avLst/>
          </a:prstGeom>
          <a:noFill/>
        </p:spPr>
        <p:txBody>
          <a:bodyPr wrap="square">
            <a:spAutoFit/>
          </a:bodyPr>
          <a:lstStyle/>
          <a:p>
            <a:pPr marL="285750" indent="-285750" algn="l">
              <a:buClr>
                <a:schemeClr val="accent1">
                  <a:lumMod val="75000"/>
                </a:schemeClr>
              </a:buClr>
              <a:buFont typeface="Wingdings" panose="05000000000000000000" pitchFamily="2" charset="2"/>
              <a:buChar char="§"/>
            </a:pPr>
            <a:r>
              <a:rPr lang="en-IN" b="0" i="0" dirty="0">
                <a:effectLst/>
                <a:latin typeface="Söhne"/>
              </a:rPr>
              <a:t>On the other hand, </a:t>
            </a:r>
            <a:r>
              <a:rPr lang="en-IN" sz="2000" b="1" i="1" dirty="0">
                <a:effectLst/>
                <a:latin typeface="Sitka Small" pitchFamily="2" charset="0"/>
              </a:rPr>
              <a:t>November</a:t>
            </a:r>
            <a:r>
              <a:rPr lang="en-IN" b="0" i="0" dirty="0">
                <a:effectLst/>
                <a:latin typeface="Söhne"/>
              </a:rPr>
              <a:t> exhibits the lowest sales growth among all the </a:t>
            </a:r>
            <a:r>
              <a:rPr lang="en-IN" dirty="0">
                <a:latin typeface="Söhne"/>
              </a:rPr>
              <a:t>months</a:t>
            </a:r>
            <a:r>
              <a:rPr lang="en-IN" b="0" i="0" dirty="0">
                <a:effectLst/>
                <a:latin typeface="Söhne"/>
              </a:rPr>
              <a:t>.</a:t>
            </a:r>
          </a:p>
          <a:p>
            <a:pPr marL="285750" indent="-285750" algn="l">
              <a:buClr>
                <a:schemeClr val="accent1">
                  <a:lumMod val="75000"/>
                </a:schemeClr>
              </a:buClr>
              <a:buFont typeface="Wingdings" panose="05000000000000000000" pitchFamily="2" charset="2"/>
              <a:buChar char="§"/>
            </a:pPr>
            <a:r>
              <a:rPr lang="en-IN" b="0" i="0" dirty="0">
                <a:effectLst/>
                <a:latin typeface="Söhne"/>
              </a:rPr>
              <a:t>The lower sales growth during November indicates a comparatively slower period for our </a:t>
            </a:r>
            <a:r>
              <a:rPr lang="en-IN" dirty="0">
                <a:latin typeface="Söhne"/>
              </a:rPr>
              <a:t>FMCG</a:t>
            </a:r>
            <a:r>
              <a:rPr lang="en-IN" b="0" i="0" dirty="0">
                <a:effectLst/>
                <a:latin typeface="Söhne"/>
              </a:rPr>
              <a:t> products.</a:t>
            </a:r>
          </a:p>
        </p:txBody>
      </p:sp>
    </p:spTree>
    <p:extLst>
      <p:ext uri="{BB962C8B-B14F-4D97-AF65-F5344CB8AC3E}">
        <p14:creationId xmlns:p14="http://schemas.microsoft.com/office/powerpoint/2010/main" val="364749725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docProps/app.xml><?xml version="1.0" encoding="utf-8"?>
<Properties xmlns="http://schemas.openxmlformats.org/officeDocument/2006/extended-properties" xmlns:vt="http://schemas.openxmlformats.org/officeDocument/2006/docPropsVTypes">
  <Template>TM04033921[[fn=Damask]]</Template>
  <TotalTime>410</TotalTime>
  <Words>1198</Words>
  <Application>Microsoft Office PowerPoint</Application>
  <PresentationFormat>Widescreen</PresentationFormat>
  <Paragraphs>91</Paragraphs>
  <Slides>16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vt:i4>
      </vt:variant>
    </vt:vector>
  </HeadingPairs>
  <TitlesOfParts>
    <vt:vector size="30" baseType="lpstr">
      <vt:lpstr>Arial</vt:lpstr>
      <vt:lpstr>Bahnschrift</vt:lpstr>
      <vt:lpstr>Bahnschrift Light</vt:lpstr>
      <vt:lpstr>Baskerville Old Face</vt:lpstr>
      <vt:lpstr>Bookman Old Style</vt:lpstr>
      <vt:lpstr>Gill Sans Nova Light</vt:lpstr>
      <vt:lpstr>Rockwell</vt:lpstr>
      <vt:lpstr>Segoe UI Symbol</vt:lpstr>
      <vt:lpstr>Segoe UI Variable Text Light</vt:lpstr>
      <vt:lpstr>Segoe UI Variable Text Semibold</vt:lpstr>
      <vt:lpstr>Sitka Small</vt:lpstr>
      <vt:lpstr>Söhne</vt:lpstr>
      <vt:lpstr>Wingdings</vt:lpstr>
      <vt:lpstr>Damask</vt:lpstr>
      <vt:lpstr>PowerPoint Presentation</vt:lpstr>
      <vt:lpstr>Meet our team</vt:lpstr>
      <vt:lpstr>Agenda</vt:lpstr>
      <vt:lpstr>PowerPoint Presentation</vt:lpstr>
      <vt:lpstr>DATA VISUALIZATION</vt:lpstr>
      <vt:lpstr>PowerPoint Presentation</vt:lpstr>
      <vt:lpstr>Total Sales</vt:lpstr>
      <vt:lpstr>Store Wise Sales</vt:lpstr>
      <vt:lpstr>Sales Growth</vt:lpstr>
      <vt:lpstr>Daily Sales Trend</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Rushikesh</dc:creator>
  <cp:lastModifiedBy>Rushikesh</cp:lastModifiedBy>
  <cp:revision>3</cp:revision>
  <dcterms:created xsi:type="dcterms:W3CDTF">2023-07-07T12:42:42Z</dcterms:created>
  <dcterms:modified xsi:type="dcterms:W3CDTF">2023-07-07T19:33:08Z</dcterms:modified>
</cp:coreProperties>
</file>