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scadia Mono SemiBold" panose="020B0609020000020004" pitchFamily="49" charset="0"/>
      <p:bold r:id="rId18"/>
      <p:boldItalic r:id="rId19"/>
    </p:embeddedFont>
    <p:embeddedFont>
      <p:font typeface="Clear Sans Regular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1E4"/>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5062" autoAdjust="0"/>
  </p:normalViewPr>
  <p:slideViewPr>
    <p:cSldViewPr>
      <p:cViewPr varScale="1">
        <p:scale>
          <a:sx n="36" d="100"/>
          <a:sy n="36" d="100"/>
        </p:scale>
        <p:origin x="58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02.09.2023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Sinora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Sinora,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N"/>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997235" y="98440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879181" y="3042336"/>
            <a:ext cx="8144746" cy="5586273"/>
          </a:xfrm>
          <a:prstGeom prst="rect">
            <a:avLst/>
          </a:prstGeom>
        </p:spPr>
        <p:txBody>
          <a:bodyPr wrap="square" lIns="0" tIns="0" rIns="0" bIns="0" rtlCol="0" anchor="t">
            <a:spAutoFit/>
          </a:bodyPr>
          <a:lstStyle/>
          <a:p>
            <a:pPr algn="ctr">
              <a:lnSpc>
                <a:spcPts val="11059"/>
              </a:lnSpc>
            </a:pPr>
            <a:r>
              <a:rPr lang="en-US" sz="8000" b="1" spc="-105" dirty="0">
                <a:solidFill>
                  <a:srgbClr val="FFFFFF"/>
                </a:solidFill>
                <a:latin typeface="Cascadia Mono SemiBold" panose="020B0609020000020004" pitchFamily="49" charset="0"/>
                <a:ea typeface="Cascadia Mono SemiBold" panose="020B0609020000020004" pitchFamily="49" charset="0"/>
                <a:cs typeface="Cascadia Mono SemiBold" panose="020B0609020000020004" pitchFamily="49" charset="0"/>
              </a:rPr>
              <a:t>Accenture</a:t>
            </a:r>
          </a:p>
          <a:p>
            <a:pPr algn="ctr">
              <a:lnSpc>
                <a:spcPts val="11059"/>
              </a:lnSpc>
            </a:pPr>
            <a:r>
              <a:rPr lang="en-US" sz="6000" spc="-105" dirty="0">
                <a:solidFill>
                  <a:srgbClr val="FFFFFF"/>
                </a:solidFill>
                <a:latin typeface="Calibri" panose="020F0502020204030204" pitchFamily="34" charset="0"/>
                <a:ea typeface="Calibri" panose="020F0502020204030204" pitchFamily="34" charset="0"/>
                <a:cs typeface="Calibri" panose="020F0502020204030204" pitchFamily="34" charset="0"/>
              </a:rPr>
              <a:t>Social buzz Dashboard presentation</a:t>
            </a:r>
          </a:p>
          <a:p>
            <a:pPr algn="ctr">
              <a:lnSpc>
                <a:spcPts val="11059"/>
              </a:lnSpc>
            </a:pPr>
            <a:endParaRPr lang="en-US" sz="7200" b="1" spc="-105" dirty="0">
              <a:solidFill>
                <a:srgbClr val="FFFFFF"/>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381148" y="872196"/>
            <a:ext cx="5036754" cy="7963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6"/>
          <p:cNvSpPr txBox="1"/>
          <p:nvPr/>
        </p:nvSpPr>
        <p:spPr>
          <a:xfrm>
            <a:off x="457200" y="4539600"/>
            <a:ext cx="4703553" cy="1146789"/>
          </a:xfrm>
          <a:prstGeom prst="rect">
            <a:avLst/>
          </a:prstGeom>
        </p:spPr>
        <p:txBody>
          <a:bodyPr wrap="square" lIns="0" tIns="0" rIns="0" bIns="0" rtlCol="0" anchor="t">
            <a:spAutoFit/>
          </a:bodyPr>
          <a:lstStyle/>
          <a:p>
            <a:pPr>
              <a:lnSpc>
                <a:spcPts val="9600"/>
              </a:lnSpc>
            </a:pPr>
            <a:r>
              <a:rPr lang="en-US" sz="7200" spc="-80" dirty="0">
                <a:solidFill>
                  <a:srgbClr val="000000"/>
                </a:solidFill>
                <a:latin typeface="Cascadia Mono SemiBold" panose="020B0609020000020004" pitchFamily="49" charset="0"/>
                <a:ea typeface="Cascadia Mono SemiBold" panose="020B0609020000020004" pitchFamily="49" charset="0"/>
                <a:cs typeface="Cascadia Mono SemiBold" panose="020B0609020000020004" pitchFamily="49" charset="0"/>
              </a:rPr>
              <a:t>Summary</a:t>
            </a:r>
          </a:p>
        </p:txBody>
      </p:sp>
      <p:grpSp>
        <p:nvGrpSpPr>
          <p:cNvPr id="7" name="Group 7"/>
          <p:cNvGrpSpPr/>
          <p:nvPr/>
        </p:nvGrpSpPr>
        <p:grpSpPr>
          <a:xfrm>
            <a:off x="305084" y="8949886"/>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051267" y="5490780"/>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N"/>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Cascadia Mono SemiBold" panose="020B0609020000020004" pitchFamily="49" charset="0"/>
                <a:ea typeface="Cascadia Mono SemiBold" panose="020B0609020000020004" pitchFamily="49" charset="0"/>
                <a:cs typeface="Cascadia Mono SemiBold" panose="020B0609020000020004" pitchFamily="49" charset="0"/>
              </a:rPr>
              <a:t>Thank you</a:t>
            </a:r>
            <a:r>
              <a:rPr lang="en-US" sz="8000" spc="-80" dirty="0">
                <a:solidFill>
                  <a:srgbClr val="FFFFFF"/>
                </a:solidFill>
                <a:latin typeface="Graphik Regular" panose="020B0503030202060203" pitchFamily="34" charset="0"/>
              </a:rPr>
              <a:t>!</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5316548"/>
            <a:chOff x="0" y="0"/>
            <a:chExt cx="11564591" cy="7088730"/>
          </a:xfrm>
        </p:grpSpPr>
        <p:sp>
          <p:nvSpPr>
            <p:cNvPr id="3" name="TextBox 3"/>
            <p:cNvSpPr txBox="1"/>
            <p:nvPr/>
          </p:nvSpPr>
          <p:spPr>
            <a:xfrm>
              <a:off x="0" y="0"/>
              <a:ext cx="11564591" cy="1529052"/>
            </a:xfrm>
            <a:prstGeom prst="rect">
              <a:avLst/>
            </a:prstGeom>
          </p:spPr>
          <p:txBody>
            <a:bodyPr lIns="0" tIns="0" rIns="0" bIns="0" rtlCol="0" anchor="t">
              <a:spAutoFit/>
            </a:bodyPr>
            <a:lstStyle/>
            <a:p>
              <a:pPr>
                <a:lnSpc>
                  <a:spcPts val="9600"/>
                </a:lnSpc>
              </a:pPr>
              <a:r>
                <a:rPr lang="en-US" sz="7200" spc="-80" dirty="0">
                  <a:solidFill>
                    <a:srgbClr val="000000"/>
                  </a:solidFill>
                  <a:latin typeface="Cascadia Mono SemiBold" panose="020B0609020000020004" pitchFamily="49" charset="0"/>
                  <a:ea typeface="Cascadia Mono SemiBold" panose="020B0609020000020004" pitchFamily="49" charset="0"/>
                  <a:cs typeface="Cascadia Mono SemiBold" panose="020B0609020000020004" pitchFamily="49" charset="0"/>
                </a:rPr>
                <a:t>Today's agenda</a:t>
              </a:r>
            </a:p>
          </p:txBody>
        </p:sp>
        <p:sp>
          <p:nvSpPr>
            <p:cNvPr id="4" name="TextBox 4"/>
            <p:cNvSpPr txBox="1"/>
            <p:nvPr/>
          </p:nvSpPr>
          <p:spPr>
            <a:xfrm>
              <a:off x="0" y="2007168"/>
              <a:ext cx="11564591" cy="5081562"/>
            </a:xfrm>
            <a:prstGeom prst="rect">
              <a:avLst/>
            </a:prstGeom>
          </p:spPr>
          <p:txBody>
            <a:bodyPr lIns="0" tIns="0" rIns="0" bIns="0" rtlCol="0" anchor="t">
              <a:spAutoFit/>
            </a:bodyPr>
            <a:lstStyle/>
            <a:p>
              <a:pPr marL="457200" indent="-457200">
                <a:lnSpc>
                  <a:spcPct val="150000"/>
                </a:lnSpc>
                <a:buFont typeface="Arial" panose="020B0604020202020204" pitchFamily="34" charset="0"/>
                <a:buChar char="•"/>
              </a:pPr>
              <a:r>
                <a:rPr lang="en-US" sz="2800" spc="-19" dirty="0">
                  <a:solidFill>
                    <a:srgbClr val="000000"/>
                  </a:solidFill>
                  <a:latin typeface="Graphik Regular" panose="020B0503030202060203" pitchFamily="34" charset="0"/>
                </a:rPr>
                <a:t>Project recap</a:t>
              </a:r>
            </a:p>
            <a:p>
              <a:pPr marL="457200" indent="-457200">
                <a:lnSpc>
                  <a:spcPct val="150000"/>
                </a:lnSpc>
                <a:buFont typeface="Arial" panose="020B0604020202020204" pitchFamily="34" charset="0"/>
                <a:buChar char="•"/>
              </a:pPr>
              <a:r>
                <a:rPr lang="en-US" sz="2800" spc="-19" dirty="0">
                  <a:solidFill>
                    <a:srgbClr val="000000"/>
                  </a:solidFill>
                  <a:latin typeface="Graphik Regular" panose="020B0503030202060203" pitchFamily="34" charset="0"/>
                </a:rPr>
                <a:t>Problem</a:t>
              </a:r>
            </a:p>
            <a:p>
              <a:pPr marL="457200" indent="-457200">
                <a:lnSpc>
                  <a:spcPct val="150000"/>
                </a:lnSpc>
                <a:buFont typeface="Arial" panose="020B0604020202020204" pitchFamily="34" charset="0"/>
                <a:buChar char="•"/>
              </a:pPr>
              <a:r>
                <a:rPr lang="en-US" sz="2800" spc="-19" dirty="0">
                  <a:solidFill>
                    <a:srgbClr val="000000"/>
                  </a:solidFill>
                  <a:latin typeface="Graphik Regular" panose="020B0503030202060203" pitchFamily="34" charset="0"/>
                </a:rPr>
                <a:t>The Analytics team</a:t>
              </a:r>
            </a:p>
            <a:p>
              <a:pPr marL="457200" indent="-457200">
                <a:lnSpc>
                  <a:spcPct val="150000"/>
                </a:lnSpc>
                <a:buFont typeface="Arial" panose="020B0604020202020204" pitchFamily="34" charset="0"/>
                <a:buChar char="•"/>
              </a:pPr>
              <a:r>
                <a:rPr lang="en-US" sz="2800" spc="-19" dirty="0">
                  <a:solidFill>
                    <a:srgbClr val="000000"/>
                  </a:solidFill>
                  <a:latin typeface="Graphik Regular" panose="020B0503030202060203" pitchFamily="34" charset="0"/>
                </a:rPr>
                <a:t>Process</a:t>
              </a:r>
            </a:p>
            <a:p>
              <a:pPr marL="457200" indent="-457200">
                <a:lnSpc>
                  <a:spcPct val="150000"/>
                </a:lnSpc>
                <a:buFont typeface="Arial" panose="020B0604020202020204" pitchFamily="34" charset="0"/>
                <a:buChar char="•"/>
              </a:pPr>
              <a:r>
                <a:rPr lang="en-US" sz="2800" spc="-19" dirty="0">
                  <a:solidFill>
                    <a:srgbClr val="000000"/>
                  </a:solidFill>
                  <a:latin typeface="Graphik Regular" panose="020B0503030202060203" pitchFamily="34" charset="0"/>
                </a:rPr>
                <a:t>Insights</a:t>
              </a:r>
            </a:p>
            <a:p>
              <a:pPr marL="457200" indent="-457200">
                <a:lnSpc>
                  <a:spcPct val="150000"/>
                </a:lnSpc>
                <a:buFont typeface="Arial" panose="020B0604020202020204" pitchFamily="34" charset="0"/>
                <a:buChar char="•"/>
              </a:pPr>
              <a:r>
                <a:rPr lang="en-US" sz="28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5522" y="560077"/>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lumMod val="85000"/>
            </a:schemeClr>
          </a:solidFill>
          <a:ln>
            <a:solidFill>
              <a:schemeClr val="tx1"/>
            </a:solidFill>
          </a:ln>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Cascadia Mono SemiBold" panose="020B0609020000020004" pitchFamily="49" charset="0"/>
                <a:ea typeface="Cascadia Mono SemiBold" panose="020B0609020000020004" pitchFamily="49" charset="0"/>
                <a:cs typeface="Cascadia Mono SemiBold" panose="020B0609020000020004" pitchFamily="49"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global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1" name="TextBox 21"/>
          <p:cNvSpPr txBox="1"/>
          <p:nvPr/>
        </p:nvSpPr>
        <p:spPr>
          <a:xfrm>
            <a:off x="3069738" y="2308953"/>
            <a:ext cx="5786869" cy="1146789"/>
          </a:xfrm>
          <a:prstGeom prst="rect">
            <a:avLst/>
          </a:prstGeom>
        </p:spPr>
        <p:txBody>
          <a:bodyPr lIns="0" tIns="0" rIns="0" bIns="0" rtlCol="0" anchor="t">
            <a:spAutoFit/>
          </a:bodyPr>
          <a:lstStyle/>
          <a:p>
            <a:pPr>
              <a:lnSpc>
                <a:spcPts val="9600"/>
              </a:lnSpc>
            </a:pPr>
            <a:r>
              <a:rPr lang="en-US" sz="7200" spc="-80" dirty="0">
                <a:solidFill>
                  <a:srgbClr val="FFFFFF"/>
                </a:solidFill>
                <a:latin typeface="Cascadia Mono SemiBold" panose="020B0609020000020004" pitchFamily="49" charset="0"/>
                <a:ea typeface="Cascadia Mono SemiBold" panose="020B0609020000020004" pitchFamily="49" charset="0"/>
                <a:cs typeface="Cascadia Mono SemiBold" panose="020B0609020000020004" pitchFamily="49"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585871"/>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800" i="1" dirty="0">
                <a:solidFill>
                  <a:schemeClr val="bg1"/>
                </a:solidFill>
              </a:rPr>
              <a:t>But how to Capitalize on it when there is so much?</a:t>
            </a:r>
          </a:p>
          <a:p>
            <a:endParaRPr lang="en-US" sz="2800" i="1" dirty="0">
              <a:solidFill>
                <a:schemeClr val="bg1"/>
              </a:solidFill>
            </a:endParaRPr>
          </a:p>
          <a:p>
            <a:r>
              <a:rPr lang="en-US" sz="2800" i="1" u="sng" dirty="0">
                <a:solidFill>
                  <a:schemeClr val="bg1"/>
                </a:solidFill>
              </a:rPr>
              <a:t>Analysis to find Social Buzz’s top 5 most popular categories of content</a:t>
            </a:r>
            <a:endParaRPr lang="en-IN" sz="2800" i="1"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txBody>
          <a:bodyPr/>
          <a:lstStyle/>
          <a:p>
            <a:endParaRPr lang="en-IN"/>
          </a:p>
        </p:txBody>
      </p:sp>
      <p:grpSp>
        <p:nvGrpSpPr>
          <p:cNvPr id="16" name="Group 16"/>
          <p:cNvGrpSpPr>
            <a:grpSpLocks noChangeAspect="1"/>
          </p:cNvGrpSpPr>
          <p:nvPr/>
        </p:nvGrpSpPr>
        <p:grpSpPr>
          <a:xfrm>
            <a:off x="11692520" y="7416698"/>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txBody>
            <a:bodyPr/>
            <a:lstStyle/>
            <a:p>
              <a:endParaRPr lang="en-IN"/>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351125" y="7416698"/>
            <a:ext cx="2667000" cy="830997"/>
          </a:xfrm>
          <a:prstGeom prst="rect">
            <a:avLst/>
          </a:prstGeom>
          <a:noFill/>
        </p:spPr>
        <p:txBody>
          <a:bodyPr wrap="square" rtlCol="0">
            <a:spAutoFit/>
          </a:bodyPr>
          <a:lstStyle/>
          <a:p>
            <a:r>
              <a:rPr lang="en-US" sz="2400" b="1"/>
              <a:t>SIONRA  RAI</a:t>
            </a:r>
            <a:endParaRPr lang="en-US" sz="2400" b="1" dirty="0"/>
          </a:p>
          <a:p>
            <a:r>
              <a:rPr lang="en-US" sz="2400" b="1" dirty="0"/>
              <a:t>Data Analyst</a:t>
            </a:r>
            <a:endParaRPr lang="en-IN" sz="2400" b="1" dirty="0"/>
          </a:p>
        </p:txBody>
      </p:sp>
      <p:sp>
        <p:nvSpPr>
          <p:cNvPr id="37" name="Oval 36">
            <a:extLst>
              <a:ext uri="{FF2B5EF4-FFF2-40B4-BE49-F238E27FC236}">
                <a16:creationId xmlns:a16="http://schemas.microsoft.com/office/drawing/2014/main" id="{A5E7EAC0-334E-2400-722A-E4BCA4D51231}"/>
              </a:ext>
            </a:extLst>
          </p:cNvPr>
          <p:cNvSpPr/>
          <p:nvPr/>
        </p:nvSpPr>
        <p:spPr>
          <a:xfrm>
            <a:off x="11141464" y="7025118"/>
            <a:ext cx="2261742" cy="2232000"/>
          </a:xfrm>
          <a:prstGeom prst="ellipse">
            <a:avLst/>
          </a:prstGeom>
          <a:blipFill>
            <a:blip r:embed="rId7"/>
            <a:stretch>
              <a:fillRect l="-14550" r="-12785" b="-29032"/>
            </a:stretch>
          </a:blipFill>
          <a:ln w="28575">
            <a:solidFill>
              <a:srgbClr val="3441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146789"/>
          </a:xfrm>
          <a:prstGeom prst="rect">
            <a:avLst/>
          </a:prstGeom>
        </p:spPr>
        <p:txBody>
          <a:bodyPr lIns="0" tIns="0" rIns="0" bIns="0" rtlCol="0" anchor="t">
            <a:spAutoFit/>
          </a:bodyPr>
          <a:lstStyle/>
          <a:p>
            <a:pPr algn="r">
              <a:lnSpc>
                <a:spcPts val="9600"/>
              </a:lnSpc>
            </a:pPr>
            <a:r>
              <a:rPr lang="en-US" sz="7200" spc="-80" dirty="0">
                <a:solidFill>
                  <a:srgbClr val="FFFFFF"/>
                </a:solidFill>
                <a:latin typeface="Cascadia Mono SemiBold" panose="020B0609020000020004" pitchFamily="49" charset="0"/>
                <a:ea typeface="Cascadia Mono SemiBold" panose="020B0609020000020004" pitchFamily="49" charset="0"/>
                <a:cs typeface="Cascadia Mono SemiBold" panose="020B0609020000020004" pitchFamily="49"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146789"/>
          </a:xfrm>
          <a:prstGeom prst="rect">
            <a:avLst/>
          </a:prstGeom>
        </p:spPr>
        <p:txBody>
          <a:bodyPr lIns="0" tIns="0" rIns="0" bIns="0" rtlCol="0" anchor="t">
            <a:spAutoFit/>
          </a:bodyPr>
          <a:lstStyle/>
          <a:p>
            <a:pPr>
              <a:lnSpc>
                <a:spcPts val="9600"/>
              </a:lnSpc>
            </a:pPr>
            <a:r>
              <a:rPr lang="en-US" sz="7200" spc="-80" dirty="0">
                <a:solidFill>
                  <a:srgbClr val="000000"/>
                </a:solidFill>
                <a:latin typeface="Cascadia Mono SemiBold" panose="020B0609020000020004" pitchFamily="49" charset="0"/>
                <a:ea typeface="Cascadia Mono SemiBold" panose="020B0609020000020004" pitchFamily="49" charset="0"/>
                <a:cs typeface="Cascadia Mono SemiBold" panose="020B0609020000020004" pitchFamily="49"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1685</Words>
  <Application>Microsoft Office PowerPoint</Application>
  <PresentationFormat>Custom</PresentationFormat>
  <Paragraphs>163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Clear Sans Regular Bold</vt:lpstr>
      <vt:lpstr>Arial</vt:lpstr>
      <vt:lpstr>Calibri</vt:lpstr>
      <vt:lpstr>Cascadia Mono SemiBold</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Sinora Rai</cp:lastModifiedBy>
  <cp:revision>31</cp:revision>
  <dcterms:created xsi:type="dcterms:W3CDTF">2006-08-16T00:00:00Z</dcterms:created>
  <dcterms:modified xsi:type="dcterms:W3CDTF">2023-09-02T15:16:11Z</dcterms:modified>
  <dc:identifier>DAEhDyfaYKE</dc:identifier>
</cp:coreProperties>
</file>