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notesMasterIdLst>
    <p:notesMasterId r:id="rId16"/>
  </p:notesMasterIdLst>
  <p:sldIdLst>
    <p:sldId id="256" r:id="rId2"/>
    <p:sldId id="257" r:id="rId3"/>
    <p:sldId id="262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7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C7170-5F39-48E4-B543-9DF96AAB28B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4BDFC-5F78-4628-99DC-31E7C477132A}">
      <dgm:prSet phldrT="[Text]"/>
      <dgm:spPr/>
      <dgm:t>
        <a:bodyPr/>
        <a:lstStyle/>
        <a:p>
          <a:r>
            <a:rPr lang="en-US" dirty="0"/>
            <a:t>Data Transformation</a:t>
          </a:r>
        </a:p>
      </dgm:t>
    </dgm:pt>
    <dgm:pt modelId="{F41E4354-33F8-4591-8B52-1C2287089A37}" type="parTrans" cxnId="{DCCCF265-40AE-42C0-8C97-2D562E670317}">
      <dgm:prSet/>
      <dgm:spPr/>
      <dgm:t>
        <a:bodyPr/>
        <a:lstStyle/>
        <a:p>
          <a:endParaRPr lang="en-US"/>
        </a:p>
      </dgm:t>
    </dgm:pt>
    <dgm:pt modelId="{C8C380CE-86BA-49AD-A8EA-1FC3472E7A96}" type="sibTrans" cxnId="{DCCCF265-40AE-42C0-8C97-2D562E670317}">
      <dgm:prSet/>
      <dgm:spPr/>
      <dgm:t>
        <a:bodyPr/>
        <a:lstStyle/>
        <a:p>
          <a:endParaRPr lang="en-US"/>
        </a:p>
      </dgm:t>
    </dgm:pt>
    <dgm:pt modelId="{AE40BCAA-E6B7-4239-95A8-FF590A02B718}">
      <dgm:prSet phldrT="[Text]" custT="1"/>
      <dgm:spPr/>
      <dgm:t>
        <a:bodyPr/>
        <a:lstStyle/>
        <a:p>
          <a:r>
            <a:rPr lang="en-US" sz="1200" dirty="0"/>
            <a:t>Removing </a:t>
          </a:r>
          <a:r>
            <a:rPr lang="en-US" sz="1200" dirty="0" err="1"/>
            <a:t>NaN</a:t>
          </a:r>
          <a:r>
            <a:rPr lang="en-US" sz="1200" dirty="0"/>
            <a:t> values</a:t>
          </a:r>
        </a:p>
      </dgm:t>
    </dgm:pt>
    <dgm:pt modelId="{6DA1DC5B-701B-4ED6-8EED-D8A170A152C2}" type="parTrans" cxnId="{FBB2E5B8-5F8B-464F-B34C-811F022F23E0}">
      <dgm:prSet/>
      <dgm:spPr/>
      <dgm:t>
        <a:bodyPr/>
        <a:lstStyle/>
        <a:p>
          <a:endParaRPr lang="en-US"/>
        </a:p>
      </dgm:t>
    </dgm:pt>
    <dgm:pt modelId="{D0B96191-944F-41D7-80C0-1A938C6C1366}" type="sibTrans" cxnId="{FBB2E5B8-5F8B-464F-B34C-811F022F23E0}">
      <dgm:prSet/>
      <dgm:spPr/>
      <dgm:t>
        <a:bodyPr/>
        <a:lstStyle/>
        <a:p>
          <a:endParaRPr lang="en-US"/>
        </a:p>
      </dgm:t>
    </dgm:pt>
    <dgm:pt modelId="{2118E9E7-9E1F-4860-91BD-469FA8584B9C}">
      <dgm:prSet phldrT="[Text]" custT="1"/>
      <dgm:spPr/>
      <dgm:t>
        <a:bodyPr/>
        <a:lstStyle/>
        <a:p>
          <a:r>
            <a:rPr lang="en-US" sz="1200" dirty="0"/>
            <a:t>Converting data into more useful format</a:t>
          </a:r>
        </a:p>
      </dgm:t>
    </dgm:pt>
    <dgm:pt modelId="{5B50703E-844F-4F6F-9664-2C709477C923}" type="parTrans" cxnId="{656E74FD-66A7-4554-B3DB-480842CF8DAA}">
      <dgm:prSet/>
      <dgm:spPr/>
      <dgm:t>
        <a:bodyPr/>
        <a:lstStyle/>
        <a:p>
          <a:endParaRPr lang="en-US"/>
        </a:p>
      </dgm:t>
    </dgm:pt>
    <dgm:pt modelId="{0C8EC2A9-7914-4EC0-9243-4AF6234A0BEB}" type="sibTrans" cxnId="{656E74FD-66A7-4554-B3DB-480842CF8DAA}">
      <dgm:prSet/>
      <dgm:spPr/>
      <dgm:t>
        <a:bodyPr/>
        <a:lstStyle/>
        <a:p>
          <a:endParaRPr lang="en-US"/>
        </a:p>
      </dgm:t>
    </dgm:pt>
    <dgm:pt modelId="{E6258D78-D818-401D-A58B-D5131B222673}">
      <dgm:prSet phldrT="[Text]"/>
      <dgm:spPr/>
      <dgm:t>
        <a:bodyPr/>
        <a:lstStyle/>
        <a:p>
          <a:r>
            <a:rPr lang="en-US" dirty="0"/>
            <a:t>Data   modelling</a:t>
          </a:r>
        </a:p>
      </dgm:t>
    </dgm:pt>
    <dgm:pt modelId="{0D8CF037-37F0-457F-B163-C51913BB8562}" type="parTrans" cxnId="{0FCE97D0-89F2-4310-891D-4568E508F7C2}">
      <dgm:prSet/>
      <dgm:spPr/>
      <dgm:t>
        <a:bodyPr/>
        <a:lstStyle/>
        <a:p>
          <a:endParaRPr lang="en-US"/>
        </a:p>
      </dgm:t>
    </dgm:pt>
    <dgm:pt modelId="{D8BE1768-4427-4DE2-9E66-60031253934D}" type="sibTrans" cxnId="{0FCE97D0-89F2-4310-891D-4568E508F7C2}">
      <dgm:prSet/>
      <dgm:spPr/>
      <dgm:t>
        <a:bodyPr/>
        <a:lstStyle/>
        <a:p>
          <a:endParaRPr lang="en-US"/>
        </a:p>
      </dgm:t>
    </dgm:pt>
    <dgm:pt modelId="{FBDB5A5E-3968-49C7-B705-EA7A1C3225CD}">
      <dgm:prSet phldrT="[Text]" custT="1"/>
      <dgm:spPr/>
      <dgm:t>
        <a:bodyPr/>
        <a:lstStyle/>
        <a:p>
          <a:r>
            <a:rPr lang="en-US" sz="1200" dirty="0"/>
            <a:t>Finding and Selecting the  </a:t>
          </a:r>
        </a:p>
      </dgm:t>
    </dgm:pt>
    <dgm:pt modelId="{89DCC256-4CE9-4FE5-B3A2-B37057FC4390}" type="parTrans" cxnId="{6A2C7D73-727B-440A-9509-933CAAA81DB5}">
      <dgm:prSet/>
      <dgm:spPr/>
      <dgm:t>
        <a:bodyPr/>
        <a:lstStyle/>
        <a:p>
          <a:endParaRPr lang="en-US"/>
        </a:p>
      </dgm:t>
    </dgm:pt>
    <dgm:pt modelId="{71E5D68B-507C-415F-B73A-FFCC674804B1}" type="sibTrans" cxnId="{6A2C7D73-727B-440A-9509-933CAAA81DB5}">
      <dgm:prSet/>
      <dgm:spPr/>
      <dgm:t>
        <a:bodyPr/>
        <a:lstStyle/>
        <a:p>
          <a:endParaRPr lang="en-US"/>
        </a:p>
      </dgm:t>
    </dgm:pt>
    <dgm:pt modelId="{D1EAFAA8-AA21-4386-BFA3-FF8294A4C1AB}">
      <dgm:prSet phldrT="[Text]" custT="1"/>
      <dgm:spPr/>
      <dgm:t>
        <a:bodyPr/>
        <a:lstStyle/>
        <a:p>
          <a:r>
            <a:rPr lang="en-US" sz="1200" dirty="0"/>
            <a:t>Finding out hidden trends </a:t>
          </a:r>
        </a:p>
      </dgm:t>
    </dgm:pt>
    <dgm:pt modelId="{62ED130F-C275-4BCD-B157-BA38F0489EF1}" type="parTrans" cxnId="{2AC72209-EFB7-4AB6-B1D1-6B7FEE1F17FF}">
      <dgm:prSet/>
      <dgm:spPr/>
      <dgm:t>
        <a:bodyPr/>
        <a:lstStyle/>
        <a:p>
          <a:endParaRPr lang="en-US"/>
        </a:p>
      </dgm:t>
    </dgm:pt>
    <dgm:pt modelId="{42011993-8B80-4F85-BA42-6B2F6D948FA0}" type="sibTrans" cxnId="{2AC72209-EFB7-4AB6-B1D1-6B7FEE1F17FF}">
      <dgm:prSet/>
      <dgm:spPr/>
      <dgm:t>
        <a:bodyPr/>
        <a:lstStyle/>
        <a:p>
          <a:endParaRPr lang="en-US"/>
        </a:p>
      </dgm:t>
    </dgm:pt>
    <dgm:pt modelId="{B89243C7-059E-457C-B7E1-CE0C49E547FD}">
      <dgm:prSet phldrT="[Text]"/>
      <dgm:spPr/>
      <dgm:t>
        <a:bodyPr/>
        <a:lstStyle/>
        <a:p>
          <a:r>
            <a:rPr lang="en-US" dirty="0"/>
            <a:t>Data Interpretation</a:t>
          </a:r>
        </a:p>
      </dgm:t>
    </dgm:pt>
    <dgm:pt modelId="{BD256CA0-97D8-433E-9A9B-7CD1A51A7BB5}" type="parTrans" cxnId="{0008A470-7A20-445B-B8E0-3E91457BDA44}">
      <dgm:prSet/>
      <dgm:spPr/>
      <dgm:t>
        <a:bodyPr/>
        <a:lstStyle/>
        <a:p>
          <a:endParaRPr lang="en-US"/>
        </a:p>
      </dgm:t>
    </dgm:pt>
    <dgm:pt modelId="{81AE0FDC-3CF9-45E6-86FE-91DA16391439}" type="sibTrans" cxnId="{0008A470-7A20-445B-B8E0-3E91457BDA44}">
      <dgm:prSet/>
      <dgm:spPr/>
      <dgm:t>
        <a:bodyPr/>
        <a:lstStyle/>
        <a:p>
          <a:endParaRPr lang="en-US"/>
        </a:p>
      </dgm:t>
    </dgm:pt>
    <dgm:pt modelId="{7F9D1AB8-86CC-4119-B0EC-6CD590331919}">
      <dgm:prSet phldrT="[Text]" custT="1"/>
      <dgm:spPr/>
      <dgm:t>
        <a:bodyPr/>
        <a:lstStyle/>
        <a:p>
          <a:r>
            <a:rPr lang="en-US" sz="1200" dirty="0"/>
            <a:t>Deriving out new model to boost the business</a:t>
          </a:r>
        </a:p>
      </dgm:t>
    </dgm:pt>
    <dgm:pt modelId="{8AF99644-19C4-44C7-8E87-7A8CF8923400}" type="parTrans" cxnId="{33FB8C44-3F26-4B77-B022-6150DA53E891}">
      <dgm:prSet/>
      <dgm:spPr/>
      <dgm:t>
        <a:bodyPr/>
        <a:lstStyle/>
        <a:p>
          <a:endParaRPr lang="en-US"/>
        </a:p>
      </dgm:t>
    </dgm:pt>
    <dgm:pt modelId="{F671B09C-83A1-42AD-BD5B-9395450B0A5A}" type="sibTrans" cxnId="{33FB8C44-3F26-4B77-B022-6150DA53E891}">
      <dgm:prSet/>
      <dgm:spPr/>
      <dgm:t>
        <a:bodyPr/>
        <a:lstStyle/>
        <a:p>
          <a:endParaRPr lang="en-US"/>
        </a:p>
      </dgm:t>
    </dgm:pt>
    <dgm:pt modelId="{D9858310-C5B7-4756-BF21-6D60D45D3AEB}" type="pres">
      <dgm:prSet presAssocID="{10CC7170-5F39-48E4-B543-9DF96AAB28BF}" presName="rootnode" presStyleCnt="0">
        <dgm:presLayoutVars>
          <dgm:chMax/>
          <dgm:chPref/>
          <dgm:dir/>
          <dgm:animLvl val="lvl"/>
        </dgm:presLayoutVars>
      </dgm:prSet>
      <dgm:spPr/>
    </dgm:pt>
    <dgm:pt modelId="{D70B5404-2F84-487E-89C2-C2857831CE4F}" type="pres">
      <dgm:prSet presAssocID="{2EA4BDFC-5F78-4628-99DC-31E7C477132A}" presName="composite" presStyleCnt="0"/>
      <dgm:spPr/>
    </dgm:pt>
    <dgm:pt modelId="{8BFACE4F-1AB3-41E8-BBDD-54709A520CCA}" type="pres">
      <dgm:prSet presAssocID="{2EA4BDFC-5F78-4628-99DC-31E7C477132A}" presName="bentUpArrow1" presStyleLbl="alignImgPlace1" presStyleIdx="0" presStyleCnt="2"/>
      <dgm:spPr/>
    </dgm:pt>
    <dgm:pt modelId="{76705FA4-A21D-48F6-8D44-5B9BC106999B}" type="pres">
      <dgm:prSet presAssocID="{2EA4BDFC-5F78-4628-99DC-31E7C477132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7DF2762-DCAB-45D3-8CEC-9F0047A17F84}" type="pres">
      <dgm:prSet presAssocID="{2EA4BDFC-5F78-4628-99DC-31E7C477132A}" presName="ChildText" presStyleLbl="revTx" presStyleIdx="0" presStyleCnt="3" custScaleX="345951" custLinFactX="48008" custLinFactNeighborX="100000" custLinFactNeighborY="4179">
        <dgm:presLayoutVars>
          <dgm:chMax val="0"/>
          <dgm:chPref val="0"/>
          <dgm:bulletEnabled val="1"/>
        </dgm:presLayoutVars>
      </dgm:prSet>
      <dgm:spPr/>
    </dgm:pt>
    <dgm:pt modelId="{C57BE356-B532-4ECE-8990-5CD0CCA78F5E}" type="pres">
      <dgm:prSet presAssocID="{C8C380CE-86BA-49AD-A8EA-1FC3472E7A96}" presName="sibTrans" presStyleCnt="0"/>
      <dgm:spPr/>
    </dgm:pt>
    <dgm:pt modelId="{83BD66FD-4BAE-43AA-99BC-D9F865ED22CC}" type="pres">
      <dgm:prSet presAssocID="{E6258D78-D818-401D-A58B-D5131B222673}" presName="composite" presStyleCnt="0"/>
      <dgm:spPr/>
    </dgm:pt>
    <dgm:pt modelId="{ABD80B28-C081-46C4-80A5-3436425DEF70}" type="pres">
      <dgm:prSet presAssocID="{E6258D78-D818-401D-A58B-D5131B222673}" presName="bentUpArrow1" presStyleLbl="alignImgPlace1" presStyleIdx="1" presStyleCnt="2"/>
      <dgm:spPr/>
    </dgm:pt>
    <dgm:pt modelId="{C3EFC2E5-819A-4107-9438-231405B0CAB3}" type="pres">
      <dgm:prSet presAssocID="{E6258D78-D818-401D-A58B-D5131B222673}" presName="ParentText" presStyleLbl="node1" presStyleIdx="1" presStyleCnt="3" custLinFactNeighborX="-30120" custLinFactNeighborY="-9304">
        <dgm:presLayoutVars>
          <dgm:chMax val="1"/>
          <dgm:chPref val="1"/>
          <dgm:bulletEnabled val="1"/>
        </dgm:presLayoutVars>
      </dgm:prSet>
      <dgm:spPr/>
    </dgm:pt>
    <dgm:pt modelId="{A2850961-6151-4351-B638-5299AEB1CA3D}" type="pres">
      <dgm:prSet presAssocID="{E6258D78-D818-401D-A58B-D5131B222673}" presName="ChildText" presStyleLbl="revTx" presStyleIdx="1" presStyleCnt="3" custScaleX="287655" custScaleY="91674" custLinFactNeighborX="72346" custLinFactNeighborY="-23247">
        <dgm:presLayoutVars>
          <dgm:chMax val="0"/>
          <dgm:chPref val="0"/>
          <dgm:bulletEnabled val="1"/>
        </dgm:presLayoutVars>
      </dgm:prSet>
      <dgm:spPr/>
    </dgm:pt>
    <dgm:pt modelId="{FE597A19-2BDE-49AF-B62D-5451D8D07CD5}" type="pres">
      <dgm:prSet presAssocID="{D8BE1768-4427-4DE2-9E66-60031253934D}" presName="sibTrans" presStyleCnt="0"/>
      <dgm:spPr/>
    </dgm:pt>
    <dgm:pt modelId="{838100B2-A2C7-4B87-B820-631E43E32E8C}" type="pres">
      <dgm:prSet presAssocID="{B89243C7-059E-457C-B7E1-CE0C49E547FD}" presName="composite" presStyleCnt="0"/>
      <dgm:spPr/>
    </dgm:pt>
    <dgm:pt modelId="{CFB67931-2287-4049-A36F-9EE80AFDC125}" type="pres">
      <dgm:prSet presAssocID="{B89243C7-059E-457C-B7E1-CE0C49E547FD}" presName="ParentText" presStyleLbl="node1" presStyleIdx="2" presStyleCnt="3" custLinFactNeighborX="-52371" custLinFactNeighborY="-16388">
        <dgm:presLayoutVars>
          <dgm:chMax val="1"/>
          <dgm:chPref val="1"/>
          <dgm:bulletEnabled val="1"/>
        </dgm:presLayoutVars>
      </dgm:prSet>
      <dgm:spPr/>
    </dgm:pt>
    <dgm:pt modelId="{FD351175-816C-4EBD-93FA-804F3520A8A9}" type="pres">
      <dgm:prSet presAssocID="{B89243C7-059E-457C-B7E1-CE0C49E547FD}" presName="FinalChildText" presStyleLbl="revTx" presStyleIdx="2" presStyleCnt="3" custScaleX="214944" custScaleY="102451" custLinFactNeighborX="-4287" custLinFactNeighborY="-24399">
        <dgm:presLayoutVars>
          <dgm:chMax val="0"/>
          <dgm:chPref val="0"/>
          <dgm:bulletEnabled val="1"/>
        </dgm:presLayoutVars>
      </dgm:prSet>
      <dgm:spPr/>
    </dgm:pt>
  </dgm:ptLst>
  <dgm:cxnLst>
    <dgm:cxn modelId="{1B370906-BCA6-4CF6-ADA6-FC8482878868}" type="presOf" srcId="{7F9D1AB8-86CC-4119-B0EC-6CD590331919}" destId="{FD351175-816C-4EBD-93FA-804F3520A8A9}" srcOrd="0" destOrd="0" presId="urn:microsoft.com/office/officeart/2005/8/layout/StepDownProcess"/>
    <dgm:cxn modelId="{2AC72209-EFB7-4AB6-B1D1-6B7FEE1F17FF}" srcId="{E6258D78-D818-401D-A58B-D5131B222673}" destId="{D1EAFAA8-AA21-4386-BFA3-FF8294A4C1AB}" srcOrd="1" destOrd="0" parTransId="{62ED130F-C275-4BCD-B157-BA38F0489EF1}" sibTransId="{42011993-8B80-4F85-BA42-6B2F6D948FA0}"/>
    <dgm:cxn modelId="{9D3D1D1E-FBAB-484D-90E7-5F0E293FAE10}" type="presOf" srcId="{AE40BCAA-E6B7-4239-95A8-FF590A02B718}" destId="{D7DF2762-DCAB-45D3-8CEC-9F0047A17F84}" srcOrd="0" destOrd="0" presId="urn:microsoft.com/office/officeart/2005/8/layout/StepDownProcess"/>
    <dgm:cxn modelId="{5F73B723-DD79-4D94-82B7-E3F5576939D8}" type="presOf" srcId="{FBDB5A5E-3968-49C7-B705-EA7A1C3225CD}" destId="{A2850961-6151-4351-B638-5299AEB1CA3D}" srcOrd="0" destOrd="0" presId="urn:microsoft.com/office/officeart/2005/8/layout/StepDownProcess"/>
    <dgm:cxn modelId="{33FB8C44-3F26-4B77-B022-6150DA53E891}" srcId="{B89243C7-059E-457C-B7E1-CE0C49E547FD}" destId="{7F9D1AB8-86CC-4119-B0EC-6CD590331919}" srcOrd="0" destOrd="0" parTransId="{8AF99644-19C4-44C7-8E87-7A8CF8923400}" sibTransId="{F671B09C-83A1-42AD-BD5B-9395450B0A5A}"/>
    <dgm:cxn modelId="{DCCCF265-40AE-42C0-8C97-2D562E670317}" srcId="{10CC7170-5F39-48E4-B543-9DF96AAB28BF}" destId="{2EA4BDFC-5F78-4628-99DC-31E7C477132A}" srcOrd="0" destOrd="0" parTransId="{F41E4354-33F8-4591-8B52-1C2287089A37}" sibTransId="{C8C380CE-86BA-49AD-A8EA-1FC3472E7A96}"/>
    <dgm:cxn modelId="{9EF3166D-7ED5-4E45-81E3-CCE2EBCE5D7F}" type="presOf" srcId="{D1EAFAA8-AA21-4386-BFA3-FF8294A4C1AB}" destId="{A2850961-6151-4351-B638-5299AEB1CA3D}" srcOrd="0" destOrd="1" presId="urn:microsoft.com/office/officeart/2005/8/layout/StepDownProcess"/>
    <dgm:cxn modelId="{0008A470-7A20-445B-B8E0-3E91457BDA44}" srcId="{10CC7170-5F39-48E4-B543-9DF96AAB28BF}" destId="{B89243C7-059E-457C-B7E1-CE0C49E547FD}" srcOrd="2" destOrd="0" parTransId="{BD256CA0-97D8-433E-9A9B-7CD1A51A7BB5}" sibTransId="{81AE0FDC-3CF9-45E6-86FE-91DA16391439}"/>
    <dgm:cxn modelId="{6A2C7D73-727B-440A-9509-933CAAA81DB5}" srcId="{E6258D78-D818-401D-A58B-D5131B222673}" destId="{FBDB5A5E-3968-49C7-B705-EA7A1C3225CD}" srcOrd="0" destOrd="0" parTransId="{89DCC256-4CE9-4FE5-B3A2-B37057FC4390}" sibTransId="{71E5D68B-507C-415F-B73A-FFCC674804B1}"/>
    <dgm:cxn modelId="{DDAB5C8D-FF47-4B63-9CFC-500DA9328389}" type="presOf" srcId="{10CC7170-5F39-48E4-B543-9DF96AAB28BF}" destId="{D9858310-C5B7-4756-BF21-6D60D45D3AEB}" srcOrd="0" destOrd="0" presId="urn:microsoft.com/office/officeart/2005/8/layout/StepDownProcess"/>
    <dgm:cxn modelId="{B569FC8E-2209-4E75-BE9F-F1B5918A1287}" type="presOf" srcId="{2EA4BDFC-5F78-4628-99DC-31E7C477132A}" destId="{76705FA4-A21D-48F6-8D44-5B9BC106999B}" srcOrd="0" destOrd="0" presId="urn:microsoft.com/office/officeart/2005/8/layout/StepDownProcess"/>
    <dgm:cxn modelId="{470E4B96-4F63-448D-B0DF-E96AB04AE573}" type="presOf" srcId="{E6258D78-D818-401D-A58B-D5131B222673}" destId="{C3EFC2E5-819A-4107-9438-231405B0CAB3}" srcOrd="0" destOrd="0" presId="urn:microsoft.com/office/officeart/2005/8/layout/StepDownProcess"/>
    <dgm:cxn modelId="{A9077AB6-0D0D-4EAB-94D9-090FE8AC3376}" type="presOf" srcId="{B89243C7-059E-457C-B7E1-CE0C49E547FD}" destId="{CFB67931-2287-4049-A36F-9EE80AFDC125}" srcOrd="0" destOrd="0" presId="urn:microsoft.com/office/officeart/2005/8/layout/StepDownProcess"/>
    <dgm:cxn modelId="{FBB2E5B8-5F8B-464F-B34C-811F022F23E0}" srcId="{2EA4BDFC-5F78-4628-99DC-31E7C477132A}" destId="{AE40BCAA-E6B7-4239-95A8-FF590A02B718}" srcOrd="0" destOrd="0" parTransId="{6DA1DC5B-701B-4ED6-8EED-D8A170A152C2}" sibTransId="{D0B96191-944F-41D7-80C0-1A938C6C1366}"/>
    <dgm:cxn modelId="{0FCE97D0-89F2-4310-891D-4568E508F7C2}" srcId="{10CC7170-5F39-48E4-B543-9DF96AAB28BF}" destId="{E6258D78-D818-401D-A58B-D5131B222673}" srcOrd="1" destOrd="0" parTransId="{0D8CF037-37F0-457F-B163-C51913BB8562}" sibTransId="{D8BE1768-4427-4DE2-9E66-60031253934D}"/>
    <dgm:cxn modelId="{B7EB53D7-E090-4FF2-B68E-B33C1A81F132}" type="presOf" srcId="{2118E9E7-9E1F-4860-91BD-469FA8584B9C}" destId="{D7DF2762-DCAB-45D3-8CEC-9F0047A17F84}" srcOrd="0" destOrd="1" presId="urn:microsoft.com/office/officeart/2005/8/layout/StepDownProcess"/>
    <dgm:cxn modelId="{656E74FD-66A7-4554-B3DB-480842CF8DAA}" srcId="{2EA4BDFC-5F78-4628-99DC-31E7C477132A}" destId="{2118E9E7-9E1F-4860-91BD-469FA8584B9C}" srcOrd="1" destOrd="0" parTransId="{5B50703E-844F-4F6F-9664-2C709477C923}" sibTransId="{0C8EC2A9-7914-4EC0-9243-4AF6234A0BEB}"/>
    <dgm:cxn modelId="{3F4043BE-72BE-435A-A8A6-8D459A3440E2}" type="presParOf" srcId="{D9858310-C5B7-4756-BF21-6D60D45D3AEB}" destId="{D70B5404-2F84-487E-89C2-C2857831CE4F}" srcOrd="0" destOrd="0" presId="urn:microsoft.com/office/officeart/2005/8/layout/StepDownProcess"/>
    <dgm:cxn modelId="{774E6E68-589B-4C49-9E52-51AFC83D6004}" type="presParOf" srcId="{D70B5404-2F84-487E-89C2-C2857831CE4F}" destId="{8BFACE4F-1AB3-41E8-BBDD-54709A520CCA}" srcOrd="0" destOrd="0" presId="urn:microsoft.com/office/officeart/2005/8/layout/StepDownProcess"/>
    <dgm:cxn modelId="{661AFDDA-F88B-43B8-88A6-0E366C7E0946}" type="presParOf" srcId="{D70B5404-2F84-487E-89C2-C2857831CE4F}" destId="{76705FA4-A21D-48F6-8D44-5B9BC106999B}" srcOrd="1" destOrd="0" presId="urn:microsoft.com/office/officeart/2005/8/layout/StepDownProcess"/>
    <dgm:cxn modelId="{B48EB492-ACC0-44F2-A53D-0D08A2283F07}" type="presParOf" srcId="{D70B5404-2F84-487E-89C2-C2857831CE4F}" destId="{D7DF2762-DCAB-45D3-8CEC-9F0047A17F84}" srcOrd="2" destOrd="0" presId="urn:microsoft.com/office/officeart/2005/8/layout/StepDownProcess"/>
    <dgm:cxn modelId="{8C52EEE2-05AE-41EB-BAE8-9B8FAF3DCBF9}" type="presParOf" srcId="{D9858310-C5B7-4756-BF21-6D60D45D3AEB}" destId="{C57BE356-B532-4ECE-8990-5CD0CCA78F5E}" srcOrd="1" destOrd="0" presId="urn:microsoft.com/office/officeart/2005/8/layout/StepDownProcess"/>
    <dgm:cxn modelId="{46095E0C-9A6D-41CD-A558-87F64A8887FD}" type="presParOf" srcId="{D9858310-C5B7-4756-BF21-6D60D45D3AEB}" destId="{83BD66FD-4BAE-43AA-99BC-D9F865ED22CC}" srcOrd="2" destOrd="0" presId="urn:microsoft.com/office/officeart/2005/8/layout/StepDownProcess"/>
    <dgm:cxn modelId="{AF260F06-6279-4A36-A45D-88478097372F}" type="presParOf" srcId="{83BD66FD-4BAE-43AA-99BC-D9F865ED22CC}" destId="{ABD80B28-C081-46C4-80A5-3436425DEF70}" srcOrd="0" destOrd="0" presId="urn:microsoft.com/office/officeart/2005/8/layout/StepDownProcess"/>
    <dgm:cxn modelId="{28DA75D8-B39B-4622-B3F0-AF301C583429}" type="presParOf" srcId="{83BD66FD-4BAE-43AA-99BC-D9F865ED22CC}" destId="{C3EFC2E5-819A-4107-9438-231405B0CAB3}" srcOrd="1" destOrd="0" presId="urn:microsoft.com/office/officeart/2005/8/layout/StepDownProcess"/>
    <dgm:cxn modelId="{493EE880-6DE4-4E5D-9F07-511CBD2C1DAB}" type="presParOf" srcId="{83BD66FD-4BAE-43AA-99BC-D9F865ED22CC}" destId="{A2850961-6151-4351-B638-5299AEB1CA3D}" srcOrd="2" destOrd="0" presId="urn:microsoft.com/office/officeart/2005/8/layout/StepDownProcess"/>
    <dgm:cxn modelId="{B4189BDD-6873-4F78-BA87-4EC7C9BAB0C7}" type="presParOf" srcId="{D9858310-C5B7-4756-BF21-6D60D45D3AEB}" destId="{FE597A19-2BDE-49AF-B62D-5451D8D07CD5}" srcOrd="3" destOrd="0" presId="urn:microsoft.com/office/officeart/2005/8/layout/StepDownProcess"/>
    <dgm:cxn modelId="{70B90FAB-217E-4734-B7B5-7D34D42E3CC8}" type="presParOf" srcId="{D9858310-C5B7-4756-BF21-6D60D45D3AEB}" destId="{838100B2-A2C7-4B87-B820-631E43E32E8C}" srcOrd="4" destOrd="0" presId="urn:microsoft.com/office/officeart/2005/8/layout/StepDownProcess"/>
    <dgm:cxn modelId="{A2A5646D-3865-4333-9912-05B03A305E8B}" type="presParOf" srcId="{838100B2-A2C7-4B87-B820-631E43E32E8C}" destId="{CFB67931-2287-4049-A36F-9EE80AFDC125}" srcOrd="0" destOrd="0" presId="urn:microsoft.com/office/officeart/2005/8/layout/StepDownProcess"/>
    <dgm:cxn modelId="{BB87C31C-4D6F-4442-930D-A8B077B86348}" type="presParOf" srcId="{838100B2-A2C7-4B87-B820-631E43E32E8C}" destId="{FD351175-816C-4EBD-93FA-804F3520A8A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ACE4F-1AB3-41E8-BBDD-54709A520CCA}">
      <dsp:nvSpPr>
        <dsp:cNvPr id="0" name=""/>
        <dsp:cNvSpPr/>
      </dsp:nvSpPr>
      <dsp:spPr>
        <a:xfrm rot="5400000">
          <a:off x="185968" y="1113768"/>
          <a:ext cx="697081" cy="793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05FA4-A21D-48F6-8D44-5B9BC106999B}">
      <dsp:nvSpPr>
        <dsp:cNvPr id="0" name=""/>
        <dsp:cNvSpPr/>
      </dsp:nvSpPr>
      <dsp:spPr>
        <a:xfrm>
          <a:off x="1284" y="341040"/>
          <a:ext cx="1173474" cy="8213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Transformation</a:t>
          </a:r>
        </a:p>
      </dsp:txBody>
      <dsp:txXfrm>
        <a:off x="41388" y="381144"/>
        <a:ext cx="1093266" cy="741186"/>
      </dsp:txXfrm>
    </dsp:sp>
    <dsp:sp modelId="{D7DF2762-DCAB-45D3-8CEC-9F0047A17F84}">
      <dsp:nvSpPr>
        <dsp:cNvPr id="0" name=""/>
        <dsp:cNvSpPr/>
      </dsp:nvSpPr>
      <dsp:spPr>
        <a:xfrm>
          <a:off x="1388404" y="447122"/>
          <a:ext cx="2952600" cy="66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Removing </a:t>
          </a:r>
          <a:r>
            <a:rPr lang="en-US" sz="1200" kern="1200" dirty="0" err="1"/>
            <a:t>NaN</a:t>
          </a:r>
          <a:r>
            <a:rPr lang="en-US" sz="1200" kern="1200" dirty="0"/>
            <a:t>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Converting data into more useful format</a:t>
          </a:r>
        </a:p>
      </dsp:txBody>
      <dsp:txXfrm>
        <a:off x="1388404" y="447122"/>
        <a:ext cx="2952600" cy="663886"/>
      </dsp:txXfrm>
    </dsp:sp>
    <dsp:sp modelId="{ABD80B28-C081-46C4-80A5-3436425DEF70}">
      <dsp:nvSpPr>
        <dsp:cNvPr id="0" name=""/>
        <dsp:cNvSpPr/>
      </dsp:nvSpPr>
      <dsp:spPr>
        <a:xfrm rot="5400000">
          <a:off x="1662694" y="2036465"/>
          <a:ext cx="697081" cy="7936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FC2E5-819A-4107-9438-231405B0CAB3}">
      <dsp:nvSpPr>
        <dsp:cNvPr id="0" name=""/>
        <dsp:cNvSpPr/>
      </dsp:nvSpPr>
      <dsp:spPr>
        <a:xfrm>
          <a:off x="1124559" y="1187314"/>
          <a:ext cx="1173474" cy="8213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  modelling</a:t>
          </a:r>
        </a:p>
      </dsp:txBody>
      <dsp:txXfrm>
        <a:off x="1164663" y="1227418"/>
        <a:ext cx="1093266" cy="741186"/>
      </dsp:txXfrm>
    </dsp:sp>
    <dsp:sp modelId="{A2850961-6151-4351-B638-5299AEB1CA3D}">
      <dsp:nvSpPr>
        <dsp:cNvPr id="0" name=""/>
        <dsp:cNvSpPr/>
      </dsp:nvSpPr>
      <dsp:spPr>
        <a:xfrm>
          <a:off x="2468145" y="1215379"/>
          <a:ext cx="2455059" cy="608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Finding and Selecting the 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Finding out hidden trends </a:t>
          </a:r>
        </a:p>
      </dsp:txBody>
      <dsp:txXfrm>
        <a:off x="2468145" y="1215379"/>
        <a:ext cx="2455059" cy="608611"/>
      </dsp:txXfrm>
    </dsp:sp>
    <dsp:sp modelId="{CFB67931-2287-4049-A36F-9EE80AFDC125}">
      <dsp:nvSpPr>
        <dsp:cNvPr id="0" name=""/>
        <dsp:cNvSpPr/>
      </dsp:nvSpPr>
      <dsp:spPr>
        <a:xfrm>
          <a:off x="2340174" y="2051823"/>
          <a:ext cx="1173474" cy="8213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Interpretation</a:t>
          </a:r>
        </a:p>
      </dsp:txBody>
      <dsp:txXfrm>
        <a:off x="2380278" y="2091927"/>
        <a:ext cx="1093266" cy="741186"/>
      </dsp:txXfrm>
    </dsp:sp>
    <dsp:sp modelId="{FD351175-816C-4EBD-93FA-804F3520A8A9}">
      <dsp:nvSpPr>
        <dsp:cNvPr id="0" name=""/>
        <dsp:cNvSpPr/>
      </dsp:nvSpPr>
      <dsp:spPr>
        <a:xfrm>
          <a:off x="3601113" y="2094654"/>
          <a:ext cx="1834490" cy="680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Deriving out new model to boost the business</a:t>
          </a:r>
        </a:p>
      </dsp:txBody>
      <dsp:txXfrm>
        <a:off x="3601113" y="2094654"/>
        <a:ext cx="1834490" cy="680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50314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2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9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77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4321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2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69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91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4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0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94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7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88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Sprocket</a:t>
            </a:r>
            <a:r>
              <a:rPr dirty="0"/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899" y="2959854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4991236" y="4163032"/>
            <a:ext cx="2079657" cy="35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 – Sinora Rai</a:t>
            </a:r>
            <a:endParaRPr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72772-08DB-960E-C4B5-1835B7630FCF}"/>
              </a:ext>
            </a:extLst>
          </p:cNvPr>
          <p:cNvSpPr txBox="1"/>
          <p:nvPr/>
        </p:nvSpPr>
        <p:spPr>
          <a:xfrm>
            <a:off x="537899" y="1599938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Analytics Team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C10C1-13D3-B099-875F-CECCA3E75EFA}"/>
              </a:ext>
            </a:extLst>
          </p:cNvPr>
          <p:cNvSpPr/>
          <p:nvPr/>
        </p:nvSpPr>
        <p:spPr>
          <a:xfrm>
            <a:off x="622407" y="0"/>
            <a:ext cx="7860766" cy="43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B872-7559-3B1E-632F-B06FCFE1CFED}"/>
              </a:ext>
            </a:extLst>
          </p:cNvPr>
          <p:cNvSpPr/>
          <p:nvPr/>
        </p:nvSpPr>
        <p:spPr>
          <a:xfrm>
            <a:off x="622407" y="4741048"/>
            <a:ext cx="7860766" cy="402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hape 80">
            <a:extLst>
              <a:ext uri="{FF2B5EF4-FFF2-40B4-BE49-F238E27FC236}">
                <a16:creationId xmlns:a16="http://schemas.microsoft.com/office/drawing/2014/main" id="{CF928873-FF43-CDA9-99EE-69B203858A78}"/>
              </a:ext>
            </a:extLst>
          </p:cNvPr>
          <p:cNvSpPr/>
          <p:nvPr/>
        </p:nvSpPr>
        <p:spPr>
          <a:xfrm>
            <a:off x="373375" y="539117"/>
            <a:ext cx="2132319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Sales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AC970-B842-3102-2ABB-DDD8B77C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29" y="1209034"/>
            <a:ext cx="5672340" cy="3198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79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C10C1-13D3-B099-875F-CECCA3E75EFA}"/>
              </a:ext>
            </a:extLst>
          </p:cNvPr>
          <p:cNvSpPr/>
          <p:nvPr/>
        </p:nvSpPr>
        <p:spPr>
          <a:xfrm>
            <a:off x="622407" y="0"/>
            <a:ext cx="7860766" cy="43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B872-7559-3B1E-632F-B06FCFE1CFED}"/>
              </a:ext>
            </a:extLst>
          </p:cNvPr>
          <p:cNvSpPr/>
          <p:nvPr/>
        </p:nvSpPr>
        <p:spPr>
          <a:xfrm>
            <a:off x="622407" y="4741048"/>
            <a:ext cx="7860766" cy="402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hape 80">
            <a:extLst>
              <a:ext uri="{FF2B5EF4-FFF2-40B4-BE49-F238E27FC236}">
                <a16:creationId xmlns:a16="http://schemas.microsoft.com/office/drawing/2014/main" id="{CF928873-FF43-CDA9-99EE-69B203858A78}"/>
              </a:ext>
            </a:extLst>
          </p:cNvPr>
          <p:cNvSpPr/>
          <p:nvPr/>
        </p:nvSpPr>
        <p:spPr>
          <a:xfrm>
            <a:off x="205025" y="447382"/>
            <a:ext cx="3427079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A3252-99FB-0236-277F-0C9A9307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70" y="1159045"/>
            <a:ext cx="4031673" cy="2622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50444C-58FC-1092-2EFB-AA9B6165ED62}"/>
              </a:ext>
            </a:extLst>
          </p:cNvPr>
          <p:cNvSpPr/>
          <p:nvPr/>
        </p:nvSpPr>
        <p:spPr>
          <a:xfrm>
            <a:off x="622407" y="1764240"/>
            <a:ext cx="2950669" cy="1324808"/>
          </a:xfrm>
          <a:prstGeom prst="roundRect">
            <a:avLst>
              <a:gd name="adj" fmla="val 2149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hape 99">
            <a:extLst>
              <a:ext uri="{FF2B5EF4-FFF2-40B4-BE49-F238E27FC236}">
                <a16:creationId xmlns:a16="http://schemas.microsoft.com/office/drawing/2014/main" id="{4931810F-D0B1-34CD-0939-92F9619B87B6}"/>
              </a:ext>
            </a:extLst>
          </p:cNvPr>
          <p:cNvSpPr/>
          <p:nvPr/>
        </p:nvSpPr>
        <p:spPr>
          <a:xfrm>
            <a:off x="733582" y="1916648"/>
            <a:ext cx="2728318" cy="1019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Data interpretation refers to the process of using diverse analytical methods to review data and arrive at relevant conclusions.</a:t>
            </a:r>
            <a:endParaRPr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5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957C65-083A-E071-F0CD-3BBEA521D913}"/>
              </a:ext>
            </a:extLst>
          </p:cNvPr>
          <p:cNvSpPr/>
          <p:nvPr/>
        </p:nvSpPr>
        <p:spPr>
          <a:xfrm>
            <a:off x="1222110" y="1381042"/>
            <a:ext cx="6531429" cy="2205318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C10C1-13D3-B099-875F-CECCA3E75EFA}"/>
              </a:ext>
            </a:extLst>
          </p:cNvPr>
          <p:cNvSpPr/>
          <p:nvPr/>
        </p:nvSpPr>
        <p:spPr>
          <a:xfrm>
            <a:off x="622407" y="0"/>
            <a:ext cx="7860766" cy="43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B872-7559-3B1E-632F-B06FCFE1CFED}"/>
              </a:ext>
            </a:extLst>
          </p:cNvPr>
          <p:cNvSpPr/>
          <p:nvPr/>
        </p:nvSpPr>
        <p:spPr>
          <a:xfrm>
            <a:off x="622407" y="4741048"/>
            <a:ext cx="7860766" cy="402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hape 80">
            <a:extLst>
              <a:ext uri="{FF2B5EF4-FFF2-40B4-BE49-F238E27FC236}">
                <a16:creationId xmlns:a16="http://schemas.microsoft.com/office/drawing/2014/main" id="{CF928873-FF43-CDA9-99EE-69B203858A78}"/>
              </a:ext>
            </a:extLst>
          </p:cNvPr>
          <p:cNvSpPr/>
          <p:nvPr/>
        </p:nvSpPr>
        <p:spPr>
          <a:xfrm>
            <a:off x="205025" y="447382"/>
            <a:ext cx="3427079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42C60-CD95-419F-51B9-E2359EEE3DFB}"/>
              </a:ext>
            </a:extLst>
          </p:cNvPr>
          <p:cNvSpPr txBox="1"/>
          <p:nvPr/>
        </p:nvSpPr>
        <p:spPr>
          <a:xfrm>
            <a:off x="1222110" y="1540494"/>
            <a:ext cx="6954050" cy="188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Solex 849 is the highest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selling Bicycles and 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Trek Bicycles are the least selling ones.</a:t>
            </a:r>
          </a:p>
          <a:p>
            <a:pPr marL="171450" marR="0" indent="-1714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2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Manufacturing and financial services industry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people are one of the largest customer </a:t>
            </a:r>
          </a:p>
          <a:p>
            <a:pPr marL="171450" marR="0" indent="-1714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buyers comes under the age group of 20-40 .</a:t>
            </a:r>
          </a:p>
          <a:p>
            <a:pPr marL="171450" marR="0" indent="-1714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number of buyers are at their 40s.</a:t>
            </a:r>
          </a:p>
          <a:p>
            <a:pPr marL="171450" marR="0" indent="-1714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New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south Wales has the largest number of bike buyers.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2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D006CF2-3D0D-0BD9-6F59-7018322AB71C}"/>
              </a:ext>
            </a:extLst>
          </p:cNvPr>
          <p:cNvSpPr/>
          <p:nvPr/>
        </p:nvSpPr>
        <p:spPr>
          <a:xfrm>
            <a:off x="0" y="1804029"/>
            <a:ext cx="4055463" cy="3339471"/>
          </a:xfrm>
          <a:custGeom>
            <a:avLst/>
            <a:gdLst>
              <a:gd name="connsiteX0" fmla="*/ 2931741 w 4044323"/>
              <a:gd name="connsiteY0" fmla="*/ 113 h 3339471"/>
              <a:gd name="connsiteX1" fmla="*/ 3612182 w 4044323"/>
              <a:gd name="connsiteY1" fmla="*/ 535778 h 3339471"/>
              <a:gd name="connsiteX2" fmla="*/ 4027653 w 4044323"/>
              <a:gd name="connsiteY2" fmla="*/ 2393240 h 3339471"/>
              <a:gd name="connsiteX3" fmla="*/ 3508545 w 4044323"/>
              <a:gd name="connsiteY3" fmla="*/ 3211481 h 3339471"/>
              <a:gd name="connsiteX4" fmla="*/ 2936334 w 4044323"/>
              <a:gd name="connsiteY4" fmla="*/ 3339471 h 3339471"/>
              <a:gd name="connsiteX5" fmla="*/ 0 w 4044323"/>
              <a:gd name="connsiteY5" fmla="*/ 3339471 h 3339471"/>
              <a:gd name="connsiteX6" fmla="*/ 0 w 4044323"/>
              <a:gd name="connsiteY6" fmla="*/ 641610 h 3339471"/>
              <a:gd name="connsiteX7" fmla="*/ 2793941 w 4044323"/>
              <a:gd name="connsiteY7" fmla="*/ 16671 h 3339471"/>
              <a:gd name="connsiteX8" fmla="*/ 2931741 w 4044323"/>
              <a:gd name="connsiteY8" fmla="*/ 113 h 333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4323" h="3339471">
                <a:moveTo>
                  <a:pt x="2931741" y="113"/>
                </a:moveTo>
                <a:cubicBezTo>
                  <a:pt x="3250391" y="-5691"/>
                  <a:pt x="3539904" y="212642"/>
                  <a:pt x="3612182" y="535778"/>
                </a:cubicBezTo>
                <a:lnTo>
                  <a:pt x="4027653" y="2393240"/>
                </a:lnTo>
                <a:cubicBezTo>
                  <a:pt x="4110256" y="2762539"/>
                  <a:pt x="3877844" y="3128878"/>
                  <a:pt x="3508545" y="3211481"/>
                </a:cubicBezTo>
                <a:lnTo>
                  <a:pt x="2936334" y="3339471"/>
                </a:lnTo>
                <a:lnTo>
                  <a:pt x="0" y="3339471"/>
                </a:lnTo>
                <a:lnTo>
                  <a:pt x="0" y="641610"/>
                </a:lnTo>
                <a:lnTo>
                  <a:pt x="2793941" y="16671"/>
                </a:lnTo>
                <a:cubicBezTo>
                  <a:pt x="2840104" y="6345"/>
                  <a:pt x="2886220" y="942"/>
                  <a:pt x="2931741" y="11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0BA34A9-1028-E5AB-464E-059153D6F2DA}"/>
              </a:ext>
            </a:extLst>
          </p:cNvPr>
          <p:cNvSpPr/>
          <p:nvPr/>
        </p:nvSpPr>
        <p:spPr>
          <a:xfrm>
            <a:off x="0" y="0"/>
            <a:ext cx="2033302" cy="2187782"/>
          </a:xfrm>
          <a:custGeom>
            <a:avLst/>
            <a:gdLst>
              <a:gd name="connsiteX0" fmla="*/ 0 w 2033303"/>
              <a:gd name="connsiteY0" fmla="*/ 0 h 2187782"/>
              <a:gd name="connsiteX1" fmla="*/ 1719208 w 2033303"/>
              <a:gd name="connsiteY1" fmla="*/ 0 h 2187782"/>
              <a:gd name="connsiteX2" fmla="*/ 2024021 w 2033303"/>
              <a:gd name="connsiteY2" fmla="*/ 1349299 h 2187782"/>
              <a:gd name="connsiteX3" fmla="*/ 1741373 w 2033303"/>
              <a:gd name="connsiteY3" fmla="*/ 1796917 h 2187782"/>
              <a:gd name="connsiteX4" fmla="*/ 24313 w 2033303"/>
              <a:gd name="connsiteY4" fmla="*/ 2184808 h 2187782"/>
              <a:gd name="connsiteX5" fmla="*/ 0 w 2033303"/>
              <a:gd name="connsiteY5" fmla="*/ 2187782 h 218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3303" h="2187782">
                <a:moveTo>
                  <a:pt x="0" y="0"/>
                </a:moveTo>
                <a:lnTo>
                  <a:pt x="1719208" y="0"/>
                </a:lnTo>
                <a:lnTo>
                  <a:pt x="2024021" y="1349299"/>
                </a:lnTo>
                <a:cubicBezTo>
                  <a:pt x="2069576" y="1550957"/>
                  <a:pt x="1943030" y="1751362"/>
                  <a:pt x="1741373" y="1796917"/>
                </a:cubicBezTo>
                <a:lnTo>
                  <a:pt x="24313" y="2184808"/>
                </a:lnTo>
                <a:lnTo>
                  <a:pt x="0" y="21877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213435-0A52-8C2D-25C3-BF3B7B0840D1}"/>
              </a:ext>
            </a:extLst>
          </p:cNvPr>
          <p:cNvSpPr/>
          <p:nvPr/>
        </p:nvSpPr>
        <p:spPr>
          <a:xfrm>
            <a:off x="7335610" y="3988475"/>
            <a:ext cx="1808391" cy="1155025"/>
          </a:xfrm>
          <a:custGeom>
            <a:avLst/>
            <a:gdLst>
              <a:gd name="connsiteX0" fmla="*/ 1808391 w 1808391"/>
              <a:gd name="connsiteY0" fmla="*/ 0 h 1155025"/>
              <a:gd name="connsiteX1" fmla="*/ 1808391 w 1808391"/>
              <a:gd name="connsiteY1" fmla="*/ 1155025 h 1155025"/>
              <a:gd name="connsiteX2" fmla="*/ 100095 w 1808391"/>
              <a:gd name="connsiteY2" fmla="*/ 1155025 h 1155025"/>
              <a:gd name="connsiteX3" fmla="*/ 12188 w 1808391"/>
              <a:gd name="connsiteY3" fmla="*/ 841996 h 1155025"/>
              <a:gd name="connsiteX4" fmla="*/ 237218 w 1808391"/>
              <a:gd name="connsiteY4" fmla="*/ 441226 h 115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391" h="1155025">
                <a:moveTo>
                  <a:pt x="1808391" y="0"/>
                </a:moveTo>
                <a:lnTo>
                  <a:pt x="1808391" y="1155025"/>
                </a:lnTo>
                <a:lnTo>
                  <a:pt x="100095" y="1155025"/>
                </a:lnTo>
                <a:lnTo>
                  <a:pt x="12188" y="841996"/>
                </a:lnTo>
                <a:cubicBezTo>
                  <a:pt x="-36342" y="669186"/>
                  <a:pt x="64407" y="489756"/>
                  <a:pt x="237218" y="44122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BBFCC-60B9-4B9A-729E-16E4A9AAB22E}"/>
              </a:ext>
            </a:extLst>
          </p:cNvPr>
          <p:cNvSpPr txBox="1"/>
          <p:nvPr/>
        </p:nvSpPr>
        <p:spPr>
          <a:xfrm>
            <a:off x="317015" y="2828667"/>
            <a:ext cx="3039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 </a:t>
            </a:r>
          </a:p>
          <a:p>
            <a:r>
              <a:rPr lang="en-IN" sz="6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0527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1130" t="3923" r="1130" b="3923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6FAA0D-FD0B-0F62-1B43-BEA98BF27619}"/>
              </a:ext>
            </a:extLst>
          </p:cNvPr>
          <p:cNvSpPr/>
          <p:nvPr/>
        </p:nvSpPr>
        <p:spPr>
          <a:xfrm>
            <a:off x="7335610" y="3988475"/>
            <a:ext cx="1808391" cy="1155025"/>
          </a:xfrm>
          <a:custGeom>
            <a:avLst/>
            <a:gdLst>
              <a:gd name="connsiteX0" fmla="*/ 1808391 w 1808391"/>
              <a:gd name="connsiteY0" fmla="*/ 0 h 1155025"/>
              <a:gd name="connsiteX1" fmla="*/ 1808391 w 1808391"/>
              <a:gd name="connsiteY1" fmla="*/ 1155025 h 1155025"/>
              <a:gd name="connsiteX2" fmla="*/ 100095 w 1808391"/>
              <a:gd name="connsiteY2" fmla="*/ 1155025 h 1155025"/>
              <a:gd name="connsiteX3" fmla="*/ 12188 w 1808391"/>
              <a:gd name="connsiteY3" fmla="*/ 841996 h 1155025"/>
              <a:gd name="connsiteX4" fmla="*/ 237218 w 1808391"/>
              <a:gd name="connsiteY4" fmla="*/ 441226 h 115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391" h="1155025">
                <a:moveTo>
                  <a:pt x="1808391" y="0"/>
                </a:moveTo>
                <a:lnTo>
                  <a:pt x="1808391" y="1155025"/>
                </a:lnTo>
                <a:lnTo>
                  <a:pt x="100095" y="1155025"/>
                </a:lnTo>
                <a:lnTo>
                  <a:pt x="12188" y="841996"/>
                </a:lnTo>
                <a:cubicBezTo>
                  <a:pt x="-36342" y="669186"/>
                  <a:pt x="64407" y="489756"/>
                  <a:pt x="237218" y="44122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0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E6F1E-1017-EE82-DD12-BAAEC3AA298B}"/>
              </a:ext>
            </a:extLst>
          </p:cNvPr>
          <p:cNvSpPr/>
          <p:nvPr/>
        </p:nvSpPr>
        <p:spPr>
          <a:xfrm>
            <a:off x="0" y="1298601"/>
            <a:ext cx="10560971" cy="2704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Shape 65"/>
          <p:cNvSpPr/>
          <p:nvPr/>
        </p:nvSpPr>
        <p:spPr>
          <a:xfrm>
            <a:off x="336190" y="1782671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44500" indent="-342900">
              <a:lnSpc>
                <a:spcPct val="115000"/>
              </a:lnSpc>
              <a:buClr>
                <a:schemeClr val="tx1">
                  <a:lumMod val="65000"/>
                  <a:lumOff val="35000"/>
                </a:schemeClr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44500" indent="-342900">
              <a:lnSpc>
                <a:spcPct val="115000"/>
              </a:lnSpc>
              <a:buClr>
                <a:schemeClr val="tx1">
                  <a:lumMod val="65000"/>
                  <a:lumOff val="35000"/>
                </a:schemeClr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Transformation and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Exploration</a:t>
            </a:r>
          </a:p>
          <a:p>
            <a:pPr marL="444500" indent="-342900">
              <a:lnSpc>
                <a:spcPct val="115000"/>
              </a:lnSpc>
              <a:buClr>
                <a:schemeClr val="tx1">
                  <a:lumMod val="65000"/>
                  <a:lumOff val="35000"/>
                </a:schemeClr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 Development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44500" indent="-342900">
              <a:lnSpc>
                <a:spcPct val="115000"/>
              </a:lnSpc>
              <a:buClr>
                <a:schemeClr val="tx1">
                  <a:lumMod val="65000"/>
                  <a:lumOff val="35000"/>
                </a:schemeClr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Interpretation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D2ED3CA-AC39-6423-31C2-6A16FC44DC1C}"/>
              </a:ext>
            </a:extLst>
          </p:cNvPr>
          <p:cNvSpPr/>
          <p:nvPr/>
        </p:nvSpPr>
        <p:spPr>
          <a:xfrm>
            <a:off x="5673104" y="-1"/>
            <a:ext cx="5988971" cy="5143500"/>
          </a:xfrm>
          <a:prstGeom prst="parallelogram">
            <a:avLst/>
          </a:prstGeom>
          <a:blipFill>
            <a:blip r:embed="rId2"/>
            <a:stretch>
              <a:fillRect t="-744" b="-74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71EB0-07A0-98D0-053A-94A67EB5B62C}"/>
              </a:ext>
            </a:extLst>
          </p:cNvPr>
          <p:cNvSpPr txBox="1"/>
          <p:nvPr/>
        </p:nvSpPr>
        <p:spPr>
          <a:xfrm>
            <a:off x="476410" y="348680"/>
            <a:ext cx="2374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AGENDA</a:t>
            </a:r>
            <a:endParaRPr lang="en-IN" sz="4000" dirty="0">
              <a:solidFill>
                <a:schemeClr val="tx1">
                  <a:lumMod val="65000"/>
                  <a:lumOff val="3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61C9D8B-5E6C-53E9-9D5A-105BBD78E6AF}"/>
              </a:ext>
            </a:extLst>
          </p:cNvPr>
          <p:cNvSpPr/>
          <p:nvPr/>
        </p:nvSpPr>
        <p:spPr>
          <a:xfrm>
            <a:off x="6576407" y="287686"/>
            <a:ext cx="2429281" cy="24168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Shape 72"/>
          <p:cNvSpPr/>
          <p:nvPr/>
        </p:nvSpPr>
        <p:spPr>
          <a:xfrm>
            <a:off x="205025" y="454955"/>
            <a:ext cx="416719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Sprocket Central Pty Ltd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6731214" y="879563"/>
            <a:ext cx="2274474" cy="1233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Sprocket Central Pty Ltd is a long-standing KPMG client whom specializes in high-quality bikes and accessible cycling accessories to riders.</a:t>
            </a:r>
            <a:endParaRPr sz="1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69171391"/>
              </p:ext>
            </p:extLst>
          </p:nvPr>
        </p:nvGraphicFramePr>
        <p:xfrm>
          <a:off x="366390" y="1061767"/>
          <a:ext cx="5473476" cy="334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38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529987" y="978565"/>
            <a:ext cx="7483201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exploration is the first step of data analysis used to explore and visualize data to uncover insights from the start or patterns to dig deeper.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transformation is the process of changing the format, structure, or values of data.</a:t>
            </a:r>
            <a:endParaRPr sz="14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29987" y="2253106"/>
            <a:ext cx="8565600" cy="225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Significance of performing an EDA: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2929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</a:t>
            </a:r>
            <a:r>
              <a:rPr lang="en-IN" sz="14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2929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Removes the redundant values from the dataset by treating missing values and outliers.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68646-A5BB-B283-628F-98B1598B07F6}"/>
              </a:ext>
            </a:extLst>
          </p:cNvPr>
          <p:cNvSpPr txBox="1"/>
          <p:nvPr/>
        </p:nvSpPr>
        <p:spPr>
          <a:xfrm>
            <a:off x="529987" y="464007"/>
            <a:ext cx="5642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Transformations &amp; Data Exploration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C10C1-13D3-B099-875F-CECCA3E75EFA}"/>
              </a:ext>
            </a:extLst>
          </p:cNvPr>
          <p:cNvSpPr/>
          <p:nvPr/>
        </p:nvSpPr>
        <p:spPr>
          <a:xfrm>
            <a:off x="622407" y="0"/>
            <a:ext cx="7860766" cy="43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B872-7559-3B1E-632F-B06FCFE1CFED}"/>
              </a:ext>
            </a:extLst>
          </p:cNvPr>
          <p:cNvSpPr/>
          <p:nvPr/>
        </p:nvSpPr>
        <p:spPr>
          <a:xfrm>
            <a:off x="622407" y="4741048"/>
            <a:ext cx="7860766" cy="402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EE290A-85DF-4DE8-63E8-D8EF9924688E}"/>
              </a:ext>
            </a:extLst>
          </p:cNvPr>
          <p:cNvSpPr/>
          <p:nvPr/>
        </p:nvSpPr>
        <p:spPr>
          <a:xfrm>
            <a:off x="806439" y="1113644"/>
            <a:ext cx="2052022" cy="676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C10C1-13D3-B099-875F-CECCA3E75EFA}"/>
              </a:ext>
            </a:extLst>
          </p:cNvPr>
          <p:cNvSpPr/>
          <p:nvPr/>
        </p:nvSpPr>
        <p:spPr>
          <a:xfrm>
            <a:off x="622407" y="0"/>
            <a:ext cx="7860766" cy="43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B872-7559-3B1E-632F-B06FCFE1CFED}"/>
              </a:ext>
            </a:extLst>
          </p:cNvPr>
          <p:cNvSpPr/>
          <p:nvPr/>
        </p:nvSpPr>
        <p:spPr>
          <a:xfrm>
            <a:off x="622407" y="4741048"/>
            <a:ext cx="7860766" cy="402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DE66DEE1-A72D-95DE-02FF-974D85E8FF9F}"/>
              </a:ext>
            </a:extLst>
          </p:cNvPr>
          <p:cNvSpPr/>
          <p:nvPr/>
        </p:nvSpPr>
        <p:spPr>
          <a:xfrm>
            <a:off x="291782" y="525596"/>
            <a:ext cx="4832912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demographic Dataset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8F6876-DDB8-7F01-28BE-06C0D5000BBB}"/>
              </a:ext>
            </a:extLst>
          </p:cNvPr>
          <p:cNvSpPr/>
          <p:nvPr/>
        </p:nvSpPr>
        <p:spPr>
          <a:xfrm>
            <a:off x="806439" y="2090057"/>
            <a:ext cx="2189950" cy="2296332"/>
          </a:xfrm>
          <a:prstGeom prst="roundRect">
            <a:avLst>
              <a:gd name="adj" fmla="val 6141"/>
            </a:avLst>
          </a:prstGeom>
          <a:blipFill>
            <a:blip r:embed="rId2"/>
            <a:stretch>
              <a:fillRect l="-138" t="2185" r="-138" b="2185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3BDDE6-8BC2-8508-338D-327D1D8B4065}"/>
              </a:ext>
            </a:extLst>
          </p:cNvPr>
          <p:cNvSpPr/>
          <p:nvPr/>
        </p:nvSpPr>
        <p:spPr>
          <a:xfrm>
            <a:off x="3477025" y="2090057"/>
            <a:ext cx="2196000" cy="2296332"/>
          </a:xfrm>
          <a:prstGeom prst="roundRect">
            <a:avLst>
              <a:gd name="adj" fmla="val 6141"/>
            </a:avLst>
          </a:prstGeom>
          <a:blipFill>
            <a:blip r:embed="rId3"/>
            <a:stretch>
              <a:fillRect l="8878" t="3753" r="9154" b="3753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106829-728B-C23F-D604-6F1AE9B83B52}"/>
              </a:ext>
            </a:extLst>
          </p:cNvPr>
          <p:cNvSpPr/>
          <p:nvPr/>
        </p:nvSpPr>
        <p:spPr>
          <a:xfrm>
            <a:off x="6147611" y="2090057"/>
            <a:ext cx="2189950" cy="2296332"/>
          </a:xfrm>
          <a:prstGeom prst="roundRect">
            <a:avLst>
              <a:gd name="adj" fmla="val 6141"/>
            </a:avLst>
          </a:prstGeom>
          <a:blipFill>
            <a:blip r:embed="rId4"/>
            <a:stretch>
              <a:fillRect l="3972" t="6888" r="3972" b="6888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C5228-97A2-7155-13D8-AE33EF65195E}"/>
              </a:ext>
            </a:extLst>
          </p:cNvPr>
          <p:cNvSpPr txBox="1"/>
          <p:nvPr/>
        </p:nvSpPr>
        <p:spPr>
          <a:xfrm>
            <a:off x="875403" y="1111257"/>
            <a:ext cx="212886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column and the count of missing values in each columns	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D7D8A-04FA-D0E1-612B-1AA28FB8B151}"/>
              </a:ext>
            </a:extLst>
          </p:cNvPr>
          <p:cNvSpPr/>
          <p:nvPr/>
        </p:nvSpPr>
        <p:spPr>
          <a:xfrm>
            <a:off x="3461814" y="1111257"/>
            <a:ext cx="2052022" cy="676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55D330-2E6A-21AC-0EFC-FFEECE0730DD}"/>
              </a:ext>
            </a:extLst>
          </p:cNvPr>
          <p:cNvSpPr/>
          <p:nvPr/>
        </p:nvSpPr>
        <p:spPr>
          <a:xfrm>
            <a:off x="6216575" y="1111257"/>
            <a:ext cx="2052022" cy="676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6899C-C36F-D84F-89B6-239B4BE1B413}"/>
              </a:ext>
            </a:extLst>
          </p:cNvPr>
          <p:cNvSpPr txBox="1"/>
          <p:nvPr/>
        </p:nvSpPr>
        <p:spPr>
          <a:xfrm>
            <a:off x="3507569" y="1126460"/>
            <a:ext cx="212886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kern="12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Converting Age from continuous to categorical value.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71A59-DAB8-51ED-34D6-71A0A1A1DC16}"/>
              </a:ext>
            </a:extLst>
          </p:cNvPr>
          <p:cNvSpPr txBox="1"/>
          <p:nvPr/>
        </p:nvSpPr>
        <p:spPr>
          <a:xfrm>
            <a:off x="6216575" y="1146961"/>
            <a:ext cx="212886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Correcting gender columns categories</a:t>
            </a:r>
            <a:r>
              <a:rPr lang="en-US" sz="1200" dirty="0"/>
              <a:t>.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86508E-8072-0FC6-9FA7-BF6FF3AF5D0D}"/>
              </a:ext>
            </a:extLst>
          </p:cNvPr>
          <p:cNvSpPr/>
          <p:nvPr/>
        </p:nvSpPr>
        <p:spPr>
          <a:xfrm>
            <a:off x="5853258" y="1325650"/>
            <a:ext cx="2297912" cy="646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A37FF4-F7B7-5BFB-81F2-B4807832AB7F}"/>
              </a:ext>
            </a:extLst>
          </p:cNvPr>
          <p:cNvSpPr/>
          <p:nvPr/>
        </p:nvSpPr>
        <p:spPr>
          <a:xfrm>
            <a:off x="992831" y="1368116"/>
            <a:ext cx="2297912" cy="646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C10C1-13D3-B099-875F-CECCA3E75EFA}"/>
              </a:ext>
            </a:extLst>
          </p:cNvPr>
          <p:cNvSpPr/>
          <p:nvPr/>
        </p:nvSpPr>
        <p:spPr>
          <a:xfrm>
            <a:off x="622407" y="0"/>
            <a:ext cx="7860766" cy="43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B872-7559-3B1E-632F-B06FCFE1CFED}"/>
              </a:ext>
            </a:extLst>
          </p:cNvPr>
          <p:cNvSpPr/>
          <p:nvPr/>
        </p:nvSpPr>
        <p:spPr>
          <a:xfrm>
            <a:off x="622407" y="4741048"/>
            <a:ext cx="7860766" cy="402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A0C763AA-A120-D04B-A31E-099CDC7F136A}"/>
              </a:ext>
            </a:extLst>
          </p:cNvPr>
          <p:cNvSpPr/>
          <p:nvPr/>
        </p:nvSpPr>
        <p:spPr>
          <a:xfrm>
            <a:off x="109690" y="497075"/>
            <a:ext cx="3707546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Transaction Dataset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FB5E38-6D37-F49E-F91A-A969D8F70BF0}"/>
              </a:ext>
            </a:extLst>
          </p:cNvPr>
          <p:cNvSpPr/>
          <p:nvPr/>
        </p:nvSpPr>
        <p:spPr>
          <a:xfrm>
            <a:off x="1963463" y="2121201"/>
            <a:ext cx="2297912" cy="2378023"/>
          </a:xfrm>
          <a:prstGeom prst="roundRect">
            <a:avLst>
              <a:gd name="adj" fmla="val 6141"/>
            </a:avLst>
          </a:prstGeom>
          <a:blipFill>
            <a:blip r:embed="rId2"/>
            <a:stretch>
              <a:fillRect l="-1782" t="4584" r="-1782" b="4584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4747C-E464-A7C4-979B-644D4A68A584}"/>
              </a:ext>
            </a:extLst>
          </p:cNvPr>
          <p:cNvSpPr/>
          <p:nvPr/>
        </p:nvSpPr>
        <p:spPr>
          <a:xfrm>
            <a:off x="5109498" y="2092891"/>
            <a:ext cx="2189950" cy="2434645"/>
          </a:xfrm>
          <a:prstGeom prst="roundRect">
            <a:avLst>
              <a:gd name="adj" fmla="val 6141"/>
            </a:avLst>
          </a:prstGeom>
          <a:blipFill>
            <a:blip r:embed="rId3"/>
            <a:stretch>
              <a:fillRect l="-138" t="2185" r="-138" b="2185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ECF37-A1C1-51E4-4DD4-6D724316B48E}"/>
              </a:ext>
            </a:extLst>
          </p:cNvPr>
          <p:cNvSpPr txBox="1"/>
          <p:nvPr/>
        </p:nvSpPr>
        <p:spPr>
          <a:xfrm>
            <a:off x="992831" y="1368115"/>
            <a:ext cx="22979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column and the count of missing values in each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226B5-4BC0-875D-F0E9-EF2C95AAB2CC}"/>
              </a:ext>
            </a:extLst>
          </p:cNvPr>
          <p:cNvSpPr txBox="1"/>
          <p:nvPr/>
        </p:nvSpPr>
        <p:spPr>
          <a:xfrm>
            <a:off x="5917034" y="1445775"/>
            <a:ext cx="193605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Correcting state columns</a:t>
            </a:r>
          </a:p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categories.</a:t>
            </a:r>
          </a:p>
        </p:txBody>
      </p:sp>
    </p:spTree>
    <p:extLst>
      <p:ext uri="{BB962C8B-B14F-4D97-AF65-F5344CB8AC3E}">
        <p14:creationId xmlns:p14="http://schemas.microsoft.com/office/powerpoint/2010/main" val="284192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A37FF4-F7B7-5BFB-81F2-B4807832AB7F}"/>
              </a:ext>
            </a:extLst>
          </p:cNvPr>
          <p:cNvSpPr/>
          <p:nvPr/>
        </p:nvSpPr>
        <p:spPr>
          <a:xfrm>
            <a:off x="1558233" y="1317023"/>
            <a:ext cx="2297912" cy="646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C10C1-13D3-B099-875F-CECCA3E75EFA}"/>
              </a:ext>
            </a:extLst>
          </p:cNvPr>
          <p:cNvSpPr/>
          <p:nvPr/>
        </p:nvSpPr>
        <p:spPr>
          <a:xfrm>
            <a:off x="622407" y="0"/>
            <a:ext cx="7860766" cy="43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B872-7559-3B1E-632F-B06FCFE1CFED}"/>
              </a:ext>
            </a:extLst>
          </p:cNvPr>
          <p:cNvSpPr/>
          <p:nvPr/>
        </p:nvSpPr>
        <p:spPr>
          <a:xfrm>
            <a:off x="622407" y="4741048"/>
            <a:ext cx="7860766" cy="402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FB5E38-6D37-F49E-F91A-A969D8F70BF0}"/>
              </a:ext>
            </a:extLst>
          </p:cNvPr>
          <p:cNvSpPr/>
          <p:nvPr/>
        </p:nvSpPr>
        <p:spPr>
          <a:xfrm>
            <a:off x="2821631" y="2188735"/>
            <a:ext cx="2297912" cy="2378023"/>
          </a:xfrm>
          <a:prstGeom prst="roundRect">
            <a:avLst>
              <a:gd name="adj" fmla="val 6141"/>
            </a:avLst>
          </a:prstGeom>
          <a:blipFill>
            <a:blip r:embed="rId2"/>
            <a:stretch>
              <a:fillRect l="1434" t="3827" r="1434" b="3827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ECF37-A1C1-51E4-4DD4-6D724316B48E}"/>
              </a:ext>
            </a:extLst>
          </p:cNvPr>
          <p:cNvSpPr txBox="1"/>
          <p:nvPr/>
        </p:nvSpPr>
        <p:spPr>
          <a:xfrm>
            <a:off x="1558233" y="1324705"/>
            <a:ext cx="22979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column and the count of missing values in each columns</a:t>
            </a:r>
          </a:p>
        </p:txBody>
      </p:sp>
      <p:sp>
        <p:nvSpPr>
          <p:cNvPr id="2" name="Shape 80">
            <a:extLst>
              <a:ext uri="{FF2B5EF4-FFF2-40B4-BE49-F238E27FC236}">
                <a16:creationId xmlns:a16="http://schemas.microsoft.com/office/drawing/2014/main" id="{CF928873-FF43-CDA9-99EE-69B203858A78}"/>
              </a:ext>
            </a:extLst>
          </p:cNvPr>
          <p:cNvSpPr/>
          <p:nvPr/>
        </p:nvSpPr>
        <p:spPr>
          <a:xfrm>
            <a:off x="242604" y="619209"/>
            <a:ext cx="4310186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Address Dataset</a:t>
            </a:r>
          </a:p>
        </p:txBody>
      </p:sp>
    </p:spTree>
    <p:extLst>
      <p:ext uri="{BB962C8B-B14F-4D97-AF65-F5344CB8AC3E}">
        <p14:creationId xmlns:p14="http://schemas.microsoft.com/office/powerpoint/2010/main" val="308450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A37FF4-F7B7-5BFB-81F2-B4807832AB7F}"/>
              </a:ext>
            </a:extLst>
          </p:cNvPr>
          <p:cNvSpPr/>
          <p:nvPr/>
        </p:nvSpPr>
        <p:spPr>
          <a:xfrm>
            <a:off x="1507761" y="1298218"/>
            <a:ext cx="5707547" cy="808394"/>
          </a:xfrm>
          <a:prstGeom prst="roundRect">
            <a:avLst>
              <a:gd name="adj" fmla="val 2149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C10C1-13D3-B099-875F-CECCA3E75EFA}"/>
              </a:ext>
            </a:extLst>
          </p:cNvPr>
          <p:cNvSpPr/>
          <p:nvPr/>
        </p:nvSpPr>
        <p:spPr>
          <a:xfrm>
            <a:off x="622407" y="0"/>
            <a:ext cx="7860766" cy="43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B872-7559-3B1E-632F-B06FCFE1CFED}"/>
              </a:ext>
            </a:extLst>
          </p:cNvPr>
          <p:cNvSpPr/>
          <p:nvPr/>
        </p:nvSpPr>
        <p:spPr>
          <a:xfrm>
            <a:off x="622407" y="4741048"/>
            <a:ext cx="7860766" cy="402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hape 80">
            <a:extLst>
              <a:ext uri="{FF2B5EF4-FFF2-40B4-BE49-F238E27FC236}">
                <a16:creationId xmlns:a16="http://schemas.microsoft.com/office/drawing/2014/main" id="{CF928873-FF43-CDA9-99EE-69B203858A78}"/>
              </a:ext>
            </a:extLst>
          </p:cNvPr>
          <p:cNvSpPr/>
          <p:nvPr/>
        </p:nvSpPr>
        <p:spPr>
          <a:xfrm>
            <a:off x="242604" y="619209"/>
            <a:ext cx="4310186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Model Development</a:t>
            </a:r>
          </a:p>
        </p:txBody>
      </p:sp>
      <p:sp>
        <p:nvSpPr>
          <p:cNvPr id="5" name="Shape 90">
            <a:extLst>
              <a:ext uri="{FF2B5EF4-FFF2-40B4-BE49-F238E27FC236}">
                <a16:creationId xmlns:a16="http://schemas.microsoft.com/office/drawing/2014/main" id="{D55C02D8-03A7-9712-028E-DB591739CFF7}"/>
              </a:ext>
            </a:extLst>
          </p:cNvPr>
          <p:cNvSpPr/>
          <p:nvPr/>
        </p:nvSpPr>
        <p:spPr>
          <a:xfrm>
            <a:off x="1676810" y="1329602"/>
            <a:ext cx="5177348" cy="80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development is an iterative process, in which many models are derived, tested and built upon until a model fitting the desired criteria is built.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DEDC0-2E47-9AFC-146B-0635D93C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93" y="2455109"/>
            <a:ext cx="7432158" cy="15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C10C1-13D3-B099-875F-CECCA3E75EFA}"/>
              </a:ext>
            </a:extLst>
          </p:cNvPr>
          <p:cNvSpPr/>
          <p:nvPr/>
        </p:nvSpPr>
        <p:spPr>
          <a:xfrm>
            <a:off x="622407" y="0"/>
            <a:ext cx="7860766" cy="43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0B872-7559-3B1E-632F-B06FCFE1CFED}"/>
              </a:ext>
            </a:extLst>
          </p:cNvPr>
          <p:cNvSpPr/>
          <p:nvPr/>
        </p:nvSpPr>
        <p:spPr>
          <a:xfrm>
            <a:off x="622407" y="4741048"/>
            <a:ext cx="7860766" cy="402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hape 80">
            <a:extLst>
              <a:ext uri="{FF2B5EF4-FFF2-40B4-BE49-F238E27FC236}">
                <a16:creationId xmlns:a16="http://schemas.microsoft.com/office/drawing/2014/main" id="{CF928873-FF43-CDA9-99EE-69B203858A78}"/>
              </a:ext>
            </a:extLst>
          </p:cNvPr>
          <p:cNvSpPr/>
          <p:nvPr/>
        </p:nvSpPr>
        <p:spPr>
          <a:xfrm>
            <a:off x="373375" y="539117"/>
            <a:ext cx="2132319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Sales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6AC733-6F1B-DBB6-FCF0-EBE994BF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16" y="1223578"/>
            <a:ext cx="5682437" cy="3203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4153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2734</TotalTime>
  <Words>427</Words>
  <Application>Microsoft Office PowerPoint</Application>
  <PresentationFormat>On-screen Show (16:9)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Open Sans</vt:lpstr>
      <vt:lpstr>Open Sans Extrabold</vt:lpstr>
      <vt:lpstr>Open Sans Light</vt:lpstr>
      <vt:lpstr>Times New Roman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Sinora Rai</cp:lastModifiedBy>
  <cp:revision>17</cp:revision>
  <dcterms:modified xsi:type="dcterms:W3CDTF">2023-09-21T14:48:37Z</dcterms:modified>
</cp:coreProperties>
</file>