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63" r:id="rId4"/>
    <p:sldId id="264" r:id="rId5"/>
    <p:sldId id="284" r:id="rId6"/>
    <p:sldId id="322" r:id="rId7"/>
    <p:sldId id="323" r:id="rId8"/>
    <p:sldId id="321" r:id="rId9"/>
    <p:sldId id="320" r:id="rId10"/>
    <p:sldId id="325" r:id="rId11"/>
    <p:sldId id="324" r:id="rId12"/>
    <p:sldId id="319" r:id="rId13"/>
    <p:sldId id="318" r:id="rId14"/>
    <p:sldId id="317" r:id="rId15"/>
    <p:sldId id="316" r:id="rId16"/>
    <p:sldId id="315" r:id="rId17"/>
    <p:sldId id="314" r:id="rId18"/>
    <p:sldId id="313" r:id="rId19"/>
    <p:sldId id="312" r:id="rId20"/>
    <p:sldId id="311" r:id="rId21"/>
    <p:sldId id="310" r:id="rId22"/>
    <p:sldId id="309" r:id="rId23"/>
    <p:sldId id="308" r:id="rId24"/>
    <p:sldId id="307" r:id="rId25"/>
    <p:sldId id="306" r:id="rId26"/>
    <p:sldId id="305" r:id="rId27"/>
    <p:sldId id="304" r:id="rId28"/>
    <p:sldId id="303" r:id="rId29"/>
    <p:sldId id="302" r:id="rId30"/>
    <p:sldId id="301" r:id="rId31"/>
    <p:sldId id="300" r:id="rId32"/>
    <p:sldId id="299" r:id="rId33"/>
    <p:sldId id="298" r:id="rId34"/>
    <p:sldId id="297" r:id="rId35"/>
    <p:sldId id="296" r:id="rId36"/>
    <p:sldId id="295" r:id="rId37"/>
    <p:sldId id="294" r:id="rId38"/>
    <p:sldId id="293" r:id="rId39"/>
    <p:sldId id="292" r:id="rId40"/>
    <p:sldId id="291" r:id="rId41"/>
    <p:sldId id="290" r:id="rId42"/>
    <p:sldId id="289" r:id="rId43"/>
    <p:sldId id="288" r:id="rId44"/>
    <p:sldId id="287" r:id="rId45"/>
    <p:sldId id="286" r:id="rId46"/>
    <p:sldId id="285" r:id="rId47"/>
    <p:sldId id="283" r:id="rId48"/>
    <p:sldId id="282" r:id="rId49"/>
    <p:sldId id="281" r:id="rId50"/>
    <p:sldId id="280" r:id="rId51"/>
    <p:sldId id="279" r:id="rId52"/>
    <p:sldId id="278" r:id="rId53"/>
    <p:sldId id="277" r:id="rId54"/>
    <p:sldId id="26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Por que testar: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Previne o aparecimento de erros</a:t>
            </a:r>
          </a:p>
          <a:p>
            <a:pPr lvl="1"/>
            <a:r>
              <a:rPr lang="pt-BR" dirty="0" smtClean="0"/>
              <a:t>Código testado é mais confiável</a:t>
            </a:r>
          </a:p>
          <a:p>
            <a:pPr lvl="1"/>
            <a:r>
              <a:rPr lang="pt-BR" dirty="0" smtClean="0"/>
              <a:t>Permite alterações sem medo</a:t>
            </a:r>
          </a:p>
          <a:p>
            <a:pPr lvl="1"/>
            <a:r>
              <a:rPr lang="pt-BR" dirty="0" smtClean="0"/>
              <a:t>Serve como métrica para o projeto</a:t>
            </a:r>
          </a:p>
          <a:p>
            <a:pPr lvl="1"/>
            <a:r>
              <a:rPr lang="pt-BR" dirty="0" smtClean="0"/>
              <a:t>Gera e preserva um “conhecimento” sobre as regras de negócios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que testar:</a:t>
            </a:r>
          </a:p>
          <a:p>
            <a:pPr lvl="1"/>
            <a:r>
              <a:rPr lang="pt-BR" dirty="0" smtClean="0"/>
              <a:t>Começar a testar as rotinas mais simples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Sempre testar valores possíveis e impossíveis</a:t>
            </a:r>
          </a:p>
          <a:p>
            <a:pPr lvl="2"/>
            <a:r>
              <a:rPr lang="pt-BR" dirty="0" smtClean="0"/>
              <a:t>Exemplo: em um campo de CPF, sempre testar com um válido e um inválido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Quantidade de testes suficientes</a:t>
            </a:r>
          </a:p>
        </p:txBody>
      </p:sp>
    </p:spTree>
    <p:extLst>
      <p:ext uri="{BB962C8B-B14F-4D97-AF65-F5344CB8AC3E}">
        <p14:creationId xmlns:p14="http://schemas.microsoft.com/office/powerpoint/2010/main" val="31496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757758"/>
          </a:xfrm>
        </p:spPr>
        <p:txBody>
          <a:bodyPr/>
          <a:lstStyle/>
          <a:p>
            <a:r>
              <a:rPr lang="pt-BR" dirty="0" smtClean="0"/>
              <a:t>Existem diferentes tipos de testes a qual um software pode ser submetido</a:t>
            </a:r>
          </a:p>
          <a:p>
            <a:pPr lvl="1"/>
            <a:r>
              <a:rPr lang="pt-BR" dirty="0" smtClean="0"/>
              <a:t>Funcionais: Busca inconformidades no sistema em relação a suas definições</a:t>
            </a:r>
          </a:p>
          <a:p>
            <a:pPr lvl="2"/>
            <a:r>
              <a:rPr lang="pt-BR" dirty="0" smtClean="0"/>
              <a:t>Unitário: Teste um componente individualmente (um método, uma operação)</a:t>
            </a:r>
          </a:p>
          <a:p>
            <a:pPr lvl="2"/>
            <a:r>
              <a:rPr lang="pt-BR" dirty="0" smtClean="0"/>
              <a:t>Integração: Testa a integração realizada entre cada componente do software</a:t>
            </a:r>
          </a:p>
          <a:p>
            <a:pPr lvl="2"/>
            <a:r>
              <a:rPr lang="pt-BR" dirty="0" smtClean="0"/>
              <a:t>Sistema: O software faz aquilo ao que foi proposto?</a:t>
            </a:r>
          </a:p>
          <a:p>
            <a:pPr lvl="2"/>
            <a:r>
              <a:rPr lang="pt-BR" dirty="0" smtClean="0"/>
              <a:t>Aceitação: O software tem condições de ser liberado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Carga/Stress</a:t>
            </a:r>
          </a:p>
          <a:p>
            <a:pPr lvl="1"/>
            <a:r>
              <a:rPr lang="pt-BR" dirty="0" smtClean="0"/>
              <a:t>O sistema responde bem em situações de alta exigência</a:t>
            </a:r>
          </a:p>
          <a:p>
            <a:pPr lvl="2"/>
            <a:r>
              <a:rPr lang="pt-BR" dirty="0" smtClean="0"/>
              <a:t>Com um grande número de acesso</a:t>
            </a:r>
          </a:p>
          <a:p>
            <a:endParaRPr lang="pt-BR" dirty="0" smtClean="0"/>
          </a:p>
          <a:p>
            <a:r>
              <a:rPr lang="pt-BR" dirty="0" smtClean="0"/>
              <a:t>Usabilidade</a:t>
            </a:r>
          </a:p>
          <a:p>
            <a:pPr lvl="1"/>
            <a:r>
              <a:rPr lang="pt-BR" dirty="0" smtClean="0"/>
              <a:t>O software apresenta uma interface de fácil uso? o usuário conseguirá realizar suas tarefas?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6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 execução de testes manuais e em larga escala é um dos desafios a ser vencido no desenvolvimento</a:t>
            </a:r>
          </a:p>
          <a:p>
            <a:pPr lvl="1"/>
            <a:r>
              <a:rPr lang="pt-BR" dirty="0" smtClean="0"/>
              <a:t>A cada alteração realizada em um arquivo, o testador deve executar manualmente todas as operações que envolve aquela funcionalidade</a:t>
            </a:r>
          </a:p>
          <a:p>
            <a:pPr lvl="2"/>
            <a:r>
              <a:rPr lang="pt-BR" dirty="0" smtClean="0"/>
              <a:t>Incluir, alterar, excluir, detalhar, entre outros..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9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Com esta dificuldade, surge o conceito de testes automatizados ou testes sistemáticos: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Aplicação de estratégias e ferramentas tendo em vista a redução do envolvimento em atividades manuais repetitivas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6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686320"/>
          </a:xfrm>
        </p:spPr>
        <p:txBody>
          <a:bodyPr/>
          <a:lstStyle/>
          <a:p>
            <a:r>
              <a:rPr lang="pt-BR" dirty="0" smtClean="0"/>
              <a:t>Consiste em utilizar recursos e/ou ferramentas que permitem o teste com a mínima intervenção manual</a:t>
            </a:r>
          </a:p>
          <a:p>
            <a:endParaRPr lang="pt-BR" dirty="0" smtClean="0"/>
          </a:p>
          <a:p>
            <a:r>
              <a:rPr lang="pt-BR" dirty="0" smtClean="0"/>
              <a:t>Configura-se um ‘caso de teste’ onde são determinadas dados de entrada, o software age sobre estes dados e produz uma saída que deve ser um resultado esperado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9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600200"/>
            <a:ext cx="8572560" cy="5114948"/>
          </a:xfrm>
        </p:spPr>
        <p:txBody>
          <a:bodyPr>
            <a:normAutofit/>
          </a:bodyPr>
          <a:lstStyle/>
          <a:p>
            <a:r>
              <a:rPr lang="pt-BR" dirty="0" smtClean="0"/>
              <a:t>Teste automatizado</a:t>
            </a:r>
          </a:p>
          <a:p>
            <a:pPr lvl="1"/>
            <a:r>
              <a:rPr lang="pt-BR" dirty="0" smtClean="0"/>
              <a:t>Exige grande esforço de criação</a:t>
            </a:r>
          </a:p>
          <a:p>
            <a:pPr lvl="1"/>
            <a:r>
              <a:rPr lang="pt-BR" dirty="0" smtClean="0"/>
              <a:t>Alta reutilização</a:t>
            </a:r>
          </a:p>
          <a:p>
            <a:pPr lvl="1"/>
            <a:r>
              <a:rPr lang="pt-BR" dirty="0" smtClean="0"/>
              <a:t>Não são capazes de lidar com situações inesperadas</a:t>
            </a:r>
          </a:p>
          <a:p>
            <a:pPr lvl="1"/>
            <a:r>
              <a:rPr lang="pt-BR" dirty="0" smtClean="0"/>
              <a:t>Não exploram situações diferentes</a:t>
            </a:r>
          </a:p>
          <a:p>
            <a:pPr lvl="1"/>
            <a:r>
              <a:rPr lang="pt-BR" dirty="0" smtClean="0"/>
              <a:t>São rápidos</a:t>
            </a:r>
          </a:p>
          <a:p>
            <a:pPr lvl="1"/>
            <a:r>
              <a:rPr lang="pt-BR" dirty="0" smtClean="0"/>
              <a:t>Repetíveis e consistentes</a:t>
            </a:r>
          </a:p>
          <a:p>
            <a:pPr lvl="1"/>
            <a:r>
              <a:rPr lang="pt-BR" dirty="0" smtClean="0"/>
              <a:t>Profissionais capacitados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6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Principais tipos de testes automatizados</a:t>
            </a:r>
          </a:p>
          <a:p>
            <a:pPr lvl="1"/>
            <a:r>
              <a:rPr lang="pt-BR" dirty="0" smtClean="0"/>
              <a:t>Captura de tela</a:t>
            </a:r>
          </a:p>
          <a:p>
            <a:pPr lvl="2"/>
            <a:r>
              <a:rPr lang="pt-BR" dirty="0" smtClean="0"/>
              <a:t>Captura e replay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Unitários</a:t>
            </a:r>
          </a:p>
          <a:p>
            <a:pPr lvl="2"/>
            <a:r>
              <a:rPr lang="pt-BR" dirty="0" smtClean="0"/>
              <a:t>Escrever um código que testa 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6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Captura de tela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Você realiza uma operação no sistema, ele grava os movimentos do mouse e entradas do teclado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Depois executa tudo o que foi feito automaticamente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0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 descr="http://testedesoftware.com/wp-content/uploads/2012/12/Teste-de-Software-em-Porto-Alegre-Rio-Grande-do-Sul-300x26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857364"/>
            <a:ext cx="3786214" cy="3281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Captura de tela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Algumas destas ferramentas oferecem inclusão de scripts que detectam a presença de determinados elementos na tela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Podendo inclusive determinar valores para estes elementos</a:t>
            </a:r>
          </a:p>
        </p:txBody>
      </p:sp>
    </p:spTree>
    <p:extLst>
      <p:ext uri="{BB962C8B-B14F-4D97-AF65-F5344CB8AC3E}">
        <p14:creationId xmlns:p14="http://schemas.microsoft.com/office/powerpoint/2010/main" val="5779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err="1" smtClean="0"/>
              <a:t>Selenium</a:t>
            </a:r>
            <a:endParaRPr lang="pt-BR" dirty="0"/>
          </a:p>
        </p:txBody>
      </p:sp>
      <p:pic>
        <p:nvPicPr>
          <p:cNvPr id="5" name="Picture 2" descr="http://www.seleniumhq.org/images/big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851431"/>
            <a:ext cx="3071834" cy="27800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08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Testes Unitários</a:t>
            </a:r>
          </a:p>
          <a:p>
            <a:pPr lvl="1"/>
            <a:r>
              <a:rPr lang="pt-BR" dirty="0" smtClean="0"/>
              <a:t>Aplicação de testes nas entradas e saídas de um sistema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Validar dados inválidos e válidos através de entradas e saídas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Escrito pelo próprio 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Testes Unitários</a:t>
            </a:r>
          </a:p>
          <a:p>
            <a:pPr lvl="1"/>
            <a:r>
              <a:rPr lang="pt-BR" dirty="0" smtClean="0"/>
              <a:t>Qual o objetivo?</a:t>
            </a:r>
          </a:p>
          <a:p>
            <a:pPr lvl="2"/>
            <a:r>
              <a:rPr lang="pt-BR" dirty="0" smtClean="0"/>
              <a:t>Imagine realizar o teste de um avião e suas peças somente depois de ele já estar pronto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O </a:t>
            </a:r>
            <a:r>
              <a:rPr lang="pt-BR" dirty="0" err="1" smtClean="0"/>
              <a:t>retrabalh</a:t>
            </a:r>
            <a:r>
              <a:rPr lang="pt-BR" dirty="0" smtClean="0"/>
              <a:t> será enorme se o defeito em uma pequena peça for identificado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Além disso, poderá acontecer um desastre, visto a abrangência de 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Testes unitários</a:t>
            </a:r>
          </a:p>
          <a:p>
            <a:pPr lvl="1"/>
            <a:r>
              <a:rPr lang="pt-BR" dirty="0" smtClean="0"/>
              <a:t>Qual o objetivo?</a:t>
            </a:r>
          </a:p>
          <a:p>
            <a:pPr lvl="2"/>
            <a:r>
              <a:rPr lang="pt-BR" dirty="0" smtClean="0"/>
              <a:t>É necessário que durante a construção e montagem do avião, cada peça seja testada individualmente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Depois de cada etapa de integração, deve verificar também se a junção das peças está correta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4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Testes unitários</a:t>
            </a:r>
          </a:p>
          <a:p>
            <a:pPr lvl="1"/>
            <a:r>
              <a:rPr lang="pt-BR" dirty="0" smtClean="0"/>
              <a:t>Em software o objetivo é o mesmo</a:t>
            </a:r>
          </a:p>
          <a:p>
            <a:pPr lvl="2"/>
            <a:r>
              <a:rPr lang="pt-BR" dirty="0" smtClean="0"/>
              <a:t>É mais fácil testar cada método ou função individualmente e com suas integrações do que testar todas as possibilidade depois que ele já estiver completo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/>
          <a:lstStyle/>
          <a:p>
            <a:r>
              <a:rPr lang="pt-BR" dirty="0" smtClean="0"/>
              <a:t>Como funciona o teste unitário?</a:t>
            </a:r>
          </a:p>
          <a:p>
            <a:pPr lvl="1"/>
            <a:r>
              <a:rPr lang="pt-BR" dirty="0" smtClean="0"/>
              <a:t>Dentro do projeto de software geralmente cria-se uma suíte de testes (feito automaticamente pelo </a:t>
            </a:r>
            <a:r>
              <a:rPr lang="pt-BR" dirty="0" err="1" smtClean="0"/>
              <a:t>Netbeans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Nesta suíte, para cada classe do sistema, cria-se uma classe de teste, que recebe o prefixo ‘</a:t>
            </a:r>
            <a:r>
              <a:rPr lang="pt-BR" dirty="0" err="1" smtClean="0"/>
              <a:t>Test</a:t>
            </a:r>
            <a:r>
              <a:rPr lang="pt-BR" dirty="0" smtClean="0"/>
              <a:t>’ + o nome da classe</a:t>
            </a:r>
          </a:p>
          <a:p>
            <a:pPr lvl="2"/>
            <a:r>
              <a:rPr lang="pt-BR" dirty="0" smtClean="0"/>
              <a:t>Exemplo: </a:t>
            </a:r>
            <a:r>
              <a:rPr lang="pt-BR" dirty="0" err="1" smtClean="0"/>
              <a:t>ContaBancaria</a:t>
            </a:r>
            <a:r>
              <a:rPr lang="pt-BR" dirty="0" smtClean="0"/>
              <a:t> - </a:t>
            </a:r>
            <a:r>
              <a:rPr lang="pt-BR" dirty="0" err="1" smtClean="0"/>
              <a:t>TesteContaBancaria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2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357298"/>
            <a:ext cx="8429684" cy="5286412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Como funciona o teste unitário?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Para cada método da classe original é criado um ou mais métodos na classe de teste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Cada um tem a responsabilidade de testar um método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29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643050"/>
            <a:ext cx="7696200" cy="4476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55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Como funciona o teste unitário?</a:t>
            </a:r>
          </a:p>
          <a:p>
            <a:pPr lvl="1"/>
            <a:r>
              <a:rPr lang="pt-BR" dirty="0" smtClean="0"/>
              <a:t>Na classe de teste é realizada a instância da classe original e invocado determinado método com parâmetro fixos, dos quais é de conhecimento a resposta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Assim, se a resposta do método for igual ao esperado, o teste foi concluído com sucesso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829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Teste de Software</a:t>
            </a:r>
          </a:p>
          <a:p>
            <a:r>
              <a:rPr lang="pt-BR" dirty="0" smtClean="0"/>
              <a:t>Testes unitários com </a:t>
            </a:r>
            <a:r>
              <a:rPr lang="pt-BR" dirty="0" err="1" smtClean="0"/>
              <a:t>PHPUnit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7686" y="1433826"/>
            <a:ext cx="6286544" cy="494285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68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Posteriormente, é possível executar todos os testes presentes em uma suíte e verificar se houveram falhas</a:t>
            </a:r>
          </a:p>
          <a:p>
            <a:endParaRPr lang="pt-BR" dirty="0" smtClean="0"/>
          </a:p>
          <a:p>
            <a:r>
              <a:rPr lang="pt-BR" dirty="0" smtClean="0"/>
              <a:t>Assim, ao mexer em algum método, se este afetou algum procedimento, os testes irão falhar e então o mesmo não será repassado ao cliente e voltará para correção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.tutsplus.com/net/authors/gabriel-manricks/2013_year_of_PHP_PHPUni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1083" y="1857364"/>
            <a:ext cx="5796217" cy="36433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43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Em PHP, uma ferramenta que auxilia na construção e execução de casos de teste é o </a:t>
            </a:r>
            <a:r>
              <a:rPr lang="pt-BR" dirty="0" err="1" smtClean="0"/>
              <a:t>PHPUnit</a:t>
            </a:r>
            <a:endParaRPr lang="pt-BR" dirty="0" smtClean="0"/>
          </a:p>
          <a:p>
            <a:pPr lvl="1"/>
            <a:r>
              <a:rPr lang="pt-BR" dirty="0" smtClean="0"/>
              <a:t>Framework para programação orientada a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3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Com </a:t>
            </a:r>
            <a:r>
              <a:rPr lang="pt-BR" dirty="0" err="1" smtClean="0"/>
              <a:t>PHPUnit</a:t>
            </a:r>
            <a:r>
              <a:rPr lang="pt-BR" dirty="0" smtClean="0"/>
              <a:t>, as classes de teste já são geradas automaticamente</a:t>
            </a:r>
          </a:p>
          <a:p>
            <a:endParaRPr lang="pt-BR" dirty="0" smtClean="0"/>
          </a:p>
          <a:p>
            <a:r>
              <a:rPr lang="pt-BR" dirty="0" smtClean="0"/>
              <a:t>Além disso, são disponibilizados métodos que permitem a verificação de retorno correto ou não do resultado esperado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0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Principais métodos oferecidos pelo </a:t>
            </a:r>
            <a:r>
              <a:rPr lang="pt-BR" dirty="0" err="1" smtClean="0"/>
              <a:t>PHPUnit</a:t>
            </a:r>
            <a:endParaRPr lang="pt-BR" dirty="0" smtClean="0"/>
          </a:p>
          <a:p>
            <a:pPr lvl="1"/>
            <a:r>
              <a:rPr lang="pt-BR" dirty="0" err="1" smtClean="0"/>
              <a:t>setUp</a:t>
            </a:r>
            <a:endParaRPr lang="pt-BR" dirty="0" smtClean="0"/>
          </a:p>
          <a:p>
            <a:pPr lvl="2"/>
            <a:r>
              <a:rPr lang="pt-BR" dirty="0" smtClean="0"/>
              <a:t>Executar ao iniciar o teste</a:t>
            </a:r>
          </a:p>
          <a:p>
            <a:pPr lvl="1"/>
            <a:r>
              <a:rPr lang="pt-BR" dirty="0" err="1" smtClean="0"/>
              <a:t>TearDown</a:t>
            </a:r>
            <a:endParaRPr lang="pt-BR" dirty="0" smtClean="0"/>
          </a:p>
          <a:p>
            <a:pPr lvl="2"/>
            <a:r>
              <a:rPr lang="pt-BR" dirty="0" smtClean="0"/>
              <a:t>Executa ao finalizar o teste</a:t>
            </a:r>
          </a:p>
          <a:p>
            <a:pPr lvl="2"/>
            <a:endParaRPr lang="pt-BR" dirty="0" smtClean="0"/>
          </a:p>
          <a:p>
            <a:r>
              <a:rPr lang="pt-BR" dirty="0" smtClean="0"/>
              <a:t>Ambos utilizados ou para inicializar e finalizar objetos na execução do teste</a:t>
            </a:r>
          </a:p>
          <a:p>
            <a:pPr lvl="1"/>
            <a:r>
              <a:rPr lang="pt-BR" dirty="0" smtClean="0"/>
              <a:t>Conexão com o banco de dados por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3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Principais métodos oferecidos pelo </a:t>
            </a:r>
            <a:r>
              <a:rPr lang="pt-BR" dirty="0" err="1" smtClean="0"/>
              <a:t>PHPUnit</a:t>
            </a:r>
            <a:endParaRPr lang="pt-BR" dirty="0" smtClean="0"/>
          </a:p>
          <a:p>
            <a:pPr lvl="1"/>
            <a:r>
              <a:rPr lang="pt-BR" dirty="0" err="1" smtClean="0"/>
              <a:t>Asserts</a:t>
            </a:r>
            <a:endParaRPr lang="pt-BR" dirty="0" smtClean="0"/>
          </a:p>
          <a:p>
            <a:pPr lvl="2"/>
            <a:r>
              <a:rPr lang="pt-BR" dirty="0" smtClean="0"/>
              <a:t>Verifica se o resultado e realiza uma comparação, em caso de resultado verdadeiro marca o teste como ok, senão como erro</a:t>
            </a:r>
          </a:p>
          <a:p>
            <a:pPr lvl="2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99380"/>
              </p:ext>
            </p:extLst>
          </p:nvPr>
        </p:nvGraphicFramePr>
        <p:xfrm>
          <a:off x="457200" y="3319567"/>
          <a:ext cx="824450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594"/>
                <a:gridCol w="395191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assertEquals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Verifica</a:t>
                      </a:r>
                      <a:r>
                        <a:rPr lang="pt-BR" baseline="0" dirty="0" smtClean="0"/>
                        <a:t> se os dois são iguais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assertContains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Verifica se contém uma parte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assertFalse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assertTrue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Verifica se verdadeiro ou falso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assertNull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Verifica se é nulo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assertGreaterThan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err="1" smtClean="0"/>
                        <a:t>assertGreaterThanOrEqual</a:t>
                      </a:r>
                      <a:endParaRPr lang="pt-B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Verifica maior ou maior igual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assertLessThan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err="1" smtClean="0"/>
                        <a:t>assertLessThanOrEqual</a:t>
                      </a:r>
                      <a:endParaRPr lang="pt-B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Verifica menor ou menor igual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Lista completa de métodos oferecidos</a:t>
            </a:r>
          </a:p>
          <a:p>
            <a:pPr lvl="1"/>
            <a:r>
              <a:rPr lang="pt-BR" dirty="0" smtClean="0"/>
              <a:t>https://phpunit.de/manual/current/en/phpunit-book.pdf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4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Instalação</a:t>
            </a:r>
          </a:p>
          <a:p>
            <a:pPr>
              <a:buNone/>
            </a:pPr>
            <a:r>
              <a:rPr lang="pt-BR" dirty="0" smtClean="0"/>
              <a:t>	1 - Copiar o arquivo ‘</a:t>
            </a:r>
            <a:r>
              <a:rPr lang="pt-BR" dirty="0" err="1" smtClean="0"/>
              <a:t>phpunit</a:t>
            </a:r>
            <a:r>
              <a:rPr lang="pt-BR" dirty="0" smtClean="0"/>
              <a:t>.</a:t>
            </a:r>
            <a:r>
              <a:rPr lang="pt-BR" dirty="0" err="1" smtClean="0"/>
              <a:t>phar</a:t>
            </a:r>
            <a:r>
              <a:rPr lang="pt-BR" dirty="0" smtClean="0"/>
              <a:t>’ do repositório para o diretório C:\php\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	2 – Adicionar o diretório do PHP ao PATH das variáveis de ambiente do </a:t>
            </a:r>
            <a:r>
              <a:rPr lang="pt-BR" dirty="0" err="1" smtClean="0"/>
              <a:t>windows</a:t>
            </a:r>
            <a:endParaRPr lang="pt-BR" dirty="0" smtClean="0"/>
          </a:p>
          <a:p>
            <a:pPr lvl="1"/>
            <a:r>
              <a:rPr lang="pt-BR" dirty="0" smtClean="0"/>
              <a:t>(Painel de Controle &gt; Sistema &gt; Configurações Avançadas do Sistema &gt; Avançado &gt; Variáveis de Ambiente)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0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4541" y="1242120"/>
            <a:ext cx="5341167" cy="516731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4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Consiste no processo de execução de um produto (software) para determinar se ele atingiu suas especificações e funcionou corretamente no ambiente para o qual foi projetado</a:t>
            </a:r>
          </a:p>
          <a:p>
            <a:endParaRPr lang="pt-BR" dirty="0" smtClean="0"/>
          </a:p>
          <a:p>
            <a:r>
              <a:rPr lang="pt-BR" dirty="0" smtClean="0"/>
              <a:t>Obter informações sobre a qualidade do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3 - Abrir o </a:t>
            </a:r>
            <a:r>
              <a:rPr lang="pt-BR" dirty="0" err="1" smtClean="0"/>
              <a:t>prompt</a:t>
            </a:r>
            <a:r>
              <a:rPr lang="pt-BR" dirty="0" smtClean="0"/>
              <a:t> de comando do </a:t>
            </a:r>
            <a:r>
              <a:rPr lang="pt-BR" dirty="0" err="1" smtClean="0"/>
              <a:t>windows</a:t>
            </a:r>
            <a:r>
              <a:rPr lang="pt-BR" dirty="0" smtClean="0"/>
              <a:t> (cmd) e navegar até o diretório do PHP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4 – Executar o comando: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: @</a:t>
            </a:r>
            <a:r>
              <a:rPr lang="pt-BR" dirty="0" err="1" smtClean="0"/>
              <a:t>php</a:t>
            </a:r>
            <a:r>
              <a:rPr lang="pt-BR" dirty="0" smtClean="0"/>
              <a:t> "%~dp0phpunit.</a:t>
            </a:r>
            <a:r>
              <a:rPr lang="pt-BR" dirty="0" err="1" smtClean="0"/>
              <a:t>phar</a:t>
            </a:r>
            <a:r>
              <a:rPr lang="pt-BR" dirty="0" smtClean="0"/>
              <a:t>" %* &gt; </a:t>
            </a:r>
            <a:r>
              <a:rPr lang="pt-BR" dirty="0" err="1" smtClean="0"/>
              <a:t>phpunit</a:t>
            </a:r>
            <a:r>
              <a:rPr lang="pt-BR" dirty="0" smtClean="0"/>
              <a:t>.</a:t>
            </a:r>
            <a:r>
              <a:rPr lang="pt-BR" dirty="0" err="1" smtClean="0"/>
              <a:t>bat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7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928802"/>
            <a:ext cx="763634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69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	5 - Fechar a linha de comando e abrir uma nova, executar o comando:</a:t>
            </a:r>
          </a:p>
          <a:p>
            <a:pPr>
              <a:buNone/>
            </a:pPr>
            <a:r>
              <a:rPr lang="pt-BR" dirty="0" smtClean="0"/>
              <a:t>	 ‘</a:t>
            </a:r>
            <a:r>
              <a:rPr lang="pt-BR" dirty="0" err="1" smtClean="0"/>
              <a:t>phpunit</a:t>
            </a:r>
            <a:r>
              <a:rPr lang="pt-BR" dirty="0" smtClean="0"/>
              <a:t> –version’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6832" y="3119567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42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Configuração </a:t>
            </a:r>
            <a:r>
              <a:rPr lang="pt-BR" dirty="0" err="1" smtClean="0"/>
              <a:t>PHPUnit</a:t>
            </a:r>
            <a:r>
              <a:rPr lang="pt-BR" dirty="0" smtClean="0"/>
              <a:t> no </a:t>
            </a:r>
            <a:r>
              <a:rPr lang="pt-BR" dirty="0" err="1" smtClean="0"/>
              <a:t>Netbeans</a:t>
            </a:r>
            <a:r>
              <a:rPr lang="pt-BR" dirty="0" smtClean="0"/>
              <a:t>:</a:t>
            </a:r>
          </a:p>
          <a:p>
            <a:pPr lvl="1">
              <a:buNone/>
            </a:pPr>
            <a:r>
              <a:rPr lang="pt-BR" dirty="0" smtClean="0"/>
              <a:t>   1 – Mover o arquivo ‘</a:t>
            </a:r>
            <a:r>
              <a:rPr lang="pt-BR" dirty="0" err="1" smtClean="0"/>
              <a:t>phpunit-skelgen</a:t>
            </a:r>
            <a:r>
              <a:rPr lang="pt-BR" dirty="0" smtClean="0"/>
              <a:t>.</a:t>
            </a:r>
            <a:r>
              <a:rPr lang="pt-BR" dirty="0" err="1" smtClean="0"/>
              <a:t>phar</a:t>
            </a:r>
            <a:r>
              <a:rPr lang="pt-BR" dirty="0" smtClean="0"/>
              <a:t>’ do repositório para C:\php\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	2 – No </a:t>
            </a:r>
            <a:r>
              <a:rPr lang="pt-BR" dirty="0" err="1" smtClean="0"/>
              <a:t>Netbeans</a:t>
            </a:r>
            <a:r>
              <a:rPr lang="pt-BR" dirty="0" smtClean="0"/>
              <a:t> ir em Ferramentas &gt; Opções &gt; PHP &gt; Frameworks e Ferramentas &gt; </a:t>
            </a:r>
            <a:r>
              <a:rPr lang="pt-BR" dirty="0" err="1" smtClean="0"/>
              <a:t>PHPUnit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0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6354" y="1137585"/>
            <a:ext cx="5929354" cy="524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50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3 - Em Script </a:t>
            </a:r>
            <a:r>
              <a:rPr lang="pt-BR" dirty="0" err="1" smtClean="0"/>
              <a:t>PHPUnit</a:t>
            </a:r>
            <a:r>
              <a:rPr lang="pt-BR" dirty="0" smtClean="0"/>
              <a:t> selecionar o arquivo </a:t>
            </a:r>
            <a:r>
              <a:rPr lang="pt-BR" dirty="0" err="1" smtClean="0"/>
              <a:t>phpunit</a:t>
            </a:r>
            <a:r>
              <a:rPr lang="pt-BR" dirty="0" smtClean="0"/>
              <a:t>.</a:t>
            </a:r>
            <a:r>
              <a:rPr lang="pt-BR" dirty="0" err="1" smtClean="0"/>
              <a:t>bat</a:t>
            </a:r>
            <a:r>
              <a:rPr lang="pt-BR" dirty="0" smtClean="0"/>
              <a:t> no diretório do PHP;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4 - Em Script do Gerador </a:t>
            </a:r>
            <a:r>
              <a:rPr lang="pt-BR" dirty="0" err="1" smtClean="0"/>
              <a:t>Skeleton</a:t>
            </a:r>
            <a:r>
              <a:rPr lang="pt-BR" dirty="0" smtClean="0"/>
              <a:t> selecionar o arquivo </a:t>
            </a:r>
            <a:r>
              <a:rPr lang="pt-BR" dirty="0" err="1" smtClean="0"/>
              <a:t>phpunit-skelgen</a:t>
            </a:r>
            <a:r>
              <a:rPr lang="pt-BR" dirty="0" smtClean="0"/>
              <a:t>.</a:t>
            </a:r>
            <a:r>
              <a:rPr lang="pt-BR" dirty="0" err="1" smtClean="0"/>
              <a:t>phar</a:t>
            </a:r>
            <a:r>
              <a:rPr lang="pt-BR" dirty="0" smtClean="0"/>
              <a:t> no diretório do PHP;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9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5 - Ir nas configurações do projeto (botão direito sobre o mesmo e propriedades) e ir na opção "Testando"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9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032" y="1716835"/>
            <a:ext cx="6320374" cy="455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08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6 - Marcar </a:t>
            </a:r>
            <a:r>
              <a:rPr lang="pt-BR" dirty="0" err="1" smtClean="0"/>
              <a:t>PHPUnit</a:t>
            </a:r>
            <a:r>
              <a:rPr lang="pt-BR" dirty="0" smtClean="0"/>
              <a:t> e selecionar o diretório dos arquivos de teste (criar uma pasta junto aos fontes com o nome teste e selecioná-la);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4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00634"/>
          </a:xfrm>
        </p:spPr>
        <p:txBody>
          <a:bodyPr>
            <a:normAutofit/>
          </a:bodyPr>
          <a:lstStyle/>
          <a:p>
            <a:r>
              <a:rPr lang="pt-BR" dirty="0" smtClean="0"/>
              <a:t>Criando testes:</a:t>
            </a:r>
          </a:p>
          <a:p>
            <a:pPr>
              <a:buNone/>
            </a:pPr>
            <a:r>
              <a:rPr lang="pt-BR" dirty="0" smtClean="0"/>
              <a:t>	1 - Clicar com o botão direito sobre a classe, ir em Ferramentas &gt; Criar/Atualizar Testes;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2 - Selecionar o diretório e o framework </a:t>
            </a:r>
            <a:r>
              <a:rPr lang="pt-BR" dirty="0" err="1" smtClean="0"/>
              <a:t>PHPUnit</a:t>
            </a:r>
            <a:r>
              <a:rPr lang="pt-BR" dirty="0" smtClean="0"/>
              <a:t> (Sistema irá criar a classe de teste);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3 - Escrever o teste unitário;</a:t>
            </a:r>
          </a:p>
        </p:txBody>
      </p:sp>
    </p:spTree>
    <p:extLst>
      <p:ext uri="{BB962C8B-B14F-4D97-AF65-F5344CB8AC3E}">
        <p14:creationId xmlns:p14="http://schemas.microsoft.com/office/powerpoint/2010/main" val="42204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Basicamente ocorre com o processo de utilização do produto para encontrar seus defeitos</a:t>
            </a:r>
          </a:p>
          <a:p>
            <a:endParaRPr lang="pt-BR" dirty="0" smtClean="0"/>
          </a:p>
          <a:p>
            <a:r>
              <a:rPr lang="pt-BR" dirty="0" smtClean="0"/>
              <a:t>Procedimento feito pelo testador de software, em conjunto com analista de qualidade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1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    4 – Realizar o </a:t>
            </a:r>
            <a:r>
              <a:rPr lang="pt-BR" dirty="0" err="1" smtClean="0"/>
              <a:t>require</a:t>
            </a:r>
            <a:r>
              <a:rPr lang="pt-BR" dirty="0" smtClean="0"/>
              <a:t> da classe no arquivo de testes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5 - Para executar clicar com o direito sobre o arquivo de teste gerado e em executar arquivo;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1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Testes unitários com PHPUnit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827" y="2445113"/>
            <a:ext cx="7790969" cy="17859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17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485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917780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65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" y="1640911"/>
            <a:ext cx="7891398" cy="46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7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erros em um software podem ser derivados de diferentes fontes:</a:t>
            </a:r>
          </a:p>
          <a:p>
            <a:pPr lvl="1"/>
            <a:r>
              <a:rPr lang="pt-BR" dirty="0" smtClean="0"/>
              <a:t>A especificação estava incorreta</a:t>
            </a:r>
          </a:p>
          <a:p>
            <a:pPr lvl="2"/>
            <a:r>
              <a:rPr lang="pt-BR" dirty="0" smtClean="0"/>
              <a:t>O levantamento foi feito errado e foi desenvolvido errado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Erro em algum algoritmo, que levou a aplicação a parar ou não apresentar o resultado esperado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0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Em software, é praticamente impossível garantir o teste sobre todas as linhas de código</a:t>
            </a:r>
          </a:p>
          <a:p>
            <a:endParaRPr lang="pt-BR" dirty="0" smtClean="0"/>
          </a:p>
          <a:p>
            <a:r>
              <a:rPr lang="pt-BR" dirty="0" smtClean="0"/>
              <a:t>Pois o mesmo possui um grande número de estados possíveis, ou seja, um linha é executada diversas vezes e cada vez com valores diferentes em memória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0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No entanto é uma prática que deve existir e faz parte do processo de qualidade que é regido por normas, tal como a ISO 9126</a:t>
            </a:r>
          </a:p>
          <a:p>
            <a:endParaRPr lang="pt-BR" dirty="0" smtClean="0"/>
          </a:p>
          <a:p>
            <a:r>
              <a:rPr lang="pt-BR" dirty="0" smtClean="0"/>
              <a:t>Nesta norma os atributos qualitativos esperados de um software são: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4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Teste de Software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Funcionalidade</a:t>
            </a:r>
          </a:p>
          <a:p>
            <a:r>
              <a:rPr lang="pt-BR" dirty="0" smtClean="0"/>
              <a:t>Confiabilidade</a:t>
            </a:r>
          </a:p>
          <a:p>
            <a:r>
              <a:rPr lang="pt-BR" dirty="0" smtClean="0"/>
              <a:t>Usabilidade</a:t>
            </a:r>
          </a:p>
          <a:p>
            <a:r>
              <a:rPr lang="pt-BR" dirty="0" smtClean="0"/>
              <a:t>Eficiência</a:t>
            </a:r>
          </a:p>
          <a:p>
            <a:r>
              <a:rPr lang="pt-BR" dirty="0" err="1" smtClean="0"/>
              <a:t>Manutenabilidade</a:t>
            </a:r>
            <a:endParaRPr lang="pt-BR" dirty="0" smtClean="0"/>
          </a:p>
          <a:p>
            <a:r>
              <a:rPr lang="pt-BR" dirty="0" smtClean="0"/>
              <a:t>Portabilidade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2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1362</Words>
  <Application>Microsoft Office PowerPoint</Application>
  <PresentationFormat>Apresentação na tela (4:3)</PresentationFormat>
  <Paragraphs>297</Paragraphs>
  <Slides>54</Slides>
  <Notes>53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27</cp:revision>
  <dcterms:created xsi:type="dcterms:W3CDTF">2020-08-21T15:35:10Z</dcterms:created>
  <dcterms:modified xsi:type="dcterms:W3CDTF">2022-02-15T18:50:42Z</dcterms:modified>
</cp:coreProperties>
</file>