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3" r:id="rId4"/>
    <p:sldId id="264" r:id="rId5"/>
    <p:sldId id="265" r:id="rId6"/>
    <p:sldId id="311" r:id="rId7"/>
    <p:sldId id="310" r:id="rId8"/>
    <p:sldId id="309" r:id="rId9"/>
    <p:sldId id="308" r:id="rId10"/>
    <p:sldId id="307" r:id="rId11"/>
    <p:sldId id="306" r:id="rId12"/>
    <p:sldId id="305" r:id="rId13"/>
    <p:sldId id="304" r:id="rId14"/>
    <p:sldId id="303" r:id="rId15"/>
    <p:sldId id="302" r:id="rId16"/>
    <p:sldId id="301" r:id="rId17"/>
    <p:sldId id="300" r:id="rId18"/>
    <p:sldId id="299" r:id="rId19"/>
    <p:sldId id="298" r:id="rId20"/>
    <p:sldId id="297" r:id="rId21"/>
    <p:sldId id="296" r:id="rId22"/>
    <p:sldId id="295" r:id="rId23"/>
    <p:sldId id="294" r:id="rId24"/>
    <p:sldId id="293" r:id="rId25"/>
    <p:sldId id="292" r:id="rId26"/>
    <p:sldId id="291" r:id="rId27"/>
    <p:sldId id="290" r:id="rId28"/>
    <p:sldId id="289" r:id="rId29"/>
    <p:sldId id="288" r:id="rId30"/>
    <p:sldId id="287" r:id="rId31"/>
    <p:sldId id="286" r:id="rId32"/>
    <p:sldId id="285" r:id="rId33"/>
    <p:sldId id="284" r:id="rId34"/>
    <p:sldId id="283" r:id="rId35"/>
    <p:sldId id="282" r:id="rId36"/>
    <p:sldId id="281" r:id="rId37"/>
    <p:sldId id="280" r:id="rId38"/>
    <p:sldId id="279" r:id="rId39"/>
    <p:sldId id="278" r:id="rId40"/>
    <p:sldId id="277" r:id="rId41"/>
    <p:sldId id="276" r:id="rId42"/>
    <p:sldId id="266" r:id="rId43"/>
    <p:sldId id="26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Seletor de id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Acessa o elemento cujo o atributo id for especificado</a:t>
            </a:r>
          </a:p>
          <a:p>
            <a:pPr lvl="1"/>
            <a:r>
              <a:rPr lang="pt-BR" dirty="0" smtClean="0"/>
              <a:t>Segue a mesma regra do </a:t>
            </a:r>
            <a:r>
              <a:rPr lang="pt-BR" dirty="0" err="1" smtClean="0"/>
              <a:t>css</a:t>
            </a:r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0169"/>
              </p:ext>
            </p:extLst>
          </p:nvPr>
        </p:nvGraphicFramePr>
        <p:xfrm>
          <a:off x="2000232" y="4238895"/>
          <a:ext cx="4929222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22"/>
              </a:tblGrid>
              <a:tr h="642942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$("#</a:t>
                      </a:r>
                      <a:r>
                        <a:rPr lang="pt-BR" sz="3200" dirty="0" err="1" smtClean="0"/>
                        <a:t>paragrafo</a:t>
                      </a:r>
                      <a:r>
                        <a:rPr lang="pt-BR" sz="3200" dirty="0" smtClean="0"/>
                        <a:t>").</a:t>
                      </a:r>
                      <a:r>
                        <a:rPr lang="pt-BR" sz="3200" dirty="0" err="1" smtClean="0"/>
                        <a:t>val</a:t>
                      </a:r>
                      <a:r>
                        <a:rPr lang="pt-BR" sz="3200" dirty="0" smtClean="0"/>
                        <a:t>(‘teste’); 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42230"/>
              </p:ext>
            </p:extLst>
          </p:nvPr>
        </p:nvGraphicFramePr>
        <p:xfrm>
          <a:off x="796637" y="1689872"/>
          <a:ext cx="6739003" cy="444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9003"/>
              </a:tblGrid>
              <a:tr h="4447881">
                <a:tc>
                  <a:txBody>
                    <a:bodyPr/>
                    <a:lstStyle/>
                    <a:p>
                      <a:r>
                        <a:rPr lang="pt-BR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script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mostraParagrafo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$("#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").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fadeIn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endParaRPr lang="pt-BR" sz="20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&lt;input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mostraParagrafo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()"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="exibe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/&gt;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&lt;p id="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style="display: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;"&gt;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Curso de desenvolvimento Web.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&lt;/p&gt; 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4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Seletor de classe</a:t>
            </a:r>
          </a:p>
          <a:p>
            <a:pPr lvl="1"/>
            <a:r>
              <a:rPr lang="pt-BR" dirty="0" smtClean="0"/>
              <a:t>Acesso o elemento ou elementos que tiverem o atributo </a:t>
            </a:r>
            <a:r>
              <a:rPr lang="pt-BR" dirty="0" err="1" smtClean="0"/>
              <a:t>class</a:t>
            </a:r>
            <a:r>
              <a:rPr lang="pt-BR" dirty="0" smtClean="0"/>
              <a:t> igual ao especificado</a:t>
            </a:r>
          </a:p>
          <a:p>
            <a:pPr lvl="1"/>
            <a:r>
              <a:rPr lang="pt-BR" dirty="0" smtClean="0"/>
              <a:t>Segue a mesma regra do </a:t>
            </a:r>
            <a:r>
              <a:rPr lang="pt-BR" dirty="0" err="1" smtClean="0"/>
              <a:t>css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49" y="3852863"/>
            <a:ext cx="5912285" cy="113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3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679378"/>
              </p:ext>
            </p:extLst>
          </p:nvPr>
        </p:nvGraphicFramePr>
        <p:xfrm>
          <a:off x="636448" y="1675539"/>
          <a:ext cx="801903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036"/>
              </a:tblGrid>
              <a:tr h="4572032">
                <a:tc>
                  <a:txBody>
                    <a:bodyPr/>
                    <a:lstStyle/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&lt;style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.escondido{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display: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&lt;/style&gt;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mostraParagrafo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$(".escondido").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mostraParagrafo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()"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="exibe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/&gt;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="escondido"&gt;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1. &lt;/p&gt;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="escondido"&gt;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2. &lt;/p&gt;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="escondido"&gt;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3. &lt;/p&gt; 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Seletor de elemento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Acesso para um elemento ou conjunto através do nome da tag do mesmo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07496"/>
            <a:ext cx="6839211" cy="10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34582"/>
              </p:ext>
            </p:extLst>
          </p:nvPr>
        </p:nvGraphicFramePr>
        <p:xfrm>
          <a:off x="686553" y="1688065"/>
          <a:ext cx="776851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516"/>
              </a:tblGrid>
              <a:tr h="4572032">
                <a:tc>
                  <a:txBody>
                    <a:bodyPr/>
                    <a:lstStyle/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&lt;style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.escondido{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display: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&lt;/style&gt;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mostraParagrafo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$(“p ").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&lt;input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mostraParagrafo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()"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="exibe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/&gt;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="escondido"&gt;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1. &lt;/p&gt;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="escondido"&gt;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2. &lt;/p&gt; </a:t>
                      </a:r>
                    </a:p>
                    <a:p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="escondido"&gt; </a:t>
                      </a:r>
                      <a:r>
                        <a:rPr lang="pt-BR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Paragrafo</a:t>
                      </a:r>
                      <a:r>
                        <a:rPr lang="pt-BR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3. &lt;/p&gt; 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Agrupamento de seletores</a:t>
            </a:r>
          </a:p>
          <a:p>
            <a:pPr lvl="1"/>
            <a:r>
              <a:rPr lang="pt-BR" dirty="0" smtClean="0"/>
              <a:t>Permite utilizar mais de um seletor ao mesmo tempo</a:t>
            </a:r>
          </a:p>
          <a:p>
            <a:pPr lvl="1"/>
            <a:r>
              <a:rPr lang="pt-BR" dirty="0" smtClean="0"/>
              <a:t>Deve ser separado por vírgula</a:t>
            </a:r>
          </a:p>
          <a:p>
            <a:pPr lvl="2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6885"/>
              </p:ext>
            </p:extLst>
          </p:nvPr>
        </p:nvGraphicFramePr>
        <p:xfrm>
          <a:off x="1428728" y="3970751"/>
          <a:ext cx="6096000" cy="90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905103">
                <a:tc>
                  <a:txBody>
                    <a:bodyPr/>
                    <a:lstStyle/>
                    <a:p>
                      <a:r>
                        <a:rPr lang="pt-BR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 'p, .escondido, #menu' ). </a:t>
                      </a:r>
                      <a:r>
                        <a:rPr lang="pt-BR" sz="2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Hide</a:t>
                      </a:r>
                      <a:r>
                        <a:rPr lang="pt-BR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059612"/>
              </p:ext>
            </p:extLst>
          </p:nvPr>
        </p:nvGraphicFramePr>
        <p:xfrm>
          <a:off x="357158" y="1763221"/>
          <a:ext cx="84296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$("a, #menu, h1").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});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&lt;h1&gt;Meu site&lt;/h1&gt;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&lt;div id="menu"&gt;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&lt;a 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=""&gt;Home&lt;/a&gt; ::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&lt;a 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=""&gt;Quem somos&lt;/a&gt; ::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&lt;a </a:t>
                      </a:r>
                      <a:r>
                        <a:rPr lang="pt-BR" sz="24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=""&gt;Contato&lt;/a&gt; </a:t>
                      </a:r>
                    </a:p>
                    <a:p>
                      <a:r>
                        <a:rPr lang="pt-BR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&lt;/div&gt; 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7836"/>
            <a:ext cx="8229600" cy="3558327"/>
          </a:xfrm>
        </p:spPr>
        <p:txBody>
          <a:bodyPr/>
          <a:lstStyle/>
          <a:p>
            <a:r>
              <a:rPr lang="pt-BR" dirty="0" smtClean="0"/>
              <a:t>Realizada a seleção dos elementos temos uma diversidade de funcionalidades que podem ser executadas a estes 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addClass</a:t>
            </a:r>
            <a:r>
              <a:rPr lang="pt-BR" b="1" dirty="0" smtClean="0"/>
              <a:t>() </a:t>
            </a:r>
          </a:p>
          <a:p>
            <a:pPr lvl="1"/>
            <a:r>
              <a:rPr lang="pt-BR" dirty="0" smtClean="0"/>
              <a:t>Adiciona uma classe ao elemento</a:t>
            </a:r>
          </a:p>
          <a:p>
            <a:pPr lvl="2"/>
            <a:r>
              <a:rPr lang="pt-BR" dirty="0" smtClean="0"/>
              <a:t>$(“p ").</a:t>
            </a:r>
            <a:r>
              <a:rPr lang="pt-BR" dirty="0" err="1" smtClean="0"/>
              <a:t>addClass</a:t>
            </a:r>
            <a:r>
              <a:rPr lang="pt-BR" dirty="0" smtClean="0"/>
              <a:t>(“</a:t>
            </a:r>
            <a:r>
              <a:rPr lang="pt-BR" dirty="0" err="1" smtClean="0"/>
              <a:t>cor_vermelha</a:t>
            </a:r>
            <a:r>
              <a:rPr lang="pt-BR" dirty="0" smtClean="0"/>
              <a:t>");</a:t>
            </a:r>
          </a:p>
          <a:p>
            <a:pPr lvl="1"/>
            <a:endParaRPr lang="pt-BR" dirty="0" smtClean="0"/>
          </a:p>
          <a:p>
            <a:r>
              <a:rPr lang="pt-BR" b="1" dirty="0" err="1" smtClean="0"/>
              <a:t>css</a:t>
            </a:r>
            <a:r>
              <a:rPr lang="pt-BR" b="1" dirty="0" smtClean="0"/>
              <a:t>() </a:t>
            </a:r>
          </a:p>
          <a:p>
            <a:pPr lvl="1"/>
            <a:r>
              <a:rPr lang="pt-BR" dirty="0" smtClean="0"/>
              <a:t>Adiciona algum </a:t>
            </a:r>
            <a:r>
              <a:rPr lang="pt-BR" dirty="0" err="1" smtClean="0"/>
              <a:t>css</a:t>
            </a:r>
            <a:r>
              <a:rPr lang="pt-BR" dirty="0" smtClean="0"/>
              <a:t> ao elemento</a:t>
            </a:r>
          </a:p>
          <a:p>
            <a:pPr lvl="2"/>
            <a:r>
              <a:rPr lang="pt-BR" dirty="0" smtClean="0"/>
              <a:t>$(“p ").</a:t>
            </a:r>
            <a:r>
              <a:rPr lang="pt-BR" dirty="0" err="1" smtClean="0"/>
              <a:t>css</a:t>
            </a:r>
            <a:r>
              <a:rPr lang="pt-BR" dirty="0" smtClean="0"/>
              <a:t>(‘</a:t>
            </a:r>
            <a:r>
              <a:rPr lang="pt-BR" dirty="0" err="1" smtClean="0"/>
              <a:t>text-align</a:t>
            </a:r>
            <a:r>
              <a:rPr lang="pt-BR" dirty="0" smtClean="0"/>
              <a:t>’,’</a:t>
            </a:r>
            <a:r>
              <a:rPr lang="pt-BR" dirty="0" err="1" smtClean="0"/>
              <a:t>center</a:t>
            </a:r>
            <a:r>
              <a:rPr lang="pt-BR" dirty="0" smtClean="0"/>
              <a:t>’);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7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jQuery + Ajax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://taswar.zeytinsoft.com/wp-content/uploads/2014/05/jquery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355" y="1755784"/>
            <a:ext cx="7666011" cy="3833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removeClass</a:t>
            </a:r>
            <a:endParaRPr lang="pt-BR" b="1" dirty="0" smtClean="0"/>
          </a:p>
          <a:p>
            <a:pPr lvl="1"/>
            <a:r>
              <a:rPr lang="pt-BR" dirty="0" smtClean="0"/>
              <a:t>Adiciona uma classe ao elemento</a:t>
            </a:r>
            <a:r>
              <a:rPr lang="pt-BR" b="1" dirty="0" smtClean="0"/>
              <a:t> </a:t>
            </a:r>
          </a:p>
          <a:p>
            <a:pPr lvl="2"/>
            <a:r>
              <a:rPr lang="pt-BR" dirty="0" smtClean="0"/>
              <a:t>$(“p ").</a:t>
            </a:r>
            <a:r>
              <a:rPr lang="pt-BR" dirty="0" err="1" smtClean="0"/>
              <a:t>removeClass</a:t>
            </a:r>
            <a:r>
              <a:rPr lang="pt-BR" dirty="0" smtClean="0"/>
              <a:t>(“</a:t>
            </a:r>
            <a:r>
              <a:rPr lang="pt-BR" dirty="0" err="1" smtClean="0"/>
              <a:t>cor_vermelha</a:t>
            </a:r>
            <a:r>
              <a:rPr lang="pt-BR" dirty="0" smtClean="0"/>
              <a:t>");</a:t>
            </a:r>
            <a:endParaRPr lang="pt-BR" b="1" dirty="0" smtClean="0"/>
          </a:p>
          <a:p>
            <a:endParaRPr lang="pt-BR" dirty="0" smtClean="0"/>
          </a:p>
          <a:p>
            <a:r>
              <a:rPr lang="pt-BR" b="1" dirty="0" err="1" smtClean="0"/>
              <a:t>toggleClass</a:t>
            </a:r>
            <a:r>
              <a:rPr lang="pt-BR" b="1" dirty="0" smtClean="0"/>
              <a:t>() </a:t>
            </a:r>
          </a:p>
          <a:p>
            <a:pPr lvl="1"/>
            <a:r>
              <a:rPr lang="pt-BR" dirty="0" smtClean="0"/>
              <a:t>Caso já tenha a classe retira, se não tem, coloca</a:t>
            </a:r>
          </a:p>
          <a:p>
            <a:pPr lvl="2"/>
            <a:r>
              <a:rPr lang="pt-BR" dirty="0" smtClean="0"/>
              <a:t>$(“p ").</a:t>
            </a:r>
            <a:r>
              <a:rPr lang="pt-BR" dirty="0" err="1" smtClean="0"/>
              <a:t>toggleClass</a:t>
            </a:r>
            <a:r>
              <a:rPr lang="pt-BR" dirty="0" smtClean="0"/>
              <a:t>(“</a:t>
            </a:r>
            <a:r>
              <a:rPr lang="pt-BR" dirty="0" err="1" smtClean="0"/>
              <a:t>cor_vermelha</a:t>
            </a:r>
            <a:r>
              <a:rPr lang="pt-BR" dirty="0" smtClean="0"/>
              <a:t>");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6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height</a:t>
            </a:r>
            <a:r>
              <a:rPr lang="pt-BR" b="1" dirty="0" smtClean="0"/>
              <a:t>() </a:t>
            </a:r>
          </a:p>
          <a:p>
            <a:pPr lvl="1"/>
            <a:r>
              <a:rPr lang="pt-BR" dirty="0" smtClean="0"/>
              <a:t>Busca ou altera a altura de um elemento</a:t>
            </a:r>
          </a:p>
          <a:p>
            <a:pPr lvl="2"/>
            <a:r>
              <a:rPr lang="pt-BR" dirty="0" smtClean="0"/>
              <a:t>Var </a:t>
            </a:r>
            <a:r>
              <a:rPr lang="pt-BR" dirty="0" err="1" smtClean="0"/>
              <a:t>iTam</a:t>
            </a:r>
            <a:r>
              <a:rPr lang="pt-BR" dirty="0" smtClean="0"/>
              <a:t> = $(“div").</a:t>
            </a:r>
            <a:r>
              <a:rPr lang="pt-BR" dirty="0" err="1" smtClean="0"/>
              <a:t>height</a:t>
            </a:r>
            <a:r>
              <a:rPr lang="pt-BR" dirty="0" smtClean="0"/>
              <a:t>();</a:t>
            </a:r>
          </a:p>
          <a:p>
            <a:pPr lvl="2"/>
            <a:r>
              <a:rPr lang="pt-BR" dirty="0" smtClean="0"/>
              <a:t>$(“div").</a:t>
            </a:r>
            <a:r>
              <a:rPr lang="pt-BR" dirty="0" err="1" smtClean="0"/>
              <a:t>height</a:t>
            </a:r>
            <a:r>
              <a:rPr lang="pt-BR" dirty="0" smtClean="0"/>
              <a:t>(100);</a:t>
            </a:r>
          </a:p>
          <a:p>
            <a:pPr lvl="2"/>
            <a:endParaRPr lang="pt-BR" dirty="0" smtClean="0"/>
          </a:p>
          <a:p>
            <a:r>
              <a:rPr lang="pt-BR" b="1" dirty="0" err="1" smtClean="0"/>
              <a:t>width</a:t>
            </a:r>
            <a:r>
              <a:rPr lang="pt-BR" b="1" dirty="0" smtClean="0"/>
              <a:t>() </a:t>
            </a:r>
          </a:p>
          <a:p>
            <a:pPr lvl="1"/>
            <a:r>
              <a:rPr lang="pt-BR" dirty="0" smtClean="0"/>
              <a:t>Busca ou altera a largura de um elemento</a:t>
            </a:r>
          </a:p>
          <a:p>
            <a:pPr lvl="2"/>
            <a:r>
              <a:rPr lang="pt-BR" dirty="0" smtClean="0"/>
              <a:t>Var </a:t>
            </a:r>
            <a:r>
              <a:rPr lang="pt-BR" dirty="0" err="1" smtClean="0"/>
              <a:t>iTam</a:t>
            </a:r>
            <a:r>
              <a:rPr lang="pt-BR" dirty="0" smtClean="0"/>
              <a:t> = $(“div").</a:t>
            </a:r>
            <a:r>
              <a:rPr lang="pt-BR" dirty="0" err="1" smtClean="0"/>
              <a:t>width</a:t>
            </a:r>
            <a:r>
              <a:rPr lang="pt-BR" dirty="0" smtClean="0"/>
              <a:t>();</a:t>
            </a:r>
          </a:p>
          <a:p>
            <a:pPr lvl="2"/>
            <a:r>
              <a:rPr lang="pt-BR" dirty="0" smtClean="0"/>
              <a:t>$(“div"). </a:t>
            </a:r>
            <a:r>
              <a:rPr lang="pt-BR" dirty="0" err="1" smtClean="0"/>
              <a:t>width</a:t>
            </a:r>
            <a:r>
              <a:rPr lang="pt-BR" dirty="0" smtClean="0"/>
              <a:t>(100);</a:t>
            </a:r>
          </a:p>
          <a:p>
            <a:endParaRPr lang="pt-BR" dirty="0" smtClean="0"/>
          </a:p>
          <a:p>
            <a:pPr lvl="2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9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smtClean="0"/>
              <a:t>Show()</a:t>
            </a:r>
          </a:p>
          <a:p>
            <a:pPr lvl="1"/>
            <a:r>
              <a:rPr lang="pt-BR" dirty="0" smtClean="0"/>
              <a:t>Exibe um elemento oculto</a:t>
            </a:r>
          </a:p>
          <a:p>
            <a:pPr lvl="2"/>
            <a:r>
              <a:rPr lang="pt-BR" dirty="0" smtClean="0"/>
              <a:t>$(“div"). show(); ou $(“div"). show(“</a:t>
            </a:r>
            <a:r>
              <a:rPr lang="pt-BR" dirty="0" err="1" smtClean="0"/>
              <a:t>slow</a:t>
            </a:r>
            <a:r>
              <a:rPr lang="pt-BR" dirty="0" smtClean="0"/>
              <a:t>”);</a:t>
            </a:r>
          </a:p>
          <a:p>
            <a:pPr lvl="3"/>
            <a:r>
              <a:rPr lang="pt-BR" dirty="0" smtClean="0"/>
              <a:t>Aceita como parâmetro a velocidade, dando um efeito</a:t>
            </a:r>
          </a:p>
          <a:p>
            <a:pPr lvl="3"/>
            <a:endParaRPr lang="pt-BR" dirty="0" smtClean="0"/>
          </a:p>
          <a:p>
            <a:r>
              <a:rPr lang="pt-BR" b="1" dirty="0" err="1" smtClean="0"/>
              <a:t>hide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Esconde um elemento oculto</a:t>
            </a:r>
          </a:p>
          <a:p>
            <a:pPr lvl="2"/>
            <a:r>
              <a:rPr lang="pt-BR" dirty="0" smtClean="0"/>
              <a:t>$(“div"). </a:t>
            </a:r>
            <a:r>
              <a:rPr lang="pt-BR" dirty="0" err="1" smtClean="0"/>
              <a:t>hide</a:t>
            </a:r>
            <a:r>
              <a:rPr lang="pt-BR" dirty="0" smtClean="0"/>
              <a:t>(); ou $(“div"). </a:t>
            </a:r>
            <a:r>
              <a:rPr lang="pt-BR" dirty="0" err="1" smtClean="0"/>
              <a:t>hide</a:t>
            </a:r>
            <a:r>
              <a:rPr lang="pt-BR" dirty="0" smtClean="0"/>
              <a:t>(“</a:t>
            </a:r>
            <a:r>
              <a:rPr lang="pt-BR" dirty="0" err="1" smtClean="0"/>
              <a:t>slow</a:t>
            </a:r>
            <a:r>
              <a:rPr lang="pt-BR" dirty="0" smtClean="0"/>
              <a:t>”);</a:t>
            </a:r>
          </a:p>
          <a:p>
            <a:pPr lvl="3"/>
            <a:r>
              <a:rPr lang="pt-BR" dirty="0" smtClean="0"/>
              <a:t>Aceita como parâmetro a velocidade, dando um efeito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89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fadeIn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Mostra um elemento com efeito gradativo</a:t>
            </a:r>
          </a:p>
          <a:p>
            <a:pPr lvl="2"/>
            <a:r>
              <a:rPr lang="pt-BR" dirty="0" smtClean="0"/>
              <a:t>$(“div"). </a:t>
            </a:r>
            <a:r>
              <a:rPr lang="pt-BR" dirty="0" err="1" smtClean="0"/>
              <a:t>fadeIn</a:t>
            </a:r>
            <a:r>
              <a:rPr lang="pt-BR" dirty="0" smtClean="0"/>
              <a:t>(); $(“div"). </a:t>
            </a:r>
            <a:r>
              <a:rPr lang="pt-BR" dirty="0" err="1" smtClean="0"/>
              <a:t>fadeIn</a:t>
            </a:r>
            <a:r>
              <a:rPr lang="pt-BR" dirty="0" smtClean="0"/>
              <a:t>(“</a:t>
            </a:r>
            <a:r>
              <a:rPr lang="pt-BR" dirty="0" err="1" smtClean="0"/>
              <a:t>slow</a:t>
            </a:r>
            <a:r>
              <a:rPr lang="pt-BR" dirty="0" smtClean="0"/>
              <a:t>”);</a:t>
            </a:r>
          </a:p>
          <a:p>
            <a:pPr lvl="2"/>
            <a:endParaRPr lang="pt-BR" dirty="0" smtClean="0"/>
          </a:p>
          <a:p>
            <a:r>
              <a:rPr lang="pt-BR" b="1" dirty="0" err="1" smtClean="0"/>
              <a:t>fadeOut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Esconde um elemento com efeito gradativo</a:t>
            </a:r>
          </a:p>
          <a:p>
            <a:pPr lvl="2"/>
            <a:r>
              <a:rPr lang="pt-BR" dirty="0" smtClean="0"/>
              <a:t>$(“div"). </a:t>
            </a:r>
            <a:r>
              <a:rPr lang="pt-BR" dirty="0" err="1" smtClean="0"/>
              <a:t>fadeOut</a:t>
            </a:r>
            <a:r>
              <a:rPr lang="pt-BR" dirty="0" smtClean="0"/>
              <a:t>(); $(“div"). </a:t>
            </a:r>
            <a:r>
              <a:rPr lang="pt-BR" dirty="0" err="1" smtClean="0"/>
              <a:t>fadeOut</a:t>
            </a:r>
            <a:r>
              <a:rPr lang="pt-BR" dirty="0" smtClean="0"/>
              <a:t>(“</a:t>
            </a:r>
            <a:r>
              <a:rPr lang="pt-BR" dirty="0" err="1" smtClean="0"/>
              <a:t>slow</a:t>
            </a:r>
            <a:r>
              <a:rPr lang="pt-BR" dirty="0" smtClean="0"/>
              <a:t>”);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empty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Remove todos os filhos e conteúdo de um elemento</a:t>
            </a:r>
          </a:p>
          <a:p>
            <a:pPr lvl="2"/>
            <a:r>
              <a:rPr lang="pt-BR" dirty="0" smtClean="0"/>
              <a:t>$(“div"). </a:t>
            </a:r>
            <a:r>
              <a:rPr lang="pt-BR" dirty="0" err="1" smtClean="0"/>
              <a:t>empty</a:t>
            </a:r>
            <a:r>
              <a:rPr lang="pt-BR" dirty="0" smtClean="0"/>
              <a:t>();</a:t>
            </a:r>
          </a:p>
          <a:p>
            <a:pPr lvl="2"/>
            <a:endParaRPr lang="pt-BR" dirty="0" smtClean="0"/>
          </a:p>
          <a:p>
            <a:r>
              <a:rPr lang="pt-BR" b="1" dirty="0" err="1" smtClean="0"/>
              <a:t>val</a:t>
            </a:r>
            <a:r>
              <a:rPr lang="pt-BR" b="1" dirty="0" smtClean="0"/>
              <a:t>();</a:t>
            </a:r>
          </a:p>
          <a:p>
            <a:pPr lvl="1"/>
            <a:r>
              <a:rPr lang="pt-BR" dirty="0" smtClean="0"/>
              <a:t>Busca ou seta o valor de um elemento</a:t>
            </a:r>
          </a:p>
          <a:p>
            <a:pPr lvl="2"/>
            <a:r>
              <a:rPr lang="pt-BR" dirty="0" smtClean="0"/>
              <a:t>$(‘#nome’).</a:t>
            </a:r>
            <a:r>
              <a:rPr lang="pt-BR" dirty="0" err="1" smtClean="0"/>
              <a:t>val</a:t>
            </a:r>
            <a:r>
              <a:rPr lang="pt-BR" dirty="0" smtClean="0"/>
              <a:t>(); </a:t>
            </a:r>
          </a:p>
          <a:p>
            <a:pPr lvl="2"/>
            <a:r>
              <a:rPr lang="pt-BR" dirty="0" smtClean="0"/>
              <a:t>$(‘#nome’).</a:t>
            </a:r>
            <a:r>
              <a:rPr lang="pt-BR" dirty="0" err="1" smtClean="0"/>
              <a:t>val</a:t>
            </a:r>
            <a:r>
              <a:rPr lang="pt-BR" dirty="0" smtClean="0"/>
              <a:t>(‘Glauco’); 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8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18356"/>
            <a:ext cx="8229600" cy="3307807"/>
          </a:xfrm>
        </p:spPr>
        <p:txBody>
          <a:bodyPr/>
          <a:lstStyle/>
          <a:p>
            <a:r>
              <a:rPr lang="pt-BR" b="1" dirty="0" err="1" smtClean="0"/>
              <a:t>html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Busca ou atribui o conteúdo HTML de um elemento</a:t>
            </a:r>
          </a:p>
          <a:p>
            <a:pPr lvl="2"/>
            <a:r>
              <a:rPr lang="pt-BR" dirty="0" smtClean="0"/>
              <a:t>$(“div"). </a:t>
            </a:r>
            <a:r>
              <a:rPr lang="pt-BR" dirty="0" err="1" smtClean="0"/>
              <a:t>html</a:t>
            </a:r>
            <a:r>
              <a:rPr lang="pt-BR" dirty="0" smtClean="0"/>
              <a:t>(‘&lt;p&gt;Glauco&lt;/p&gt;’);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 smtClean="0"/>
              <a:t>animate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Aplica um estilo, porém, a troca do estilo ocorre gradativamente, apresentando um efeito</a:t>
            </a:r>
          </a:p>
          <a:p>
            <a:pPr lvl="2"/>
            <a:r>
              <a:rPr lang="pt-BR" dirty="0" smtClean="0"/>
              <a:t>$("div").</a:t>
            </a:r>
            <a:r>
              <a:rPr lang="pt-BR" dirty="0" err="1" smtClean="0"/>
              <a:t>animate</a:t>
            </a:r>
            <a:r>
              <a:rPr lang="pt-BR" dirty="0" smtClean="0"/>
              <a:t>({</a:t>
            </a:r>
            <a:r>
              <a:rPr lang="pt-BR" dirty="0" err="1" smtClean="0"/>
              <a:t>left</a:t>
            </a:r>
            <a:r>
              <a:rPr lang="pt-BR" dirty="0" smtClean="0"/>
              <a:t>: '250px'});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http://www.w3schools.com/jquery/jquery_examples.asp</a:t>
            </a:r>
          </a:p>
          <a:p>
            <a:pPr lvl="1"/>
            <a:r>
              <a:rPr lang="pt-BR" dirty="0" smtClean="0"/>
              <a:t>https://api.jquery.com/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0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 smtClean="0"/>
              <a:t>Each</a:t>
            </a:r>
            <a:endParaRPr lang="pt-BR" dirty="0" smtClean="0"/>
          </a:p>
          <a:p>
            <a:pPr lvl="1"/>
            <a:r>
              <a:rPr lang="pt-BR" dirty="0" smtClean="0"/>
              <a:t>Função para realização de for sem criação de controle do laço</a:t>
            </a:r>
          </a:p>
          <a:p>
            <a:pPr lvl="2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4185"/>
              </p:ext>
            </p:extLst>
          </p:nvPr>
        </p:nvGraphicFramePr>
        <p:xfrm>
          <a:off x="457200" y="3353059"/>
          <a:ext cx="796149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1496"/>
              </a:tblGrid>
              <a:tr h="2143140">
                <a:tc>
                  <a:txBody>
                    <a:bodyPr/>
                    <a:lstStyle/>
                    <a:p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pt-BR" sz="3200" dirty="0" smtClean="0"/>
                        <a:t> pessoas </a:t>
                      </a:r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3200" dirty="0" smtClean="0"/>
                        <a:t> [</a:t>
                      </a:r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"João"</a:t>
                      </a:r>
                      <a:r>
                        <a:rPr lang="pt-BR" sz="3200" dirty="0" smtClean="0"/>
                        <a:t>, </a:t>
                      </a:r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"José"</a:t>
                      </a:r>
                      <a:r>
                        <a:rPr lang="pt-BR" sz="3200" dirty="0" smtClean="0"/>
                        <a:t>, </a:t>
                      </a:r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"Maria"</a:t>
                      </a:r>
                      <a:r>
                        <a:rPr lang="pt-BR" sz="3200" dirty="0" smtClean="0"/>
                        <a:t>, </a:t>
                      </a:r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"Antônio"</a:t>
                      </a:r>
                      <a:r>
                        <a:rPr lang="pt-BR" sz="3200" dirty="0" smtClean="0"/>
                        <a:t>]; </a:t>
                      </a:r>
                    </a:p>
                    <a:p>
                      <a:r>
                        <a:rPr lang="pt-BR" sz="3200" dirty="0" smtClean="0"/>
                        <a:t>$.</a:t>
                      </a:r>
                      <a:r>
                        <a:rPr lang="pt-BR" sz="3200" dirty="0" err="1" smtClean="0"/>
                        <a:t>each</a:t>
                      </a:r>
                      <a:r>
                        <a:rPr lang="pt-BR" sz="3200" dirty="0" smtClean="0"/>
                        <a:t>(pessoas, </a:t>
                      </a:r>
                      <a:r>
                        <a:rPr lang="pt-BR" sz="3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3200" dirty="0" smtClean="0"/>
                        <a:t>(</a:t>
                      </a:r>
                      <a:r>
                        <a:rPr lang="pt-BR" sz="3200" dirty="0" err="1" smtClean="0"/>
                        <a:t>index</a:t>
                      </a:r>
                      <a:r>
                        <a:rPr lang="pt-BR" sz="3200" dirty="0" smtClean="0"/>
                        <a:t>, item) { </a:t>
                      </a:r>
                    </a:p>
                    <a:p>
                      <a:r>
                        <a:rPr lang="pt-BR" sz="3200" dirty="0" smtClean="0"/>
                        <a:t>   </a:t>
                      </a:r>
                      <a:r>
                        <a:rPr lang="pt-BR" sz="3200" dirty="0" err="1" smtClean="0"/>
                        <a:t>alert</a:t>
                      </a:r>
                      <a:r>
                        <a:rPr lang="pt-BR" sz="3200" dirty="0" smtClean="0"/>
                        <a:t>(item); </a:t>
                      </a:r>
                    </a:p>
                    <a:p>
                      <a:r>
                        <a:rPr lang="pt-BR" sz="3200" dirty="0" smtClean="0"/>
                        <a:t>});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Funcionalidades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63462" y="1500174"/>
            <a:ext cx="8394817" cy="4929222"/>
          </a:xfrm>
        </p:spPr>
        <p:txBody>
          <a:bodyPr>
            <a:normAutofit/>
          </a:bodyPr>
          <a:lstStyle/>
          <a:p>
            <a:r>
              <a:rPr lang="pt-BR" dirty="0" smtClean="0"/>
              <a:t>Eventos</a:t>
            </a:r>
          </a:p>
          <a:p>
            <a:pPr lvl="1"/>
            <a:r>
              <a:rPr lang="pt-BR" dirty="0" err="1" smtClean="0"/>
              <a:t>click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dblclick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mouseenter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mouseleave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mousedown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mouseup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hover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focus</a:t>
            </a:r>
            <a:r>
              <a:rPr lang="pt-BR" dirty="0" smtClean="0"/>
              <a:t>() </a:t>
            </a:r>
          </a:p>
          <a:p>
            <a:pPr lvl="1"/>
            <a:r>
              <a:rPr lang="pt-BR" dirty="0" err="1" smtClean="0"/>
              <a:t>blur</a:t>
            </a:r>
            <a:r>
              <a:rPr lang="pt-BR" dirty="0" smtClean="0"/>
              <a:t>()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65444"/>
              </p:ext>
            </p:extLst>
          </p:nvPr>
        </p:nvGraphicFramePr>
        <p:xfrm>
          <a:off x="2167095" y="5096151"/>
          <a:ext cx="6453190" cy="112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90"/>
              </a:tblGrid>
              <a:tr h="1128714">
                <a:tc>
                  <a:txBody>
                    <a:bodyPr/>
                    <a:lstStyle/>
                    <a:p>
                      <a:r>
                        <a:rPr lang="pt-BR" dirty="0" smtClean="0"/>
                        <a:t> $(‘#</a:t>
                      </a:r>
                      <a:r>
                        <a:rPr lang="pt-BR" dirty="0" err="1" smtClean="0"/>
                        <a:t>botao</a:t>
                      </a:r>
                      <a:r>
                        <a:rPr lang="pt-BR" dirty="0" smtClean="0"/>
                        <a:t>’).</a:t>
                      </a:r>
                      <a:r>
                        <a:rPr lang="pt-BR" dirty="0" err="1" smtClean="0"/>
                        <a:t>click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function</a:t>
                      </a:r>
                      <a:r>
                        <a:rPr lang="pt-BR" dirty="0" smtClean="0"/>
                        <a:t>(){ </a:t>
                      </a:r>
                    </a:p>
                    <a:p>
                      <a:r>
                        <a:rPr lang="pt-BR" dirty="0" smtClean="0"/>
                        <a:t>   </a:t>
                      </a:r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(1);</a:t>
                      </a:r>
                    </a:p>
                    <a:p>
                      <a:r>
                        <a:rPr lang="pt-BR" dirty="0" smtClean="0"/>
                        <a:t>});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1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exuberantsolutions.com/course_logo/ajax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285992"/>
            <a:ext cx="7715304" cy="32861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Seleções básicas</a:t>
            </a:r>
          </a:p>
          <a:p>
            <a:r>
              <a:rPr lang="pt-BR" dirty="0" smtClean="0"/>
              <a:t>Funcionalidades</a:t>
            </a:r>
          </a:p>
          <a:p>
            <a:r>
              <a:rPr lang="pt-BR" dirty="0" smtClean="0"/>
              <a:t>Ajax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686320"/>
          </a:xfrm>
        </p:spPr>
        <p:txBody>
          <a:bodyPr>
            <a:normAutofit/>
          </a:bodyPr>
          <a:lstStyle/>
          <a:p>
            <a:r>
              <a:rPr lang="pt-BR" b="1" i="1" dirty="0" err="1" smtClean="0"/>
              <a:t>A</a:t>
            </a:r>
            <a:r>
              <a:rPr lang="pt-BR" i="1" dirty="0" err="1" smtClean="0"/>
              <a:t>synchronous</a:t>
            </a:r>
            <a:r>
              <a:rPr lang="pt-BR" i="1" dirty="0" smtClean="0"/>
              <a:t> </a:t>
            </a:r>
            <a:r>
              <a:rPr lang="pt-BR" b="1" i="1" dirty="0" err="1" smtClean="0"/>
              <a:t>J</a:t>
            </a:r>
            <a:r>
              <a:rPr lang="pt-BR" i="1" dirty="0" err="1" smtClean="0"/>
              <a:t>avascript</a:t>
            </a:r>
            <a:r>
              <a:rPr lang="pt-BR" i="1" dirty="0" smtClean="0"/>
              <a:t> </a:t>
            </a:r>
            <a:r>
              <a:rPr lang="pt-BR" b="1" i="1" dirty="0" err="1" smtClean="0"/>
              <a:t>a</a:t>
            </a:r>
            <a:r>
              <a:rPr lang="pt-BR" i="1" dirty="0" err="1" smtClean="0"/>
              <a:t>nd</a:t>
            </a:r>
            <a:r>
              <a:rPr lang="pt-BR" i="1" dirty="0" smtClean="0"/>
              <a:t> </a:t>
            </a:r>
            <a:r>
              <a:rPr lang="pt-BR" b="1" i="1" dirty="0" smtClean="0"/>
              <a:t>X</a:t>
            </a:r>
            <a:r>
              <a:rPr lang="pt-BR" i="1" dirty="0" smtClean="0"/>
              <a:t>ML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Tornar as páginas web mais interativas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Fazendo solicitações assíncronas de informações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XML é opcional, o conceito mais utilizado é JSON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4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Realiza requisições HTTP ao servidor sem submeter o formulário</a:t>
            </a:r>
          </a:p>
          <a:p>
            <a:endParaRPr lang="pt-BR" dirty="0" smtClean="0"/>
          </a:p>
          <a:p>
            <a:r>
              <a:rPr lang="pt-BR" dirty="0" smtClean="0"/>
              <a:t>A tela continua da mesma maneira, sem recarregar todo o seu conteúdo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23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http://api.jquery.com/jquery.</a:t>
            </a:r>
            <a:r>
              <a:rPr lang="pt-BR" dirty="0" err="1" smtClean="0"/>
              <a:t>ajax</a:t>
            </a:r>
            <a:r>
              <a:rPr lang="pt-BR" dirty="0" smtClean="0"/>
              <a:t>/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63557"/>
              </p:ext>
            </p:extLst>
          </p:nvPr>
        </p:nvGraphicFramePr>
        <p:xfrm>
          <a:off x="796637" y="2741044"/>
          <a:ext cx="7217370" cy="35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370"/>
              </a:tblGrid>
              <a:tr h="3571900">
                <a:tc>
                  <a:txBody>
                    <a:bodyPr/>
                    <a:lstStyle/>
                    <a:p>
                      <a:r>
                        <a:rPr lang="pt-BR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$.</a:t>
                      </a:r>
                      <a:r>
                        <a:rPr lang="pt-BR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pt-BR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({url: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</a:p>
                    <a:p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‘GET’ ou ‘POST’,</a:t>
                      </a:r>
                    </a:p>
                    <a:p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ou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data: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oDados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3200" b="1" i="0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}</a:t>
                      </a:r>
                    </a:p>
                    <a:p>
                      <a:r>
                        <a:rPr lang="pt-BR" sz="32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 - 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428736"/>
            <a:ext cx="8329642" cy="4697427"/>
          </a:xfrm>
        </p:spPr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908840"/>
            <a:ext cx="6143668" cy="44554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00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 - 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Arquivo – </a:t>
            </a:r>
            <a:r>
              <a:rPr lang="pt-BR" dirty="0" err="1" smtClean="0"/>
              <a:t>ajax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643182"/>
            <a:ext cx="4993724" cy="228601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35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 - 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Exemplo com parâmetros (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110627"/>
            <a:ext cx="6500858" cy="43001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43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Ajax - Exemplo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Ajax.</a:t>
            </a:r>
            <a:r>
              <a:rPr lang="pt-BR" dirty="0" err="1" smtClean="0"/>
              <a:t>php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330" y="2428868"/>
            <a:ext cx="8328470" cy="192882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4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917780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15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Alterar o cadastro de categoria para que ao confirmar, verifique se já não existe uma categoria com o mesmo nome informado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ViewCategoria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 smtClean="0"/>
          </a:p>
          <a:p>
            <a:pPr lvl="2"/>
            <a:r>
              <a:rPr lang="pt-BR" dirty="0" smtClean="0"/>
              <a:t>Colocar um id no </a:t>
            </a:r>
            <a:r>
              <a:rPr lang="pt-BR" dirty="0" err="1" smtClean="0"/>
              <a:t>form</a:t>
            </a:r>
            <a:endParaRPr lang="pt-BR" dirty="0" smtClean="0"/>
          </a:p>
          <a:p>
            <a:pPr lvl="2"/>
            <a:r>
              <a:rPr lang="pt-BR" dirty="0" smtClean="0"/>
              <a:t>Alterar o input de gravar para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button</a:t>
            </a:r>
            <a:endParaRPr lang="pt-BR" dirty="0" smtClean="0"/>
          </a:p>
          <a:p>
            <a:pPr lvl="2"/>
            <a:r>
              <a:rPr lang="pt-BR" dirty="0" smtClean="0"/>
              <a:t>Adicionar um evento </a:t>
            </a:r>
            <a:r>
              <a:rPr lang="pt-BR" dirty="0" err="1" smtClean="0"/>
              <a:t>onclick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5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Na função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Realizar uma requisição </a:t>
            </a:r>
            <a:r>
              <a:rPr lang="pt-BR" dirty="0" err="1" smtClean="0"/>
              <a:t>ajax</a:t>
            </a:r>
            <a:r>
              <a:rPr lang="pt-BR" dirty="0" smtClean="0"/>
              <a:t> para a página de categoria e com um parâmetro identificando que trata-se de um requisição </a:t>
            </a:r>
            <a:r>
              <a:rPr lang="pt-BR" dirty="0" err="1" smtClean="0"/>
              <a:t>ajax</a:t>
            </a:r>
            <a:endParaRPr lang="pt-BR" dirty="0" smtClean="0"/>
          </a:p>
          <a:p>
            <a:pPr lvl="2"/>
            <a:r>
              <a:rPr lang="pt-BR" dirty="0" smtClean="0"/>
              <a:t>Exemplo: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r>
              <a:rPr lang="pt-BR" dirty="0" smtClean="0"/>
              <a:t>?pagina=</a:t>
            </a:r>
            <a:r>
              <a:rPr lang="pt-BR" dirty="0" err="1" smtClean="0"/>
              <a:t>Categoria&amp;ajax</a:t>
            </a:r>
            <a:r>
              <a:rPr lang="pt-BR" dirty="0" smtClean="0"/>
              <a:t>=t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496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jQuery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Biblioteca JavaScript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CrossBrowser</a:t>
            </a:r>
            <a:r>
              <a:rPr lang="pt-BR" dirty="0" smtClean="0"/>
              <a:t> (Todos os navegadores)</a:t>
            </a:r>
          </a:p>
          <a:p>
            <a:pPr lvl="1"/>
            <a:r>
              <a:rPr lang="pt-BR" dirty="0" smtClean="0"/>
              <a:t>John </a:t>
            </a:r>
            <a:r>
              <a:rPr lang="pt-BR" dirty="0" err="1" smtClean="0"/>
              <a:t>Resig</a:t>
            </a:r>
            <a:r>
              <a:rPr lang="pt-BR" dirty="0" smtClean="0"/>
              <a:t> (21 anos)</a:t>
            </a:r>
          </a:p>
          <a:p>
            <a:pPr lvl="1"/>
            <a:r>
              <a:rPr lang="pt-BR" dirty="0" smtClean="0"/>
              <a:t>Software livre</a:t>
            </a:r>
          </a:p>
          <a:p>
            <a:pPr lvl="1"/>
            <a:endParaRPr lang="pt-BR" dirty="0"/>
          </a:p>
        </p:txBody>
      </p:sp>
      <p:pic>
        <p:nvPicPr>
          <p:cNvPr id="6" name="Picture 2" descr="http://news.mynavi.jp/articles/2010/11/19/johnresig/images/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1043" y="1830941"/>
            <a:ext cx="1879013" cy="1476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 smtClean="0"/>
              <a:t>ControllerCategoria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 smtClean="0"/>
          </a:p>
          <a:p>
            <a:pPr lvl="1"/>
            <a:r>
              <a:rPr lang="pt-BR" dirty="0" smtClean="0"/>
              <a:t>No processa, verificar se foi enviado o parâmetro </a:t>
            </a:r>
            <a:r>
              <a:rPr lang="pt-BR" dirty="0" err="1" smtClean="0"/>
              <a:t>ajax</a:t>
            </a:r>
            <a:r>
              <a:rPr lang="pt-BR" dirty="0" smtClean="0"/>
              <a:t>, se sim, ir para um novo método (</a:t>
            </a:r>
            <a:r>
              <a:rPr lang="pt-BR" dirty="0" err="1" smtClean="0"/>
              <a:t>verificaRequisicaoAjax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Neste deve instanciar a persistência e chamar um método </a:t>
            </a:r>
            <a:r>
              <a:rPr lang="pt-BR" dirty="0" err="1" smtClean="0"/>
              <a:t>getCategoriaPeloNome</a:t>
            </a:r>
            <a:endParaRPr lang="pt-BR" dirty="0" smtClean="0"/>
          </a:p>
          <a:p>
            <a:pPr lvl="2"/>
            <a:r>
              <a:rPr lang="pt-BR" dirty="0" smtClean="0"/>
              <a:t>Executa um </a:t>
            </a:r>
            <a:r>
              <a:rPr lang="pt-BR" dirty="0" err="1" smtClean="0"/>
              <a:t>sql</a:t>
            </a:r>
            <a:r>
              <a:rPr lang="pt-BR" dirty="0" smtClean="0"/>
              <a:t> (</a:t>
            </a:r>
            <a:r>
              <a:rPr lang="pt-BR" dirty="0" err="1" smtClean="0"/>
              <a:t>count</a:t>
            </a:r>
            <a:r>
              <a:rPr lang="pt-BR" dirty="0" smtClean="0"/>
              <a:t>) no banco filtrando pelo nome</a:t>
            </a:r>
          </a:p>
          <a:p>
            <a:pPr lvl="2"/>
            <a:r>
              <a:rPr lang="pt-BR" dirty="0" smtClean="0"/>
              <a:t>Se retornou 0, deve devolver </a:t>
            </a:r>
            <a:r>
              <a:rPr lang="pt-BR" dirty="0" err="1" smtClean="0"/>
              <a:t>false</a:t>
            </a:r>
            <a:r>
              <a:rPr lang="pt-BR" dirty="0" smtClean="0"/>
              <a:t>, senão </a:t>
            </a:r>
            <a:r>
              <a:rPr lang="pt-BR" dirty="0" err="1" smtClean="0"/>
              <a:t>true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682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Na função </a:t>
            </a:r>
            <a:r>
              <a:rPr lang="pt-BR" dirty="0" err="1" smtClean="0"/>
              <a:t>success</a:t>
            </a:r>
            <a:r>
              <a:rPr lang="pt-BR" dirty="0" smtClean="0"/>
              <a:t> do JavaScript, verificar se o retorno foi 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smtClean="0"/>
              <a:t>Se for </a:t>
            </a:r>
            <a:r>
              <a:rPr lang="pt-BR" dirty="0" err="1" smtClean="0"/>
              <a:t>true</a:t>
            </a:r>
            <a:r>
              <a:rPr lang="pt-BR" dirty="0" smtClean="0"/>
              <a:t>, deve exibir um alerta para o usuário, informando que já existe está categoria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Observação:</a:t>
            </a:r>
          </a:p>
          <a:p>
            <a:pPr lvl="1"/>
            <a:r>
              <a:rPr lang="pt-BR" dirty="0" smtClean="0"/>
              <a:t>A função </a:t>
            </a:r>
            <a:r>
              <a:rPr lang="pt-BR" dirty="0" err="1" smtClean="0"/>
              <a:t>ajax</a:t>
            </a:r>
            <a:r>
              <a:rPr lang="pt-BR" dirty="0" smtClean="0"/>
              <a:t> deverá ter a opção </a:t>
            </a:r>
            <a:r>
              <a:rPr lang="pt-BR" dirty="0" err="1" smtClean="0"/>
              <a:t>async</a:t>
            </a:r>
            <a:r>
              <a:rPr lang="pt-BR" dirty="0" smtClean="0"/>
              <a:t>:</a:t>
            </a:r>
            <a:r>
              <a:rPr lang="pt-BR" smtClean="0"/>
              <a:t>false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18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11" y="1628384"/>
            <a:ext cx="8141918" cy="470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jQuery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Simplificar</a:t>
            </a:r>
          </a:p>
          <a:p>
            <a:pPr lvl="1"/>
            <a:r>
              <a:rPr lang="pt-BR" dirty="0" smtClean="0"/>
              <a:t>Facilitar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Operações que devem ser feitas com várias linhas em JavaScript puro, podem ser feitos em poucas utilizando </a:t>
            </a:r>
            <a:r>
              <a:rPr lang="pt-BR" dirty="0" err="1" smtClean="0"/>
              <a:t>jQuery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jQuery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Uso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Adicionar efeitos visuais e animações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Acessar e manipular o DOM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Carregar componentes Ajax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5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jQuery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Obtendo 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Pode ser feito o download no site:	</a:t>
            </a:r>
            <a:r>
              <a:rPr lang="pt-BR" dirty="0" smtClean="0">
                <a:hlinkClick r:id="rId4"/>
              </a:rPr>
              <a:t>http://jquery.com/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Baixar a versão </a:t>
            </a:r>
            <a:r>
              <a:rPr lang="pt-BR" dirty="0" err="1" smtClean="0"/>
              <a:t>uncrompressed</a:t>
            </a:r>
            <a:r>
              <a:rPr lang="pt-BR" dirty="0" smtClean="0"/>
              <a:t> – </a:t>
            </a:r>
            <a:r>
              <a:rPr lang="pt-BR" dirty="0" err="1" smtClean="0"/>
              <a:t>development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Adicionar aos arquivos do projeto e utilizar a </a:t>
            </a:r>
            <a:r>
              <a:rPr lang="pt-BR" dirty="0" err="1" smtClean="0"/>
              <a:t>tag</a:t>
            </a:r>
            <a:r>
              <a:rPr lang="pt-BR" dirty="0" smtClean="0"/>
              <a:t> script para disponibilizar o 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sz="4800" dirty="0" smtClean="0"/>
              <a:t>Seleção Básica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920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Seleções básicas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jQuery</a:t>
            </a:r>
            <a:r>
              <a:rPr lang="pt-BR" dirty="0" smtClean="0"/>
              <a:t> utiliza como ponto de partida a variável $</a:t>
            </a:r>
          </a:p>
          <a:p>
            <a:endParaRPr lang="pt-BR" dirty="0" smtClean="0"/>
          </a:p>
          <a:p>
            <a:r>
              <a:rPr lang="pt-BR" dirty="0" smtClean="0"/>
              <a:t>Através dela que se tem acesso as funções disponíveis do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4555"/>
            <a:ext cx="6475956" cy="111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1263</Words>
  <Application>Microsoft Office PowerPoint</Application>
  <PresentationFormat>Apresentação na tela (4:3)</PresentationFormat>
  <Paragraphs>303</Paragraphs>
  <Slides>43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28</cp:revision>
  <dcterms:created xsi:type="dcterms:W3CDTF">2020-08-21T15:35:10Z</dcterms:created>
  <dcterms:modified xsi:type="dcterms:W3CDTF">2022-02-15T22:19:10Z</dcterms:modified>
</cp:coreProperties>
</file>