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63" r:id="rId4"/>
    <p:sldId id="264" r:id="rId5"/>
    <p:sldId id="265" r:id="rId6"/>
    <p:sldId id="267" r:id="rId7"/>
    <p:sldId id="268" r:id="rId8"/>
    <p:sldId id="335" r:id="rId9"/>
    <p:sldId id="334" r:id="rId10"/>
    <p:sldId id="333" r:id="rId11"/>
    <p:sldId id="332" r:id="rId12"/>
    <p:sldId id="331" r:id="rId13"/>
    <p:sldId id="330" r:id="rId14"/>
    <p:sldId id="329" r:id="rId15"/>
    <p:sldId id="328" r:id="rId16"/>
    <p:sldId id="327" r:id="rId17"/>
    <p:sldId id="326" r:id="rId18"/>
    <p:sldId id="325" r:id="rId19"/>
    <p:sldId id="324" r:id="rId20"/>
    <p:sldId id="323" r:id="rId21"/>
    <p:sldId id="322" r:id="rId22"/>
    <p:sldId id="321" r:id="rId23"/>
    <p:sldId id="320" r:id="rId24"/>
    <p:sldId id="319" r:id="rId25"/>
    <p:sldId id="318" r:id="rId26"/>
    <p:sldId id="317" r:id="rId27"/>
    <p:sldId id="316" r:id="rId28"/>
    <p:sldId id="315" r:id="rId29"/>
    <p:sldId id="314" r:id="rId30"/>
    <p:sldId id="313" r:id="rId31"/>
    <p:sldId id="312" r:id="rId32"/>
    <p:sldId id="311" r:id="rId33"/>
    <p:sldId id="310" r:id="rId34"/>
    <p:sldId id="309" r:id="rId35"/>
    <p:sldId id="308" r:id="rId36"/>
    <p:sldId id="307" r:id="rId37"/>
    <p:sldId id="306" r:id="rId38"/>
    <p:sldId id="305" r:id="rId39"/>
    <p:sldId id="304" r:id="rId40"/>
    <p:sldId id="303" r:id="rId41"/>
    <p:sldId id="302" r:id="rId42"/>
    <p:sldId id="301" r:id="rId43"/>
    <p:sldId id="300" r:id="rId44"/>
    <p:sldId id="299" r:id="rId45"/>
    <p:sldId id="298" r:id="rId46"/>
    <p:sldId id="297" r:id="rId47"/>
    <p:sldId id="296" r:id="rId48"/>
    <p:sldId id="295" r:id="rId49"/>
    <p:sldId id="294" r:id="rId50"/>
    <p:sldId id="293" r:id="rId51"/>
    <p:sldId id="292" r:id="rId52"/>
    <p:sldId id="291" r:id="rId53"/>
    <p:sldId id="371" r:id="rId54"/>
    <p:sldId id="290" r:id="rId55"/>
    <p:sldId id="372" r:id="rId56"/>
    <p:sldId id="373" r:id="rId57"/>
    <p:sldId id="374" r:id="rId58"/>
    <p:sldId id="375" r:id="rId59"/>
    <p:sldId id="368" r:id="rId60"/>
    <p:sldId id="26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26/02/2022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HTML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img</a:t>
            </a:r>
            <a:r>
              <a:rPr lang="pt-BR" b="1" dirty="0"/>
              <a:t> </a:t>
            </a:r>
            <a:r>
              <a:rPr lang="pt-BR" b="1" dirty="0" err="1"/>
              <a:t>src</a:t>
            </a:r>
            <a:r>
              <a:rPr lang="pt-BR" b="1" dirty="0"/>
              <a:t>=“..\imagens\logo.png”&gt;</a:t>
            </a:r>
          </a:p>
          <a:p>
            <a:endParaRPr lang="pt-BR" b="1" dirty="0"/>
          </a:p>
          <a:p>
            <a:pPr lvl="1"/>
            <a:r>
              <a:rPr lang="pt-BR" dirty="0"/>
              <a:t>Algumas </a:t>
            </a:r>
            <a:r>
              <a:rPr lang="pt-BR" dirty="0" err="1"/>
              <a:t>tag’s</a:t>
            </a:r>
            <a:r>
              <a:rPr lang="pt-BR" dirty="0"/>
              <a:t> não possuem conteúdo</a:t>
            </a:r>
          </a:p>
          <a:p>
            <a:pPr lvl="1"/>
            <a:r>
              <a:rPr lang="pt-BR" dirty="0"/>
              <a:t>Nesses casos não há necessidade de fechar</a:t>
            </a:r>
          </a:p>
        </p:txBody>
      </p:sp>
    </p:spTree>
    <p:extLst>
      <p:ext uri="{BB962C8B-B14F-4D97-AF65-F5344CB8AC3E}">
        <p14:creationId xmlns:p14="http://schemas.microsoft.com/office/powerpoint/2010/main" val="78003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Títulos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60116"/>
            <a:ext cx="8229600" cy="4389120"/>
          </a:xfrm>
        </p:spPr>
        <p:txBody>
          <a:bodyPr/>
          <a:lstStyle/>
          <a:p>
            <a:r>
              <a:rPr lang="pt-BR" dirty="0"/>
              <a:t>&lt;h1&gt;Título&lt;h1&gt;</a:t>
            </a:r>
          </a:p>
          <a:p>
            <a:r>
              <a:rPr lang="pt-BR" dirty="0"/>
              <a:t>&lt;h2&gt; Subtítulo&lt;h2&gt;</a:t>
            </a:r>
          </a:p>
          <a:p>
            <a:r>
              <a:rPr lang="pt-BR" dirty="0"/>
              <a:t>...</a:t>
            </a:r>
          </a:p>
          <a:p>
            <a:r>
              <a:rPr lang="pt-BR" dirty="0"/>
              <a:t>&lt;h6&gt; Subtítulo&lt;h6&gt;</a:t>
            </a:r>
          </a:p>
          <a:p>
            <a:endParaRPr lang="pt-BR" dirty="0"/>
          </a:p>
          <a:p>
            <a:pPr lvl="1"/>
            <a:r>
              <a:rPr lang="pt-BR" dirty="0"/>
              <a:t>Utilizada para apresentar um título na página</a:t>
            </a:r>
          </a:p>
          <a:p>
            <a:pPr lvl="1"/>
            <a:r>
              <a:rPr lang="pt-BR" dirty="0"/>
              <a:t>Escala um nível de importância que vai do 1 ao 6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47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Títulos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642"/>
            <a:ext cx="8229600" cy="4389120"/>
          </a:xfrm>
        </p:spPr>
        <p:txBody>
          <a:bodyPr/>
          <a:lstStyle/>
          <a:p>
            <a:r>
              <a:rPr lang="pt-BR" dirty="0"/>
              <a:t>&lt;h1&gt;Título&lt;h1&gt;</a:t>
            </a:r>
          </a:p>
          <a:p>
            <a:r>
              <a:rPr lang="pt-BR" dirty="0"/>
              <a:t>&lt;h2&gt; Subtítulo&lt;h2&gt;</a:t>
            </a:r>
          </a:p>
          <a:p>
            <a:r>
              <a:rPr lang="pt-BR" dirty="0"/>
              <a:t>...</a:t>
            </a:r>
          </a:p>
          <a:p>
            <a:r>
              <a:rPr lang="pt-BR" dirty="0"/>
              <a:t>&lt;h6&gt; Subtítulo&lt;h6&gt;</a:t>
            </a:r>
          </a:p>
          <a:p>
            <a:endParaRPr lang="pt-BR" dirty="0"/>
          </a:p>
          <a:p>
            <a:pPr lvl="1"/>
            <a:r>
              <a:rPr lang="pt-BR" dirty="0"/>
              <a:t>Utilizada para apresentar um título na página</a:t>
            </a:r>
          </a:p>
          <a:p>
            <a:pPr lvl="1"/>
            <a:r>
              <a:rPr lang="pt-BR" dirty="0"/>
              <a:t>Escala um nível de importância que vai do 1 ao 6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29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Títulos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71810"/>
            <a:ext cx="2928958" cy="221299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 bwMode="auto">
          <a:xfrm>
            <a:off x="5845336" y="2887667"/>
            <a:ext cx="1628775" cy="25812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Seta para a direita 7"/>
          <p:cNvSpPr/>
          <p:nvPr/>
        </p:nvSpPr>
        <p:spPr>
          <a:xfrm>
            <a:off x="4095614" y="3643314"/>
            <a:ext cx="1571636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57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Ênfase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10012"/>
            <a:ext cx="8229600" cy="4389120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mark</a:t>
            </a:r>
            <a:r>
              <a:rPr lang="pt-BR" b="1" dirty="0"/>
              <a:t>&gt;Texto&lt;/</a:t>
            </a:r>
            <a:r>
              <a:rPr lang="pt-BR" b="1" dirty="0" err="1"/>
              <a:t>mark</a:t>
            </a:r>
            <a:r>
              <a:rPr lang="pt-BR" b="1" dirty="0"/>
              <a:t>&gt;</a:t>
            </a:r>
          </a:p>
          <a:p>
            <a:pPr lvl="1"/>
            <a:r>
              <a:rPr lang="pt-BR" dirty="0"/>
              <a:t>Utilizada para marcar o texto</a:t>
            </a:r>
          </a:p>
          <a:p>
            <a:pPr lvl="1"/>
            <a:endParaRPr lang="pt-BR" b="1" dirty="0"/>
          </a:p>
          <a:p>
            <a:r>
              <a:rPr lang="pt-BR" b="1" dirty="0"/>
              <a:t>&lt;</a:t>
            </a:r>
            <a:r>
              <a:rPr lang="pt-BR" b="1" dirty="0" err="1"/>
              <a:t>del</a:t>
            </a:r>
            <a:r>
              <a:rPr lang="pt-BR" b="1" dirty="0"/>
              <a:t>&gt;Texto&lt;/</a:t>
            </a:r>
            <a:r>
              <a:rPr lang="pt-BR" b="1" dirty="0" err="1"/>
              <a:t>del</a:t>
            </a:r>
            <a:r>
              <a:rPr lang="pt-BR" b="1" dirty="0"/>
              <a:t>&gt;</a:t>
            </a:r>
          </a:p>
          <a:p>
            <a:pPr lvl="1"/>
            <a:r>
              <a:rPr lang="pt-BR" dirty="0"/>
              <a:t>Utilizada para tachar o texto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143512"/>
            <a:ext cx="3613593" cy="109052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Seta para a direita 7"/>
          <p:cNvSpPr/>
          <p:nvPr/>
        </p:nvSpPr>
        <p:spPr>
          <a:xfrm>
            <a:off x="3970751" y="5557672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3683" y="4526994"/>
            <a:ext cx="3140412" cy="185736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884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Quebra de linha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734"/>
            <a:ext cx="8229600" cy="4389120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br</a:t>
            </a:r>
            <a:r>
              <a:rPr lang="pt-BR" b="1" dirty="0"/>
              <a:t>&gt;</a:t>
            </a:r>
          </a:p>
          <a:p>
            <a:pPr lvl="1"/>
            <a:r>
              <a:rPr lang="pt-BR" dirty="0"/>
              <a:t>Utilizada para iniciar um novo parágrafo</a:t>
            </a:r>
          </a:p>
          <a:p>
            <a:pPr lvl="1"/>
            <a:r>
              <a:rPr lang="pt-BR" dirty="0"/>
              <a:t>Tag vazia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6675" y="4214817"/>
            <a:ext cx="1614497" cy="161449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Seta para a direita 7"/>
          <p:cNvSpPr/>
          <p:nvPr/>
        </p:nvSpPr>
        <p:spPr>
          <a:xfrm>
            <a:off x="4000496" y="4843470"/>
            <a:ext cx="85725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3116" y="4298034"/>
            <a:ext cx="1323982" cy="137394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530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Links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pt-BR" b="1" dirty="0"/>
              <a:t>&lt;a </a:t>
            </a:r>
            <a:r>
              <a:rPr lang="pt-BR" b="1" dirty="0" err="1"/>
              <a:t>href</a:t>
            </a:r>
            <a:r>
              <a:rPr lang="pt-BR" b="1" dirty="0"/>
              <a:t>=“meusite.com.</a:t>
            </a:r>
            <a:r>
              <a:rPr lang="pt-BR" b="1" dirty="0" err="1"/>
              <a:t>br</a:t>
            </a:r>
            <a:r>
              <a:rPr lang="pt-BR" b="1" dirty="0"/>
              <a:t>”&gt;Acessar&lt;/a&gt;</a:t>
            </a:r>
          </a:p>
          <a:p>
            <a:r>
              <a:rPr lang="pt-BR" b="1" dirty="0"/>
              <a:t>&lt;a </a:t>
            </a:r>
            <a:r>
              <a:rPr lang="pt-BR" b="1" dirty="0" err="1"/>
              <a:t>href</a:t>
            </a:r>
            <a:r>
              <a:rPr lang="pt-BR" b="1" dirty="0"/>
              <a:t>=“#</a:t>
            </a:r>
            <a:r>
              <a:rPr lang="pt-BR" b="1" dirty="0" err="1"/>
              <a:t>info</a:t>
            </a:r>
            <a:r>
              <a:rPr lang="pt-BR" b="1" dirty="0"/>
              <a:t>”&gt;Mais Informações&lt;/a&gt;</a:t>
            </a:r>
            <a:endParaRPr lang="pt-BR" dirty="0"/>
          </a:p>
          <a:p>
            <a:pPr lvl="1"/>
            <a:r>
              <a:rPr lang="pt-BR" dirty="0"/>
              <a:t>Utilizado para indicar que o texto refere-se a outro conteúdo que está disponível no próprio site ou em outro endereço</a:t>
            </a:r>
          </a:p>
          <a:p>
            <a:pPr lvl="1"/>
            <a:endParaRPr lang="pt-BR" dirty="0"/>
          </a:p>
          <a:p>
            <a:r>
              <a:rPr lang="pt-BR" b="1" dirty="0"/>
              <a:t>Atributo “</a:t>
            </a:r>
            <a:r>
              <a:rPr lang="pt-BR" b="1" dirty="0" err="1"/>
              <a:t>target</a:t>
            </a:r>
            <a:r>
              <a:rPr lang="pt-BR" b="1" dirty="0"/>
              <a:t>”</a:t>
            </a:r>
          </a:p>
          <a:p>
            <a:pPr lvl="1"/>
            <a:r>
              <a:rPr lang="pt-BR" dirty="0"/>
              <a:t>_</a:t>
            </a:r>
            <a:r>
              <a:rPr lang="pt-BR" dirty="0" err="1"/>
              <a:t>blank</a:t>
            </a:r>
            <a:r>
              <a:rPr lang="pt-BR" dirty="0"/>
              <a:t>: O Conteúdo será aberto em uma nova janela/aba</a:t>
            </a:r>
          </a:p>
        </p:txBody>
      </p:sp>
    </p:spTree>
    <p:extLst>
      <p:ext uri="{BB962C8B-B14F-4D97-AF65-F5344CB8AC3E}">
        <p14:creationId xmlns:p14="http://schemas.microsoft.com/office/powerpoint/2010/main" val="344285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b="1" dirty="0"/>
              <a:t>&lt;a </a:t>
            </a:r>
            <a:r>
              <a:rPr lang="pt-BR" b="1" dirty="0" err="1"/>
              <a:t>href</a:t>
            </a:r>
            <a:r>
              <a:rPr lang="pt-BR" b="1" dirty="0"/>
              <a:t>=“meusite.com.</a:t>
            </a:r>
            <a:r>
              <a:rPr lang="pt-BR" b="1" dirty="0" err="1"/>
              <a:t>br</a:t>
            </a:r>
            <a:r>
              <a:rPr lang="pt-BR" b="1" dirty="0"/>
              <a:t>”&gt;Acessar&lt;/a&gt;</a:t>
            </a:r>
          </a:p>
          <a:p>
            <a:r>
              <a:rPr lang="pt-BR" b="1" dirty="0"/>
              <a:t>&lt;a </a:t>
            </a:r>
            <a:r>
              <a:rPr lang="pt-BR" b="1" dirty="0" err="1"/>
              <a:t>href</a:t>
            </a:r>
            <a:r>
              <a:rPr lang="pt-BR" b="1" dirty="0"/>
              <a:t>=“#</a:t>
            </a:r>
            <a:r>
              <a:rPr lang="pt-BR" b="1" dirty="0" err="1"/>
              <a:t>info</a:t>
            </a:r>
            <a:r>
              <a:rPr lang="pt-BR" b="1" dirty="0"/>
              <a:t>”&gt;Mais Informações&lt;/a&gt;</a:t>
            </a:r>
            <a:endParaRPr lang="pt-BR" dirty="0"/>
          </a:p>
          <a:p>
            <a:pPr lvl="1"/>
            <a:r>
              <a:rPr lang="pt-BR" dirty="0"/>
              <a:t>Utilizado para indicar que o texto refere-se a outro conteúdo que está disponível no próprio site ou em outro endereço</a:t>
            </a:r>
          </a:p>
          <a:p>
            <a:pPr lvl="1"/>
            <a:endParaRPr lang="pt-BR" dirty="0"/>
          </a:p>
          <a:p>
            <a:r>
              <a:rPr lang="pt-BR" b="1" dirty="0"/>
              <a:t>Atributo “</a:t>
            </a:r>
            <a:r>
              <a:rPr lang="pt-BR" b="1" dirty="0" err="1"/>
              <a:t>target</a:t>
            </a:r>
            <a:r>
              <a:rPr lang="pt-BR" b="1" dirty="0"/>
              <a:t>”</a:t>
            </a:r>
          </a:p>
          <a:p>
            <a:pPr lvl="1"/>
            <a:r>
              <a:rPr lang="pt-BR" dirty="0"/>
              <a:t>_</a:t>
            </a:r>
            <a:r>
              <a:rPr lang="pt-BR" dirty="0" err="1"/>
              <a:t>blank</a:t>
            </a:r>
            <a:r>
              <a:rPr lang="pt-BR" dirty="0"/>
              <a:t>: O Conteúdo será aberto em uma nova janela/aba</a:t>
            </a:r>
          </a:p>
        </p:txBody>
      </p:sp>
    </p:spTree>
    <p:extLst>
      <p:ext uri="{BB962C8B-B14F-4D97-AF65-F5344CB8AC3E}">
        <p14:creationId xmlns:p14="http://schemas.microsoft.com/office/powerpoint/2010/main" val="355534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Links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640595"/>
            <a:ext cx="8358247" cy="8046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eta para baixo 5"/>
          <p:cNvSpPr/>
          <p:nvPr/>
        </p:nvSpPr>
        <p:spPr>
          <a:xfrm>
            <a:off x="3841172" y="2545428"/>
            <a:ext cx="857256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550" y="3510617"/>
            <a:ext cx="716977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843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Imagens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6722" y="1811013"/>
            <a:ext cx="8407343" cy="4325112"/>
          </a:xfrm>
        </p:spPr>
        <p:txBody>
          <a:bodyPr>
            <a:normAutofit/>
          </a:bodyPr>
          <a:lstStyle/>
          <a:p>
            <a:r>
              <a:rPr lang="pt-BR" b="1" dirty="0"/>
              <a:t>&lt;</a:t>
            </a:r>
            <a:r>
              <a:rPr lang="pt-BR" b="1" dirty="0" err="1"/>
              <a:t>img</a:t>
            </a:r>
            <a:r>
              <a:rPr lang="pt-BR" b="1" dirty="0"/>
              <a:t> </a:t>
            </a:r>
            <a:r>
              <a:rPr lang="pt-BR" b="1" dirty="0" err="1"/>
              <a:t>src</a:t>
            </a:r>
            <a:r>
              <a:rPr lang="pt-BR" b="1" dirty="0"/>
              <a:t>=“..\</a:t>
            </a:r>
            <a:r>
              <a:rPr lang="pt-BR" b="1" dirty="0" err="1"/>
              <a:t>image</a:t>
            </a:r>
            <a:r>
              <a:rPr lang="pt-BR" b="1" dirty="0"/>
              <a:t>\logo.jpg” </a:t>
            </a:r>
            <a:r>
              <a:rPr lang="pt-BR" b="1" dirty="0" err="1"/>
              <a:t>alt</a:t>
            </a:r>
            <a:r>
              <a:rPr lang="pt-BR" b="1" dirty="0"/>
              <a:t>=“Logo”&gt;</a:t>
            </a:r>
          </a:p>
          <a:p>
            <a:pPr lvl="1"/>
            <a:r>
              <a:rPr lang="pt-BR" dirty="0"/>
              <a:t>Define uma imagem em uma página HTML</a:t>
            </a:r>
          </a:p>
          <a:p>
            <a:endParaRPr lang="pt-BR" dirty="0"/>
          </a:p>
          <a:p>
            <a:r>
              <a:rPr lang="pt-BR" b="1" dirty="0"/>
              <a:t>Atributo </a:t>
            </a:r>
            <a:r>
              <a:rPr lang="pt-BR" b="1" dirty="0" err="1"/>
              <a:t>src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Indica a localização da imagem a ser apresentada</a:t>
            </a:r>
          </a:p>
          <a:p>
            <a:r>
              <a:rPr lang="pt-BR" b="1" dirty="0"/>
              <a:t>Atributo </a:t>
            </a:r>
            <a:r>
              <a:rPr lang="pt-BR" b="1" dirty="0" err="1"/>
              <a:t>alt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Texto alternativo caso a imagem não seja carregada</a:t>
            </a:r>
          </a:p>
          <a:p>
            <a:r>
              <a:rPr lang="pt-BR" b="1" dirty="0"/>
              <a:t>Atributo </a:t>
            </a:r>
            <a:r>
              <a:rPr lang="pt-BR" b="1" dirty="0" err="1"/>
              <a:t>title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Descrição da imagem</a:t>
            </a:r>
          </a:p>
        </p:txBody>
      </p:sp>
    </p:spTree>
    <p:extLst>
      <p:ext uri="{BB962C8B-B14F-4D97-AF65-F5344CB8AC3E}">
        <p14:creationId xmlns:p14="http://schemas.microsoft.com/office/powerpoint/2010/main" val="197652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8" descr="http://gatherworkshops.github.io/Building-the-Web/slides/workshop/webfoundations/images/html_css_j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494748"/>
            <a:ext cx="4714908" cy="4506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Imagens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71472" y="1617023"/>
            <a:ext cx="8045018" cy="85725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eta para baixo 5"/>
          <p:cNvSpPr/>
          <p:nvPr/>
        </p:nvSpPr>
        <p:spPr>
          <a:xfrm>
            <a:off x="3657204" y="2668821"/>
            <a:ext cx="928694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089" y="3557004"/>
            <a:ext cx="3500462" cy="280718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62622" y="3557004"/>
            <a:ext cx="3411770" cy="27860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025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Listas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ul</a:t>
            </a:r>
            <a:r>
              <a:rPr lang="pt-BR" b="1" dirty="0"/>
              <a:t>&gt; ou &lt;</a:t>
            </a:r>
            <a:r>
              <a:rPr lang="pt-BR" b="1" dirty="0" err="1"/>
              <a:t>ol</a:t>
            </a:r>
            <a:r>
              <a:rPr lang="pt-BR" b="1" dirty="0"/>
              <a:t>&gt;</a:t>
            </a:r>
          </a:p>
          <a:p>
            <a:r>
              <a:rPr lang="pt-BR" b="1" dirty="0"/>
              <a:t>   &lt;li&gt;Primeiro Item&lt;/li&gt;</a:t>
            </a:r>
          </a:p>
          <a:p>
            <a:r>
              <a:rPr lang="pt-BR" b="1" dirty="0"/>
              <a:t>   &lt;li&gt;Seguindo Item&lt;/li&gt;</a:t>
            </a:r>
          </a:p>
          <a:p>
            <a:r>
              <a:rPr lang="pt-BR" b="1" dirty="0"/>
              <a:t>&lt;/</a:t>
            </a:r>
            <a:r>
              <a:rPr lang="pt-BR" b="1" dirty="0" err="1"/>
              <a:t>ul</a:t>
            </a:r>
            <a:r>
              <a:rPr lang="pt-BR" b="1" dirty="0"/>
              <a:t>&gt; ou &lt;/</a:t>
            </a:r>
            <a:r>
              <a:rPr lang="pt-BR" b="1" dirty="0" err="1"/>
              <a:t>ol</a:t>
            </a:r>
            <a:r>
              <a:rPr lang="pt-BR" b="1" dirty="0"/>
              <a:t>&gt;</a:t>
            </a:r>
          </a:p>
          <a:p>
            <a:endParaRPr lang="pt-BR" dirty="0"/>
          </a:p>
          <a:p>
            <a:pPr lvl="1"/>
            <a:r>
              <a:rPr lang="pt-BR" dirty="0"/>
              <a:t>Utilizado para exibir listagens na página</a:t>
            </a:r>
          </a:p>
          <a:p>
            <a:pPr lvl="1"/>
            <a:r>
              <a:rPr lang="pt-BR" dirty="0"/>
              <a:t>Pode ser ordenada: &lt;</a:t>
            </a:r>
            <a:r>
              <a:rPr lang="pt-BR" dirty="0" err="1"/>
              <a:t>ol</a:t>
            </a:r>
            <a:r>
              <a:rPr lang="pt-BR" dirty="0"/>
              <a:t>&gt; ou não-ordenada: 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468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Listas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643182"/>
            <a:ext cx="3046320" cy="34290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eta para a direita 5"/>
          <p:cNvSpPr/>
          <p:nvPr/>
        </p:nvSpPr>
        <p:spPr>
          <a:xfrm>
            <a:off x="3428992" y="4286256"/>
            <a:ext cx="142876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857752" y="2214554"/>
            <a:ext cx="3929090" cy="426255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008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Tabelas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table</a:t>
            </a:r>
            <a:r>
              <a:rPr lang="pt-BR" b="1" dirty="0"/>
              <a:t>&gt;</a:t>
            </a:r>
          </a:p>
          <a:p>
            <a:r>
              <a:rPr lang="pt-BR" b="1" dirty="0"/>
              <a:t>  &lt;</a:t>
            </a:r>
            <a:r>
              <a:rPr lang="pt-BR" b="1" dirty="0" err="1"/>
              <a:t>tr</a:t>
            </a:r>
            <a:r>
              <a:rPr lang="pt-BR" b="1" dirty="0"/>
              <a:t>&gt;</a:t>
            </a:r>
          </a:p>
          <a:p>
            <a:r>
              <a:rPr lang="pt-BR" b="1" dirty="0"/>
              <a:t>    &lt;</a:t>
            </a:r>
            <a:r>
              <a:rPr lang="pt-BR" b="1" dirty="0" err="1"/>
              <a:t>td</a:t>
            </a:r>
            <a:r>
              <a:rPr lang="pt-BR" b="1" dirty="0"/>
              <a:t>&gt;Conteúdo&lt;/</a:t>
            </a:r>
            <a:r>
              <a:rPr lang="pt-BR" b="1" dirty="0" err="1"/>
              <a:t>td</a:t>
            </a:r>
            <a:r>
              <a:rPr lang="pt-BR" b="1" dirty="0"/>
              <a:t>&gt;</a:t>
            </a:r>
          </a:p>
          <a:p>
            <a:r>
              <a:rPr lang="pt-BR" b="1" dirty="0"/>
              <a:t>  &lt;/</a:t>
            </a:r>
            <a:r>
              <a:rPr lang="pt-BR" b="1" dirty="0" err="1"/>
              <a:t>tr</a:t>
            </a:r>
            <a:r>
              <a:rPr lang="pt-BR" b="1" dirty="0"/>
              <a:t>&gt;</a:t>
            </a:r>
          </a:p>
          <a:p>
            <a:r>
              <a:rPr lang="pt-BR" b="1" dirty="0"/>
              <a:t>&lt;/</a:t>
            </a:r>
            <a:r>
              <a:rPr lang="pt-BR" b="1" dirty="0" err="1"/>
              <a:t>table</a:t>
            </a:r>
            <a:r>
              <a:rPr lang="pt-BR" b="1" dirty="0"/>
              <a:t>&gt;</a:t>
            </a:r>
          </a:p>
          <a:p>
            <a:endParaRPr lang="pt-BR" b="1" dirty="0"/>
          </a:p>
          <a:p>
            <a:pPr lvl="1"/>
            <a:r>
              <a:rPr lang="pt-BR" dirty="0"/>
              <a:t>Utilizado quando deseja-se exibir uma série de dados tabulares</a:t>
            </a:r>
          </a:p>
        </p:txBody>
      </p:sp>
    </p:spTree>
    <p:extLst>
      <p:ext uri="{BB962C8B-B14F-4D97-AF65-F5344CB8AC3E}">
        <p14:creationId xmlns:p14="http://schemas.microsoft.com/office/powerpoint/2010/main" val="271979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Tabelas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b="1" dirty="0"/>
              <a:t>&lt;</a:t>
            </a:r>
            <a:r>
              <a:rPr lang="pt-BR" b="1" dirty="0" err="1"/>
              <a:t>table</a:t>
            </a:r>
            <a:r>
              <a:rPr lang="pt-BR" b="1" dirty="0"/>
              <a:t>&gt;&lt;</a:t>
            </a:r>
            <a:r>
              <a:rPr lang="pt-BR" b="1" dirty="0" err="1"/>
              <a:t>table</a:t>
            </a:r>
            <a:r>
              <a:rPr lang="pt-BR" b="1" dirty="0"/>
              <a:t>&gt;</a:t>
            </a:r>
          </a:p>
          <a:p>
            <a:pPr lvl="1"/>
            <a:r>
              <a:rPr lang="pt-BR" dirty="0"/>
              <a:t>Define o escopo da tabela (início e fim)</a:t>
            </a:r>
          </a:p>
          <a:p>
            <a:pPr lvl="1"/>
            <a:endParaRPr lang="pt-BR" dirty="0"/>
          </a:p>
          <a:p>
            <a:r>
              <a:rPr lang="pt-BR" b="1" dirty="0"/>
              <a:t>&lt;</a:t>
            </a:r>
            <a:r>
              <a:rPr lang="pt-BR" b="1" dirty="0" err="1"/>
              <a:t>tr</a:t>
            </a:r>
            <a:r>
              <a:rPr lang="pt-BR" b="1" dirty="0"/>
              <a:t>&gt;&lt;/</a:t>
            </a:r>
            <a:r>
              <a:rPr lang="pt-BR" b="1" dirty="0" err="1"/>
              <a:t>tr</a:t>
            </a:r>
            <a:r>
              <a:rPr lang="pt-BR" b="1" dirty="0"/>
              <a:t>&gt;</a:t>
            </a:r>
          </a:p>
          <a:p>
            <a:pPr lvl="1"/>
            <a:r>
              <a:rPr lang="pt-BR" dirty="0"/>
              <a:t>Define uma linha da tabela</a:t>
            </a:r>
          </a:p>
          <a:p>
            <a:pPr lvl="1"/>
            <a:endParaRPr lang="pt-BR" dirty="0"/>
          </a:p>
          <a:p>
            <a:r>
              <a:rPr lang="pt-BR" b="1" dirty="0"/>
              <a:t>&lt;</a:t>
            </a:r>
            <a:r>
              <a:rPr lang="pt-BR" b="1" dirty="0" err="1"/>
              <a:t>td</a:t>
            </a:r>
            <a:r>
              <a:rPr lang="pt-BR" b="1" dirty="0"/>
              <a:t>&gt;&lt;/</a:t>
            </a:r>
            <a:r>
              <a:rPr lang="pt-BR" b="1" dirty="0" err="1"/>
              <a:t>td</a:t>
            </a:r>
            <a:r>
              <a:rPr lang="pt-BR" b="1" dirty="0"/>
              <a:t>&gt;</a:t>
            </a:r>
          </a:p>
          <a:p>
            <a:pPr lvl="1"/>
            <a:r>
              <a:rPr lang="pt-BR" dirty="0"/>
              <a:t>Define uma coluna dentro da tabela</a:t>
            </a:r>
          </a:p>
          <a:p>
            <a:pPr lvl="1"/>
            <a:r>
              <a:rPr lang="pt-BR" dirty="0"/>
              <a:t>Esta e somente esta tag que irá receber o conteúdo</a:t>
            </a:r>
          </a:p>
        </p:txBody>
      </p:sp>
    </p:spTree>
    <p:extLst>
      <p:ext uri="{BB962C8B-B14F-4D97-AF65-F5344CB8AC3E}">
        <p14:creationId xmlns:p14="http://schemas.microsoft.com/office/powerpoint/2010/main" val="2953705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Tabelas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th</a:t>
            </a:r>
            <a:r>
              <a:rPr lang="pt-BR" b="1" dirty="0"/>
              <a:t>&gt;&lt;/</a:t>
            </a:r>
            <a:r>
              <a:rPr lang="pt-BR" b="1" dirty="0" err="1"/>
              <a:t>th</a:t>
            </a:r>
            <a:r>
              <a:rPr lang="pt-BR" b="1" dirty="0"/>
              <a:t>&gt;</a:t>
            </a:r>
          </a:p>
          <a:p>
            <a:pPr lvl="1"/>
            <a:r>
              <a:rPr lang="pt-BR" dirty="0"/>
              <a:t>Mesma funcionalidade da tag &lt;</a:t>
            </a:r>
            <a:r>
              <a:rPr lang="pt-BR" dirty="0" err="1"/>
              <a:t>td</a:t>
            </a:r>
            <a:r>
              <a:rPr lang="pt-BR" dirty="0"/>
              <a:t>&gt;, porém, é utilizada para definir os títulos das colunas pois apresenta um destaque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47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Tabelas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/>
              <a:t>Atributo </a:t>
            </a:r>
            <a:r>
              <a:rPr lang="pt-BR" b="1" dirty="0" err="1"/>
              <a:t>colspan</a:t>
            </a:r>
            <a:endParaRPr lang="pt-BR" b="1" dirty="0"/>
          </a:p>
          <a:p>
            <a:pPr lvl="1"/>
            <a:r>
              <a:rPr lang="pt-BR" dirty="0"/>
              <a:t>Utilizado para definir uma tag &lt;td&gt; que ocupa mais de uma coluna em uma linha (mesclar colunas)</a:t>
            </a:r>
          </a:p>
          <a:p>
            <a:endParaRPr lang="pt-BR" dirty="0"/>
          </a:p>
          <a:p>
            <a:r>
              <a:rPr lang="pt-BR" b="1" dirty="0"/>
              <a:t>Atributo </a:t>
            </a:r>
            <a:r>
              <a:rPr lang="pt-BR" b="1" dirty="0" err="1"/>
              <a:t>rowspan</a:t>
            </a:r>
            <a:endParaRPr lang="pt-BR" b="1" dirty="0"/>
          </a:p>
          <a:p>
            <a:pPr lvl="1"/>
            <a:r>
              <a:rPr lang="pt-BR" dirty="0"/>
              <a:t>Utilizado para definir uma coluna que ocupa mais de uma linha (mesclar linha)</a:t>
            </a:r>
          </a:p>
        </p:txBody>
      </p:sp>
    </p:spTree>
    <p:extLst>
      <p:ext uri="{BB962C8B-B14F-4D97-AF65-F5344CB8AC3E}">
        <p14:creationId xmlns:p14="http://schemas.microsoft.com/office/powerpoint/2010/main" val="4126872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Formulários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26092" y="2249424"/>
            <a:ext cx="8129393" cy="4394286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form</a:t>
            </a:r>
            <a:r>
              <a:rPr lang="pt-BR" b="1" dirty="0"/>
              <a:t>&gt;&lt;/</a:t>
            </a:r>
            <a:r>
              <a:rPr lang="pt-BR" b="1" dirty="0" err="1"/>
              <a:t>form</a:t>
            </a:r>
            <a:r>
              <a:rPr lang="pt-BR" b="1" dirty="0"/>
              <a:t>&gt;</a:t>
            </a:r>
          </a:p>
          <a:p>
            <a:pPr lvl="1"/>
            <a:r>
              <a:rPr lang="pt-BR" dirty="0"/>
              <a:t>Utilizado para capturar os dados informados pelo usuário e enviá-los ao servidor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Será compostos pelos campos (geralmente inputs) que deverão ser processados</a:t>
            </a:r>
          </a:p>
        </p:txBody>
      </p:sp>
    </p:spTree>
    <p:extLst>
      <p:ext uri="{BB962C8B-B14F-4D97-AF65-F5344CB8AC3E}">
        <p14:creationId xmlns:p14="http://schemas.microsoft.com/office/powerpoint/2010/main" val="2284062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Formulários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13567" y="1571612"/>
            <a:ext cx="8192022" cy="5143536"/>
          </a:xfrm>
        </p:spPr>
        <p:txBody>
          <a:bodyPr>
            <a:normAutofit/>
          </a:bodyPr>
          <a:lstStyle/>
          <a:p>
            <a:r>
              <a:rPr lang="pt-BR" b="1" dirty="0"/>
              <a:t>Atributo </a:t>
            </a:r>
            <a:r>
              <a:rPr lang="pt-BR" b="1" dirty="0" err="1"/>
              <a:t>action</a:t>
            </a:r>
            <a:endParaRPr lang="pt-BR" b="1" dirty="0"/>
          </a:p>
          <a:p>
            <a:pPr lvl="1"/>
            <a:r>
              <a:rPr lang="pt-BR" dirty="0"/>
              <a:t>Indica para qual página o formulário irá ser direcionado ao ser submetido</a:t>
            </a:r>
          </a:p>
          <a:p>
            <a:pPr lvl="1"/>
            <a:endParaRPr lang="pt-BR" dirty="0"/>
          </a:p>
          <a:p>
            <a:r>
              <a:rPr lang="pt-BR" b="1" dirty="0"/>
              <a:t>Atributo </a:t>
            </a:r>
            <a:r>
              <a:rPr lang="pt-BR" b="1" dirty="0" err="1"/>
              <a:t>method</a:t>
            </a:r>
            <a:endParaRPr lang="pt-BR" b="1" dirty="0"/>
          </a:p>
          <a:p>
            <a:pPr lvl="1"/>
            <a:r>
              <a:rPr lang="pt-BR" dirty="0"/>
              <a:t>Indica a maneira de envio dos dados ao servidor</a:t>
            </a:r>
          </a:p>
          <a:p>
            <a:pPr lvl="2"/>
            <a:r>
              <a:rPr lang="pt-BR" dirty="0"/>
              <a:t>GET: Mais rápido, porém inseguro, pois os dados são enviados através da URL e estão visíveis ao usuário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POST: Envio mais seguro, dados são enviados de maneira oculta para o usuário</a:t>
            </a:r>
          </a:p>
        </p:txBody>
      </p:sp>
    </p:spTree>
    <p:extLst>
      <p:ext uri="{BB962C8B-B14F-4D97-AF65-F5344CB8AC3E}">
        <p14:creationId xmlns:p14="http://schemas.microsoft.com/office/powerpoint/2010/main" val="2430273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Formulários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099" y="1625831"/>
            <a:ext cx="7072362" cy="135363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eta para baixo 5"/>
          <p:cNvSpPr/>
          <p:nvPr/>
        </p:nvSpPr>
        <p:spPr>
          <a:xfrm>
            <a:off x="995986" y="3095887"/>
            <a:ext cx="50006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23872" y="4048262"/>
            <a:ext cx="3214710" cy="19422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Seta para a direita 8"/>
          <p:cNvSpPr/>
          <p:nvPr/>
        </p:nvSpPr>
        <p:spPr>
          <a:xfrm>
            <a:off x="3643306" y="4074297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GET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3638582" y="5429264"/>
            <a:ext cx="92869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POST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67276" y="3585092"/>
            <a:ext cx="4306607" cy="9784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04999" y="5276103"/>
            <a:ext cx="2709252" cy="7143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996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HTML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pt-BR" b="1" dirty="0"/>
              <a:t>HTML</a:t>
            </a:r>
            <a:r>
              <a:rPr lang="pt-BR" dirty="0"/>
              <a:t> - </a:t>
            </a:r>
            <a:r>
              <a:rPr lang="pt-BR" b="1" i="1" dirty="0"/>
              <a:t>HyperText Mup Language</a:t>
            </a:r>
          </a:p>
          <a:p>
            <a:endParaRPr lang="pt-BR" b="1" i="1" dirty="0"/>
          </a:p>
          <a:p>
            <a:pPr lvl="1"/>
            <a:r>
              <a:rPr lang="pt-BR" dirty="0"/>
              <a:t>Linguagem de marcação para construção de páginas web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Interpretado pelos navegadores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Composto por etiquetas (</a:t>
            </a:r>
            <a:r>
              <a:rPr lang="pt-BR" dirty="0" err="1"/>
              <a:t>tag’s</a:t>
            </a:r>
            <a:r>
              <a:rPr lang="pt-BR" dirty="0"/>
              <a:t>) para formatação do conteúdo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Inputs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305" y="1760909"/>
            <a:ext cx="8362329" cy="4608576"/>
          </a:xfrm>
        </p:spPr>
        <p:txBody>
          <a:bodyPr>
            <a:normAutofit/>
          </a:bodyPr>
          <a:lstStyle/>
          <a:p>
            <a:r>
              <a:rPr lang="pt-BR" b="1" dirty="0"/>
              <a:t>&lt;input </a:t>
            </a:r>
            <a:r>
              <a:rPr lang="pt-BR" b="1" dirty="0" err="1"/>
              <a:t>type</a:t>
            </a:r>
            <a:r>
              <a:rPr lang="pt-BR" b="1" dirty="0"/>
              <a:t>=“tipo” id=“id” </a:t>
            </a:r>
            <a:r>
              <a:rPr lang="pt-BR" b="1" dirty="0" err="1"/>
              <a:t>name</a:t>
            </a:r>
            <a:r>
              <a:rPr lang="pt-BR" b="1" dirty="0"/>
              <a:t>=“nome”/&gt;</a:t>
            </a:r>
          </a:p>
          <a:p>
            <a:pPr lvl="1"/>
            <a:r>
              <a:rPr lang="pt-BR" dirty="0"/>
              <a:t>A tag input permite a criação dos campos que estarão disponíveis na tela e serão preenchidos pelos usuários</a:t>
            </a:r>
          </a:p>
          <a:p>
            <a:pPr lvl="1"/>
            <a:endParaRPr lang="pt-BR" dirty="0"/>
          </a:p>
          <a:p>
            <a:r>
              <a:rPr lang="pt-BR" b="1" dirty="0"/>
              <a:t>Atributo </a:t>
            </a:r>
            <a:r>
              <a:rPr lang="pt-BR" b="1" dirty="0" err="1"/>
              <a:t>type</a:t>
            </a:r>
            <a:endParaRPr lang="pt-BR" b="1" dirty="0"/>
          </a:p>
          <a:p>
            <a:pPr lvl="1"/>
            <a:r>
              <a:rPr lang="pt-BR" dirty="0"/>
              <a:t>Define o tipo do campo (texto, senha, botão...);</a:t>
            </a:r>
          </a:p>
          <a:p>
            <a:pPr lvl="1"/>
            <a:endParaRPr lang="pt-BR" dirty="0"/>
          </a:p>
          <a:p>
            <a:r>
              <a:rPr lang="pt-BR" b="1" dirty="0"/>
              <a:t>Atributo id</a:t>
            </a:r>
          </a:p>
          <a:p>
            <a:pPr lvl="1"/>
            <a:r>
              <a:rPr lang="pt-BR" dirty="0"/>
              <a:t>Identificador; Permite acesso via </a:t>
            </a:r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863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Inputs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/>
              <a:t>Atributo </a:t>
            </a:r>
            <a:r>
              <a:rPr lang="pt-BR" b="1" dirty="0" err="1"/>
              <a:t>name</a:t>
            </a:r>
            <a:endParaRPr lang="pt-BR" b="1" dirty="0"/>
          </a:p>
          <a:p>
            <a:pPr lvl="1"/>
            <a:r>
              <a:rPr lang="pt-BR" dirty="0"/>
              <a:t>Nome do campo, o qual será usado no servidor para recuperar o valor informado</a:t>
            </a:r>
          </a:p>
          <a:p>
            <a:endParaRPr lang="pt-BR" dirty="0"/>
          </a:p>
          <a:p>
            <a:r>
              <a:rPr lang="pt-BR" b="1" dirty="0"/>
              <a:t>Atributo </a:t>
            </a:r>
            <a:r>
              <a:rPr lang="pt-BR" b="1" dirty="0" err="1"/>
              <a:t>value</a:t>
            </a:r>
            <a:endParaRPr lang="pt-BR" b="1" dirty="0"/>
          </a:p>
          <a:p>
            <a:pPr lvl="1"/>
            <a:r>
              <a:rPr lang="pt-BR" dirty="0"/>
              <a:t>Define o valor do campo, pode ser passado um valor inicial e será atualizado com o quer for informado pelo usuário</a:t>
            </a:r>
          </a:p>
        </p:txBody>
      </p:sp>
    </p:spTree>
    <p:extLst>
      <p:ext uri="{BB962C8B-B14F-4D97-AF65-F5344CB8AC3E}">
        <p14:creationId xmlns:p14="http://schemas.microsoft.com/office/powerpoint/2010/main" val="324319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Inputs - Text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83504" y="1403367"/>
            <a:ext cx="8229600" cy="4525963"/>
          </a:xfrm>
        </p:spPr>
        <p:txBody>
          <a:bodyPr/>
          <a:lstStyle/>
          <a:p>
            <a:r>
              <a:rPr lang="pt-BR" dirty="0"/>
              <a:t>Define um campo de texto simples</a:t>
            </a:r>
          </a:p>
          <a:p>
            <a:endParaRPr lang="pt-BR" dirty="0"/>
          </a:p>
          <a:p>
            <a:r>
              <a:rPr lang="pt-BR" dirty="0"/>
              <a:t>Alguns Atributos específicos</a:t>
            </a:r>
          </a:p>
          <a:p>
            <a:pPr lvl="1"/>
            <a:r>
              <a:rPr lang="pt-BR" dirty="0" err="1"/>
              <a:t>size</a:t>
            </a:r>
            <a:r>
              <a:rPr lang="pt-BR" dirty="0"/>
              <a:t>: Tamanho do campo</a:t>
            </a:r>
          </a:p>
          <a:p>
            <a:pPr lvl="1"/>
            <a:r>
              <a:rPr lang="pt-BR" dirty="0" err="1"/>
              <a:t>maxLength</a:t>
            </a:r>
            <a:r>
              <a:rPr lang="pt-BR" dirty="0"/>
              <a:t>: Quantidade máxima de caracteres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983682"/>
            <a:ext cx="8155904" cy="42862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8093" y="5039982"/>
            <a:ext cx="4643470" cy="7231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0060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Inputs - Password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Campo de texto simples que não exibe o conteúdo ao usuário, utilizado para senhas</a:t>
            </a:r>
          </a:p>
          <a:p>
            <a:pPr lvl="1"/>
            <a:r>
              <a:rPr lang="pt-BR" dirty="0"/>
              <a:t>Igual ao campo text, porém, sem visualizar o conteúdo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553533"/>
            <a:ext cx="8158194" cy="38336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4786322"/>
            <a:ext cx="3357586" cy="5266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8735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Inputs - Checkbox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Caixa de seleção que pode estar marcada ou não</a:t>
            </a:r>
          </a:p>
          <a:p>
            <a:pPr lvl="1"/>
            <a:r>
              <a:rPr lang="pt-BR" dirty="0"/>
              <a:t>Somente enviado ao servidor se estiver marcado</a:t>
            </a:r>
          </a:p>
          <a:p>
            <a:pPr lvl="1"/>
            <a:endParaRPr lang="pt-BR" dirty="0"/>
          </a:p>
          <a:p>
            <a:r>
              <a:rPr lang="pt-BR" dirty="0"/>
              <a:t>Atributo </a:t>
            </a:r>
            <a:r>
              <a:rPr lang="pt-BR" dirty="0" err="1"/>
              <a:t>checked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Se definido irá marcar a caixa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57883"/>
            <a:ext cx="8099282" cy="57150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59" y="5214950"/>
            <a:ext cx="4016857" cy="57150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2307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Inputs - Radio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Campo de seleção única, dentre várias opções</a:t>
            </a:r>
          </a:p>
          <a:p>
            <a:pPr lvl="1"/>
            <a:r>
              <a:rPr lang="pt-BR" dirty="0"/>
              <a:t>Todos devem ter a mesma propriedade </a:t>
            </a:r>
            <a:r>
              <a:rPr lang="pt-BR" dirty="0" err="1"/>
              <a:t>name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637" y="3214686"/>
            <a:ext cx="7764183" cy="71438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4786322"/>
            <a:ext cx="3889103" cy="68104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1913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Inputs - Button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Botões que quando clicados disparam uma ação ou submetem o formulário</a:t>
            </a:r>
          </a:p>
          <a:p>
            <a:endParaRPr lang="pt-BR" dirty="0"/>
          </a:p>
          <a:p>
            <a:r>
              <a:rPr lang="pt-BR" b="1" dirty="0" err="1"/>
              <a:t>Submit</a:t>
            </a:r>
            <a:endParaRPr lang="pt-BR" b="1" dirty="0"/>
          </a:p>
          <a:p>
            <a:pPr lvl="1"/>
            <a:r>
              <a:rPr lang="pt-BR" dirty="0"/>
              <a:t>Envia o formulário para o servidor</a:t>
            </a:r>
          </a:p>
          <a:p>
            <a:r>
              <a:rPr lang="pt-BR" b="1" dirty="0"/>
              <a:t>Reset</a:t>
            </a:r>
          </a:p>
          <a:p>
            <a:pPr lvl="1"/>
            <a:r>
              <a:rPr lang="pt-BR" dirty="0"/>
              <a:t>Limpa os campos do formulário com o valor inicial</a:t>
            </a:r>
          </a:p>
          <a:p>
            <a:r>
              <a:rPr lang="pt-BR" b="1" dirty="0"/>
              <a:t>Button</a:t>
            </a:r>
          </a:p>
          <a:p>
            <a:pPr lvl="1"/>
            <a:r>
              <a:rPr lang="pt-BR" dirty="0"/>
              <a:t>Botão simples onde é definida a ação do clique</a:t>
            </a:r>
          </a:p>
        </p:txBody>
      </p:sp>
    </p:spTree>
    <p:extLst>
      <p:ext uri="{BB962C8B-B14F-4D97-AF65-F5344CB8AC3E}">
        <p14:creationId xmlns:p14="http://schemas.microsoft.com/office/powerpoint/2010/main" val="1901420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6" y="471049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Inputs - Button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514" y="1970042"/>
            <a:ext cx="8204549" cy="3159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515" y="2632173"/>
            <a:ext cx="8204549" cy="27564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513" y="3302803"/>
            <a:ext cx="8204550" cy="28087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571736" y="4000504"/>
            <a:ext cx="3674402" cy="6032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141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Inputs - Hidden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Campos que não irão aparecer na tela, porém, vão armazenar um nome e valor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44" y="3343274"/>
            <a:ext cx="8135655" cy="3110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6997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Inputs - 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Campos para </a:t>
            </a:r>
            <a:r>
              <a:rPr lang="pt-BR" dirty="0" err="1"/>
              <a:t>upload</a:t>
            </a:r>
            <a:r>
              <a:rPr lang="pt-BR" dirty="0"/>
              <a:t> de arquivos para o servidor</a:t>
            </a:r>
          </a:p>
          <a:p>
            <a:pPr lvl="1"/>
            <a:r>
              <a:rPr lang="pt-BR" dirty="0"/>
              <a:t>Deve ser utilizado o método POST</a:t>
            </a:r>
          </a:p>
          <a:p>
            <a:pPr lvl="1"/>
            <a:r>
              <a:rPr lang="pt-BR" dirty="0"/>
              <a:t>Deve ser adicionado o atributo </a:t>
            </a:r>
            <a:r>
              <a:rPr lang="pt-BR" dirty="0" err="1"/>
              <a:t>enctype</a:t>
            </a:r>
            <a:r>
              <a:rPr lang="pt-BR" dirty="0"/>
              <a:t>=“</a:t>
            </a:r>
            <a:r>
              <a:rPr lang="pt-BR" dirty="0" err="1"/>
              <a:t>multipart</a:t>
            </a:r>
            <a:r>
              <a:rPr lang="pt-BR" dirty="0"/>
              <a:t>/</a:t>
            </a:r>
            <a:r>
              <a:rPr lang="pt-BR" dirty="0" err="1"/>
              <a:t>formdata</a:t>
            </a:r>
            <a:r>
              <a:rPr lang="pt-BR" dirty="0"/>
              <a:t>” ao &lt;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Esta propriedade especifica como os dados são </a:t>
            </a:r>
            <a:r>
              <a:rPr lang="pt-BR" dirty="0" err="1"/>
              <a:t>encodados</a:t>
            </a:r>
            <a:r>
              <a:rPr lang="pt-BR" dirty="0"/>
              <a:t> para o servidor</a:t>
            </a:r>
          </a:p>
        </p:txBody>
      </p:sp>
    </p:spTree>
    <p:extLst>
      <p:ext uri="{BB962C8B-B14F-4D97-AF65-F5344CB8AC3E}">
        <p14:creationId xmlns:p14="http://schemas.microsoft.com/office/powerpoint/2010/main" val="355040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HTML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&gt;Título&lt;/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title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	&lt;meta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charset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="UTF-8"&gt; 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head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	&lt;!-- Conteúdo --&gt; 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&lt;/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body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Inputs - File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312" y="1802566"/>
            <a:ext cx="8116867" cy="46500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2528101"/>
            <a:ext cx="5395904" cy="37709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2474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TextArea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Campo para grande quantidade de texto</a:t>
            </a:r>
          </a:p>
          <a:p>
            <a:r>
              <a:rPr lang="pt-BR" dirty="0"/>
              <a:t>Alguns Atributos específicos</a:t>
            </a:r>
          </a:p>
          <a:p>
            <a:pPr lvl="1"/>
            <a:r>
              <a:rPr lang="pt-BR" dirty="0" err="1"/>
              <a:t>cols</a:t>
            </a:r>
            <a:r>
              <a:rPr lang="pt-BR" dirty="0"/>
              <a:t>: Largura do campo (</a:t>
            </a:r>
            <a:r>
              <a:rPr lang="pt-BR" dirty="0" err="1"/>
              <a:t>width</a:t>
            </a:r>
            <a:r>
              <a:rPr lang="pt-BR" dirty="0"/>
              <a:t>);</a:t>
            </a:r>
          </a:p>
          <a:p>
            <a:pPr lvl="1"/>
            <a:r>
              <a:rPr lang="pt-BR" dirty="0" err="1"/>
              <a:t>rows</a:t>
            </a:r>
            <a:r>
              <a:rPr lang="pt-BR" dirty="0"/>
              <a:t>: Número de linhas visíveis do campo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636" y="3874666"/>
            <a:ext cx="7357807" cy="23069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19109" y="4920787"/>
            <a:ext cx="4167195" cy="83343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3954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Campo para seleção de valor na mesma caixa (Combo box)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668" y="3409526"/>
            <a:ext cx="4902287" cy="164307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6087" y="3382621"/>
            <a:ext cx="2143140" cy="166997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7451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/>
              <a:t>Atributo </a:t>
            </a:r>
            <a:r>
              <a:rPr lang="pt-BR" b="1" dirty="0" err="1"/>
              <a:t>multiple</a:t>
            </a:r>
            <a:endParaRPr lang="pt-BR" b="1" dirty="0"/>
          </a:p>
          <a:p>
            <a:pPr lvl="1"/>
            <a:r>
              <a:rPr lang="pt-BR" dirty="0"/>
              <a:t>Indica se pode ser selecionado mais de uma opção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048" y="3411781"/>
            <a:ext cx="5304607" cy="164307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1864" y="3411781"/>
            <a:ext cx="2678925" cy="164307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9786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Label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label</a:t>
            </a:r>
            <a:r>
              <a:rPr lang="pt-BR" b="1" dirty="0"/>
              <a:t> for=“</a:t>
            </a:r>
            <a:r>
              <a:rPr lang="pt-BR" b="1" dirty="0" err="1"/>
              <a:t>name</a:t>
            </a:r>
            <a:r>
              <a:rPr lang="pt-BR" b="1" dirty="0"/>
              <a:t>”&gt;Nome:&lt;/</a:t>
            </a:r>
            <a:r>
              <a:rPr lang="pt-BR" b="1" dirty="0" err="1"/>
              <a:t>label</a:t>
            </a:r>
            <a:r>
              <a:rPr lang="pt-BR" b="1" dirty="0"/>
              <a:t>&gt;</a:t>
            </a:r>
          </a:p>
          <a:p>
            <a:pPr lvl="1"/>
            <a:r>
              <a:rPr lang="pt-BR" dirty="0"/>
              <a:t>Utilizado para definir um rótulo para algum campo</a:t>
            </a:r>
          </a:p>
          <a:p>
            <a:pPr lvl="1"/>
            <a:r>
              <a:rPr lang="pt-BR" dirty="0"/>
              <a:t>Quando usuário clica sobre o rótulo o </a:t>
            </a:r>
            <a:r>
              <a:rPr lang="pt-BR" dirty="0" err="1"/>
              <a:t>focus</a:t>
            </a:r>
            <a:r>
              <a:rPr lang="pt-BR" dirty="0"/>
              <a:t> já é colocado sobre o campo a que ele se refere</a:t>
            </a:r>
          </a:p>
          <a:p>
            <a:pPr lvl="1"/>
            <a:endParaRPr lang="pt-BR" dirty="0"/>
          </a:p>
          <a:p>
            <a:r>
              <a:rPr lang="pt-BR" b="1" dirty="0"/>
              <a:t>Atributo for</a:t>
            </a:r>
          </a:p>
          <a:p>
            <a:pPr lvl="1"/>
            <a:r>
              <a:rPr lang="pt-BR" dirty="0"/>
              <a:t>Identifica para qual input o </a:t>
            </a:r>
            <a:r>
              <a:rPr lang="pt-BR" dirty="0" err="1"/>
              <a:t>label</a:t>
            </a:r>
            <a:r>
              <a:rPr lang="pt-BR" dirty="0"/>
              <a:t> faz referência. Deve ser utilizado o “id”.</a:t>
            </a:r>
          </a:p>
        </p:txBody>
      </p:sp>
    </p:spTree>
    <p:extLst>
      <p:ext uri="{BB962C8B-B14F-4D97-AF65-F5344CB8AC3E}">
        <p14:creationId xmlns:p14="http://schemas.microsoft.com/office/powerpoint/2010/main" val="1582253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Label 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637" y="2035543"/>
            <a:ext cx="7570750" cy="100013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4662" y="3909104"/>
            <a:ext cx="4976623" cy="92393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3297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– Inputs HTML5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O HTML5 disponibilizou uma série de novos tipos de </a:t>
            </a:r>
            <a:r>
              <a:rPr lang="pt-BR" dirty="0" err="1"/>
              <a:t>input’s</a:t>
            </a:r>
            <a:r>
              <a:rPr lang="pt-BR" dirty="0"/>
              <a:t> para entrada de dados específicos:</a:t>
            </a:r>
          </a:p>
          <a:p>
            <a:pPr lvl="1"/>
            <a:r>
              <a:rPr lang="pt-BR" dirty="0"/>
              <a:t>email</a:t>
            </a:r>
          </a:p>
          <a:p>
            <a:pPr lvl="1"/>
            <a:r>
              <a:rPr lang="pt-BR" dirty="0"/>
              <a:t>date, </a:t>
            </a:r>
            <a:r>
              <a:rPr lang="pt-BR" dirty="0" err="1"/>
              <a:t>datetime</a:t>
            </a:r>
            <a:r>
              <a:rPr lang="pt-BR" dirty="0"/>
              <a:t>, time</a:t>
            </a:r>
          </a:p>
          <a:p>
            <a:pPr lvl="1"/>
            <a:r>
              <a:rPr lang="pt-BR" dirty="0"/>
              <a:t>range</a:t>
            </a:r>
          </a:p>
          <a:p>
            <a:pPr lvl="1"/>
            <a:r>
              <a:rPr lang="pt-BR" dirty="0" err="1"/>
              <a:t>color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524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Agrupadores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Existem algumas </a:t>
            </a:r>
            <a:r>
              <a:rPr lang="pt-BR" dirty="0" err="1"/>
              <a:t>tags</a:t>
            </a:r>
            <a:r>
              <a:rPr lang="pt-BR" dirty="0"/>
              <a:t> HTML que tem objetivo de agrupar elementos ou mesmo criar regiões dentro da página</a:t>
            </a:r>
          </a:p>
          <a:p>
            <a:endParaRPr lang="pt-BR" dirty="0"/>
          </a:p>
          <a:p>
            <a:r>
              <a:rPr lang="pt-BR" dirty="0"/>
              <a:t>&lt;</a:t>
            </a:r>
            <a:r>
              <a:rPr lang="pt-BR" dirty="0" err="1"/>
              <a:t>span</a:t>
            </a:r>
            <a:r>
              <a:rPr lang="pt-BR" dirty="0"/>
              <a:t>&gt;Conteúdo&lt;/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  <a:p>
            <a:r>
              <a:rPr lang="pt-BR" dirty="0"/>
              <a:t>&lt;div&gt;Conteúdo&lt;/div&gt;</a:t>
            </a:r>
          </a:p>
        </p:txBody>
      </p:sp>
    </p:spTree>
    <p:extLst>
      <p:ext uri="{BB962C8B-B14F-4D97-AF65-F5344CB8AC3E}">
        <p14:creationId xmlns:p14="http://schemas.microsoft.com/office/powerpoint/2010/main" val="1448691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Tag HTML - Agrupadores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304789"/>
            <a:ext cx="8229600" cy="3821374"/>
          </a:xfrm>
        </p:spPr>
        <p:txBody>
          <a:bodyPr/>
          <a:lstStyle/>
          <a:p>
            <a:r>
              <a:rPr lang="pt-BR" dirty="0"/>
              <a:t>Estes elementos não aplicam nenhuma alteração ao seu conteúdo interno, porém, com o uso de CSS são utilizados para posicionar seus elementos internos (criando grupos) e também aplicar propriedades que farão sentido a todos os elementos filhos</a:t>
            </a:r>
          </a:p>
        </p:txBody>
      </p:sp>
    </p:spTree>
    <p:extLst>
      <p:ext uri="{BB962C8B-B14F-4D97-AF65-F5344CB8AC3E}">
        <p14:creationId xmlns:p14="http://schemas.microsoft.com/office/powerpoint/2010/main" val="954455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Modelo de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Elementos de Linha (inline)</a:t>
            </a:r>
          </a:p>
          <a:p>
            <a:pPr lvl="1"/>
            <a:r>
              <a:rPr lang="pt-BR" dirty="0"/>
              <a:t>Elementos que são inseridos um sempre após o outro (não geram quebra)</a:t>
            </a:r>
          </a:p>
          <a:p>
            <a:pPr lvl="2"/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&gt;, &lt;a&gt;, &lt;input&gt;, &lt;</a:t>
            </a:r>
            <a:r>
              <a:rPr lang="pt-BR" dirty="0" err="1"/>
              <a:t>label</a:t>
            </a:r>
            <a:r>
              <a:rPr lang="pt-BR" dirty="0"/>
              <a:t>&gt;, &lt;</a:t>
            </a:r>
            <a:r>
              <a:rPr lang="pt-BR" dirty="0" err="1"/>
              <a:t>span</a:t>
            </a:r>
            <a:r>
              <a:rPr lang="pt-BR" dirty="0"/>
              <a:t>&gt;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Elementos de Linha (inline)</a:t>
            </a:r>
          </a:p>
          <a:p>
            <a:pPr lvl="1"/>
            <a:r>
              <a:rPr lang="pt-BR"/>
              <a:t>Elementos que são inseridos um sempre após o outro (não geram quebra)</a:t>
            </a:r>
          </a:p>
          <a:p>
            <a:pPr lvl="2"/>
            <a:r>
              <a:rPr lang="pt-BR"/>
              <a:t>&lt;img&gt;, &lt;a&gt;, &lt;input&gt;, &lt;label&gt;, &lt;span&gt;</a:t>
            </a:r>
            <a:endParaRPr lang="pt-B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9323" y="3517079"/>
            <a:ext cx="4526633" cy="14287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637" y="5258991"/>
            <a:ext cx="7696010" cy="86717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065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HTML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51144" y="2214554"/>
            <a:ext cx="7941503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&lt;!DOCTYPE HTML&gt;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Instrução especial que indica a versão do HTML a qual o navegador deverá </a:t>
            </a:r>
            <a:r>
              <a:rPr lang="pt-BR" dirty="0" err="1"/>
              <a:t>renderizar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Caso não for especificado significará a última</a:t>
            </a:r>
          </a:p>
        </p:txBody>
      </p:sp>
    </p:spTree>
    <p:extLst>
      <p:ext uri="{BB962C8B-B14F-4D97-AF65-F5344CB8AC3E}">
        <p14:creationId xmlns:p14="http://schemas.microsoft.com/office/powerpoint/2010/main" val="33340120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Modelo de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Elementos de Bloco (block)</a:t>
            </a:r>
          </a:p>
          <a:p>
            <a:pPr lvl="1"/>
            <a:r>
              <a:rPr lang="pt-BR" dirty="0"/>
              <a:t>Causam quebra de linha ao serem inseridos</a:t>
            </a:r>
          </a:p>
          <a:p>
            <a:pPr lvl="2"/>
            <a:r>
              <a:rPr lang="pt-BR" dirty="0"/>
              <a:t>&lt;h1...h6&gt;, &lt;p&gt;, &lt;div&gt;, 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0600" y="3299047"/>
            <a:ext cx="2996764" cy="235745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0004" y="3031869"/>
            <a:ext cx="1643074" cy="28918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78350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Modelo de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29633"/>
            <a:ext cx="8229600" cy="3896530"/>
          </a:xfrm>
        </p:spPr>
        <p:txBody>
          <a:bodyPr/>
          <a:lstStyle/>
          <a:p>
            <a:r>
              <a:rPr lang="pt-BR" dirty="0"/>
              <a:t>Pode ser alterado através de CSS</a:t>
            </a:r>
          </a:p>
          <a:p>
            <a:pPr lvl="1"/>
            <a:r>
              <a:rPr lang="pt-BR" dirty="0"/>
              <a:t>display: </a:t>
            </a:r>
            <a:r>
              <a:rPr lang="pt-BR" dirty="0" err="1"/>
              <a:t>block</a:t>
            </a:r>
            <a:r>
              <a:rPr lang="pt-BR" dirty="0"/>
              <a:t>; </a:t>
            </a:r>
          </a:p>
          <a:p>
            <a:pPr lvl="2"/>
            <a:r>
              <a:rPr lang="pt-BR" dirty="0"/>
              <a:t>Faz o elemento ocupar um bloco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display: inline;</a:t>
            </a:r>
          </a:p>
          <a:p>
            <a:pPr lvl="2"/>
            <a:r>
              <a:rPr lang="pt-BR" dirty="0"/>
              <a:t>Se comporta como em linha</a:t>
            </a:r>
          </a:p>
        </p:txBody>
      </p:sp>
    </p:spTree>
    <p:extLst>
      <p:ext uri="{BB962C8B-B14F-4D97-AF65-F5344CB8AC3E}">
        <p14:creationId xmlns:p14="http://schemas.microsoft.com/office/powerpoint/2010/main" val="1579401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</a:t>
            </a: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143248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071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" y="2761271"/>
            <a:ext cx="8343815" cy="277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1697067"/>
            <a:ext cx="7251988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Criar a pagina conforme layout, onde que após clicar no link, devera abrir o formulario do proximo slide.</a:t>
            </a:r>
          </a:p>
        </p:txBody>
      </p:sp>
    </p:spTree>
    <p:extLst>
      <p:ext uri="{BB962C8B-B14F-4D97-AF65-F5344CB8AC3E}">
        <p14:creationId xmlns:p14="http://schemas.microsoft.com/office/powerpoint/2010/main" val="4136383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4527" y="1189600"/>
            <a:ext cx="5429288" cy="514353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4092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Após clicar em </a:t>
            </a:r>
            <a:r>
              <a:rPr lang="pt-BR" b="1" dirty="0"/>
              <a:t>matricular</a:t>
            </a:r>
            <a:r>
              <a:rPr lang="pt-BR" dirty="0"/>
              <a:t>, devera enviar para uma pagina em PHP, na qual devera salvar os dados em um arquivo em formato </a:t>
            </a:r>
            <a:r>
              <a:rPr lang="pt-BR" b="1" dirty="0"/>
              <a:t>JSON, </a:t>
            </a:r>
            <a:r>
              <a:rPr lang="pt-BR" dirty="0"/>
              <a:t>com a seguinte estrutura: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729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51" y="1600200"/>
            <a:ext cx="343369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894484" y="47537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dados salvos</a:t>
            </a:r>
          </a:p>
        </p:txBody>
      </p:sp>
    </p:spTree>
    <p:extLst>
      <p:ext uri="{BB962C8B-B14F-4D97-AF65-F5344CB8AC3E}">
        <p14:creationId xmlns:p14="http://schemas.microsoft.com/office/powerpoint/2010/main" val="3434665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No fim deve exibir a mensagem: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/>
              <a:t>   Matrícula efetuada com sucesso!</a:t>
            </a:r>
          </a:p>
          <a:p>
            <a:pPr marL="0" indent="0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Usar para salvar “file_put_contents”</a:t>
            </a:r>
            <a:endParaRPr lang="pt-BR" dirty="0"/>
          </a:p>
          <a:p>
            <a:pPr marL="0" indent="0" algn="ctr">
              <a:buNone/>
            </a:pPr>
            <a:r>
              <a:rPr lang="pt-BR" dirty="0"/>
              <a:t>Após salvar, devera nesta mesma página carregar uma lista dos alunos já matriculados conforme abaixo:</a:t>
            </a:r>
          </a:p>
          <a:p>
            <a:pPr marL="0" indent="0" algn="ctr">
              <a:buNone/>
            </a:pPr>
            <a:r>
              <a:rPr lang="pt-BR" b="1" dirty="0"/>
              <a:t>Usar para buscar os dados a função em php  “file_get_contents”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294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894484" y="47537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página lista matriculados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39119"/>
            <a:ext cx="78105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263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122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590675"/>
            <a:ext cx="7309138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61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HTML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html</a:t>
            </a:r>
            <a:r>
              <a:rPr lang="pt-BR" b="1" dirty="0"/>
              <a:t>&gt;&lt;/</a:t>
            </a:r>
            <a:r>
              <a:rPr lang="pt-BR" b="1" dirty="0" err="1"/>
              <a:t>html</a:t>
            </a:r>
            <a:r>
              <a:rPr lang="pt-BR" b="1" dirty="0"/>
              <a:t>&gt;</a:t>
            </a:r>
          </a:p>
          <a:p>
            <a:pPr lvl="1"/>
            <a:endParaRPr lang="pt-BR" b="1" dirty="0"/>
          </a:p>
          <a:p>
            <a:pPr lvl="1"/>
            <a:r>
              <a:rPr lang="pt-BR" dirty="0"/>
              <a:t>Indica o início e o fim do conteúdo HTML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Será o “container” para todos os outros elementos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165765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HTML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head</a:t>
            </a:r>
            <a:r>
              <a:rPr lang="pt-BR" b="1" dirty="0"/>
              <a:t>&gt;&lt;/</a:t>
            </a:r>
            <a:r>
              <a:rPr lang="pt-BR" b="1" dirty="0" err="1"/>
              <a:t>head</a:t>
            </a:r>
            <a:r>
              <a:rPr lang="pt-BR" b="1" dirty="0"/>
              <a:t>&gt;</a:t>
            </a:r>
          </a:p>
          <a:p>
            <a:pPr lvl="1"/>
            <a:r>
              <a:rPr lang="pt-BR" dirty="0"/>
              <a:t>Indica informações que são de interesse do navegador</a:t>
            </a:r>
          </a:p>
          <a:p>
            <a:pPr lvl="1"/>
            <a:r>
              <a:rPr lang="pt-BR" dirty="0"/>
              <a:t>A especificação obriga a presença da tag &lt;</a:t>
            </a:r>
            <a:r>
              <a:rPr lang="pt-BR" dirty="0" err="1"/>
              <a:t>title</a:t>
            </a:r>
            <a:r>
              <a:rPr lang="pt-BR" dirty="0"/>
              <a:t>&gt;, que especifica o título exibido na aba</a:t>
            </a:r>
          </a:p>
          <a:p>
            <a:pPr lvl="1"/>
            <a:r>
              <a:rPr lang="pt-BR" dirty="0"/>
              <a:t>Indicação de configurações, tal como o idioma que é feita pelo </a:t>
            </a:r>
            <a:r>
              <a:rPr lang="pt-BR" dirty="0" err="1"/>
              <a:t>enconding</a:t>
            </a:r>
            <a:r>
              <a:rPr lang="pt-BR" dirty="0"/>
              <a:t> ou </a:t>
            </a:r>
            <a:r>
              <a:rPr lang="pt-BR" dirty="0" err="1"/>
              <a:t>charset</a:t>
            </a:r>
            <a:endParaRPr lang="pt-BR" dirty="0"/>
          </a:p>
          <a:p>
            <a:pPr lvl="2"/>
            <a:r>
              <a:rPr lang="pt-BR" b="1" dirty="0">
                <a:latin typeface="Courier New" pitchFamily="49" charset="0"/>
                <a:cs typeface="Courier New" pitchFamily="49" charset="0"/>
              </a:rPr>
              <a:t>&lt;meta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charset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="UTF-8"&gt;</a:t>
            </a:r>
          </a:p>
          <a:p>
            <a:pPr lvl="1"/>
            <a:r>
              <a:rPr lang="pt-BR" dirty="0"/>
              <a:t>Adição de arquivos externos (</a:t>
            </a:r>
            <a:r>
              <a:rPr lang="pt-BR" dirty="0" err="1"/>
              <a:t>css</a:t>
            </a:r>
            <a:r>
              <a:rPr lang="pt-BR" dirty="0"/>
              <a:t>, 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24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HTML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/>
              <a:t>body</a:t>
            </a:r>
            <a:r>
              <a:rPr lang="pt-BR" b="1" dirty="0"/>
              <a:t>&gt;&lt;/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</a:p>
          <a:p>
            <a:endParaRPr lang="pt-BR" b="1" dirty="0"/>
          </a:p>
          <a:p>
            <a:pPr lvl="1"/>
            <a:r>
              <a:rPr lang="pt-BR" dirty="0"/>
              <a:t>O corpo do documento que irá conter todo o conteúdo da página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Deve conter ao menos um outro elemento (especificação)</a:t>
            </a:r>
          </a:p>
        </p:txBody>
      </p:sp>
    </p:spTree>
    <p:extLst>
      <p:ext uri="{BB962C8B-B14F-4D97-AF65-F5344CB8AC3E}">
        <p14:creationId xmlns:p14="http://schemas.microsoft.com/office/powerpoint/2010/main" val="252403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Sintaxe HTML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6011" y="1836065"/>
            <a:ext cx="8133081" cy="4325112"/>
          </a:xfrm>
        </p:spPr>
        <p:txBody>
          <a:bodyPr/>
          <a:lstStyle/>
          <a:p>
            <a:r>
              <a:rPr lang="pt-BR" b="1" dirty="0"/>
              <a:t>&lt;h1 id=“titulo”&gt;Minha Página&lt;/h1&gt;</a:t>
            </a:r>
          </a:p>
          <a:p>
            <a:endParaRPr lang="pt-BR" b="1" dirty="0"/>
          </a:p>
          <a:p>
            <a:pPr lvl="1"/>
            <a:r>
              <a:rPr lang="pt-BR" dirty="0"/>
              <a:t>A tag deve ser definida com os caracteres &lt;&gt;;</a:t>
            </a:r>
          </a:p>
          <a:p>
            <a:pPr lvl="1"/>
            <a:r>
              <a:rPr lang="pt-BR" dirty="0"/>
              <a:t>Para fechamento da tag, deve-se colocar uma barra antes do nome;</a:t>
            </a:r>
          </a:p>
          <a:p>
            <a:pPr lvl="1"/>
            <a:r>
              <a:rPr lang="pt-BR" dirty="0"/>
              <a:t>Entre as tag é colocado o conteúdo;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podem ter atributos (id, </a:t>
            </a:r>
            <a:r>
              <a:rPr lang="pt-BR" dirty="0" err="1"/>
              <a:t>name</a:t>
            </a:r>
            <a:r>
              <a:rPr lang="pt-BR" dirty="0"/>
              <a:t>, </a:t>
            </a:r>
            <a:r>
              <a:rPr lang="pt-BR" dirty="0" err="1"/>
              <a:t>class</a:t>
            </a:r>
            <a:r>
              <a:rPr lang="pt-BR" dirty="0"/>
              <a:t>...) que são definidos sempre na declaração de abertura</a:t>
            </a:r>
          </a:p>
          <a:p>
            <a:pPr lvl="1"/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20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1850</Words>
  <Application>Microsoft Office PowerPoint</Application>
  <PresentationFormat>Apresentação na tela (4:3)</PresentationFormat>
  <Paragraphs>337</Paragraphs>
  <Slides>60</Slides>
  <Notes>59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53</cp:revision>
  <dcterms:created xsi:type="dcterms:W3CDTF">2020-08-21T15:35:10Z</dcterms:created>
  <dcterms:modified xsi:type="dcterms:W3CDTF">2022-02-26T14:05:36Z</dcterms:modified>
</cp:coreProperties>
</file>