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89" r:id="rId4"/>
    <p:sldId id="288" r:id="rId5"/>
    <p:sldId id="287" r:id="rId6"/>
    <p:sldId id="286" r:id="rId7"/>
    <p:sldId id="285" r:id="rId8"/>
    <p:sldId id="284" r:id="rId9"/>
    <p:sldId id="283" r:id="rId10"/>
    <p:sldId id="282" r:id="rId11"/>
    <p:sldId id="281" r:id="rId12"/>
    <p:sldId id="280" r:id="rId13"/>
    <p:sldId id="279" r:id="rId14"/>
    <p:sldId id="277" r:id="rId15"/>
    <p:sldId id="276" r:id="rId16"/>
    <p:sldId id="275" r:id="rId17"/>
    <p:sldId id="274" r:id="rId18"/>
    <p:sldId id="273" r:id="rId19"/>
    <p:sldId id="272" r:id="rId20"/>
    <p:sldId id="271" r:id="rId21"/>
    <p:sldId id="266" r:id="rId22"/>
    <p:sldId id="368" r:id="rId23"/>
    <p:sldId id="26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Professor: 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Sintaxe CSS – Arquivo Externo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O conteúdo CSS fica em um arquivo separado, geralmente com a extensão .</a:t>
            </a:r>
            <a:r>
              <a:rPr lang="pt-BR" dirty="0" err="1"/>
              <a:t>css</a:t>
            </a:r>
            <a:endParaRPr lang="pt-BR" dirty="0"/>
          </a:p>
          <a:p>
            <a:endParaRPr lang="pt-BR" dirty="0"/>
          </a:p>
          <a:p>
            <a:r>
              <a:rPr lang="pt-BR" dirty="0"/>
              <a:t>Assim os estilos podem ser utilizados em diversas páginas, bastando incluir este arquivo</a:t>
            </a:r>
          </a:p>
          <a:p>
            <a:endParaRPr lang="pt-BR" dirty="0"/>
          </a:p>
          <a:p>
            <a:r>
              <a:rPr lang="pt-BR" dirty="0"/>
              <a:t>A inclusão é feita através da tag &lt;link&gt;</a:t>
            </a:r>
          </a:p>
          <a:p>
            <a:pPr lvl="1"/>
            <a:r>
              <a:rPr lang="pt-BR" dirty="0"/>
              <a:t>&lt;link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stylesheet</a:t>
            </a:r>
            <a:r>
              <a:rPr lang="pt-BR" dirty="0"/>
              <a:t>" </a:t>
            </a:r>
            <a:r>
              <a:rPr lang="pt-BR" dirty="0" err="1"/>
              <a:t>href</a:t>
            </a:r>
            <a:r>
              <a:rPr lang="pt-BR" dirty="0"/>
              <a:t>="estilos.</a:t>
            </a:r>
            <a:r>
              <a:rPr lang="pt-BR" dirty="0" err="1"/>
              <a:t>css</a:t>
            </a:r>
            <a:r>
              <a:rPr lang="pt-BR" dirty="0"/>
              <a:t>"&gt;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998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Sintaxe CSS – Arquivo Externo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34" y="1638300"/>
            <a:ext cx="7977216" cy="204893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614334" y="3687230"/>
            <a:ext cx="4307128" cy="204154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1332" y="5728772"/>
            <a:ext cx="8429684" cy="64294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4720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Sintaxe CSS - Classes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325112"/>
          </a:xfrm>
        </p:spPr>
        <p:txBody>
          <a:bodyPr/>
          <a:lstStyle/>
          <a:p>
            <a:r>
              <a:rPr lang="pt-BR" dirty="0"/>
              <a:t>A estilização poderá ser feita por classes</a:t>
            </a:r>
          </a:p>
          <a:p>
            <a:pPr lvl="1"/>
            <a:r>
              <a:rPr lang="pt-BR" sz="2400" dirty="0"/>
              <a:t>Antecedida por . (ponto) e entre chaves as propriedades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443157"/>
            <a:ext cx="7138448" cy="328614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4482" y="5800743"/>
            <a:ext cx="8429684" cy="64294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83129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Sintaxe CSS - Seletores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4824" y="1600200"/>
            <a:ext cx="8172451" cy="4525963"/>
          </a:xfrm>
        </p:spPr>
        <p:txBody>
          <a:bodyPr/>
          <a:lstStyle/>
          <a:p>
            <a:r>
              <a:rPr lang="pt-BR" dirty="0"/>
              <a:t>A estilização também pode ser feita por seletores:</a:t>
            </a:r>
            <a:endParaRPr lang="pt-BR" sz="2400" dirty="0"/>
          </a:p>
          <a:p>
            <a:pPr lvl="1"/>
            <a:r>
              <a:rPr lang="pt-BR" sz="2400" dirty="0"/>
              <a:t>Encontram elementos ou grupos pelo nome, atributos, id, etc.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2724146"/>
            <a:ext cx="7159675" cy="292895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6695" y="5804692"/>
            <a:ext cx="8210580" cy="64294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14868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Estilo CSS - Propriedade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As principais/mais utilizadas propriedades CSS:</a:t>
            </a:r>
          </a:p>
          <a:p>
            <a:pPr lvl="1"/>
            <a:r>
              <a:rPr lang="pt-BR" b="1" dirty="0" err="1"/>
              <a:t>font-family</a:t>
            </a:r>
            <a:r>
              <a:rPr lang="pt-BR" b="1" dirty="0"/>
              <a:t>: </a:t>
            </a:r>
            <a:r>
              <a:rPr lang="pt-BR" dirty="0"/>
              <a:t>Define a família da fonte utilizada</a:t>
            </a:r>
          </a:p>
          <a:p>
            <a:pPr lvl="2"/>
            <a:r>
              <a:rPr lang="pt-BR" i="1" dirty="0" err="1"/>
              <a:t>font-family</a:t>
            </a:r>
            <a:r>
              <a:rPr lang="pt-BR" i="1" dirty="0"/>
              <a:t>: </a:t>
            </a:r>
            <a:r>
              <a:rPr lang="pt-BR" i="1" dirty="0" err="1"/>
              <a:t>Arial</a:t>
            </a:r>
            <a:r>
              <a:rPr lang="pt-BR" i="1" dirty="0"/>
              <a:t>, </a:t>
            </a:r>
            <a:r>
              <a:rPr lang="pt-BR" i="1" dirty="0" err="1"/>
              <a:t>Verdana</a:t>
            </a:r>
            <a:r>
              <a:rPr lang="pt-BR" i="1" dirty="0"/>
              <a:t>, </a:t>
            </a:r>
            <a:r>
              <a:rPr lang="pt-BR" i="1" dirty="0" err="1"/>
              <a:t>Geneva</a:t>
            </a:r>
            <a:r>
              <a:rPr lang="pt-BR" i="1" dirty="0"/>
              <a:t>, </a:t>
            </a:r>
            <a:r>
              <a:rPr lang="pt-BR" i="1" dirty="0" err="1"/>
              <a:t>sans-serif</a:t>
            </a:r>
            <a:r>
              <a:rPr lang="pt-BR" i="1" dirty="0"/>
              <a:t>;</a:t>
            </a:r>
          </a:p>
          <a:p>
            <a:pPr lvl="2"/>
            <a:endParaRPr lang="pt-BR" i="1" dirty="0"/>
          </a:p>
          <a:p>
            <a:pPr lvl="1"/>
            <a:r>
              <a:rPr lang="pt-BR" b="1" dirty="0" err="1"/>
              <a:t>font-style</a:t>
            </a:r>
            <a:r>
              <a:rPr lang="pt-BR" b="1" dirty="0"/>
              <a:t>: </a:t>
            </a:r>
            <a:r>
              <a:rPr lang="pt-BR" dirty="0"/>
              <a:t>Define o estilo da fonte podendo ser: normal, </a:t>
            </a:r>
            <a:r>
              <a:rPr lang="pt-BR" dirty="0" err="1"/>
              <a:t>italic</a:t>
            </a:r>
            <a:r>
              <a:rPr lang="pt-BR" dirty="0"/>
              <a:t> ou </a:t>
            </a:r>
            <a:r>
              <a:rPr lang="pt-BR" dirty="0" err="1"/>
              <a:t>oblique</a:t>
            </a:r>
            <a:endParaRPr lang="pt-BR" dirty="0"/>
          </a:p>
          <a:p>
            <a:pPr lvl="2"/>
            <a:r>
              <a:rPr lang="pt-BR" i="1" dirty="0" err="1"/>
              <a:t>font-style</a:t>
            </a:r>
            <a:r>
              <a:rPr lang="pt-BR" i="1" dirty="0"/>
              <a:t>: </a:t>
            </a:r>
            <a:r>
              <a:rPr lang="pt-BR" i="1" dirty="0" err="1"/>
              <a:t>italic</a:t>
            </a:r>
            <a:r>
              <a:rPr lang="pt-BR" i="1" dirty="0"/>
              <a:t>;</a:t>
            </a:r>
          </a:p>
          <a:p>
            <a:pPr lvl="2"/>
            <a:endParaRPr lang="pt-BR" i="1" dirty="0"/>
          </a:p>
          <a:p>
            <a:pPr lvl="1"/>
            <a:r>
              <a:rPr lang="pt-BR" b="1" dirty="0" err="1"/>
              <a:t>font-weight</a:t>
            </a:r>
            <a:r>
              <a:rPr lang="pt-BR" b="1" dirty="0"/>
              <a:t> : </a:t>
            </a:r>
            <a:r>
              <a:rPr lang="pt-BR" dirty="0"/>
              <a:t>Define a intensidade de uma fonte</a:t>
            </a:r>
          </a:p>
          <a:p>
            <a:pPr lvl="2" fontAlgn="base"/>
            <a:r>
              <a:rPr lang="pt-BR" i="1" dirty="0" err="1"/>
              <a:t>font-weight</a:t>
            </a:r>
            <a:r>
              <a:rPr lang="pt-BR" i="1" dirty="0"/>
              <a:t>: normal;  (ou valores de 100 a 500)</a:t>
            </a:r>
          </a:p>
          <a:p>
            <a:pPr lvl="2" fontAlgn="base"/>
            <a:r>
              <a:rPr lang="pt-BR" i="1" dirty="0" err="1"/>
              <a:t>font-weight</a:t>
            </a:r>
            <a:r>
              <a:rPr lang="pt-BR" i="1" dirty="0"/>
              <a:t>: </a:t>
            </a:r>
            <a:r>
              <a:rPr lang="pt-BR" i="1" dirty="0" err="1"/>
              <a:t>bold</a:t>
            </a:r>
            <a:r>
              <a:rPr lang="pt-BR" i="1" dirty="0"/>
              <a:t>;  (ou valores de 600 a 900)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0957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Estilo CSS - Propriedade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pt-BR" b="1" dirty="0" err="1"/>
              <a:t>font-size</a:t>
            </a:r>
            <a:r>
              <a:rPr lang="pt-BR" b="1" dirty="0"/>
              <a:t>: </a:t>
            </a:r>
            <a:r>
              <a:rPr lang="pt-BR" dirty="0"/>
              <a:t>Define o tamanho da fonte</a:t>
            </a:r>
          </a:p>
          <a:p>
            <a:pPr lvl="2"/>
            <a:r>
              <a:rPr lang="pt-BR" i="1" dirty="0" err="1"/>
              <a:t>font-size</a:t>
            </a:r>
            <a:r>
              <a:rPr lang="pt-BR" i="1" dirty="0"/>
              <a:t>: 12pt;</a:t>
            </a:r>
          </a:p>
          <a:p>
            <a:pPr lvl="2"/>
            <a:endParaRPr lang="pt-BR" i="1" dirty="0"/>
          </a:p>
          <a:p>
            <a:pPr lvl="1"/>
            <a:r>
              <a:rPr lang="pt-BR" b="1" dirty="0" err="1"/>
              <a:t>letter-spacing</a:t>
            </a:r>
            <a:r>
              <a:rPr lang="pt-BR" b="1" dirty="0"/>
              <a:t>: </a:t>
            </a:r>
            <a:r>
              <a:rPr lang="pt-BR" dirty="0"/>
              <a:t>Controla o espaçamento entre as letras de um texto.</a:t>
            </a:r>
          </a:p>
          <a:p>
            <a:pPr lvl="2"/>
            <a:r>
              <a:rPr lang="pt-BR" i="1" dirty="0" err="1"/>
              <a:t>letter-spacing</a:t>
            </a:r>
            <a:r>
              <a:rPr lang="pt-BR" i="1" dirty="0"/>
              <a:t>: 5px;</a:t>
            </a:r>
          </a:p>
          <a:p>
            <a:pPr lvl="2"/>
            <a:endParaRPr lang="pt-BR" i="1" dirty="0"/>
          </a:p>
          <a:p>
            <a:pPr lvl="1"/>
            <a:r>
              <a:rPr lang="pt-BR" b="1" dirty="0" err="1"/>
              <a:t>word-spacing</a:t>
            </a:r>
            <a:r>
              <a:rPr lang="pt-BR" b="1" dirty="0"/>
              <a:t>: </a:t>
            </a:r>
            <a:r>
              <a:rPr lang="pt-BR" dirty="0"/>
              <a:t>Controla o espaçamento entre as palavras de um texto</a:t>
            </a:r>
          </a:p>
          <a:p>
            <a:pPr lvl="2"/>
            <a:r>
              <a:rPr lang="pt-BR" i="1" dirty="0" err="1"/>
              <a:t>word-spacing</a:t>
            </a:r>
            <a:r>
              <a:rPr lang="pt-BR" i="1" dirty="0"/>
              <a:t>: 10px;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7954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Estilo CSS - Propriedade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5214950"/>
          </a:xfrm>
        </p:spPr>
        <p:txBody>
          <a:bodyPr>
            <a:normAutofit/>
          </a:bodyPr>
          <a:lstStyle/>
          <a:p>
            <a:pPr lvl="1"/>
            <a:r>
              <a:rPr lang="pt-BR" b="1" dirty="0" err="1"/>
              <a:t>line-height</a:t>
            </a:r>
            <a:r>
              <a:rPr lang="pt-BR" b="1" dirty="0"/>
              <a:t>: </a:t>
            </a:r>
            <a:r>
              <a:rPr lang="pt-BR" dirty="0"/>
              <a:t>Controla a altura entre as linhas do texto de um parágrafo</a:t>
            </a:r>
          </a:p>
          <a:p>
            <a:pPr lvl="2"/>
            <a:r>
              <a:rPr lang="pt-BR" i="1" dirty="0" err="1"/>
              <a:t>line-height</a:t>
            </a:r>
            <a:r>
              <a:rPr lang="pt-BR" i="1" dirty="0"/>
              <a:t>: 25px;</a:t>
            </a:r>
          </a:p>
          <a:p>
            <a:pPr lvl="2"/>
            <a:endParaRPr lang="pt-BR" i="1" dirty="0"/>
          </a:p>
          <a:p>
            <a:pPr lvl="1"/>
            <a:r>
              <a:rPr lang="pt-BR" b="1" dirty="0" err="1"/>
              <a:t>text-align</a:t>
            </a:r>
            <a:r>
              <a:rPr lang="pt-BR" b="1" dirty="0"/>
              <a:t>: </a:t>
            </a:r>
            <a:r>
              <a:rPr lang="pt-BR" dirty="0"/>
              <a:t>Controla o posicionamento horizontal do conteúdo (</a:t>
            </a:r>
            <a:r>
              <a:rPr lang="en-US" dirty="0"/>
              <a:t>left, right, center e justify</a:t>
            </a:r>
            <a:r>
              <a:rPr lang="pt-BR" dirty="0"/>
              <a:t>)</a:t>
            </a:r>
          </a:p>
          <a:p>
            <a:pPr lvl="2"/>
            <a:r>
              <a:rPr lang="pt-BR" i="1" dirty="0" err="1"/>
              <a:t>text-align</a:t>
            </a:r>
            <a:r>
              <a:rPr lang="pt-BR" i="1" dirty="0"/>
              <a:t>: </a:t>
            </a:r>
            <a:r>
              <a:rPr lang="pt-BR" i="1" dirty="0" err="1"/>
              <a:t>center</a:t>
            </a:r>
            <a:r>
              <a:rPr lang="pt-BR" i="1" dirty="0"/>
              <a:t>;</a:t>
            </a:r>
          </a:p>
          <a:p>
            <a:pPr lvl="2"/>
            <a:endParaRPr lang="pt-BR" i="1" dirty="0"/>
          </a:p>
          <a:p>
            <a:pPr lvl="1"/>
            <a:r>
              <a:rPr lang="pt-BR" b="1" dirty="0" err="1"/>
              <a:t>text-decoration</a:t>
            </a:r>
            <a:r>
              <a:rPr lang="pt-BR" b="1" dirty="0"/>
              <a:t>: </a:t>
            </a:r>
            <a:r>
              <a:rPr lang="pt-BR" dirty="0"/>
              <a:t>Define um efeito decorativo no texto: underline (sublinhado); </a:t>
            </a:r>
            <a:r>
              <a:rPr lang="pt-BR" dirty="0" err="1"/>
              <a:t>line-through</a:t>
            </a:r>
            <a:r>
              <a:rPr lang="pt-BR" dirty="0"/>
              <a:t>(linha cortando o texto); e </a:t>
            </a:r>
            <a:r>
              <a:rPr lang="pt-BR" dirty="0" err="1"/>
              <a:t>blink</a:t>
            </a:r>
            <a:r>
              <a:rPr lang="pt-BR" dirty="0"/>
              <a:t> (efeito </a:t>
            </a:r>
            <a:r>
              <a:rPr lang="pt-BR" dirty="0" err="1"/>
              <a:t>piscante</a:t>
            </a:r>
            <a:r>
              <a:rPr lang="pt-BR" dirty="0"/>
              <a:t>)</a:t>
            </a:r>
          </a:p>
          <a:p>
            <a:pPr lvl="2"/>
            <a:r>
              <a:rPr lang="pt-BR" i="1" dirty="0" err="1"/>
              <a:t>text-decoration</a:t>
            </a:r>
            <a:r>
              <a:rPr lang="pt-BR" i="1" dirty="0"/>
              <a:t>: underline;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4809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Estilo CSS - Propriedade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1"/>
            <a:r>
              <a:rPr lang="pt-BR" b="1" dirty="0" err="1"/>
              <a:t>color</a:t>
            </a:r>
            <a:r>
              <a:rPr lang="pt-BR" b="1" dirty="0"/>
              <a:t>: </a:t>
            </a:r>
            <a:r>
              <a:rPr lang="pt-BR" dirty="0"/>
              <a:t>Define a cor do texto de um texto</a:t>
            </a:r>
          </a:p>
          <a:p>
            <a:pPr lvl="2"/>
            <a:r>
              <a:rPr lang="pt-BR" i="1" dirty="0" err="1"/>
              <a:t>color</a:t>
            </a:r>
            <a:r>
              <a:rPr lang="pt-BR" i="1" dirty="0"/>
              <a:t>: </a:t>
            </a:r>
            <a:r>
              <a:rPr lang="pt-BR" i="1" dirty="0" err="1"/>
              <a:t>red</a:t>
            </a:r>
            <a:r>
              <a:rPr lang="pt-BR" i="1" dirty="0"/>
              <a:t>; </a:t>
            </a:r>
            <a:r>
              <a:rPr lang="pt-BR" i="1" dirty="0" err="1"/>
              <a:t>color</a:t>
            </a:r>
            <a:r>
              <a:rPr lang="pt-BR" i="1" dirty="0"/>
              <a:t>: </a:t>
            </a:r>
            <a:r>
              <a:rPr lang="pt-BR" i="1" dirty="0" err="1"/>
              <a:t>rgb</a:t>
            </a:r>
            <a:r>
              <a:rPr lang="pt-BR" i="1" dirty="0"/>
              <a:t>(255,0,0); </a:t>
            </a:r>
            <a:r>
              <a:rPr lang="pt-BR" i="1" dirty="0" err="1"/>
              <a:t>color</a:t>
            </a:r>
            <a:r>
              <a:rPr lang="pt-BR" i="1" dirty="0"/>
              <a:t>: #FF0000;</a:t>
            </a:r>
          </a:p>
          <a:p>
            <a:pPr lvl="2"/>
            <a:endParaRPr lang="pt-BR" i="1" dirty="0"/>
          </a:p>
          <a:p>
            <a:pPr lvl="1"/>
            <a:r>
              <a:rPr lang="pt-BR" b="1" dirty="0" err="1"/>
              <a:t>width</a:t>
            </a:r>
            <a:r>
              <a:rPr lang="pt-BR" b="1" dirty="0"/>
              <a:t>: </a:t>
            </a:r>
            <a:r>
              <a:rPr lang="pt-BR" dirty="0"/>
              <a:t>Define o comprimento (largura) de um elemento</a:t>
            </a:r>
          </a:p>
          <a:p>
            <a:pPr lvl="2"/>
            <a:r>
              <a:rPr lang="pt-BR" i="1" dirty="0" err="1"/>
              <a:t>width</a:t>
            </a:r>
            <a:r>
              <a:rPr lang="pt-BR" i="1" dirty="0"/>
              <a:t>: 100px;</a:t>
            </a:r>
          </a:p>
          <a:p>
            <a:pPr lvl="2"/>
            <a:endParaRPr lang="pt-BR" i="1" dirty="0"/>
          </a:p>
          <a:p>
            <a:pPr lvl="1"/>
            <a:r>
              <a:rPr lang="pt-BR" b="1" dirty="0" err="1"/>
              <a:t>height</a:t>
            </a:r>
            <a:r>
              <a:rPr lang="pt-BR" b="1" dirty="0"/>
              <a:t>: </a:t>
            </a:r>
            <a:r>
              <a:rPr lang="pt-BR" dirty="0"/>
              <a:t>Define a altura de um elemento</a:t>
            </a:r>
          </a:p>
          <a:p>
            <a:pPr lvl="2"/>
            <a:r>
              <a:rPr lang="pt-BR" i="1" dirty="0" err="1"/>
              <a:t>height</a:t>
            </a:r>
            <a:r>
              <a:rPr lang="pt-BR" i="1" dirty="0"/>
              <a:t>: 50px;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5938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Estilo CSS - Propriedade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1475" y="1714488"/>
            <a:ext cx="8315326" cy="4643446"/>
          </a:xfrm>
        </p:spPr>
        <p:txBody>
          <a:bodyPr>
            <a:normAutofit/>
          </a:bodyPr>
          <a:lstStyle/>
          <a:p>
            <a:pPr lvl="1"/>
            <a:r>
              <a:rPr lang="pt-BR" b="1" dirty="0" err="1"/>
              <a:t>border</a:t>
            </a:r>
            <a:r>
              <a:rPr lang="pt-BR" b="1" dirty="0"/>
              <a:t>:</a:t>
            </a:r>
            <a:r>
              <a:rPr lang="pt-BR" dirty="0"/>
              <a:t> Define bordas para um elemento</a:t>
            </a:r>
          </a:p>
          <a:p>
            <a:pPr lvl="2"/>
            <a:r>
              <a:rPr lang="pt-BR" i="1" dirty="0" err="1"/>
              <a:t>border</a:t>
            </a:r>
            <a:r>
              <a:rPr lang="pt-BR" i="1" dirty="0"/>
              <a:t>:1px </a:t>
            </a:r>
            <a:r>
              <a:rPr lang="pt-BR" i="1" dirty="0" err="1"/>
              <a:t>solid</a:t>
            </a:r>
            <a:r>
              <a:rPr lang="pt-BR" i="1" dirty="0"/>
              <a:t> #CCC;</a:t>
            </a:r>
          </a:p>
          <a:p>
            <a:pPr lvl="2"/>
            <a:endParaRPr lang="pt-BR" i="1" dirty="0"/>
          </a:p>
          <a:p>
            <a:pPr lvl="1"/>
            <a:r>
              <a:rPr lang="pt-BR" b="1" dirty="0"/>
              <a:t>background: </a:t>
            </a:r>
            <a:r>
              <a:rPr lang="pt-BR" dirty="0"/>
              <a:t>Define as propriedades relacionadas ao fundo de exibição</a:t>
            </a:r>
          </a:p>
          <a:p>
            <a:pPr lvl="2"/>
            <a:r>
              <a:rPr lang="pt-BR" i="1" dirty="0"/>
              <a:t>background:url(“</a:t>
            </a:r>
            <a:r>
              <a:rPr lang="pt-BR" i="1" dirty="0" err="1"/>
              <a:t>images</a:t>
            </a:r>
            <a:r>
              <a:rPr lang="pt-BR" i="1" dirty="0"/>
              <a:t>/fundo-topo.png”)</a:t>
            </a:r>
          </a:p>
          <a:p>
            <a:pPr lvl="1"/>
            <a:endParaRPr lang="pt-BR" i="1" dirty="0"/>
          </a:p>
          <a:p>
            <a:pPr lvl="1"/>
            <a:r>
              <a:rPr lang="pt-BR" b="1" dirty="0" err="1"/>
              <a:t>margin</a:t>
            </a:r>
            <a:r>
              <a:rPr lang="pt-BR" b="1" dirty="0"/>
              <a:t>: </a:t>
            </a:r>
            <a:r>
              <a:rPr lang="pt-BR" dirty="0"/>
              <a:t>Controla as margens de um elementos</a:t>
            </a:r>
          </a:p>
          <a:p>
            <a:pPr lvl="2"/>
            <a:r>
              <a:rPr lang="pt-BR" i="1" dirty="0" err="1"/>
              <a:t>margin</a:t>
            </a:r>
            <a:r>
              <a:rPr lang="pt-BR" i="1" dirty="0"/>
              <a:t>: 15px</a:t>
            </a:r>
          </a:p>
          <a:p>
            <a:pPr lvl="2"/>
            <a:r>
              <a:rPr lang="pt-BR" i="1" dirty="0" err="1"/>
              <a:t>margin</a:t>
            </a:r>
            <a:r>
              <a:rPr lang="pt-BR" i="1" dirty="0"/>
              <a:t>: 10px 1px 5px 20px; (</a:t>
            </a:r>
            <a:r>
              <a:rPr lang="pt-BR" dirty="0"/>
              <a:t>superior, direita, inferior e esquerda</a:t>
            </a:r>
            <a:r>
              <a:rPr lang="pt-BR" i="1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5885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Estilo CSS - Propriedade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676385"/>
            <a:ext cx="8229600" cy="4676790"/>
          </a:xfrm>
        </p:spPr>
        <p:txBody>
          <a:bodyPr>
            <a:normAutofit/>
          </a:bodyPr>
          <a:lstStyle/>
          <a:p>
            <a:pPr lvl="1"/>
            <a:r>
              <a:rPr lang="pt-BR" b="1" dirty="0" err="1"/>
              <a:t>padding</a:t>
            </a:r>
            <a:r>
              <a:rPr lang="pt-BR" b="1" dirty="0"/>
              <a:t>: </a:t>
            </a:r>
            <a:r>
              <a:rPr lang="pt-BR" dirty="0"/>
              <a:t>Controla os espaçamentos de um elemento</a:t>
            </a:r>
          </a:p>
          <a:p>
            <a:pPr lvl="2"/>
            <a:r>
              <a:rPr lang="pt-BR" i="1" dirty="0" err="1"/>
              <a:t>padding</a:t>
            </a:r>
            <a:r>
              <a:rPr lang="pt-BR" i="1" dirty="0"/>
              <a:t>: 15px</a:t>
            </a:r>
          </a:p>
          <a:p>
            <a:pPr lvl="2"/>
            <a:r>
              <a:rPr lang="pt-BR" i="1" dirty="0" err="1"/>
              <a:t>padding</a:t>
            </a:r>
            <a:r>
              <a:rPr lang="pt-BR" i="1" dirty="0"/>
              <a:t>: 10px 1px 5px 20px; (</a:t>
            </a:r>
            <a:r>
              <a:rPr lang="pt-BR" dirty="0"/>
              <a:t>superior, direita, inferior e esquerda</a:t>
            </a:r>
            <a:r>
              <a:rPr lang="pt-BR" i="1" dirty="0"/>
              <a:t>)</a:t>
            </a:r>
            <a:endParaRPr lang="pt-BR" dirty="0"/>
          </a:p>
          <a:p>
            <a:pPr lvl="2"/>
            <a:endParaRPr lang="pt-BR" dirty="0"/>
          </a:p>
          <a:p>
            <a:pPr lvl="1"/>
            <a:r>
              <a:rPr lang="pt-BR" b="1" dirty="0" err="1"/>
              <a:t>float</a:t>
            </a:r>
            <a:r>
              <a:rPr lang="pt-BR" b="1" dirty="0"/>
              <a:t>: </a:t>
            </a:r>
            <a:r>
              <a:rPr lang="pt-BR" dirty="0"/>
              <a:t>Esta regra faz com que o </a:t>
            </a:r>
            <a:r>
              <a:rPr lang="pt-BR" dirty="0" err="1"/>
              <a:t>box</a:t>
            </a:r>
            <a:r>
              <a:rPr lang="pt-BR" dirty="0"/>
              <a:t> seja retirado de sua posição  no fluxo do documento e flutuado para a direita ou esquerda. O espaço original ocupado pelo </a:t>
            </a:r>
            <a:r>
              <a:rPr lang="pt-BR" dirty="0" err="1"/>
              <a:t>box</a:t>
            </a:r>
            <a:r>
              <a:rPr lang="pt-BR" dirty="0"/>
              <a:t> não será deixado livre, mas preenchido pelo elemento que segue no fluxo do documento</a:t>
            </a:r>
          </a:p>
          <a:p>
            <a:pPr lvl="2"/>
            <a:r>
              <a:rPr lang="pt-BR" i="1" dirty="0" err="1"/>
              <a:t>float</a:t>
            </a:r>
            <a:r>
              <a:rPr lang="pt-BR" i="1" dirty="0"/>
              <a:t>: </a:t>
            </a:r>
            <a:r>
              <a:rPr lang="pt-BR" i="1" dirty="0" err="1"/>
              <a:t>left</a:t>
            </a:r>
            <a:r>
              <a:rPr lang="pt-BR" i="1" dirty="0"/>
              <a:t> ou </a:t>
            </a:r>
            <a:r>
              <a:rPr lang="pt-BR" i="1" dirty="0" err="1"/>
              <a:t>right</a:t>
            </a:r>
            <a:r>
              <a:rPr lang="pt-BR" i="1" dirty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684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</p:txBody>
      </p:sp>
      <p:pic>
        <p:nvPicPr>
          <p:cNvPr id="4" name="Picture 8" descr="http://gatherworkshops.github.io/Building-the-Web/slides/workshop/webfoundations/images/html_css_j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1494748"/>
            <a:ext cx="4714908" cy="45060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</a:t>
            </a:r>
          </a:p>
        </p:txBody>
      </p:sp>
      <p:pic>
        <p:nvPicPr>
          <p:cNvPr id="3" name="Picture 2" descr="http://exercicios.brasilescola.uol.com.br/img/logo_ho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2781298"/>
            <a:ext cx="4748744" cy="1928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28181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" y="1714500"/>
            <a:ext cx="7296151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3874" y="3686175"/>
            <a:ext cx="8159069" cy="266700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5377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122" name="Picture 2" descr="Dúvidas — Câmara Municipal de Goiân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7" y="1590675"/>
            <a:ext cx="7309138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618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Estilo -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Realizada a marcação do conteúdo através do HTML é necessário adicionar estilos para tornar a página mais bonita e atrativa</a:t>
            </a:r>
          </a:p>
          <a:p>
            <a:endParaRPr lang="pt-BR" dirty="0"/>
          </a:p>
          <a:p>
            <a:r>
              <a:rPr lang="pt-BR" dirty="0"/>
              <a:t>Para isso deve ser realizada a utilização de CSS</a:t>
            </a:r>
          </a:p>
          <a:p>
            <a:pPr lvl="1"/>
            <a:r>
              <a:rPr lang="pt-BR" dirty="0" err="1"/>
              <a:t>Cascading</a:t>
            </a:r>
            <a:r>
              <a:rPr lang="pt-BR" dirty="0"/>
              <a:t> Style </a:t>
            </a:r>
            <a:r>
              <a:rPr lang="pt-BR" dirty="0" err="1"/>
              <a:t>Sheets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60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Estilo -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Em versões antigas do HTML a estilização da página era feita junto a marcação, com tag’s específicas como a tag </a:t>
            </a:r>
            <a:r>
              <a:rPr lang="pt-BR" b="1" dirty="0"/>
              <a:t>&lt;font&gt;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&lt;</a:t>
            </a:r>
            <a:r>
              <a:rPr lang="pt-BR" dirty="0" err="1"/>
              <a:t>font</a:t>
            </a:r>
            <a:r>
              <a:rPr lang="pt-BR" dirty="0"/>
              <a:t> </a:t>
            </a:r>
            <a:r>
              <a:rPr lang="pt-BR" dirty="0" err="1"/>
              <a:t>color</a:t>
            </a:r>
            <a:r>
              <a:rPr lang="pt-BR" dirty="0"/>
              <a:t>="</a:t>
            </a:r>
            <a:r>
              <a:rPr lang="pt-BR" dirty="0" err="1"/>
              <a:t>red</a:t>
            </a:r>
            <a:r>
              <a:rPr lang="pt-BR" dirty="0"/>
              <a:t>"&gt;Título&lt;/</a:t>
            </a:r>
            <a:r>
              <a:rPr lang="pt-BR" dirty="0" err="1"/>
              <a:t>font</a:t>
            </a:r>
            <a:r>
              <a:rPr lang="pt-BR" dirty="0"/>
              <a:t>&gt;</a:t>
            </a:r>
          </a:p>
          <a:p>
            <a:endParaRPr lang="pt-BR" b="1" dirty="0"/>
          </a:p>
          <a:p>
            <a:r>
              <a:rPr lang="pt-BR" dirty="0"/>
              <a:t>Atualmente a utilização desta tag é considera má prática e deve-se utilizar CSS</a:t>
            </a:r>
          </a:p>
        </p:txBody>
      </p:sp>
    </p:spTree>
    <p:extLst>
      <p:ext uri="{BB962C8B-B14F-4D97-AF65-F5344CB8AC3E}">
        <p14:creationId xmlns:p14="http://schemas.microsoft.com/office/powerpoint/2010/main" val="6763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Sintaxe -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A sintaxe do CSS é básica, composta por:</a:t>
            </a:r>
          </a:p>
          <a:p>
            <a:pPr lvl="1"/>
            <a:r>
              <a:rPr lang="pt-BR" dirty="0"/>
              <a:t>propriedade: valor;</a:t>
            </a:r>
          </a:p>
          <a:p>
            <a:pPr lvl="1"/>
            <a:endParaRPr lang="pt-BR" dirty="0"/>
          </a:p>
          <a:p>
            <a:r>
              <a:rPr lang="pt-BR" dirty="0"/>
              <a:t>Exemplo:</a:t>
            </a:r>
          </a:p>
          <a:p>
            <a:pPr lvl="1"/>
            <a:r>
              <a:rPr lang="pt-BR" dirty="0" err="1"/>
              <a:t>color</a:t>
            </a:r>
            <a:r>
              <a:rPr lang="pt-BR" dirty="0"/>
              <a:t>: #FF0000 (vermelho)</a:t>
            </a:r>
          </a:p>
          <a:p>
            <a:pPr lvl="1"/>
            <a:endParaRPr lang="pt-BR" dirty="0"/>
          </a:p>
          <a:p>
            <a:r>
              <a:rPr lang="pt-BR" dirty="0"/>
              <a:t>Em caso de mais de uma propriedade:</a:t>
            </a:r>
          </a:p>
          <a:p>
            <a:pPr lvl="1"/>
            <a:r>
              <a:rPr lang="pt-BR" dirty="0"/>
              <a:t>propriedade1: valor1; propriedade2: valor2;</a:t>
            </a:r>
          </a:p>
        </p:txBody>
      </p:sp>
    </p:spTree>
    <p:extLst>
      <p:ext uri="{BB962C8B-B14F-4D97-AF65-F5344CB8AC3E}">
        <p14:creationId xmlns:p14="http://schemas.microsoft.com/office/powerpoint/2010/main" val="287809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Sintaxe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Para utilização de CSS na página existem três formas diferentes:</a:t>
            </a:r>
          </a:p>
          <a:p>
            <a:pPr lvl="1"/>
            <a:r>
              <a:rPr lang="pt-BR" dirty="0"/>
              <a:t>Atributo Style</a:t>
            </a:r>
          </a:p>
          <a:p>
            <a:pPr lvl="1"/>
            <a:r>
              <a:rPr lang="pt-BR" dirty="0"/>
              <a:t>Tag Style</a:t>
            </a:r>
          </a:p>
          <a:p>
            <a:pPr lvl="1"/>
            <a:r>
              <a:rPr lang="pt-BR" dirty="0"/>
              <a:t>Arquivo Externo</a:t>
            </a:r>
          </a:p>
        </p:txBody>
      </p:sp>
    </p:spTree>
    <p:extLst>
      <p:ext uri="{BB962C8B-B14F-4D97-AF65-F5344CB8AC3E}">
        <p14:creationId xmlns:p14="http://schemas.microsoft.com/office/powerpoint/2010/main" val="345216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Sintaxe CSS – Atributo Style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Toda tag HTML possui o atributo “style” onde pode ser atributo estilos CSS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171827"/>
            <a:ext cx="8229600" cy="78581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4714884"/>
            <a:ext cx="8229600" cy="64294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766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Sintaxe CSS – Tag Style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b="1" dirty="0"/>
              <a:t>&lt;style </a:t>
            </a:r>
            <a:r>
              <a:rPr lang="pt-BR" b="1" dirty="0" err="1"/>
              <a:t>type</a:t>
            </a:r>
            <a:r>
              <a:rPr lang="pt-BR" b="1" dirty="0"/>
              <a:t>=“</a:t>
            </a:r>
            <a:r>
              <a:rPr lang="pt-BR" b="1" dirty="0" err="1"/>
              <a:t>text</a:t>
            </a:r>
            <a:r>
              <a:rPr lang="pt-BR" b="1" dirty="0"/>
              <a:t>/</a:t>
            </a:r>
            <a:r>
              <a:rPr lang="pt-BR" b="1" dirty="0" err="1"/>
              <a:t>css</a:t>
            </a:r>
            <a:r>
              <a:rPr lang="pt-BR" b="1" dirty="0"/>
              <a:t>”&gt;&lt;style&gt;</a:t>
            </a:r>
          </a:p>
          <a:p>
            <a:pPr lvl="1"/>
            <a:r>
              <a:rPr lang="pt-BR" dirty="0"/>
              <a:t>Através da utilização da tag style o conteúdo CSS é declarado em somente um lugar da página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 código de marcação fica separado do estilo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tag &lt;style&gt; deverá ser declarada sempre dentro da tag &lt;head&gt;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49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Sintaxe CSS – Tag Style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0724" y="1733543"/>
            <a:ext cx="7159675" cy="292895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8106" y="5014939"/>
            <a:ext cx="8429684" cy="64294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039702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741</TotalTime>
  <Words>769</Words>
  <Application>Microsoft Office PowerPoint</Application>
  <PresentationFormat>Apresentação na tela (4:3)</PresentationFormat>
  <Paragraphs>129</Paragraphs>
  <Slides>23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do Office</vt:lpstr>
      <vt:lpstr>Programador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</cp:lastModifiedBy>
  <cp:revision>54</cp:revision>
  <dcterms:created xsi:type="dcterms:W3CDTF">2020-08-21T15:35:10Z</dcterms:created>
  <dcterms:modified xsi:type="dcterms:W3CDTF">2022-02-26T14:33:50Z</dcterms:modified>
</cp:coreProperties>
</file>