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0" r:id="rId4"/>
    <p:sldId id="364" r:id="rId5"/>
    <p:sldId id="363" r:id="rId6"/>
    <p:sldId id="362" r:id="rId7"/>
    <p:sldId id="361" r:id="rId8"/>
    <p:sldId id="360" r:id="rId9"/>
    <p:sldId id="359" r:id="rId10"/>
    <p:sldId id="358" r:id="rId11"/>
    <p:sldId id="357" r:id="rId12"/>
    <p:sldId id="356" r:id="rId13"/>
    <p:sldId id="355" r:id="rId14"/>
    <p:sldId id="354" r:id="rId15"/>
    <p:sldId id="353" r:id="rId16"/>
    <p:sldId id="352" r:id="rId17"/>
    <p:sldId id="351" r:id="rId18"/>
    <p:sldId id="350" r:id="rId19"/>
    <p:sldId id="349" r:id="rId20"/>
    <p:sldId id="348" r:id="rId21"/>
    <p:sldId id="347" r:id="rId22"/>
    <p:sldId id="346" r:id="rId23"/>
    <p:sldId id="345" r:id="rId24"/>
    <p:sldId id="344" r:id="rId25"/>
    <p:sldId id="343" r:id="rId26"/>
    <p:sldId id="342" r:id="rId27"/>
    <p:sldId id="341" r:id="rId28"/>
    <p:sldId id="340" r:id="rId29"/>
    <p:sldId id="339" r:id="rId30"/>
    <p:sldId id="338" r:id="rId31"/>
    <p:sldId id="269" r:id="rId32"/>
    <p:sldId id="337" r:id="rId33"/>
    <p:sldId id="336" r:id="rId34"/>
    <p:sldId id="365" r:id="rId35"/>
    <p:sldId id="369" r:id="rId36"/>
    <p:sldId id="368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Array</a:t>
            </a:r>
          </a:p>
          <a:p>
            <a:pPr lvl="1"/>
            <a:r>
              <a:rPr lang="pt-BR" dirty="0"/>
              <a:t>Utilizado para armazenar vários valores</a:t>
            </a:r>
          </a:p>
          <a:p>
            <a:pPr lvl="1"/>
            <a:endParaRPr lang="pt-B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399" y="2998694"/>
            <a:ext cx="8039101" cy="185906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96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Conversões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 err="1"/>
              <a:t>parseInt</a:t>
            </a:r>
            <a:r>
              <a:rPr lang="pt-BR" b="1" dirty="0"/>
              <a:t> e </a:t>
            </a:r>
            <a:r>
              <a:rPr lang="pt-BR" b="1" dirty="0" err="1"/>
              <a:t>parseFloat</a:t>
            </a:r>
            <a:endParaRPr lang="pt-BR" b="1" dirty="0"/>
          </a:p>
          <a:p>
            <a:pPr lvl="1"/>
            <a:r>
              <a:rPr lang="pt-BR" dirty="0"/>
              <a:t>Ao buscar o valor diretamente de um input este poderá ser uma string e deverá ser convertido para realizar uma operação matemática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381377"/>
            <a:ext cx="6858048" cy="2528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251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Operadores aritméticos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98686"/>
              </p:ext>
            </p:extLst>
          </p:nvPr>
        </p:nvGraphicFramePr>
        <p:xfrm>
          <a:off x="542924" y="1785926"/>
          <a:ext cx="8153401" cy="335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a soma</a:t>
                      </a:r>
                      <a:r>
                        <a:rPr lang="pt-BR" baseline="0" dirty="0"/>
                        <a:t> entre dois números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um</a:t>
                      </a:r>
                      <a:r>
                        <a:rPr lang="pt-BR" baseline="0" dirty="0"/>
                        <a:t> ao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a subtração</a:t>
                      </a:r>
                      <a:r>
                        <a:rPr lang="pt-BR" baseline="0" dirty="0"/>
                        <a:t> entre dois números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Subtrai</a:t>
                      </a:r>
                      <a:r>
                        <a:rPr lang="pt-BR" baseline="0" dirty="0"/>
                        <a:t> um ao valor da variável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</a:t>
                      </a:r>
                      <a:r>
                        <a:rPr lang="pt-BR" baseline="0" dirty="0"/>
                        <a:t> a multiplicação entre dois números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a divisão entre dois números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98"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 o resto da divisão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42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Operadores atribuição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068292"/>
              </p:ext>
            </p:extLst>
          </p:nvPr>
        </p:nvGraphicFramePr>
        <p:xfrm>
          <a:off x="457200" y="200025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Atribui 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dois números e atribui</a:t>
                      </a:r>
                      <a:r>
                        <a:rPr lang="pt-BR" baseline="0" dirty="0"/>
                        <a:t> o resultado ao primeiro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Subtrai dois números e atribui</a:t>
                      </a:r>
                      <a:r>
                        <a:rPr lang="pt-BR" baseline="0" dirty="0"/>
                        <a:t> o resultado ao primeiro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Multiplica dois números e atribui</a:t>
                      </a:r>
                      <a:r>
                        <a:rPr lang="pt-BR" baseline="0" dirty="0"/>
                        <a:t> o resultado ao primeiro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Divida dois números e atribui</a:t>
                      </a:r>
                      <a:r>
                        <a:rPr lang="pt-BR" baseline="0" dirty="0"/>
                        <a:t> o resultado ao primeiro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 o resto entre a divisão de dois números</a:t>
                      </a:r>
                      <a:r>
                        <a:rPr lang="pt-BR" baseline="0" dirty="0"/>
                        <a:t> e atribui o resultado ao primeiro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9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Operadores de Comparação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35715"/>
              </p:ext>
            </p:extLst>
          </p:nvPr>
        </p:nvGraphicFramePr>
        <p:xfrm>
          <a:off x="466724" y="1928802"/>
          <a:ext cx="8153401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v</a:t>
                      </a:r>
                      <a:r>
                        <a:rPr lang="pt-BR" dirty="0"/>
                        <a:t>alor é Igual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===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</a:t>
                      </a:r>
                      <a:r>
                        <a:rPr lang="pt-BR" dirty="0"/>
                        <a:t>valor e o tipo são iguais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</a:t>
                      </a:r>
                      <a:r>
                        <a:rPr lang="pt-BR" dirty="0"/>
                        <a:t>valor for diferente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!==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</a:t>
                      </a:r>
                      <a:r>
                        <a:rPr lang="pt-BR" dirty="0"/>
                        <a:t>valor e o tipo forem diferentes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valor da esquerda for </a:t>
                      </a:r>
                      <a:r>
                        <a:rPr lang="pt-BR" dirty="0"/>
                        <a:t>maior ao da direita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valor da esquerda for </a:t>
                      </a:r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ou igual </a:t>
                      </a:r>
                      <a:r>
                        <a:rPr lang="pt-BR" dirty="0"/>
                        <a:t>ao da direita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valor da esquerda for </a:t>
                      </a:r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ou igual </a:t>
                      </a:r>
                      <a:r>
                        <a:rPr lang="pt-BR" dirty="0"/>
                        <a:t>ao da direita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se o valor da esquerda for </a:t>
                      </a:r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ou igual </a:t>
                      </a:r>
                      <a:r>
                        <a:rPr lang="pt-BR" dirty="0"/>
                        <a:t>ao da direita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61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Operadores Lógicos</a:t>
            </a:r>
          </a:p>
        </p:txBody>
      </p:sp>
      <p:graphicFrame>
        <p:nvGraphicFramePr>
          <p:cNvPr id="3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47328"/>
              </p:ext>
            </p:extLst>
          </p:nvPr>
        </p:nvGraphicFramePr>
        <p:xfrm>
          <a:off x="428596" y="2690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OU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de negação (inverte o valor)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67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Blocos Condicionais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2114542"/>
            <a:ext cx="7429552" cy="389038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500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Blocos Condicionais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&amp;&amp; (E) e o |</a:t>
            </a:r>
            <a:r>
              <a:rPr lang="pt-BR" dirty="0" err="1"/>
              <a:t>|</a:t>
            </a:r>
            <a:r>
              <a:rPr lang="pt-BR" dirty="0"/>
              <a:t> (OU)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57430"/>
            <a:ext cx="8229600" cy="278836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899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Blocos Condicionais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Switch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143116"/>
            <a:ext cx="8229600" cy="36497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484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Laços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For</a:t>
            </a:r>
          </a:p>
          <a:p>
            <a:pPr lvl="1"/>
            <a:r>
              <a:rPr lang="pt-BR" b="1" dirty="0"/>
              <a:t>for</a:t>
            </a:r>
            <a:r>
              <a:rPr lang="pt-BR" dirty="0"/>
              <a:t> (/* variável de controle */; /* condição */; /* pós execução */) { // código a ser repetido 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238505"/>
            <a:ext cx="8298364" cy="2000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056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8" descr="http://gatherworkshops.github.io/Building-the-Web/slides/workshop/webfoundations/images/html_css_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494748"/>
            <a:ext cx="4714908" cy="4506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Laços de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  <a:p>
            <a:pPr lvl="1"/>
            <a:r>
              <a:rPr lang="pt-BR" dirty="0"/>
              <a:t>Executa enquanto uma instrução for verdadeira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090863"/>
            <a:ext cx="5568082" cy="22145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154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Funções</a:t>
            </a:r>
          </a:p>
        </p:txBody>
      </p:sp>
      <p:sp>
        <p:nvSpPr>
          <p:cNvPr id="3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“function” + nomeDafuncao +(“parametros”) { //Código </a:t>
            </a:r>
          </a:p>
          <a:p>
            <a:r>
              <a:rPr lang="pt-BR" dirty="0"/>
              <a:t>//[return]</a:t>
            </a:r>
          </a:p>
          <a:p>
            <a:r>
              <a:rPr lang="pt-BR" dirty="0"/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1172" y="2332114"/>
            <a:ext cx="4000528" cy="379404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343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Funções com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var </a:t>
            </a:r>
            <a:r>
              <a:rPr lang="pt-BR" dirty="0" err="1"/>
              <a:t>nomeDaFuncao</a:t>
            </a:r>
            <a:r>
              <a:rPr lang="pt-BR" dirty="0"/>
              <a:t> = </a:t>
            </a:r>
            <a:r>
              <a:rPr lang="pt-BR" dirty="0" err="1"/>
              <a:t>function</a:t>
            </a:r>
            <a:r>
              <a:rPr lang="pt-BR" dirty="0"/>
              <a:t> (“</a:t>
            </a:r>
            <a:r>
              <a:rPr lang="pt-BR" dirty="0" err="1"/>
              <a:t>parametros</a:t>
            </a:r>
            <a:r>
              <a:rPr lang="pt-BR" dirty="0"/>
              <a:t>”){</a:t>
            </a:r>
          </a:p>
          <a:p>
            <a:r>
              <a:rPr lang="pt-BR" dirty="0"/>
              <a:t>//Código</a:t>
            </a:r>
          </a:p>
          <a:p>
            <a:r>
              <a:rPr lang="pt-BR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1172" y="2533646"/>
            <a:ext cx="4286280" cy="36775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707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Eventos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Maneiras de controlar as ações dos usuários</a:t>
            </a:r>
          </a:p>
          <a:p>
            <a:pPr lvl="1"/>
            <a:r>
              <a:rPr lang="pt-BR" dirty="0"/>
              <a:t>Os eventos podem ser associadas aos elementos HTML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036" y="3324225"/>
            <a:ext cx="7503939" cy="4104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6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Eventos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r>
              <a:rPr lang="pt-BR" dirty="0"/>
              <a:t>Principais eventos disponíveis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04996"/>
              </p:ext>
            </p:extLst>
          </p:nvPr>
        </p:nvGraphicFramePr>
        <p:xfrm>
          <a:off x="600075" y="1651635"/>
          <a:ext cx="7886700" cy="471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57">
                <a:tc>
                  <a:txBody>
                    <a:bodyPr/>
                    <a:lstStyle/>
                    <a:p>
                      <a:r>
                        <a:rPr lang="pt-BR" sz="1400" dirty="0"/>
                        <a:t>Evento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Quando é disparado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dirty="0"/>
                        <a:t>onclick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receber um clique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dirty="0"/>
                        <a:t>ondbclick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receber dois cliques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mover o mouse</a:t>
                      </a:r>
                      <a:r>
                        <a:rPr lang="pt-BR" sz="1400" baseline="0" dirty="0"/>
                        <a:t> sobre o elemento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mover o mouse para fora do elemento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onkeydown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Enquanto estiver sendo pressionando uma tecla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onkeypress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pressionar uma tecla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onkeyup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soltar uma tecla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onload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ser carregado (body, frame, iframe e object)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onblur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perder o foco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trocar o 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onfocus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receber foco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onsubmit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ser submetido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857">
                <a:tc>
                  <a:txBody>
                    <a:bodyPr/>
                    <a:lstStyle/>
                    <a:p>
                      <a:r>
                        <a:rPr lang="pt-BR" sz="14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onreset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Ao ser limpo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903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Interatividade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Através de JavaScript é possível encontrar e alterar um elemento da página</a:t>
            </a:r>
          </a:p>
          <a:p>
            <a:endParaRPr lang="pt-BR" dirty="0"/>
          </a:p>
          <a:p>
            <a:r>
              <a:rPr lang="pt-BR" dirty="0"/>
              <a:t>É possível alterar seu valor, conteúdo e estilo</a:t>
            </a:r>
          </a:p>
          <a:p>
            <a:endParaRPr lang="pt-BR" dirty="0"/>
          </a:p>
          <a:p>
            <a:r>
              <a:rPr lang="pt-BR" dirty="0"/>
              <a:t>Assim adicionando dinamismo e interatividade a página</a:t>
            </a:r>
          </a:p>
        </p:txBody>
      </p:sp>
    </p:spTree>
    <p:extLst>
      <p:ext uri="{BB962C8B-B14F-4D97-AF65-F5344CB8AC3E}">
        <p14:creationId xmlns:p14="http://schemas.microsoft.com/office/powerpoint/2010/main" val="1052789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Interatividade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lang="pt-BR" dirty="0"/>
              <a:t>Isso acontece através do DOM - </a:t>
            </a:r>
            <a:r>
              <a:rPr lang="pt-BR" b="1" dirty="0"/>
              <a:t>Document Object Model</a:t>
            </a:r>
          </a:p>
          <a:p>
            <a:pPr lvl="1"/>
            <a:r>
              <a:rPr lang="pt-BR" dirty="0"/>
              <a:t>Ele é a representação do documento ou página em um objeto JavaScript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Ao alterar o objeto DOM está se alterando também a página Web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DOM disponibiliza propriedades e métodos para buscar e criar novos elementos</a:t>
            </a:r>
          </a:p>
        </p:txBody>
      </p:sp>
    </p:spTree>
    <p:extLst>
      <p:ext uri="{BB962C8B-B14F-4D97-AF65-F5344CB8AC3E}">
        <p14:creationId xmlns:p14="http://schemas.microsoft.com/office/powerpoint/2010/main" val="416218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Interatividade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596" y="1500173"/>
            <a:ext cx="8229600" cy="4525963"/>
          </a:xfrm>
        </p:spPr>
        <p:txBody>
          <a:bodyPr/>
          <a:lstStyle/>
          <a:p>
            <a:r>
              <a:rPr lang="pt-BR" dirty="0"/>
              <a:t>No JavaScript temos o objeto “document” que possui todas as informações do documento e algumas funções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56811"/>
              </p:ext>
            </p:extLst>
          </p:nvPr>
        </p:nvGraphicFramePr>
        <p:xfrm>
          <a:off x="681007" y="2695572"/>
          <a:ext cx="7344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Endereço da página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Body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Objeto DOM</a:t>
                      </a:r>
                      <a:r>
                        <a:rPr lang="pt-BR" baseline="0" dirty="0"/>
                        <a:t> do elemento body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childNodes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Objetos DOM dos elementos filhos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Content-Type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conteúdo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Formulários do documento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Objeto DOM</a:t>
                      </a:r>
                      <a:r>
                        <a:rPr lang="pt-BR" baseline="0" dirty="0"/>
                        <a:t> do head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Propriedades referentes</a:t>
                      </a:r>
                      <a:r>
                        <a:rPr lang="pt-BR" baseline="0" dirty="0"/>
                        <a:t> a localização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Scripts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Tags script</a:t>
                      </a:r>
                      <a:r>
                        <a:rPr lang="pt-BR" baseline="0" dirty="0"/>
                        <a:t> de documento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pt-BR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Título do documento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255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Interatividade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27086"/>
              </p:ext>
            </p:extLst>
          </p:nvPr>
        </p:nvGraphicFramePr>
        <p:xfrm>
          <a:off x="561975" y="1600200"/>
          <a:ext cx="8136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69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appendChild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um nove elemento como</a:t>
                      </a:r>
                      <a:r>
                        <a:rPr lang="pt-BR" baseline="0" dirty="0"/>
                        <a:t> filho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createElement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um novo elemento (parâmetro tag do elemento)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Limpa elementos filhos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Fecha o documento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getElementById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 o elemento por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getElementsByClassName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 elementos</a:t>
                      </a:r>
                      <a:r>
                        <a:rPr lang="pt-BR" baseline="0" dirty="0"/>
                        <a:t> pela classe CSS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getElementsByName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</a:t>
                      </a:r>
                      <a:r>
                        <a:rPr lang="pt-BR" baseline="0" dirty="0"/>
                        <a:t> elementos pelo nome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getElementsByTagName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 elementos pela 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getSelection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o elemento selecionado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Abre um novo documento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Escreve determinado texto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769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Escreve determinado</a:t>
                      </a:r>
                      <a:r>
                        <a:rPr lang="pt-BR" baseline="0" dirty="0"/>
                        <a:t> texto e pula uma linha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24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JavaScriptn - Interatividade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Da mesma forma que o document todo elemento na sua representação por DOM também tem propriedades e métodos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06546"/>
              </p:ext>
            </p:extLst>
          </p:nvPr>
        </p:nvGraphicFramePr>
        <p:xfrm>
          <a:off x="714345" y="3200083"/>
          <a:ext cx="784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50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appendChild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</a:t>
                      </a:r>
                      <a:r>
                        <a:rPr lang="pt-BR" baseline="0" dirty="0"/>
                        <a:t> elemento como filho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Coloca o foco no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Busca um atributo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um atributo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removeChild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um elemento filho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replaceChild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Troca um elemento filho por outro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500">
                <a:tc>
                  <a:txBody>
                    <a:bodyPr/>
                    <a:lstStyle/>
                    <a:p>
                      <a:r>
                        <a:rPr lang="pt-B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Seta</a:t>
                      </a:r>
                      <a:r>
                        <a:rPr lang="pt-BR" baseline="0" dirty="0"/>
                        <a:t> um atributo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Linguagem de programação para execução em navegadores</a:t>
            </a:r>
          </a:p>
          <a:p>
            <a:endParaRPr lang="pt-BR" b="1" dirty="0"/>
          </a:p>
          <a:p>
            <a:r>
              <a:rPr lang="pt-BR" dirty="0"/>
              <a:t>Não se baseia ou utiliza o Java, o nome foi apenas uma estratégia de marketing</a:t>
            </a:r>
          </a:p>
        </p:txBody>
      </p:sp>
    </p:spTree>
    <p:extLst>
      <p:ext uri="{BB962C8B-B14F-4D97-AF65-F5344CB8AC3E}">
        <p14:creationId xmlns:p14="http://schemas.microsoft.com/office/powerpoint/2010/main" val="2892866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Interatividade</a:t>
            </a: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628658"/>
              </p:ext>
            </p:extLst>
          </p:nvPr>
        </p:nvGraphicFramePr>
        <p:xfrm>
          <a:off x="784915" y="1182408"/>
          <a:ext cx="6100793" cy="526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b="0" dirty="0"/>
                        <a:t>Propriedade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childNodes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Elementos filhos</a:t>
                      </a:r>
                      <a:r>
                        <a:rPr lang="pt-BR" sz="1400" b="0" baseline="0" dirty="0"/>
                        <a:t> ao atual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Nome da classe 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firstChild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Primeiro filho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Flag que indica se o mesmo</a:t>
                      </a:r>
                      <a:r>
                        <a:rPr lang="pt-BR" sz="1400" b="0" baseline="0" dirty="0"/>
                        <a:t> está escondido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Código de representação do elemento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Conteúdo HTML do elemento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lastChild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Último filho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offsetHeight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Altura atual </a:t>
                      </a:r>
                      <a:r>
                        <a:rPr lang="pt-BR" sz="1400" b="0" baseline="0" dirty="0"/>
                        <a:t>em </a:t>
                      </a:r>
                      <a:r>
                        <a:rPr lang="pt-BR" sz="1400" b="0" dirty="0"/>
                        <a:t>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offsetLeft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Posição em relação ao eixo</a:t>
                      </a:r>
                      <a:r>
                        <a:rPr lang="pt-BR" sz="1400" b="0" baseline="0" dirty="0"/>
                        <a:t> x em </a:t>
                      </a:r>
                      <a:r>
                        <a:rPr lang="pt-BR" sz="1400" b="0" dirty="0"/>
                        <a:t>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offsetTop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Posição em relação ao eixo</a:t>
                      </a:r>
                      <a:r>
                        <a:rPr lang="pt-BR" sz="1400" b="0" baseline="0" dirty="0"/>
                        <a:t> y em </a:t>
                      </a:r>
                      <a:r>
                        <a:rPr lang="pt-BR" sz="1400" b="0" dirty="0"/>
                        <a:t>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offsetWidth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Largura real em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parentNode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Elemento</a:t>
                      </a:r>
                      <a:r>
                        <a:rPr lang="pt-BR" sz="1400" b="0" baseline="0" dirty="0"/>
                        <a:t> pai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Propriedades de estilo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tagName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Nome</a:t>
                      </a:r>
                      <a:r>
                        <a:rPr lang="pt-BR" sz="1400" b="0" baseline="0" dirty="0"/>
                        <a:t> da tag </a:t>
                      </a:r>
                      <a:r>
                        <a:rPr lang="pt-BR" sz="1400" b="0" dirty="0"/>
                        <a:t>do elemento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r>
                        <a:rPr lang="pt-BR" sz="1400" b="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pt-BR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Valor do elemento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4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</a:t>
            </a:r>
            <a:r>
              <a:rPr lang="pt-BR" sz="40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Interatividade</a:t>
            </a:r>
            <a:endParaRPr lang="pt-BR" sz="40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4422" y="1795455"/>
            <a:ext cx="6215106" cy="19967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7430" y="4143382"/>
            <a:ext cx="3929090" cy="19494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786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Interatividade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38" y="2143118"/>
            <a:ext cx="5286380" cy="33516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75" y="1838317"/>
            <a:ext cx="2884110" cy="17145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75" y="3818955"/>
            <a:ext cx="2884110" cy="1857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9688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790823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8907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Calculadora</a:t>
            </a:r>
          </a:p>
          <a:p>
            <a:pPr lvl="1"/>
            <a:r>
              <a:rPr lang="pt-BR" dirty="0"/>
              <a:t>Uma função para cada operação</a:t>
            </a:r>
          </a:p>
          <a:p>
            <a:pPr lvl="2"/>
            <a:r>
              <a:rPr lang="pt-BR" dirty="0"/>
              <a:t>Somar, subtrair, multiplicar, dividir e </a:t>
            </a:r>
            <a:r>
              <a:rPr lang="pt-BR" dirty="0" smtClean="0"/>
              <a:t>fatorial</a:t>
            </a:r>
          </a:p>
          <a:p>
            <a:pPr lvl="2"/>
            <a:r>
              <a:rPr lang="pt-BR"/>
              <a:t>O </a:t>
            </a:r>
            <a:r>
              <a:rPr lang="pt-BR" b="1"/>
              <a:t>fatorial</a:t>
            </a:r>
            <a:r>
              <a:rPr lang="pt-BR"/>
              <a:t> de um número é calculado pela multiplicação desse número por todos os seus antecessores até chegar ao </a:t>
            </a:r>
            <a:r>
              <a:rPr lang="pt-BR"/>
              <a:t>número </a:t>
            </a:r>
            <a:r>
              <a:rPr lang="pt-BR" smtClean="0"/>
              <a:t>1.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429000"/>
            <a:ext cx="4857784" cy="23395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7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No formulário de matricular:</a:t>
            </a:r>
          </a:p>
          <a:p>
            <a:pPr lvl="1"/>
            <a:r>
              <a:rPr lang="pt-BR" dirty="0"/>
              <a:t>Validar campos obrigatórios</a:t>
            </a:r>
          </a:p>
          <a:p>
            <a:pPr lvl="1"/>
            <a:r>
              <a:rPr lang="pt-BR" dirty="0"/>
              <a:t>Caso o usuário não tenha a 5 fase deverá mostrar um alerta (</a:t>
            </a:r>
            <a:r>
              <a:rPr lang="pt-BR" dirty="0" err="1"/>
              <a:t>alert</a:t>
            </a:r>
            <a:r>
              <a:rPr lang="pt-BR" dirty="0"/>
              <a:t>) a ele</a:t>
            </a:r>
          </a:p>
        </p:txBody>
      </p:sp>
    </p:spTree>
    <p:extLst>
      <p:ext uri="{BB962C8B-B14F-4D97-AF65-F5344CB8AC3E}">
        <p14:creationId xmlns:p14="http://schemas.microsoft.com/office/powerpoint/2010/main" val="3293413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90675"/>
            <a:ext cx="7309138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18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Possibilita a interatividade com os elementos da página, através da manipulação do conteúdo da página</a:t>
            </a:r>
          </a:p>
          <a:p>
            <a:endParaRPr lang="pt-BR" dirty="0"/>
          </a:p>
          <a:p>
            <a:r>
              <a:rPr lang="pt-BR" dirty="0"/>
              <a:t>Interpretada (sem compilação)</a:t>
            </a:r>
          </a:p>
          <a:p>
            <a:endParaRPr lang="pt-BR" dirty="0"/>
          </a:p>
          <a:p>
            <a:r>
              <a:rPr lang="pt-BR" dirty="0"/>
              <a:t>Enviada junto ao HTML para o navegador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72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A inclusão de JavaScript na página se dá de duas maneiras:</a:t>
            </a:r>
          </a:p>
          <a:p>
            <a:pPr lvl="1"/>
            <a:r>
              <a:rPr lang="pt-BR" dirty="0"/>
              <a:t>Tag Script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Arquivo Externo</a:t>
            </a:r>
          </a:p>
          <a:p>
            <a:pPr lvl="2"/>
            <a:r>
              <a:rPr lang="pt-BR" dirty="0"/>
              <a:t>Extensão: .</a:t>
            </a:r>
            <a:r>
              <a:rPr lang="pt-BR" dirty="0" err="1"/>
              <a:t>js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993227"/>
            <a:ext cx="4339859" cy="9286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048267"/>
            <a:ext cx="8229600" cy="3792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819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Função “</a:t>
            </a:r>
            <a:r>
              <a:rPr lang="pt-BR" dirty="0" err="1"/>
              <a:t>alert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Mostra uma mensagem na tela</a:t>
            </a:r>
          </a:p>
          <a:p>
            <a:pPr lvl="1"/>
            <a:endParaRPr lang="pt-BR" dirty="0"/>
          </a:p>
          <a:p>
            <a:r>
              <a:rPr lang="pt-BR" dirty="0"/>
              <a:t>Função “console.</a:t>
            </a:r>
            <a:r>
              <a:rPr lang="pt-BR" dirty="0" err="1"/>
              <a:t>log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Exibe uma mensagem no console do navegador</a:t>
            </a:r>
          </a:p>
          <a:p>
            <a:pPr lvl="2"/>
            <a:r>
              <a:rPr lang="pt-BR" dirty="0"/>
              <a:t>Firefox/</a:t>
            </a:r>
            <a:r>
              <a:rPr lang="pt-BR" dirty="0" err="1"/>
              <a:t>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61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-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Declaração de variáveis</a:t>
            </a:r>
          </a:p>
          <a:p>
            <a:pPr lvl="1"/>
            <a:r>
              <a:rPr lang="pt-BR" dirty="0"/>
              <a:t>Deve ser utilizada a palavra reservada “var”</a:t>
            </a:r>
          </a:p>
          <a:p>
            <a:pPr lvl="1"/>
            <a:r>
              <a:rPr lang="pt-BR" dirty="0"/>
              <a:t>Escopos locais/globais</a:t>
            </a:r>
          </a:p>
          <a:p>
            <a:pPr lvl="1"/>
            <a:r>
              <a:rPr lang="pt-BR" dirty="0"/>
              <a:t>Diferentes tipos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719517"/>
            <a:ext cx="4071966" cy="22388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9166" y="3937335"/>
            <a:ext cx="4157634" cy="18031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785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Tipos de dados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838318"/>
            <a:ext cx="5857916" cy="38469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100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JavaScript – Tipos de dados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000243"/>
            <a:ext cx="8050116" cy="33575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1487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1078</Words>
  <Application>Microsoft Office PowerPoint</Application>
  <PresentationFormat>Apresentação na tela (4:3)</PresentationFormat>
  <Paragraphs>315</Paragraphs>
  <Slides>37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56</cp:revision>
  <dcterms:created xsi:type="dcterms:W3CDTF">2020-08-21T15:35:10Z</dcterms:created>
  <dcterms:modified xsi:type="dcterms:W3CDTF">2022-04-05T00:10:24Z</dcterms:modified>
</cp:coreProperties>
</file>