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3" r:id="rId4"/>
    <p:sldId id="264" r:id="rId5"/>
    <p:sldId id="265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88" r:id="rId16"/>
    <p:sldId id="287" r:id="rId17"/>
    <p:sldId id="286" r:id="rId18"/>
    <p:sldId id="285" r:id="rId19"/>
    <p:sldId id="284" r:id="rId20"/>
    <p:sldId id="283" r:id="rId21"/>
    <p:sldId id="282" r:id="rId22"/>
    <p:sldId id="281" r:id="rId23"/>
    <p:sldId id="280" r:id="rId24"/>
    <p:sldId id="279" r:id="rId25"/>
    <p:sldId id="278" r:id="rId26"/>
    <p:sldId id="277" r:id="rId27"/>
    <p:sldId id="276" r:id="rId28"/>
    <p:sldId id="275" r:id="rId29"/>
    <p:sldId id="274" r:id="rId30"/>
    <p:sldId id="273" r:id="rId31"/>
    <p:sldId id="272" r:id="rId32"/>
    <p:sldId id="271" r:id="rId33"/>
    <p:sldId id="270" r:id="rId34"/>
    <p:sldId id="269" r:id="rId35"/>
    <p:sldId id="268" r:id="rId36"/>
    <p:sldId id="267" r:id="rId37"/>
    <p:sldId id="266" r:id="rId38"/>
    <p:sldId id="304" r:id="rId39"/>
    <p:sldId id="303" r:id="rId40"/>
    <p:sldId id="299" r:id="rId41"/>
    <p:sldId id="302" r:id="rId42"/>
    <p:sldId id="301" r:id="rId43"/>
    <p:sldId id="300" r:id="rId44"/>
    <p:sldId id="26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Comentários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Existem dois tipos de comentário</a:t>
            </a:r>
          </a:p>
          <a:p>
            <a:pPr lvl="1"/>
            <a:r>
              <a:rPr lang="pt-BR" dirty="0" smtClean="0"/>
              <a:t>Linha</a:t>
            </a:r>
          </a:p>
          <a:p>
            <a:pPr lvl="2"/>
            <a:r>
              <a:rPr lang="pt-BR" dirty="0" smtClean="0"/>
              <a:t>Marca como comentário até o final da linha ou bloco</a:t>
            </a:r>
          </a:p>
          <a:p>
            <a:pPr lvl="2"/>
            <a:r>
              <a:rPr lang="pt-BR" dirty="0" smtClean="0"/>
              <a:t>Pode ser utilizado // ou #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9484"/>
              </p:ext>
            </p:extLst>
          </p:nvPr>
        </p:nvGraphicFramePr>
        <p:xfrm>
          <a:off x="706912" y="3453077"/>
          <a:ext cx="7643866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866"/>
              </a:tblGrid>
              <a:tr h="2571768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//Está variável é minúscula		</a:t>
                      </a:r>
                    </a:p>
                    <a:p>
                      <a:r>
                        <a:rPr lang="pt-BR" sz="3200" dirty="0" smtClean="0"/>
                        <a:t>$variavel = 'hello world!';</a:t>
                      </a:r>
                    </a:p>
                    <a:p>
                      <a:r>
                        <a:rPr lang="pt-BR" sz="3200" dirty="0" smtClean="0"/>
                        <a:t>			</a:t>
                      </a:r>
                    </a:p>
                    <a:p>
                      <a:r>
                        <a:rPr lang="pt-BR" sz="3200" dirty="0" smtClean="0"/>
                        <a:t>#Está variável é maiúscula</a:t>
                      </a:r>
                    </a:p>
                    <a:p>
                      <a:r>
                        <a:rPr lang="pt-BR" sz="3200" dirty="0" smtClean="0"/>
                        <a:t>$VARIAVEL = 'HELLO WORLD!';</a:t>
                      </a:r>
                      <a:endParaRPr lang="pt-BR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Comentários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Comentários de mais linhas</a:t>
            </a:r>
          </a:p>
          <a:p>
            <a:pPr lvl="1"/>
            <a:r>
              <a:rPr lang="pt-BR" dirty="0" smtClean="0"/>
              <a:t>Realiza o comentário em um bloco inteiro ou em mais linhas de código</a:t>
            </a:r>
          </a:p>
          <a:p>
            <a:pPr lvl="1"/>
            <a:r>
              <a:rPr lang="pt-BR" dirty="0" smtClean="0"/>
              <a:t>Iniciado por /* e finalizado por */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62254"/>
              </p:ext>
            </p:extLst>
          </p:nvPr>
        </p:nvGraphicFramePr>
        <p:xfrm>
          <a:off x="714348" y="3213711"/>
          <a:ext cx="778674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42"/>
              </a:tblGrid>
              <a:tr h="292895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           </a:t>
                      </a:r>
                    </a:p>
                    <a:p>
                      <a:r>
                        <a:rPr lang="pt-BR" sz="2800" dirty="0" smtClean="0"/>
                        <a:t>/*</a:t>
                      </a:r>
                    </a:p>
                    <a:p>
                      <a:r>
                        <a:rPr lang="pt-BR" sz="2800" dirty="0" smtClean="0"/>
                        <a:t>Estas linhas não são mais necessárias</a:t>
                      </a:r>
                    </a:p>
                    <a:p>
                      <a:r>
                        <a:rPr lang="pt-BR" sz="2800" dirty="0" smtClean="0"/>
                        <a:t>$variavel = 'hello world!';</a:t>
                      </a:r>
                    </a:p>
                    <a:p>
                      <a:r>
                        <a:rPr lang="pt-BR" sz="2800" dirty="0" smtClean="0"/>
                        <a:t>$VARIAVEL = 'HELLO WORLD!';</a:t>
                      </a:r>
                    </a:p>
                    <a:p>
                      <a:r>
                        <a:rPr lang="pt-BR" sz="2800" dirty="0" smtClean="0"/>
                        <a:t>*/						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Imprimindo HTML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Um script PHP geralmente tem como resultado uma página HTML ou um texto</a:t>
            </a:r>
          </a:p>
          <a:p>
            <a:endParaRPr lang="pt-BR" dirty="0" smtClean="0"/>
          </a:p>
          <a:p>
            <a:r>
              <a:rPr lang="pt-BR" dirty="0" smtClean="0"/>
              <a:t>Para gerar este resultado deve-se utilizar uma função de impressão</a:t>
            </a:r>
          </a:p>
          <a:p>
            <a:pPr lvl="1"/>
            <a:r>
              <a:rPr lang="pt-BR" dirty="0" smtClean="0"/>
              <a:t>Print, print_r, echo, var_dump, print_r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1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Imprimindo HTML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780312"/>
              </p:ext>
            </p:extLst>
          </p:nvPr>
        </p:nvGraphicFramePr>
        <p:xfrm>
          <a:off x="457200" y="2001033"/>
          <a:ext cx="8329642" cy="422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642"/>
              </a:tblGrid>
              <a:tr h="4224403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            </a:t>
                      </a:r>
                    </a:p>
                    <a:p>
                      <a:r>
                        <a:rPr lang="pt-BR" sz="2000" dirty="0" smtClean="0"/>
                        <a:t>$varTexto  = 'Texto';</a:t>
                      </a:r>
                    </a:p>
                    <a:p>
                      <a:r>
                        <a:rPr lang="pt-BR" sz="2000" dirty="0" smtClean="0"/>
                        <a:t>		</a:t>
                      </a:r>
                    </a:p>
                    <a:p>
                      <a:r>
                        <a:rPr lang="pt-BR" sz="2000" dirty="0" smtClean="0"/>
                        <a:t>print $varTexto;</a:t>
                      </a:r>
                    </a:p>
                    <a:p>
                      <a:r>
                        <a:rPr lang="pt-BR" sz="2000" dirty="0" smtClean="0"/>
                        <a:t>// ou</a:t>
                      </a:r>
                    </a:p>
                    <a:p>
                      <a:r>
                        <a:rPr lang="pt-BR" sz="2000" dirty="0" smtClean="0"/>
                        <a:t>print($varTexto);</a:t>
                      </a:r>
                    </a:p>
                    <a:p>
                      <a:r>
                        <a:rPr lang="pt-BR" sz="2000" dirty="0" smtClean="0"/>
                        <a:t>			</a:t>
                      </a:r>
                    </a:p>
                    <a:p>
                      <a:r>
                        <a:rPr lang="pt-BR" sz="2000" dirty="0" smtClean="0"/>
                        <a:t>echo $varTexto;</a:t>
                      </a:r>
                    </a:p>
                    <a:p>
                      <a:r>
                        <a:rPr lang="pt-BR" sz="2000" dirty="0" smtClean="0"/>
                        <a:t>// ou</a:t>
                      </a:r>
                    </a:p>
                    <a:p>
                      <a:r>
                        <a:rPr lang="pt-BR" sz="2000" dirty="0" smtClean="0"/>
                        <a:t>echo($varTexto);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//print tem um retorno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6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Imprimindo HTML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090071"/>
              </p:ext>
            </p:extLst>
          </p:nvPr>
        </p:nvGraphicFramePr>
        <p:xfrm>
          <a:off x="457200" y="1950929"/>
          <a:ext cx="8229600" cy="372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23362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            </a:t>
                      </a:r>
                    </a:p>
                    <a:p>
                      <a:r>
                        <a:rPr lang="pt-BR" sz="2000" dirty="0" smtClean="0"/>
                        <a:t>  $varTexto  = 'Texto';</a:t>
                      </a:r>
                    </a:p>
                    <a:p>
                      <a:r>
                        <a:rPr lang="pt-BR" sz="2000" dirty="0" smtClean="0"/>
                        <a:t>		</a:t>
                      </a:r>
                    </a:p>
                    <a:p>
                      <a:r>
                        <a:rPr lang="pt-BR" sz="2000" dirty="0" smtClean="0"/>
                        <a:t>  //Mostra informações de uma variável como tipagem e   //conteúdo</a:t>
                      </a:r>
                    </a:p>
                    <a:p>
                      <a:r>
                        <a:rPr lang="pt-BR" sz="2000" dirty="0" smtClean="0"/>
                        <a:t>  var_dump($varTexto);</a:t>
                      </a:r>
                    </a:p>
                    <a:p>
                      <a:r>
                        <a:rPr lang="pt-BR" sz="2000" dirty="0" smtClean="0"/>
                        <a:t>			</a:t>
                      </a:r>
                    </a:p>
                    <a:p>
                      <a:r>
                        <a:rPr lang="pt-BR" sz="2000" dirty="0" smtClean="0"/>
                        <a:t>//Imprime informação sobre uma variável de forma legível //(Array)</a:t>
                      </a:r>
                    </a:p>
                    <a:p>
                      <a:r>
                        <a:rPr lang="pt-BR" sz="2000" dirty="0" smtClean="0"/>
                        <a:t>  print_r($varTexto);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2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PHP é uma linguagem de tipagem dinâmica</a:t>
            </a:r>
          </a:p>
          <a:p>
            <a:pPr lvl="1"/>
            <a:r>
              <a:rPr lang="pt-BR" dirty="0" smtClean="0"/>
              <a:t>Uma variável pode conter diferentes tipos de dados durante a execução de um script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 isso, não é necessário declarar tipos as variáveis, o interpretador é encarregado de identificar o tipo conforme o conteúdo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Mesmo assim é possível forçar um tipo para a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3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084388"/>
              </p:ext>
            </p:extLst>
          </p:nvPr>
        </p:nvGraphicFramePr>
        <p:xfrm>
          <a:off x="457200" y="1600200"/>
          <a:ext cx="8229600" cy="475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750496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$var = 'Texto‘;			</a:t>
                      </a:r>
                    </a:p>
                    <a:p>
                      <a:r>
                        <a:rPr lang="pt-BR" sz="3200" dirty="0" smtClean="0"/>
                        <a:t>    var_dump($var);</a:t>
                      </a:r>
                    </a:p>
                    <a:p>
                      <a:r>
                        <a:rPr lang="pt-BR" sz="3200" dirty="0" smtClean="0"/>
                        <a:t>    //:string 'Texto' </a:t>
                      </a:r>
                      <a:r>
                        <a:rPr lang="pt-BR" sz="3200" i="1" dirty="0" smtClean="0"/>
                        <a:t>(length=5)</a:t>
                      </a:r>
                      <a:endParaRPr lang="pt-BR" sz="3200" dirty="0" smtClean="0"/>
                    </a:p>
                    <a:p>
                      <a:r>
                        <a:rPr lang="pt-BR" sz="3200" dirty="0" smtClean="0"/>
                        <a:t>			</a:t>
                      </a:r>
                    </a:p>
                    <a:p>
                      <a:r>
                        <a:rPr lang="pt-BR" sz="3200" dirty="0" smtClean="0"/>
                        <a:t>    $var = 1;			</a:t>
                      </a:r>
                    </a:p>
                    <a:p>
                      <a:r>
                        <a:rPr lang="pt-BR" sz="3200" dirty="0" smtClean="0"/>
                        <a:t>    var_dump($var);</a:t>
                      </a:r>
                    </a:p>
                    <a:p>
                      <a:r>
                        <a:rPr lang="pt-BR" sz="3200" dirty="0" smtClean="0"/>
                        <a:t>    //:int 1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suporta os dados</a:t>
            </a:r>
          </a:p>
          <a:p>
            <a:pPr lvl="1"/>
            <a:r>
              <a:rPr lang="pt-BR" dirty="0" smtClean="0"/>
              <a:t>Inteiro</a:t>
            </a:r>
          </a:p>
          <a:p>
            <a:pPr lvl="1"/>
            <a:r>
              <a:rPr lang="pt-BR" dirty="0" smtClean="0"/>
              <a:t>Ponto flutuante (decimais)</a:t>
            </a:r>
          </a:p>
          <a:p>
            <a:pPr lvl="1"/>
            <a:r>
              <a:rPr lang="pt-BR" dirty="0" smtClean="0"/>
              <a:t>String</a:t>
            </a:r>
          </a:p>
          <a:p>
            <a:pPr lvl="1"/>
            <a:r>
              <a:rPr lang="pt-BR" dirty="0" smtClean="0"/>
              <a:t>Array</a:t>
            </a:r>
          </a:p>
          <a:p>
            <a:pPr lvl="1"/>
            <a:r>
              <a:rPr lang="pt-BR" dirty="0" smtClean="0"/>
              <a:t>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Inteiros</a:t>
            </a:r>
          </a:p>
          <a:p>
            <a:pPr lvl="1"/>
            <a:r>
              <a:rPr lang="pt-BR" dirty="0" smtClean="0"/>
              <a:t>Deve seguir a sintaxe</a:t>
            </a:r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17049"/>
              </p:ext>
            </p:extLst>
          </p:nvPr>
        </p:nvGraphicFramePr>
        <p:xfrm>
          <a:off x="457200" y="2565680"/>
          <a:ext cx="792961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357190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baseline="0" dirty="0" smtClean="0"/>
                        <a:t>   </a:t>
                      </a:r>
                      <a:r>
                        <a:rPr lang="pt-BR" sz="3200" dirty="0" smtClean="0"/>
                        <a:t>$varInteiro = 1234;</a:t>
                      </a:r>
                    </a:p>
                    <a:p>
                      <a:r>
                        <a:rPr lang="pt-BR" sz="3200" dirty="0" smtClean="0"/>
                        <a:t>   echo $varInteiro;</a:t>
                      </a:r>
                    </a:p>
                    <a:p>
                      <a:r>
                        <a:rPr lang="pt-BR" sz="3200" dirty="0" smtClean="0"/>
                        <a:t>	</a:t>
                      </a:r>
                    </a:p>
                    <a:p>
                      <a:r>
                        <a:rPr lang="pt-BR" sz="3200" dirty="0" smtClean="0"/>
                        <a:t>   $varInteiro = -1234;			</a:t>
                      </a:r>
                    </a:p>
                    <a:p>
                      <a:r>
                        <a:rPr lang="pt-BR" sz="3200" dirty="0" smtClean="0"/>
                        <a:t>   echo $varInteiro;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Ponto Flutuante (double ou float)</a:t>
            </a:r>
          </a:p>
          <a:p>
            <a:pPr lvl="1"/>
            <a:r>
              <a:rPr lang="pt-BR" dirty="0" smtClean="0"/>
              <a:t>Deve seguir a sintaxe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31575"/>
              </p:ext>
            </p:extLst>
          </p:nvPr>
        </p:nvGraphicFramePr>
        <p:xfrm>
          <a:off x="796637" y="2864932"/>
          <a:ext cx="76432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255"/>
              </a:tblGrid>
              <a:tr h="3147561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$varFlutuante = 12.34;</a:t>
                      </a:r>
                    </a:p>
                    <a:p>
                      <a:r>
                        <a:rPr lang="pt-BR" sz="2000" dirty="0" smtClean="0"/>
                        <a:t>    echo $varFlutuante;</a:t>
                      </a:r>
                    </a:p>
                    <a:p>
                      <a:r>
                        <a:rPr lang="pt-BR" sz="2000" dirty="0" smtClean="0"/>
                        <a:t>	</a:t>
                      </a:r>
                    </a:p>
                    <a:p>
                      <a:r>
                        <a:rPr lang="pt-BR" sz="2000" dirty="0" smtClean="0"/>
                        <a:t>    $varFlutuante = 12e3;			</a:t>
                      </a:r>
                    </a:p>
                    <a:p>
                      <a:r>
                        <a:rPr lang="pt-BR" sz="2000" dirty="0" smtClean="0"/>
                        <a:t>    echo $</a:t>
                      </a:r>
                      <a:r>
                        <a:rPr lang="pt-BR" sz="2000" dirty="0" err="1" smtClean="0"/>
                        <a:t>varFlutuante</a:t>
                      </a:r>
                      <a:r>
                        <a:rPr lang="pt-BR" sz="2000" dirty="0" smtClean="0"/>
                        <a:t>; //12000</a:t>
                      </a:r>
                    </a:p>
                    <a:p>
                      <a:r>
                        <a:rPr lang="pt-BR" sz="2000" dirty="0" smtClean="0"/>
                        <a:t>	</a:t>
                      </a:r>
                    </a:p>
                    <a:p>
                      <a:r>
                        <a:rPr lang="pt-BR" sz="2000" dirty="0" smtClean="0"/>
                        <a:t>    $varFlutuante = -12.34;</a:t>
                      </a:r>
                    </a:p>
                    <a:p>
                      <a:r>
                        <a:rPr lang="pt-BR" sz="2000" dirty="0" smtClean="0"/>
                        <a:t>    echo $varFlutuante;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9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Noções básicas de PHP - I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 descr="https://i.ytimg.com/vi/PzZfXRiiIUU/hq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379" y="2019806"/>
            <a:ext cx="4953034" cy="3714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Strings</a:t>
            </a:r>
          </a:p>
          <a:p>
            <a:pPr lvl="1"/>
            <a:r>
              <a:rPr lang="pt-BR" dirty="0" smtClean="0"/>
              <a:t>As strings poderão ser atribuídas de duas maneiras:</a:t>
            </a:r>
          </a:p>
          <a:p>
            <a:pPr lvl="1"/>
            <a:r>
              <a:rPr lang="pt-BR" dirty="0" smtClean="0"/>
              <a:t>Aspas simples (‘)</a:t>
            </a:r>
          </a:p>
          <a:p>
            <a:pPr lvl="2"/>
            <a:r>
              <a:rPr lang="pt-BR" dirty="0" smtClean="0"/>
              <a:t>O valor será exatamente o que está contido entre aspas, exceto \\ e \’</a:t>
            </a:r>
          </a:p>
          <a:p>
            <a:pPr lvl="1"/>
            <a:r>
              <a:rPr lang="pt-BR" dirty="0" smtClean="0"/>
              <a:t>Aspas duplas (“”)</a:t>
            </a:r>
          </a:p>
          <a:p>
            <a:pPr lvl="2"/>
            <a:r>
              <a:rPr lang="pt-BR" dirty="0" smtClean="0"/>
              <a:t>Se existir alguma variável ou caracter de escape ele será expandido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0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800138"/>
              </p:ext>
            </p:extLst>
          </p:nvPr>
        </p:nvGraphicFramePr>
        <p:xfrm>
          <a:off x="457200" y="1763039"/>
          <a:ext cx="8229600" cy="422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224402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$varString1 = 'PHP';</a:t>
                      </a:r>
                    </a:p>
                    <a:p>
                      <a:r>
                        <a:rPr lang="pt-BR" sz="2400" dirty="0" smtClean="0"/>
                        <a:t>    $varString2 = '----$varString1----\nTexto';</a:t>
                      </a:r>
                    </a:p>
                    <a:p>
                      <a:r>
                        <a:rPr lang="pt-BR" sz="2400" dirty="0" smtClean="0"/>
                        <a:t>    echo $varString2;</a:t>
                      </a:r>
                    </a:p>
                    <a:p>
                      <a:r>
                        <a:rPr lang="pt-BR" sz="2400" dirty="0" smtClean="0"/>
                        <a:t>    //----$varString1----\nTexto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$varString1 = 'PHP';</a:t>
                      </a:r>
                    </a:p>
                    <a:p>
                      <a:r>
                        <a:rPr lang="pt-BR" sz="2400" dirty="0" smtClean="0"/>
                        <a:t>    $varString2 = "----$varString1----\nTexto";</a:t>
                      </a:r>
                    </a:p>
                    <a:p>
                      <a:r>
                        <a:rPr lang="pt-BR" sz="2400" dirty="0" smtClean="0"/>
                        <a:t>    echo $varString2;</a:t>
                      </a:r>
                    </a:p>
                    <a:p>
                      <a:r>
                        <a:rPr lang="pt-BR" sz="2400" dirty="0" smtClean="0"/>
                        <a:t>    //----PHP---- Texto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9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Por questões de performance é recomendado sempre utilizar aspas simples</a:t>
            </a:r>
          </a:p>
          <a:p>
            <a:pPr lvl="1"/>
            <a:r>
              <a:rPr lang="pt-BR" dirty="0" smtClean="0"/>
              <a:t>Com aspas duplas cada caracter da string é analisado em busca de caracter de escape ou uma variável para realizar a substituição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9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Lista de caracteres de escape</a:t>
            </a:r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2711"/>
              </p:ext>
            </p:extLst>
          </p:nvPr>
        </p:nvGraphicFramePr>
        <p:xfrm>
          <a:off x="457200" y="2549038"/>
          <a:ext cx="7972816" cy="300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37"/>
                <a:gridCol w="6546779"/>
              </a:tblGrid>
              <a:tr h="432156">
                <a:tc>
                  <a:txBody>
                    <a:bodyPr/>
                    <a:lstStyle/>
                    <a:p>
                      <a:r>
                        <a:rPr lang="pt-BR" dirty="0" smtClean="0"/>
                        <a:t>Sintaxe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Nova linha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Tabulação horizontal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\\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própria</a:t>
                      </a:r>
                      <a:r>
                        <a:rPr lang="pt-BR" baseline="0" dirty="0" smtClean="0"/>
                        <a:t> barra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\$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símbolo $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\’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Aspas simples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\’’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Aspas duplas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1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Array</a:t>
            </a:r>
          </a:p>
          <a:p>
            <a:pPr lvl="1"/>
            <a:r>
              <a:rPr lang="pt-BR" dirty="0" smtClean="0"/>
              <a:t>Em PHP arrays podem ser considerados mapeamentos ou vetores indexados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Dicionário que pode ser acessado pelo índice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Os índices podem ser de qualquer tipo de dados e não só inteiros. Se forem inteiros, não precisa ser uma sequência (1,2,3)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1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6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465052"/>
              </p:ext>
            </p:extLst>
          </p:nvPr>
        </p:nvGraphicFramePr>
        <p:xfrm>
          <a:off x="796637" y="1754413"/>
          <a:ext cx="78487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761"/>
              </a:tblGrid>
              <a:tr h="4633861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$cor    = Array();</a:t>
                      </a:r>
                    </a:p>
                    <a:p>
                      <a:r>
                        <a:rPr lang="pt-BR" sz="2000" dirty="0" smtClean="0"/>
                        <a:t>    $cor[1] = 'Vermelho';</a:t>
                      </a:r>
                    </a:p>
                    <a:p>
                      <a:r>
                        <a:rPr lang="pt-BR" sz="2000" baseline="0" dirty="0" smtClean="0"/>
                        <a:t>    </a:t>
                      </a:r>
                      <a:r>
                        <a:rPr lang="pt-BR" sz="2000" dirty="0" smtClean="0"/>
                        <a:t>$cor[2] = 'Verde';</a:t>
                      </a:r>
                    </a:p>
                    <a:p>
                      <a:r>
                        <a:rPr lang="pt-BR" sz="2000" dirty="0" smtClean="0"/>
                        <a:t>    $cor[4] = 'Azul';</a:t>
                      </a:r>
                    </a:p>
                    <a:p>
                      <a:r>
                        <a:rPr lang="pt-BR" sz="2000" dirty="0" smtClean="0"/>
                        <a:t>    $cor['Amarelo'] = 1;	</a:t>
                      </a:r>
                    </a:p>
                    <a:p>
                      <a:r>
                        <a:rPr lang="pt-BR" sz="2000" dirty="0" smtClean="0"/>
                        <a:t>    </a:t>
                      </a:r>
                      <a:r>
                        <a:rPr lang="pt-BR" sz="2000" dirty="0" err="1" smtClean="0"/>
                        <a:t>print_r</a:t>
                      </a:r>
                      <a:r>
                        <a:rPr lang="pt-BR" sz="2000" dirty="0" smtClean="0"/>
                        <a:t>($cor);</a:t>
                      </a:r>
                    </a:p>
                    <a:p>
                      <a:r>
                        <a:rPr lang="pt-BR" sz="2000" dirty="0" smtClean="0"/>
                        <a:t>	</a:t>
                      </a:r>
                    </a:p>
                    <a:p>
                      <a:r>
                        <a:rPr lang="pt-BR" sz="2000" dirty="0" smtClean="0"/>
                        <a:t>    //Indexação automática</a:t>
                      </a:r>
                    </a:p>
                    <a:p>
                      <a:r>
                        <a:rPr lang="pt-BR" sz="2000" dirty="0" smtClean="0"/>
                        <a:t>    $cor    = Array();</a:t>
                      </a:r>
                    </a:p>
                    <a:p>
                      <a:r>
                        <a:rPr lang="pt-BR" sz="2000" dirty="0" smtClean="0"/>
                        <a:t>    $cor[] = 'Vermelho';</a:t>
                      </a:r>
                    </a:p>
                    <a:p>
                      <a:r>
                        <a:rPr lang="pt-BR" sz="2000" dirty="0" smtClean="0"/>
                        <a:t>    $cor[] = 'Verde';</a:t>
                      </a:r>
                    </a:p>
                    <a:p>
                      <a:r>
                        <a:rPr lang="pt-BR" sz="2000" dirty="0" smtClean="0"/>
                        <a:t>    $cor[] = 'Azul';</a:t>
                      </a:r>
                    </a:p>
                    <a:p>
                      <a:r>
                        <a:rPr lang="pt-BR" sz="2000" dirty="0" smtClean="0"/>
                        <a:t>    print_r($cor);	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5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45965"/>
              </p:ext>
            </p:extLst>
          </p:nvPr>
        </p:nvGraphicFramePr>
        <p:xfrm>
          <a:off x="796637" y="1825669"/>
          <a:ext cx="7702167" cy="424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167"/>
              </a:tblGrid>
              <a:tr h="4249455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//Atribuição</a:t>
                      </a:r>
                      <a:r>
                        <a:rPr lang="pt-BR" sz="2400" baseline="0" dirty="0" smtClean="0"/>
                        <a:t> inicial</a:t>
                      </a:r>
                      <a:endParaRPr lang="pt-BR" sz="2400" dirty="0" smtClean="0"/>
                    </a:p>
                    <a:p>
                      <a:r>
                        <a:rPr lang="pt-BR" sz="2400" dirty="0" smtClean="0"/>
                        <a:t>    $cor = Array(1=&gt;'Vermelho',2=&gt;'Verde',4=&gt;'Azul', 'Amarelo'=&gt;1);	</a:t>
                      </a:r>
                    </a:p>
                    <a:p>
                      <a:r>
                        <a:rPr lang="pt-BR" sz="2400" dirty="0" smtClean="0"/>
                        <a:t>    print_r($cor);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$cor = Array('Vermelho','Verde','Azul','Amarelo'=&gt;1);</a:t>
                      </a:r>
                    </a:p>
                    <a:p>
                      <a:r>
                        <a:rPr lang="pt-BR" sz="2400" dirty="0" smtClean="0"/>
                        <a:t>    print_r($cor);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4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304409"/>
              </p:ext>
            </p:extLst>
          </p:nvPr>
        </p:nvGraphicFramePr>
        <p:xfrm>
          <a:off x="661501" y="1779465"/>
          <a:ext cx="7881250" cy="452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1250"/>
              </a:tblGrid>
              <a:tr h="452112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  //Array</a:t>
                      </a:r>
                      <a:r>
                        <a:rPr lang="pt-BR" sz="2800" baseline="0" dirty="0" smtClean="0"/>
                        <a:t> multidimensional</a:t>
                      </a:r>
                      <a:endParaRPr lang="pt-BR" sz="2800" dirty="0" smtClean="0"/>
                    </a:p>
                    <a:p>
                      <a:r>
                        <a:rPr lang="pt-BR" sz="2800" dirty="0" smtClean="0"/>
                        <a:t>    $cor    = Array();</a:t>
                      </a:r>
                    </a:p>
                    <a:p>
                      <a:r>
                        <a:rPr lang="pt-BR" sz="2800" dirty="0" smtClean="0"/>
                        <a:t>    $cor[1] = 'Vermelho';</a:t>
                      </a:r>
                    </a:p>
                    <a:p>
                      <a:r>
                        <a:rPr lang="pt-BR" sz="2800" dirty="0" smtClean="0"/>
                        <a:t>    $cor[2] = 'Verde';</a:t>
                      </a:r>
                    </a:p>
                    <a:p>
                      <a:r>
                        <a:rPr lang="pt-BR" sz="2800" baseline="0" dirty="0" smtClean="0"/>
                        <a:t>    </a:t>
                      </a:r>
                      <a:r>
                        <a:rPr lang="pt-BR" sz="2800" dirty="0" smtClean="0"/>
                        <a:t>$cor[3] = 'Azul';	</a:t>
                      </a:r>
                    </a:p>
                    <a:p>
                      <a:r>
                        <a:rPr lang="pt-BR" sz="2800" dirty="0" smtClean="0"/>
                        <a:t>    $cor[4] = Array('Amarelo','Branco','Preto');</a:t>
                      </a:r>
                    </a:p>
                    <a:p>
                      <a:r>
                        <a:rPr lang="pt-BR" sz="2800" dirty="0" smtClean="0"/>
                        <a:t>	</a:t>
                      </a:r>
                    </a:p>
                    <a:p>
                      <a:r>
                        <a:rPr lang="pt-BR" sz="2800" dirty="0" smtClean="0"/>
                        <a:t>   print_r($cor);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acessar alguma posição do </a:t>
            </a:r>
            <a:r>
              <a:rPr lang="pt-BR" dirty="0" err="1" smtClean="0"/>
              <a:t>array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00226"/>
              </p:ext>
            </p:extLst>
          </p:nvPr>
        </p:nvGraphicFramePr>
        <p:xfrm>
          <a:off x="890688" y="2636721"/>
          <a:ext cx="7564381" cy="303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381"/>
              </a:tblGrid>
              <a:tr h="303757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 $cor = </a:t>
                      </a:r>
                      <a:r>
                        <a:rPr lang="pt-BR" sz="2800" dirty="0" err="1" smtClean="0"/>
                        <a:t>Array</a:t>
                      </a:r>
                      <a:r>
                        <a:rPr lang="pt-BR" sz="2800" dirty="0" smtClean="0"/>
                        <a:t>(1=&gt;'Vermelho',2=&gt;'Verde',4=&gt;'Azul', 'Amarelo'=&gt;1);	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err="1" smtClean="0"/>
                        <a:t>echo</a:t>
                      </a:r>
                      <a:r>
                        <a:rPr lang="pt-BR" sz="2800" dirty="0" smtClean="0"/>
                        <a:t> $cor[1];</a:t>
                      </a:r>
                    </a:p>
                    <a:p>
                      <a:r>
                        <a:rPr lang="pt-BR" sz="2800" dirty="0" err="1" smtClean="0"/>
                        <a:t>echo</a:t>
                      </a:r>
                      <a:r>
                        <a:rPr lang="pt-BR" sz="2800" dirty="0" smtClean="0"/>
                        <a:t> $cor[‘Amarelo’];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Listas</a:t>
            </a:r>
          </a:p>
          <a:p>
            <a:pPr lvl="1"/>
            <a:r>
              <a:rPr lang="pt-BR" dirty="0" smtClean="0"/>
              <a:t>São utilizadas para atribuições múltiplas</a:t>
            </a:r>
          </a:p>
          <a:p>
            <a:pPr lvl="2"/>
            <a:r>
              <a:rPr lang="pt-BR" dirty="0" smtClean="0"/>
              <a:t>Pode-se atribuir valores que estão em um array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56946"/>
              </p:ext>
            </p:extLst>
          </p:nvPr>
        </p:nvGraphicFramePr>
        <p:xfrm>
          <a:off x="595152" y="2962144"/>
          <a:ext cx="7922546" cy="32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546"/>
              </a:tblGrid>
              <a:tr h="321471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list($a, $b, $c) = array("a", "b", "c");</a:t>
                      </a:r>
                    </a:p>
                    <a:p>
                      <a:r>
                        <a:rPr lang="pt-BR" sz="3200" dirty="0" smtClean="0"/>
                        <a:t>    echo $a;</a:t>
                      </a:r>
                    </a:p>
                    <a:p>
                      <a:r>
                        <a:rPr lang="pt-BR" sz="3200" dirty="0" smtClean="0"/>
                        <a:t>    echo $b;</a:t>
                      </a:r>
                    </a:p>
                    <a:p>
                      <a:r>
                        <a:rPr lang="pt-BR" sz="3200" dirty="0" smtClean="0"/>
                        <a:t>    echo $c;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701458" y="1600200"/>
            <a:ext cx="8156822" cy="4829196"/>
          </a:xfrm>
        </p:spPr>
        <p:txBody>
          <a:bodyPr>
            <a:normAutofit/>
          </a:bodyPr>
          <a:lstStyle/>
          <a:p>
            <a:r>
              <a:rPr lang="pt-BR" dirty="0" smtClean="0"/>
              <a:t>Extensão de arquivos</a:t>
            </a:r>
          </a:p>
          <a:p>
            <a:r>
              <a:rPr lang="pt-BR" dirty="0" smtClean="0"/>
              <a:t>Sintaxe Básica</a:t>
            </a:r>
          </a:p>
          <a:p>
            <a:r>
              <a:rPr lang="pt-BR" dirty="0" smtClean="0"/>
              <a:t>Nome de Variáveis</a:t>
            </a:r>
          </a:p>
          <a:p>
            <a:r>
              <a:rPr lang="pt-BR" dirty="0" smtClean="0"/>
              <a:t>Comentários</a:t>
            </a:r>
          </a:p>
          <a:p>
            <a:r>
              <a:rPr lang="pt-BR" dirty="0" smtClean="0"/>
              <a:t>Imprimindo HTML</a:t>
            </a:r>
          </a:p>
          <a:p>
            <a:r>
              <a:rPr lang="pt-BR" dirty="0" smtClean="0"/>
              <a:t>Tipos de Variáveis</a:t>
            </a:r>
          </a:p>
          <a:p>
            <a:r>
              <a:rPr lang="pt-BR" dirty="0" smtClean="0"/>
              <a:t>Palavras reservadas do PHP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Listas</a:t>
            </a:r>
          </a:p>
          <a:p>
            <a:pPr lvl="1"/>
            <a:r>
              <a:rPr lang="pt-BR" dirty="0" smtClean="0"/>
              <a:t>Somente irá funcionar para índices numérico e que iniciam do 0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Caso contrário será disparado uma exceção na atribuição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1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Booleano</a:t>
            </a:r>
          </a:p>
          <a:p>
            <a:pPr lvl="1"/>
            <a:r>
              <a:rPr lang="pt-BR" dirty="0" smtClean="0"/>
              <a:t>Tipo mais simples</a:t>
            </a:r>
          </a:p>
          <a:p>
            <a:pPr lvl="1"/>
            <a:r>
              <a:rPr lang="pt-BR" dirty="0" smtClean="0"/>
              <a:t>Pode ser true ou false</a:t>
            </a:r>
          </a:p>
          <a:p>
            <a:pPr lvl="2"/>
            <a:r>
              <a:rPr lang="pt-BR" dirty="0" smtClean="0"/>
              <a:t>Ambas case-insensitive</a:t>
            </a:r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83269"/>
              </p:ext>
            </p:extLst>
          </p:nvPr>
        </p:nvGraphicFramePr>
        <p:xfrm>
          <a:off x="457200" y="3411519"/>
          <a:ext cx="7786742" cy="271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42"/>
              </a:tblGrid>
              <a:tr h="2714644">
                <a:tc>
                  <a:txBody>
                    <a:bodyPr/>
                    <a:lstStyle/>
                    <a:p>
                      <a:r>
                        <a:rPr lang="pt-BR" sz="4000" dirty="0" smtClean="0"/>
                        <a:t>&lt;?php</a:t>
                      </a:r>
                    </a:p>
                    <a:p>
                      <a:r>
                        <a:rPr lang="pt-BR" sz="4000" dirty="0" smtClean="0"/>
                        <a:t>    $verdadeiro = true;</a:t>
                      </a:r>
                    </a:p>
                    <a:p>
                      <a:r>
                        <a:rPr lang="pt-BR" sz="4000" dirty="0" smtClean="0"/>
                        <a:t>    $falso      = false;</a:t>
                      </a:r>
                    </a:p>
                    <a:p>
                      <a:r>
                        <a:rPr lang="pt-BR" sz="4000" dirty="0" smtClean="0"/>
                        <a:t>?&gt;</a:t>
                      </a:r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5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Transformação de tipos (casts)</a:t>
            </a:r>
          </a:p>
          <a:p>
            <a:pPr lvl="1"/>
            <a:r>
              <a:rPr lang="pt-BR" dirty="0" smtClean="0"/>
              <a:t>Ao realizar uma operação entre dois tipos diferentes o PHP converte automaticamente (Coersão)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69100"/>
              </p:ext>
            </p:extLst>
          </p:nvPr>
        </p:nvGraphicFramePr>
        <p:xfrm>
          <a:off x="457200" y="3108643"/>
          <a:ext cx="802784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844"/>
              </a:tblGrid>
              <a:tr h="2928958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$valor = "1";          //$valor é uma string</a:t>
                      </a:r>
                    </a:p>
                    <a:p>
                      <a:r>
                        <a:rPr lang="pt-BR" sz="3200" dirty="0" smtClean="0"/>
                        <a:t>    $valor = $valor + 1;   //$valor é inteiro</a:t>
                      </a:r>
                    </a:p>
                    <a:p>
                      <a:r>
                        <a:rPr lang="pt-BR" sz="3200" dirty="0" smtClean="0"/>
                        <a:t>    $valor = $valor + 3.7; //$valor é double</a:t>
                      </a:r>
                    </a:p>
                    <a:p>
                      <a:r>
                        <a:rPr lang="pt-BR" sz="3200" dirty="0" smtClean="0"/>
                        <a:t>    $valor = 1 + 1.5;      //$valor é double	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Transformação de tipos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transformação pode ser realizada também manualmente (typecasting)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Basta colocar o tipo antes da variável entre parênteses</a:t>
            </a:r>
          </a:p>
        </p:txBody>
      </p:sp>
    </p:spTree>
    <p:extLst>
      <p:ext uri="{BB962C8B-B14F-4D97-AF65-F5344CB8AC3E}">
        <p14:creationId xmlns:p14="http://schemas.microsoft.com/office/powerpoint/2010/main" val="38510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651094"/>
              </p:ext>
            </p:extLst>
          </p:nvPr>
        </p:nvGraphicFramePr>
        <p:xfrm>
          <a:off x="514907" y="1944578"/>
          <a:ext cx="81531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105"/>
              </a:tblGrid>
              <a:tr h="228601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$valor = 15; 	</a:t>
                      </a:r>
                      <a:r>
                        <a:rPr lang="pt-BR" sz="2400" baseline="0" dirty="0" smtClean="0"/>
                        <a:t>           </a:t>
                      </a:r>
                      <a:r>
                        <a:rPr lang="pt-BR" sz="2400" dirty="0" smtClean="0"/>
                        <a:t>    // $valor é integer (15)</a:t>
                      </a:r>
                    </a:p>
                    <a:p>
                      <a:r>
                        <a:rPr lang="pt-BR" sz="2400" baseline="0" dirty="0" smtClean="0"/>
                        <a:t>    </a:t>
                      </a:r>
                      <a:r>
                        <a:rPr lang="pt-BR" sz="2400" dirty="0" smtClean="0"/>
                        <a:t>$valor = (double)$valor;  // $valor é double (15.0)</a:t>
                      </a:r>
                    </a:p>
                    <a:p>
                      <a:r>
                        <a:rPr lang="pt-BR" sz="2400" dirty="0" smtClean="0"/>
                        <a:t>    $valor = 3.9 	</a:t>
                      </a:r>
                      <a:r>
                        <a:rPr lang="pt-BR" sz="2400" baseline="0" dirty="0" smtClean="0"/>
                        <a:t>             </a:t>
                      </a:r>
                      <a:r>
                        <a:rPr lang="pt-BR" sz="2400" dirty="0" smtClean="0"/>
                        <a:t> // $valor é double (3.9)</a:t>
                      </a:r>
                    </a:p>
                    <a:p>
                      <a:r>
                        <a:rPr lang="pt-BR" sz="2400" dirty="0" smtClean="0"/>
                        <a:t>    $valor = (int) $valor       // $valor é integer (3) o valor é truncado 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Tipos de Cast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71472" y="2500309"/>
          <a:ext cx="8072494" cy="257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247"/>
                <a:gridCol w="4036247"/>
              </a:tblGrid>
              <a:tr h="367395">
                <a:tc>
                  <a:txBody>
                    <a:bodyPr/>
                    <a:lstStyle/>
                    <a:p>
                      <a:r>
                        <a:rPr lang="pt-BR" dirty="0" smtClean="0"/>
                        <a:t>Cast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Conversão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(int), (integer) 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 para inteiro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(real), (double), (float)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 para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 para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pt-BR" dirty="0" smtClean="0"/>
                        <a:t>(array)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Converte para array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pt-BR" dirty="0" smtClean="0"/>
                        <a:t>(object)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Converte para objeto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r>
                        <a:rPr lang="pt-BR" dirty="0" smtClean="0"/>
                        <a:t>(bool)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Converte para booleano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Palavras reservadas do PHP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Existe uma lista de palavras chaves do PHP que representam alguma coisa é são chamadas de construtores de linguagens</a:t>
            </a:r>
          </a:p>
          <a:p>
            <a:endParaRPr lang="pt-BR" dirty="0" smtClean="0"/>
          </a:p>
          <a:p>
            <a:r>
              <a:rPr lang="pt-BR" dirty="0" smtClean="0"/>
              <a:t>Não é recomendado o uso desta palavras em nome de constantes, classes, funções ou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9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Palavras reservadas do PHP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62787"/>
              </p:ext>
            </p:extLst>
          </p:nvPr>
        </p:nvGraphicFramePr>
        <p:xfrm>
          <a:off x="679117" y="1728593"/>
          <a:ext cx="7901210" cy="469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2984"/>
                <a:gridCol w="1267500"/>
                <a:gridCol w="1580242"/>
                <a:gridCol w="1580242"/>
                <a:gridCol w="1580242"/>
              </a:tblGrid>
              <a:tr h="319842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__halt_compiler()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Abstract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And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Array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Break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Callable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Case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Catch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Class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Clone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Const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Continue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Declare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Default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Echo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Else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Elseif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Empty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Enddeclare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Endfor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Endforeach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Endif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Endswitch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Endwhile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Eval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Exit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Extends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Final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Finally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Foreach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Function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Global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Goto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Implements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Include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Include_once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Instanceof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Insteadof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Interface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Isset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List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Namespace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New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Print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Private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Protected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Public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Require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Require_once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Return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Static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Switch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Throw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Trait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Try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Unset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Use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While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Xor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smtClean="0"/>
                        <a:t>yeld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122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8" y="1741118"/>
            <a:ext cx="7665928" cy="45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679116" y="432329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617155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59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Extensão de arquivos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arquivos PHP podem ter dois tipos de extensão: .php e .inc.</a:t>
            </a:r>
          </a:p>
          <a:p>
            <a:endParaRPr lang="pt-BR" dirty="0" smtClean="0"/>
          </a:p>
          <a:p>
            <a:r>
              <a:rPr lang="pt-BR" dirty="0" smtClean="0"/>
              <a:t>Todos tem a mesma funcionalidade, porém, um arquivo .php pode ser acessado via URL já um arquivo .inc somente pode ser incluído</a:t>
            </a:r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4" y="1753644"/>
            <a:ext cx="7189939" cy="395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678488"/>
            <a:ext cx="7891398" cy="378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5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40909"/>
            <a:ext cx="7432962" cy="41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4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7" y="1678488"/>
            <a:ext cx="7828767" cy="294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4508654"/>
            <a:ext cx="7407910" cy="11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Básica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código PHP pode ficar embutido junto ao próprio HTML</a:t>
            </a:r>
          </a:p>
          <a:p>
            <a:endParaRPr lang="pt-BR" dirty="0" smtClean="0"/>
          </a:p>
          <a:p>
            <a:r>
              <a:rPr lang="pt-BR" dirty="0" smtClean="0"/>
              <a:t>O interpretador írá reconhecer que trata-se de PHP pelas seguintes tags: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5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Básica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835824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    comandos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smtClean="0"/>
                        <a:t>&lt;?</a:t>
                      </a:r>
                    </a:p>
                    <a:p>
                      <a:r>
                        <a:rPr lang="pt-BR" sz="2800" dirty="0" smtClean="0"/>
                        <a:t>    comandos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smtClean="0"/>
                        <a:t>&lt;script</a:t>
                      </a:r>
                      <a:r>
                        <a:rPr lang="pt-BR" sz="2800" baseline="0" dirty="0" smtClean="0"/>
                        <a:t> language=“php”&gt;</a:t>
                      </a:r>
                    </a:p>
                    <a:p>
                      <a:r>
                        <a:rPr lang="pt-BR" sz="2800" baseline="0" dirty="0" smtClean="0"/>
                        <a:t>    comandos</a:t>
                      </a:r>
                    </a:p>
                    <a:p>
                      <a:r>
                        <a:rPr lang="pt-BR" sz="2800" dirty="0" smtClean="0"/>
                        <a:t>&lt;/script&gt;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Básica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 primeira e a segunda maneira são as mais utilizadas por serem mais simples</a:t>
            </a:r>
          </a:p>
          <a:p>
            <a:endParaRPr lang="pt-BR" dirty="0" smtClean="0"/>
          </a:p>
          <a:p>
            <a:r>
              <a:rPr lang="pt-BR" dirty="0" smtClean="0"/>
              <a:t>Toda instrução PHP deverá ser encerrada com ponto e vírgula, assim como em outras linguagens de programação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92487"/>
              </p:ext>
            </p:extLst>
          </p:nvPr>
        </p:nvGraphicFramePr>
        <p:xfrm>
          <a:off x="1500166" y="4457902"/>
          <a:ext cx="642942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0"/>
              </a:tblGrid>
              <a:tr h="1714488">
                <a:tc>
                  <a:txBody>
                    <a:bodyPr/>
                    <a:lstStyle/>
                    <a:p>
                      <a:r>
                        <a:rPr lang="pt-BR" sz="3600" dirty="0" smtClean="0"/>
                        <a:t>&lt;?</a:t>
                      </a:r>
                    </a:p>
                    <a:p>
                      <a:r>
                        <a:rPr lang="pt-BR" sz="3600" dirty="0" smtClean="0"/>
                        <a:t>   echo ‘Hello</a:t>
                      </a:r>
                      <a:r>
                        <a:rPr lang="pt-BR" sz="3600" baseline="0" dirty="0" smtClean="0"/>
                        <a:t> World</a:t>
                      </a:r>
                      <a:r>
                        <a:rPr lang="pt-BR" sz="3600" dirty="0" smtClean="0"/>
                        <a:t>’;</a:t>
                      </a:r>
                    </a:p>
                    <a:p>
                      <a:r>
                        <a:rPr lang="pt-BR" sz="3600" dirty="0" smtClean="0"/>
                        <a:t>?&gt;</a:t>
                      </a:r>
                      <a:endParaRPr lang="pt-BR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Nome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385762" y="1500174"/>
            <a:ext cx="8472518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Toda a variável em PHP tem seu nome composto pelo caracter $ e uma string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 segundo caracter DEVE ser uma letra ou “_”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Case </a:t>
            </a:r>
            <a:r>
              <a:rPr lang="pt-BR" dirty="0" err="1" smtClean="0"/>
              <a:t>Sensitive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$php é diferente de $PHP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Evitar utilização de letras maíusculas devido algumas palavras reservadas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6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Nome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11726"/>
              </p:ext>
            </p:extLst>
          </p:nvPr>
        </p:nvGraphicFramePr>
        <p:xfrm>
          <a:off x="611229" y="1970069"/>
          <a:ext cx="7956573" cy="42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573"/>
              </a:tblGrid>
              <a:tr h="4217788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//Declaração correta</a:t>
                      </a:r>
                    </a:p>
                    <a:p>
                      <a:r>
                        <a:rPr lang="pt-BR" sz="2000" dirty="0" smtClean="0"/>
                        <a:t>$_var = 'hello world!';</a:t>
                      </a:r>
                    </a:p>
                    <a:p>
                      <a:r>
                        <a:rPr lang="pt-BR" sz="2000" dirty="0" smtClean="0"/>
                        <a:t>$var  = 'hello world!';</a:t>
                      </a:r>
                    </a:p>
                    <a:p>
                      <a:r>
                        <a:rPr lang="pt-BR" sz="2000" dirty="0" smtClean="0"/>
                        <a:t>			</a:t>
                      </a:r>
                    </a:p>
                    <a:p>
                      <a:r>
                        <a:rPr lang="pt-BR" sz="2000" dirty="0" smtClean="0"/>
                        <a:t>//Declaração incorreta</a:t>
                      </a:r>
                    </a:p>
                    <a:p>
                      <a:r>
                        <a:rPr lang="pt-BR" sz="2000" dirty="0" smtClean="0"/>
                        <a:t>$1var = 'hello world!';</a:t>
                      </a:r>
                    </a:p>
                    <a:p>
                      <a:r>
                        <a:rPr lang="pt-BR" sz="2000" dirty="0" smtClean="0"/>
                        <a:t>$=var = 'hello world!';</a:t>
                      </a:r>
                    </a:p>
                    <a:p>
                      <a:r>
                        <a:rPr lang="pt-BR" sz="2000" dirty="0" smtClean="0"/>
                        <a:t>			</a:t>
                      </a:r>
                    </a:p>
                    <a:p>
                      <a:r>
                        <a:rPr lang="pt-BR" sz="2000" dirty="0" smtClean="0"/>
                        <a:t>//Case sensitive		</a:t>
                      </a:r>
                    </a:p>
                    <a:p>
                      <a:r>
                        <a:rPr lang="pt-BR" sz="2000" dirty="0" smtClean="0"/>
                        <a:t>$variavel = 'hello world!';</a:t>
                      </a:r>
                    </a:p>
                    <a:p>
                      <a:r>
                        <a:rPr lang="pt-BR" sz="2000" dirty="0" smtClean="0"/>
                        <a:t>$VARIAVEL = 'HELLO WORLD!';</a:t>
                      </a:r>
                    </a:p>
                    <a:p>
                      <a:r>
                        <a:rPr lang="pt-BR" sz="2000" dirty="0" smtClean="0"/>
                        <a:t>echo $variavel;</a:t>
                      </a:r>
                    </a:p>
                    <a:p>
                      <a:r>
                        <a:rPr lang="pt-BR" sz="2000" dirty="0" smtClean="0"/>
                        <a:t>echo $VARIAVEL;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0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1245</Words>
  <Application>Microsoft Office PowerPoint</Application>
  <PresentationFormat>Apresentação na tela (4:3)</PresentationFormat>
  <Paragraphs>427</Paragraphs>
  <Slides>44</Slides>
  <Notes>43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29</cp:revision>
  <dcterms:created xsi:type="dcterms:W3CDTF">2020-08-21T15:35:10Z</dcterms:created>
  <dcterms:modified xsi:type="dcterms:W3CDTF">2022-02-10T00:38:37Z</dcterms:modified>
</cp:coreProperties>
</file>