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4"/>
  </p:notesMasterIdLst>
  <p:sldIdLst>
    <p:sldId id="256" r:id="rId2"/>
    <p:sldId id="257" r:id="rId3"/>
    <p:sldId id="263" r:id="rId4"/>
    <p:sldId id="316" r:id="rId5"/>
    <p:sldId id="315" r:id="rId6"/>
    <p:sldId id="314" r:id="rId7"/>
    <p:sldId id="313" r:id="rId8"/>
    <p:sldId id="312" r:id="rId9"/>
    <p:sldId id="311" r:id="rId10"/>
    <p:sldId id="310" r:id="rId11"/>
    <p:sldId id="309" r:id="rId12"/>
    <p:sldId id="308" r:id="rId13"/>
    <p:sldId id="307" r:id="rId14"/>
    <p:sldId id="306" r:id="rId15"/>
    <p:sldId id="305" r:id="rId16"/>
    <p:sldId id="304" r:id="rId17"/>
    <p:sldId id="303" r:id="rId18"/>
    <p:sldId id="302" r:id="rId19"/>
    <p:sldId id="301" r:id="rId20"/>
    <p:sldId id="300" r:id="rId21"/>
    <p:sldId id="299" r:id="rId22"/>
    <p:sldId id="298" r:id="rId23"/>
    <p:sldId id="297" r:id="rId24"/>
    <p:sldId id="296" r:id="rId25"/>
    <p:sldId id="295" r:id="rId26"/>
    <p:sldId id="294" r:id="rId27"/>
    <p:sldId id="293" r:id="rId28"/>
    <p:sldId id="292" r:id="rId29"/>
    <p:sldId id="291" r:id="rId30"/>
    <p:sldId id="290" r:id="rId31"/>
    <p:sldId id="289" r:id="rId32"/>
    <p:sldId id="288" r:id="rId33"/>
    <p:sldId id="287" r:id="rId34"/>
    <p:sldId id="286" r:id="rId35"/>
    <p:sldId id="285" r:id="rId36"/>
    <p:sldId id="284" r:id="rId37"/>
    <p:sldId id="283" r:id="rId38"/>
    <p:sldId id="282" r:id="rId39"/>
    <p:sldId id="281" r:id="rId40"/>
    <p:sldId id="280" r:id="rId41"/>
    <p:sldId id="279" r:id="rId42"/>
    <p:sldId id="278" r:id="rId43"/>
    <p:sldId id="277" r:id="rId44"/>
    <p:sldId id="276" r:id="rId45"/>
    <p:sldId id="275" r:id="rId46"/>
    <p:sldId id="274" r:id="rId47"/>
    <p:sldId id="273" r:id="rId48"/>
    <p:sldId id="272" r:id="rId49"/>
    <p:sldId id="271" r:id="rId50"/>
    <p:sldId id="270" r:id="rId51"/>
    <p:sldId id="269" r:id="rId52"/>
    <p:sldId id="268" r:id="rId53"/>
    <p:sldId id="267" r:id="rId54"/>
    <p:sldId id="266" r:id="rId55"/>
    <p:sldId id="265" r:id="rId56"/>
    <p:sldId id="264" r:id="rId57"/>
    <p:sldId id="332" r:id="rId58"/>
    <p:sldId id="331" r:id="rId59"/>
    <p:sldId id="330" r:id="rId60"/>
    <p:sldId id="329" r:id="rId61"/>
    <p:sldId id="328" r:id="rId62"/>
    <p:sldId id="327" r:id="rId63"/>
    <p:sldId id="326" r:id="rId64"/>
    <p:sldId id="325" r:id="rId65"/>
    <p:sldId id="324" r:id="rId66"/>
    <p:sldId id="323" r:id="rId67"/>
    <p:sldId id="322" r:id="rId68"/>
    <p:sldId id="321" r:id="rId69"/>
    <p:sldId id="320" r:id="rId70"/>
    <p:sldId id="319" r:id="rId71"/>
    <p:sldId id="318" r:id="rId72"/>
    <p:sldId id="339" r:id="rId73"/>
    <p:sldId id="338" r:id="rId74"/>
    <p:sldId id="342" r:id="rId75"/>
    <p:sldId id="341" r:id="rId76"/>
    <p:sldId id="340" r:id="rId77"/>
    <p:sldId id="337" r:id="rId78"/>
    <p:sldId id="336" r:id="rId79"/>
    <p:sldId id="335" r:id="rId80"/>
    <p:sldId id="334" r:id="rId81"/>
    <p:sldId id="333" r:id="rId82"/>
    <p:sldId id="260" r:id="rId8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>
        <p:scale>
          <a:sx n="76" d="100"/>
          <a:sy n="76" d="100"/>
        </p:scale>
        <p:origin x="-2634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Web</a:t>
            </a:r>
            <a:endParaRPr lang="pt-BR" sz="4400" b="1" dirty="0">
              <a:solidFill>
                <a:srgbClr val="ED8B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+mj-lt"/>
              </a:rPr>
              <a:t>Professor: Gelvazio Camargo</a:t>
            </a:r>
            <a:endParaRPr lang="pt-BR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Orientação a Objetos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5043510"/>
          </a:xfrm>
        </p:spPr>
        <p:txBody>
          <a:bodyPr>
            <a:normAutofit/>
          </a:bodyPr>
          <a:lstStyle/>
          <a:p>
            <a:r>
              <a:rPr lang="pt-BR" dirty="0" smtClean="0"/>
              <a:t>Abstração</a:t>
            </a:r>
          </a:p>
          <a:p>
            <a:pPr lvl="1"/>
            <a:r>
              <a:rPr lang="pt-BR" dirty="0" smtClean="0"/>
              <a:t>Capacidade de definir os aspectos essenciais de um contexto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Ignorar as características menos importantes ou de outro contexto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Caracterizar um objeto, identificando um conjunto de valores e operação que estabelecem o seu comportamento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625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Orientação a Objetos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Abstração</a:t>
            </a:r>
          </a:p>
          <a:p>
            <a:pPr lvl="1"/>
            <a:r>
              <a:rPr lang="pt-BR" dirty="0" smtClean="0"/>
              <a:t>Quais as propriedades e operações de um carro?</a:t>
            </a:r>
          </a:p>
          <a:p>
            <a:pPr lvl="1"/>
            <a:endParaRPr lang="pt-BR" dirty="0"/>
          </a:p>
        </p:txBody>
      </p:sp>
      <p:pic>
        <p:nvPicPr>
          <p:cNvPr id="5" name="Picture 2" descr="http://www.rodrigoflausino.com/imagens/desenhos/desenho_15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7391" y="2928934"/>
            <a:ext cx="4211997" cy="2928958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7220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Orientação a Objetos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972072"/>
          </a:xfrm>
        </p:spPr>
        <p:txBody>
          <a:bodyPr>
            <a:normAutofit/>
          </a:bodyPr>
          <a:lstStyle/>
          <a:p>
            <a:r>
              <a:rPr lang="pt-BR" dirty="0" smtClean="0"/>
              <a:t>Abstração</a:t>
            </a:r>
          </a:p>
          <a:p>
            <a:pPr lvl="1"/>
            <a:r>
              <a:rPr lang="pt-BR" dirty="0" smtClean="0"/>
              <a:t>Propriedades</a:t>
            </a:r>
          </a:p>
          <a:p>
            <a:pPr lvl="2"/>
            <a:r>
              <a:rPr lang="pt-BR" dirty="0" smtClean="0"/>
              <a:t>Modelo</a:t>
            </a:r>
          </a:p>
          <a:p>
            <a:pPr lvl="2"/>
            <a:r>
              <a:rPr lang="pt-BR" dirty="0" smtClean="0"/>
              <a:t>Cor</a:t>
            </a:r>
          </a:p>
          <a:p>
            <a:pPr lvl="2"/>
            <a:r>
              <a:rPr lang="pt-BR" dirty="0" smtClean="0"/>
              <a:t>Ano</a:t>
            </a:r>
          </a:p>
          <a:p>
            <a:pPr lvl="2"/>
            <a:r>
              <a:rPr lang="pt-BR" dirty="0" smtClean="0"/>
              <a:t>...</a:t>
            </a:r>
          </a:p>
          <a:p>
            <a:pPr lvl="1"/>
            <a:r>
              <a:rPr lang="pt-BR" dirty="0" smtClean="0"/>
              <a:t>Operações</a:t>
            </a:r>
          </a:p>
          <a:p>
            <a:pPr lvl="2"/>
            <a:r>
              <a:rPr lang="pt-BR" dirty="0" smtClean="0"/>
              <a:t>Abrir/fechar porta</a:t>
            </a:r>
          </a:p>
          <a:p>
            <a:pPr lvl="2"/>
            <a:r>
              <a:rPr lang="pt-BR" dirty="0" smtClean="0"/>
              <a:t>Ligar/desligar</a:t>
            </a:r>
          </a:p>
          <a:p>
            <a:pPr lvl="2"/>
            <a:r>
              <a:rPr lang="pt-BR" dirty="0" smtClean="0"/>
              <a:t>Acelerar/Freiar</a:t>
            </a:r>
          </a:p>
          <a:p>
            <a:pPr lvl="2"/>
            <a:r>
              <a:rPr lang="pt-BR" dirty="0" smtClean="0"/>
              <a:t>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60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Classes e Objetos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972072"/>
          </a:xfrm>
        </p:spPr>
        <p:txBody>
          <a:bodyPr>
            <a:normAutofit/>
          </a:bodyPr>
          <a:lstStyle/>
          <a:p>
            <a:r>
              <a:rPr lang="pt-BR" dirty="0" smtClean="0"/>
              <a:t>Objeto</a:t>
            </a:r>
          </a:p>
          <a:p>
            <a:pPr lvl="1"/>
            <a:r>
              <a:rPr lang="pt-BR" dirty="0" smtClean="0"/>
              <a:t>Entidade do mundo real, concreta ou abstrata que seja aplícavel em um sistema</a:t>
            </a:r>
          </a:p>
          <a:p>
            <a:pPr lvl="2"/>
            <a:r>
              <a:rPr lang="pt-BR" dirty="0" smtClean="0"/>
              <a:t>Concreto: Computador, carro, livro, mercadoria</a:t>
            </a:r>
          </a:p>
          <a:p>
            <a:pPr lvl="2"/>
            <a:r>
              <a:rPr lang="pt-BR" dirty="0" smtClean="0"/>
              <a:t>Abstrata: Transação bancária, Taxa de juros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Podem ser também</a:t>
            </a:r>
          </a:p>
          <a:p>
            <a:pPr lvl="2"/>
            <a:r>
              <a:rPr lang="pt-BR" dirty="0" smtClean="0"/>
              <a:t>Funções: cliente, vendedor</a:t>
            </a:r>
          </a:p>
          <a:p>
            <a:pPr lvl="2"/>
            <a:r>
              <a:rPr lang="pt-BR" dirty="0" smtClean="0"/>
              <a:t>Eventos: compra, telefonema</a:t>
            </a:r>
          </a:p>
          <a:p>
            <a:pPr lvl="2"/>
            <a:r>
              <a:rPr lang="pt-BR" dirty="0" smtClean="0"/>
              <a:t>Interação entre objetos: Item = Compra + Produto</a:t>
            </a:r>
          </a:p>
        </p:txBody>
      </p:sp>
    </p:spTree>
    <p:extLst>
      <p:ext uri="{BB962C8B-B14F-4D97-AF65-F5344CB8AC3E}">
        <p14:creationId xmlns:p14="http://schemas.microsoft.com/office/powerpoint/2010/main" val="24131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Classes e Objetos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972072"/>
          </a:xfrm>
        </p:spPr>
        <p:txBody>
          <a:bodyPr>
            <a:normAutofit/>
          </a:bodyPr>
          <a:lstStyle/>
          <a:p>
            <a:r>
              <a:rPr lang="pt-BR" dirty="0" smtClean="0"/>
              <a:t>Objetos – Exemplo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142976" y="2285992"/>
          <a:ext cx="3071834" cy="2286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1143008"/>
              </a:tblGrid>
              <a:tr h="381003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Carro1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81003">
                <a:tc>
                  <a:txBody>
                    <a:bodyPr/>
                    <a:lstStyle/>
                    <a:p>
                      <a:r>
                        <a:rPr lang="pt-BR" dirty="0" smtClean="0"/>
                        <a:t>Modelo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Fusca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r>
                        <a:rPr lang="pt-BR" dirty="0" smtClean="0"/>
                        <a:t>Cor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Branca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r>
                        <a:rPr lang="pt-BR" dirty="0" smtClean="0"/>
                        <a:t>Quantidade Portas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Ligar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Desligar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000628" y="2285992"/>
          <a:ext cx="3214710" cy="2286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724"/>
                <a:gridCol w="1168986"/>
              </a:tblGrid>
              <a:tr h="381003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Carro2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81003">
                <a:tc>
                  <a:txBody>
                    <a:bodyPr/>
                    <a:lstStyle/>
                    <a:p>
                      <a:r>
                        <a:rPr lang="pt-BR" dirty="0" smtClean="0"/>
                        <a:t>Modelo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Civic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r>
                        <a:rPr lang="pt-BR" dirty="0" smtClean="0"/>
                        <a:t>Cor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Prata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r>
                        <a:rPr lang="pt-BR" dirty="0" smtClean="0"/>
                        <a:t>Quantidade Portas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Ligar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Desligar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https://parachoquescromados.files.wordpress.com/2011/01/fusca-198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04" y="4786322"/>
            <a:ext cx="2345484" cy="16430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9" name="Picture 4" descr="http://www.abla.com.br/wp-content/uploads/2013/05/Honda-Civic-assume-lideran%C3%A7a-entre-sed%C3%A3s-m%C3%A9dio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9256" y="4736735"/>
            <a:ext cx="2357454" cy="16926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37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Classes e Objetos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Classe</a:t>
            </a:r>
          </a:p>
          <a:p>
            <a:pPr lvl="1"/>
            <a:r>
              <a:rPr lang="pt-BR" dirty="0" smtClean="0"/>
              <a:t>Representa uma coleção de objetos que possuem </a:t>
            </a:r>
            <a:r>
              <a:rPr lang="pt-BR" b="1" dirty="0" smtClean="0"/>
              <a:t>características</a:t>
            </a:r>
            <a:r>
              <a:rPr lang="pt-BR" dirty="0" smtClean="0"/>
              <a:t> e </a:t>
            </a:r>
            <a:r>
              <a:rPr lang="pt-BR" b="1" dirty="0" smtClean="0"/>
              <a:t>comportamentos</a:t>
            </a:r>
            <a:r>
              <a:rPr lang="pt-BR" dirty="0" smtClean="0"/>
              <a:t> em comum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Características são representadas por </a:t>
            </a:r>
            <a:r>
              <a:rPr lang="pt-BR" b="1" dirty="0" smtClean="0"/>
              <a:t>atributos</a:t>
            </a:r>
          </a:p>
          <a:p>
            <a:pPr lvl="1"/>
            <a:endParaRPr lang="pt-BR" b="1" dirty="0" smtClean="0"/>
          </a:p>
          <a:p>
            <a:pPr lvl="1"/>
            <a:r>
              <a:rPr lang="pt-BR" dirty="0" smtClean="0"/>
              <a:t>Comportamentos são representados por </a:t>
            </a:r>
            <a:r>
              <a:rPr lang="pt-BR" b="1" dirty="0" smtClean="0"/>
              <a:t>métodos</a:t>
            </a:r>
          </a:p>
          <a:p>
            <a:pPr lvl="2"/>
            <a:r>
              <a:rPr lang="pt-BR" dirty="0" smtClean="0"/>
              <a:t>São a única maneira de interagir</a:t>
            </a:r>
          </a:p>
          <a:p>
            <a:pPr lvl="2"/>
            <a:r>
              <a:rPr lang="pt-BR" dirty="0" smtClean="0"/>
              <a:t>Alteram ou acessam os atributos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87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Classes e Objetos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ctr"/>
            <a:r>
              <a:rPr lang="pt-BR" b="1" dirty="0" smtClean="0"/>
              <a:t>Carros</a:t>
            </a:r>
            <a:endParaRPr lang="pt-BR" b="1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95461" y="2357430"/>
            <a:ext cx="63341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318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Classes e Objetos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Classe</a:t>
            </a:r>
          </a:p>
          <a:p>
            <a:pPr lvl="1"/>
            <a:r>
              <a:rPr lang="pt-BR" dirty="0" smtClean="0"/>
              <a:t>Uma classe </a:t>
            </a:r>
            <a:r>
              <a:rPr lang="pt-BR" b="1" dirty="0" smtClean="0"/>
              <a:t>NÃO</a:t>
            </a:r>
            <a:r>
              <a:rPr lang="pt-BR" dirty="0" smtClean="0"/>
              <a:t> é um OBJETO</a:t>
            </a:r>
          </a:p>
          <a:p>
            <a:pPr lvl="1"/>
            <a:r>
              <a:rPr lang="pt-BR" dirty="0" smtClean="0"/>
              <a:t>A classe é uma representação para criar os objetos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9102" y="3342039"/>
            <a:ext cx="7680550" cy="27860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916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Classes e Objetos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885928"/>
            <a:ext cx="8229600" cy="4972072"/>
          </a:xfrm>
        </p:spPr>
        <p:txBody>
          <a:bodyPr>
            <a:normAutofit/>
          </a:bodyPr>
          <a:lstStyle/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Classe Carro</a:t>
            </a:r>
          </a:p>
          <a:p>
            <a:endParaRPr lang="pt-BR" dirty="0" smtClean="0"/>
          </a:p>
          <a:p>
            <a:r>
              <a:rPr lang="pt-BR" dirty="0" smtClean="0"/>
              <a:t>A classe modela as características que um carro deve ter</a:t>
            </a:r>
          </a:p>
          <a:p>
            <a:r>
              <a:rPr lang="pt-BR" dirty="0" smtClean="0"/>
              <a:t>Com ela podemos criar diferentes carros</a:t>
            </a:r>
          </a:p>
          <a:p>
            <a:pPr lvl="1"/>
            <a:r>
              <a:rPr lang="pt-BR" dirty="0" smtClean="0"/>
              <a:t>Cada carro criado se baseando nisto é um objeto</a:t>
            </a:r>
          </a:p>
          <a:p>
            <a:pPr lvl="2"/>
            <a:r>
              <a:rPr lang="pt-BR" dirty="0" smtClean="0"/>
              <a:t>Fusca preto</a:t>
            </a:r>
          </a:p>
          <a:p>
            <a:pPr lvl="2"/>
            <a:r>
              <a:rPr lang="pt-BR" dirty="0" smtClean="0"/>
              <a:t>Camaro Amarelo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41172" y="1163779"/>
            <a:ext cx="3125413" cy="200026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90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Classes e Objetos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6406" y="1785926"/>
            <a:ext cx="7828768" cy="421484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40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=""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Orientação á Objetos</a:t>
            </a:r>
            <a:endParaRPr lang="pt-BR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9" name="Subtítulo 2">
            <a:extLst>
              <a:ext uri="{FF2B5EF4-FFF2-40B4-BE49-F238E27FC236}">
                <a16:creationId xmlns=""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</p:txBody>
      </p:sp>
      <p:pic>
        <p:nvPicPr>
          <p:cNvPr id="4" name="Picture 2" descr="http://api.ning.com/files/S1qvo3DCIDN5wG1f1u0kMhjazmQTHBqn8pkGtOgzK11HGqS9JInZFJCnqlOdQ2WJYG4YricRa1XQoztN6zCeqWieWzmbfBD*/sextanet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9954" y="1808235"/>
            <a:ext cx="5781675" cy="3990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Classes e Objetos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38410" y="1600200"/>
            <a:ext cx="8491307" cy="5257800"/>
          </a:xfrm>
        </p:spPr>
        <p:txBody>
          <a:bodyPr/>
          <a:lstStyle/>
          <a:p>
            <a:r>
              <a:rPr lang="pt-BR" dirty="0" smtClean="0"/>
              <a:t>A criação de uma classe deve ser feita da seguinte forma: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Os atributos seguem a mesma regra de variáveis, porém, deve se adicionar a visibilidade:</a:t>
            </a:r>
          </a:p>
          <a:p>
            <a:endParaRPr lang="pt-BR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288284"/>
              </p:ext>
            </p:extLst>
          </p:nvPr>
        </p:nvGraphicFramePr>
        <p:xfrm>
          <a:off x="500034" y="2439048"/>
          <a:ext cx="8030191" cy="100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0191"/>
              </a:tblGrid>
              <a:tr h="1000132">
                <a:tc>
                  <a:txBody>
                    <a:bodyPr/>
                    <a:lstStyle/>
                    <a:p>
                      <a:r>
                        <a:rPr lang="pt-BR" dirty="0" smtClean="0"/>
                        <a:t>class nomeDaClasse{</a:t>
                      </a:r>
                    </a:p>
                    <a:p>
                      <a:r>
                        <a:rPr lang="pt-BR" dirty="0" smtClean="0"/>
                        <a:t>    //Código</a:t>
                      </a:r>
                    </a:p>
                    <a:p>
                      <a:r>
                        <a:rPr lang="pt-BR" dirty="0" smtClean="0"/>
                        <a:t>}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91528"/>
              </p:ext>
            </p:extLst>
          </p:nvPr>
        </p:nvGraphicFramePr>
        <p:xfrm>
          <a:off x="500034" y="4939378"/>
          <a:ext cx="8117873" cy="121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7873"/>
              </a:tblGrid>
              <a:tr h="1214446">
                <a:tc>
                  <a:txBody>
                    <a:bodyPr/>
                    <a:lstStyle/>
                    <a:p>
                      <a:r>
                        <a:rPr lang="pt-BR" dirty="0" smtClean="0"/>
                        <a:t>class nomeDaClasse{</a:t>
                      </a:r>
                    </a:p>
                    <a:p>
                      <a:r>
                        <a:rPr lang="pt-BR" dirty="0" smtClean="0"/>
                        <a:t>    //Atributos</a:t>
                      </a:r>
                    </a:p>
                    <a:p>
                      <a:r>
                        <a:rPr lang="pt-BR" dirty="0" smtClean="0"/>
                        <a:t>    public $atributos;</a:t>
                      </a:r>
                    </a:p>
                    <a:p>
                      <a:r>
                        <a:rPr lang="pt-BR" dirty="0" smtClean="0"/>
                        <a:t>}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05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Classes e Objetos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Métodos seguem a mesma regra das </a:t>
            </a:r>
            <a:r>
              <a:rPr lang="pt-BR" i="1" dirty="0" smtClean="0"/>
              <a:t>functions</a:t>
            </a:r>
            <a:r>
              <a:rPr lang="pt-BR" dirty="0" smtClean="0"/>
              <a:t> sendo opcional a visibilidade</a:t>
            </a:r>
          </a:p>
          <a:p>
            <a:pPr lvl="1"/>
            <a:r>
              <a:rPr lang="pt-BR" dirty="0" smtClean="0"/>
              <a:t>Argumentos e retornos funcionam da mesma maneira</a:t>
            </a:r>
          </a:p>
          <a:p>
            <a:pPr lvl="1"/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523855"/>
              </p:ext>
            </p:extLst>
          </p:nvPr>
        </p:nvGraphicFramePr>
        <p:xfrm>
          <a:off x="663879" y="3481848"/>
          <a:ext cx="774108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086"/>
              </a:tblGrid>
              <a:tr h="1071570">
                <a:tc>
                  <a:txBody>
                    <a:bodyPr/>
                    <a:lstStyle/>
                    <a:p>
                      <a:r>
                        <a:rPr lang="pt-BR" dirty="0" smtClean="0"/>
                        <a:t>class nomeDaClasse{</a:t>
                      </a:r>
                    </a:p>
                    <a:p>
                      <a:r>
                        <a:rPr lang="pt-BR" dirty="0" smtClean="0"/>
                        <a:t>    //Atributos</a:t>
                      </a:r>
                    </a:p>
                    <a:p>
                      <a:r>
                        <a:rPr lang="pt-BR" dirty="0" smtClean="0"/>
                        <a:t>    public $atributos;</a:t>
                      </a:r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   //Métodos</a:t>
                      </a:r>
                    </a:p>
                    <a:p>
                      <a:r>
                        <a:rPr lang="pt-BR" dirty="0" smtClean="0"/>
                        <a:t>   public function nomeDoMetodo([parametros]){</a:t>
                      </a:r>
                    </a:p>
                    <a:p>
                      <a:r>
                        <a:rPr lang="pt-BR" dirty="0" smtClean="0"/>
                        <a:t>       //Faz</a:t>
                      </a:r>
                    </a:p>
                    <a:p>
                      <a:r>
                        <a:rPr lang="pt-BR" baseline="0" dirty="0" smtClean="0"/>
                        <a:t>       return [$retorno];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   }</a:t>
                      </a:r>
                    </a:p>
                    <a:p>
                      <a:r>
                        <a:rPr lang="pt-BR" dirty="0" smtClean="0"/>
                        <a:t>}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97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Classes e Objetos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4035" y="1163779"/>
            <a:ext cx="5657981" cy="528641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132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Classes e Objetos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Para criação de um objeto em PHP, deve ser utilizada a instrução </a:t>
            </a:r>
            <a:r>
              <a:rPr lang="pt-BR" b="1" dirty="0" smtClean="0"/>
              <a:t>new</a:t>
            </a:r>
            <a:r>
              <a:rPr lang="pt-BR" dirty="0" smtClean="0"/>
              <a:t> antes do nome da classe</a:t>
            </a:r>
          </a:p>
          <a:p>
            <a:pPr lvl="1"/>
            <a:r>
              <a:rPr lang="pt-BR" dirty="0" smtClean="0"/>
              <a:t>É necessário que o arquivo que contém a classe esteja incluído/requerido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Este comando retorna a instância da classe para utilização, ou seja, o objeto</a:t>
            </a:r>
          </a:p>
        </p:txBody>
      </p:sp>
    </p:spTree>
    <p:extLst>
      <p:ext uri="{BB962C8B-B14F-4D97-AF65-F5344CB8AC3E}">
        <p14:creationId xmlns:p14="http://schemas.microsoft.com/office/powerpoint/2010/main" val="401850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Classes e Objetos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Para que possamos ter acesso aos atributos e métodos deve ser usada a seta (-&gt;) seguido do nome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11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Classes e Objetos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Em PHP</a:t>
            </a:r>
          </a:p>
          <a:p>
            <a:pPr lvl="1"/>
            <a:r>
              <a:rPr lang="pt-BR" dirty="0" smtClean="0"/>
              <a:t>Objetos</a:t>
            </a:r>
            <a:endParaRPr lang="pt-B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1643049"/>
            <a:ext cx="5755543" cy="463903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848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Classes e Objetos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Quando precisamos acessar algum método ou função dentro da classe não temos a sua instância </a:t>
            </a:r>
          </a:p>
          <a:p>
            <a:pPr lvl="1"/>
            <a:r>
              <a:rPr lang="pt-BR" dirty="0" smtClean="0"/>
              <a:t>Para isto deve-se utilizar “$this-&gt;” seguido do atributo ou método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60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Classes e Objetos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4581" y="1163779"/>
            <a:ext cx="4309206" cy="529722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814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Herança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Muitos objetos tem características comuns e podem ser agrupados</a:t>
            </a:r>
          </a:p>
          <a:p>
            <a:endParaRPr lang="pt-BR" dirty="0" smtClean="0"/>
          </a:p>
          <a:p>
            <a:r>
              <a:rPr lang="pt-BR" dirty="0" smtClean="0"/>
              <a:t>A herança permite que uma classe “herde” todas as funcionalidades de uma classe pai, assim terá disponível todos os seus atributos e suas operações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5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Herança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Fazendo uso da herança não precisamos escrever todo o código em comum novamente</a:t>
            </a:r>
          </a:p>
          <a:p>
            <a:endParaRPr lang="pt-BR" dirty="0" smtClean="0"/>
          </a:p>
          <a:p>
            <a:r>
              <a:rPr lang="pt-BR" dirty="0" smtClean="0"/>
              <a:t>Exemplo:</a:t>
            </a:r>
          </a:p>
          <a:p>
            <a:pPr lvl="1"/>
            <a:endParaRPr lang="pt-BR" dirty="0" smtClean="0"/>
          </a:p>
        </p:txBody>
      </p:sp>
      <p:pic>
        <p:nvPicPr>
          <p:cNvPr id="5" name="Picture 2" descr="http://maiseducativo.com.br/wp-content/uploads/2014/12/Colorir-moto-poten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95625" y="3143781"/>
            <a:ext cx="4552653" cy="27520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393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Tópicos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Orientação a Objetos</a:t>
            </a:r>
          </a:p>
          <a:p>
            <a:r>
              <a:rPr lang="pt-BR" dirty="0" smtClean="0"/>
              <a:t>Classes e Objetos</a:t>
            </a:r>
          </a:p>
          <a:p>
            <a:r>
              <a:rPr lang="pt-BR" dirty="0" smtClean="0"/>
              <a:t>Herança</a:t>
            </a:r>
          </a:p>
          <a:p>
            <a:r>
              <a:rPr lang="pt-BR" dirty="0" smtClean="0"/>
              <a:t>Encapsulamento, Construtores/Destrutores</a:t>
            </a:r>
          </a:p>
          <a:p>
            <a:r>
              <a:rPr lang="pt-BR" dirty="0" smtClean="0"/>
              <a:t>Polimorfismo</a:t>
            </a:r>
          </a:p>
          <a:p>
            <a:r>
              <a:rPr lang="pt-BR" dirty="0" smtClean="0"/>
              <a:t>Classes Abstratas</a:t>
            </a:r>
          </a:p>
          <a:p>
            <a:r>
              <a:rPr lang="pt-BR" dirty="0" smtClean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Herança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757758"/>
          </a:xfrm>
        </p:spPr>
        <p:txBody>
          <a:bodyPr>
            <a:normAutofit/>
          </a:bodyPr>
          <a:lstStyle/>
          <a:p>
            <a:r>
              <a:rPr lang="pt-BR" dirty="0" smtClean="0"/>
              <a:t>Quais as propriedades/operações para um objeto moto?</a:t>
            </a:r>
          </a:p>
          <a:p>
            <a:pPr lvl="1"/>
            <a:r>
              <a:rPr lang="pt-BR" dirty="0" smtClean="0"/>
              <a:t>Propriedades</a:t>
            </a:r>
          </a:p>
          <a:p>
            <a:pPr lvl="2"/>
            <a:r>
              <a:rPr lang="pt-BR" dirty="0" smtClean="0"/>
              <a:t>Modelo</a:t>
            </a:r>
          </a:p>
          <a:p>
            <a:pPr lvl="2"/>
            <a:r>
              <a:rPr lang="pt-BR" dirty="0" smtClean="0"/>
              <a:t>Cor</a:t>
            </a:r>
          </a:p>
          <a:p>
            <a:pPr lvl="2"/>
            <a:r>
              <a:rPr lang="pt-BR" dirty="0" smtClean="0"/>
              <a:t>Cilindradas</a:t>
            </a:r>
          </a:p>
          <a:p>
            <a:pPr lvl="1"/>
            <a:r>
              <a:rPr lang="pt-BR" dirty="0" smtClean="0"/>
              <a:t>Operações</a:t>
            </a:r>
          </a:p>
          <a:p>
            <a:pPr lvl="2"/>
            <a:r>
              <a:rPr lang="pt-BR" dirty="0" smtClean="0"/>
              <a:t>ligar</a:t>
            </a:r>
          </a:p>
          <a:p>
            <a:pPr lvl="2"/>
            <a:r>
              <a:rPr lang="pt-BR" dirty="0" smtClean="0"/>
              <a:t>desligar</a:t>
            </a:r>
          </a:p>
          <a:p>
            <a:pPr lvl="2"/>
            <a:r>
              <a:rPr lang="pt-BR" dirty="0" smtClean="0"/>
              <a:t>empinar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10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Herança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A maioria destas opções estão presentes também para carros e teriamos de reescrever todas</a:t>
            </a:r>
          </a:p>
          <a:p>
            <a:endParaRPr lang="pt-BR" dirty="0" smtClean="0"/>
          </a:p>
          <a:p>
            <a:r>
              <a:rPr lang="pt-BR" dirty="0" smtClean="0"/>
              <a:t>Utilizando a herança de orientação a objetos isto não é necessário, basta </a:t>
            </a:r>
            <a:r>
              <a:rPr lang="pt-BR" b="1" dirty="0" smtClean="0"/>
              <a:t>generalizarmos</a:t>
            </a:r>
            <a:r>
              <a:rPr lang="pt-BR" dirty="0" smtClean="0"/>
              <a:t> as características comuns dos objetos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532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Herança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9764" y="1675538"/>
            <a:ext cx="6677191" cy="4567199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9441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Herança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Através da herança</a:t>
            </a:r>
          </a:p>
          <a:p>
            <a:pPr lvl="1"/>
            <a:r>
              <a:rPr lang="pt-BR" dirty="0" smtClean="0"/>
              <a:t>Tanto a moto como o carro recebem todos os atributos e métodos de Veiculo</a:t>
            </a:r>
          </a:p>
          <a:p>
            <a:pPr lvl="2"/>
            <a:r>
              <a:rPr lang="pt-BR" dirty="0" smtClean="0"/>
              <a:t>Modelo, ano, ligar(), desligar()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Além disso, eles tem suas próprias características que são </a:t>
            </a:r>
            <a:r>
              <a:rPr lang="pt-BR" b="1" dirty="0" smtClean="0"/>
              <a:t>especializações</a:t>
            </a:r>
            <a:r>
              <a:rPr lang="pt-BR" dirty="0" smtClean="0"/>
              <a:t> da classe Veiculo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947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Herança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A classe que generaliza, ou seja, contém um conteúdo genérico é denominada de </a:t>
            </a:r>
            <a:r>
              <a:rPr lang="pt-BR" b="1" dirty="0" smtClean="0"/>
              <a:t>superclasse</a:t>
            </a:r>
          </a:p>
          <a:p>
            <a:endParaRPr lang="pt-BR" dirty="0" smtClean="0"/>
          </a:p>
          <a:p>
            <a:r>
              <a:rPr lang="pt-BR" dirty="0" smtClean="0"/>
              <a:t>Já a classe que especifica e herda o comportamento é chamada de </a:t>
            </a:r>
            <a:r>
              <a:rPr lang="pt-BR" b="1" dirty="0" smtClean="0"/>
              <a:t>subclasse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6883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Herança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Para utilização da Herança em PHP, devemos utilizar o comando </a:t>
            </a:r>
            <a:r>
              <a:rPr lang="pt-BR" b="1" dirty="0" smtClean="0"/>
              <a:t>extends</a:t>
            </a:r>
            <a:r>
              <a:rPr lang="pt-BR" dirty="0" smtClean="0"/>
              <a:t> após o nome da classe seguido do nome da classe pai</a:t>
            </a:r>
            <a:endParaRPr lang="pt-BR" b="1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98295"/>
              </p:ext>
            </p:extLst>
          </p:nvPr>
        </p:nvGraphicFramePr>
        <p:xfrm>
          <a:off x="642712" y="3214686"/>
          <a:ext cx="8044088" cy="100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4088"/>
              </a:tblGrid>
              <a:tr h="1000132">
                <a:tc>
                  <a:txBody>
                    <a:bodyPr/>
                    <a:lstStyle/>
                    <a:p>
                      <a:r>
                        <a:rPr lang="pt-BR" dirty="0" smtClean="0"/>
                        <a:t>Class nomeDaClasse</a:t>
                      </a:r>
                      <a:r>
                        <a:rPr lang="pt-BR" baseline="0" dirty="0" smtClean="0"/>
                        <a:t> extends nomeDaClassePai {</a:t>
                      </a:r>
                    </a:p>
                    <a:p>
                      <a:r>
                        <a:rPr lang="pt-BR" baseline="0" dirty="0" smtClean="0"/>
                        <a:t>    </a:t>
                      </a:r>
                    </a:p>
                    <a:p>
                      <a:r>
                        <a:rPr lang="pt-BR" baseline="0" dirty="0" smtClean="0"/>
                        <a:t>}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12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Herança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0980" y="1354951"/>
            <a:ext cx="4286280" cy="4952779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719662" y="1643050"/>
            <a:ext cx="3933980" cy="240285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4876" y="4432157"/>
            <a:ext cx="3957938" cy="175570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0764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Herança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Carro e moto podem acessar atributos/operações de Veiculo</a:t>
            </a:r>
          </a:p>
          <a:p>
            <a:endParaRPr lang="pt-BR" dirty="0" smtClean="0"/>
          </a:p>
          <a:p>
            <a:r>
              <a:rPr lang="pt-BR" dirty="0" smtClean="0"/>
              <a:t>Moto não pode acessar atributos/operações especifícos de Carro, assim como Carro não pode acessar Moto</a:t>
            </a:r>
          </a:p>
          <a:p>
            <a:endParaRPr lang="pt-BR" dirty="0" smtClean="0"/>
          </a:p>
          <a:p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76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Herança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65335" y="1327157"/>
            <a:ext cx="5633605" cy="488644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168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Picture 2" descr="http://exercicios.brasilescola.uol.com.br/img/logo_ho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396" y="2357430"/>
            <a:ext cx="7738694" cy="31432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108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Orientação a Objetos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/>
          <a:lstStyle/>
          <a:p>
            <a:r>
              <a:rPr lang="pt-BR" dirty="0" smtClean="0"/>
              <a:t>Paradigma de Programação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Software não é composto por um grande bloco de funcionalidades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São vários blocos distintos e independentes que juntos formam um 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638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27134" y="1736933"/>
            <a:ext cx="69394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pt-BR" sz="2400" dirty="0" smtClean="0"/>
              <a:t>Criar </a:t>
            </a:r>
            <a:r>
              <a:rPr lang="pt-BR" sz="2400" dirty="0"/>
              <a:t>uma classe chamada Calculadora, esta classe vai ter os seguintes atributos e métodos: Atributos: Valor1; Valor2; Métodos: </a:t>
            </a:r>
            <a:endParaRPr lang="pt-BR" sz="2400" dirty="0" smtClean="0"/>
          </a:p>
          <a:p>
            <a:pPr marL="457200" indent="-457200">
              <a:buAutoNum type="arabicPeriod"/>
            </a:pPr>
            <a:endParaRPr lang="pt-BR" sz="2400" dirty="0" smtClean="0"/>
          </a:p>
          <a:p>
            <a:r>
              <a:rPr lang="pt-BR" sz="2400" dirty="0" smtClean="0"/>
              <a:t>Somar</a:t>
            </a:r>
            <a:r>
              <a:rPr lang="pt-BR" sz="2400" dirty="0"/>
              <a:t>(); </a:t>
            </a:r>
            <a:endParaRPr lang="pt-BR" sz="2400" dirty="0" smtClean="0"/>
          </a:p>
          <a:p>
            <a:r>
              <a:rPr lang="pt-BR" sz="2400" dirty="0" smtClean="0"/>
              <a:t>Subtrair</a:t>
            </a:r>
            <a:r>
              <a:rPr lang="pt-BR" sz="2400" dirty="0"/>
              <a:t>(); </a:t>
            </a:r>
            <a:endParaRPr lang="pt-BR" sz="2400" dirty="0" smtClean="0"/>
          </a:p>
          <a:p>
            <a:r>
              <a:rPr lang="pt-BR" sz="2400" dirty="0" smtClean="0"/>
              <a:t>Multiplicar</a:t>
            </a:r>
            <a:r>
              <a:rPr lang="pt-BR" sz="2400" dirty="0"/>
              <a:t>(); </a:t>
            </a:r>
            <a:endParaRPr lang="pt-BR" sz="2400" dirty="0" smtClean="0"/>
          </a:p>
          <a:p>
            <a:r>
              <a:rPr lang="pt-BR" sz="2400" dirty="0" smtClean="0"/>
              <a:t>Dividir();</a:t>
            </a:r>
          </a:p>
          <a:p>
            <a:endParaRPr lang="pt-BR" sz="2400" dirty="0" smtClean="0"/>
          </a:p>
          <a:p>
            <a:r>
              <a:rPr lang="pt-BR" sz="2400" dirty="0" smtClean="0"/>
              <a:t> </a:t>
            </a:r>
            <a:r>
              <a:rPr lang="pt-BR" sz="2400" dirty="0"/>
              <a:t>Cada método deve calcular e imprimir na tela o resultado. Realize a criação de objetos através da classe e realize as operações de cada método.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949037" y="471049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 01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14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 02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96637" y="1603113"/>
            <a:ext cx="77586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2. Criar uma classe chamada Clientes, esta classe deve conter os seguintes atributos e métodos: Atributos: nome email telefone Métodos: exibir(); O método exibir deve exibir na tela todos os dados do cliente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 </a:t>
            </a:r>
            <a:r>
              <a:rPr lang="pt-BR" dirty="0"/>
              <a:t>a) Crie um objeto da classe Clientes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 </a:t>
            </a:r>
            <a:r>
              <a:rPr lang="pt-BR" dirty="0"/>
              <a:t>b) Atribua valores aos atributos da classe: $cliente-&gt;nome = “Aluno da Silva</a:t>
            </a:r>
            <a:r>
              <a:rPr lang="pt-BR" dirty="0" smtClean="0"/>
              <a:t>”;</a:t>
            </a:r>
          </a:p>
          <a:p>
            <a:r>
              <a:rPr lang="pt-BR" dirty="0" smtClean="0"/>
              <a:t> </a:t>
            </a:r>
            <a:r>
              <a:rPr lang="pt-BR" dirty="0"/>
              <a:t>c) Crie mais um objeto da classe </a:t>
            </a:r>
            <a:r>
              <a:rPr lang="pt-BR" dirty="0" smtClean="0"/>
              <a:t>Clientes</a:t>
            </a:r>
          </a:p>
          <a:p>
            <a:r>
              <a:rPr lang="pt-BR" dirty="0" smtClean="0"/>
              <a:t> </a:t>
            </a:r>
            <a:r>
              <a:rPr lang="pt-BR" dirty="0"/>
              <a:t>d) Chame o método exibir dos dois objetos e veja o resultado</a:t>
            </a:r>
            <a:r>
              <a:rPr lang="pt-BR" dirty="0" smtClean="0"/>
              <a:t>.</a:t>
            </a:r>
          </a:p>
          <a:p>
            <a:r>
              <a:rPr lang="pt-BR" dirty="0" smtClean="0"/>
              <a:t> </a:t>
            </a:r>
            <a:r>
              <a:rPr lang="pt-BR" dirty="0"/>
              <a:t>e) Crie uma classe chamada ClienteFisica que estenda a classe Clientes. Adicione nesta classe o atributo $cpf</a:t>
            </a:r>
            <a:r>
              <a:rPr lang="pt-BR" dirty="0" smtClean="0"/>
              <a:t>;</a:t>
            </a:r>
          </a:p>
          <a:p>
            <a:r>
              <a:rPr lang="pt-BR" dirty="0" smtClean="0"/>
              <a:t> </a:t>
            </a:r>
            <a:r>
              <a:rPr lang="pt-BR" dirty="0"/>
              <a:t>f) Crie uma classe chamada ClienteJuridica que estenda a classe Clientes. Adicione nesta classe o atributo $cnpj</a:t>
            </a:r>
            <a:r>
              <a:rPr lang="pt-BR" dirty="0" smtClean="0"/>
              <a:t>;</a:t>
            </a:r>
          </a:p>
          <a:p>
            <a:r>
              <a:rPr lang="pt-BR" dirty="0" smtClean="0"/>
              <a:t> </a:t>
            </a:r>
            <a:r>
              <a:rPr lang="pt-BR" dirty="0"/>
              <a:t>g) Crie nas duas classes o seguinte método: getPessoa().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Este </a:t>
            </a:r>
            <a:r>
              <a:rPr lang="pt-BR" dirty="0"/>
              <a:t>método deve retornar o CPF no caso de pessoa física ou CNPJ no caso de pessoa jurídica;</a:t>
            </a:r>
          </a:p>
        </p:txBody>
      </p:sp>
    </p:spTree>
    <p:extLst>
      <p:ext uri="{BB962C8B-B14F-4D97-AF65-F5344CB8AC3E}">
        <p14:creationId xmlns:p14="http://schemas.microsoft.com/office/powerpoint/2010/main" val="27902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 03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52186" y="2690336"/>
            <a:ext cx="72275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3. </a:t>
            </a:r>
            <a:r>
              <a:rPr lang="pt-BR" sz="2800" dirty="0" smtClean="0"/>
              <a:t>Crie uma classe chamada CalculadoraCientifica, esta classe deve estender de Calculado e implementar o seguinte método: Fatorial(); //Irá utilizar somente a variável valor1;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1607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 04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50937" y="1549444"/>
            <a:ext cx="83548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4. Criar uma classe chamada ContaBancaria, esta classe vai ter os seguintes atributos e métodos: Atributos: Cliente (vai ser um objeto para a classe modelada no exercício 1); Data de criação; SaldoInicial; SaldoAtual; operacoes; </a:t>
            </a:r>
            <a:endParaRPr lang="pt-BR" dirty="0" smtClean="0"/>
          </a:p>
          <a:p>
            <a:r>
              <a:rPr lang="pt-BR" dirty="0" smtClean="0"/>
              <a:t>//</a:t>
            </a:r>
            <a:r>
              <a:rPr lang="pt-BR" dirty="0"/>
              <a:t>será um array com as operações realizadas Métodos: Sacar(); </a:t>
            </a:r>
            <a:endParaRPr lang="pt-BR" dirty="0" smtClean="0"/>
          </a:p>
          <a:p>
            <a:r>
              <a:rPr lang="pt-BR" dirty="0" smtClean="0"/>
              <a:t>//</a:t>
            </a:r>
            <a:r>
              <a:rPr lang="pt-BR" dirty="0"/>
              <a:t>recebe como parâmetro um valor e diminui do saldo do cliente, deve escrever na tela: //‘Realizado saque do cliente João no valor de R$ 100,00. Saldo atual: R$ 500,00”. //Quando realizado um saque, deverá ser registrado no array de operacoes para conferência </a:t>
            </a:r>
            <a:endParaRPr lang="pt-BR" dirty="0" smtClean="0"/>
          </a:p>
          <a:p>
            <a:r>
              <a:rPr lang="pt-BR" dirty="0" smtClean="0"/>
              <a:t>//</a:t>
            </a:r>
            <a:r>
              <a:rPr lang="pt-BR" dirty="0"/>
              <a:t>do extrato Depositar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 </a:t>
            </a:r>
            <a:r>
              <a:rPr lang="pt-BR" dirty="0"/>
              <a:t>//recebe como parâmetro um valor e aumenta o saldo do cliente, deve escrever na tela</a:t>
            </a:r>
            <a:r>
              <a:rPr lang="pt-BR" dirty="0" smtClean="0"/>
              <a:t>:</a:t>
            </a:r>
          </a:p>
          <a:p>
            <a:r>
              <a:rPr lang="pt-BR" dirty="0" smtClean="0"/>
              <a:t> </a:t>
            </a:r>
            <a:r>
              <a:rPr lang="pt-BR" dirty="0"/>
              <a:t>//‘Realizado depósito para o cliente João no valor de R$ 100,00. Saldo atual R$ 600,00”. //Quando realizado um depósito, deverá ser registrado no array de operacoes para //conferência do extrato exibeSaldo(); </a:t>
            </a:r>
            <a:endParaRPr lang="pt-BR" dirty="0" smtClean="0"/>
          </a:p>
          <a:p>
            <a:r>
              <a:rPr lang="pt-BR" dirty="0" smtClean="0"/>
              <a:t>//</a:t>
            </a:r>
            <a:r>
              <a:rPr lang="pt-BR" dirty="0"/>
              <a:t>Deve escrever na tela: ‘Saldo atual do cliente João R$ 600,00”. exibeExtrato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 </a:t>
            </a:r>
            <a:r>
              <a:rPr lang="pt-BR" dirty="0"/>
              <a:t>//Deve percorrer e mostrar na tela todas as operações realizadas pelo cliente no seguinte //formato: </a:t>
            </a:r>
          </a:p>
        </p:txBody>
      </p:sp>
    </p:spTree>
    <p:extLst>
      <p:ext uri="{BB962C8B-B14F-4D97-AF65-F5344CB8AC3E}">
        <p14:creationId xmlns:p14="http://schemas.microsoft.com/office/powerpoint/2010/main" val="174645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 04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11" y="1852519"/>
            <a:ext cx="8154977" cy="162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796637" y="3935840"/>
            <a:ext cx="696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No final realize a criação de objetos da classe ContaBancaria e Clientes, atribuindo valores e fazendo impressão do saldo e do extrato.</a:t>
            </a:r>
          </a:p>
        </p:txBody>
      </p:sp>
    </p:spTree>
    <p:extLst>
      <p:ext uri="{BB962C8B-B14F-4D97-AF65-F5344CB8AC3E}">
        <p14:creationId xmlns:p14="http://schemas.microsoft.com/office/powerpoint/2010/main" val="85313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Encapsulamento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O encapsulamento também é chamado de visibilidade em OO</a:t>
            </a:r>
          </a:p>
          <a:p>
            <a:endParaRPr lang="pt-BR" dirty="0" smtClean="0"/>
          </a:p>
          <a:p>
            <a:r>
              <a:rPr lang="pt-BR" dirty="0" smtClean="0"/>
              <a:t>Consiste no fato de proteger atributos e métodos para evitar que eles ocupem estados inválidos</a:t>
            </a:r>
          </a:p>
          <a:p>
            <a:endParaRPr lang="pt-BR" dirty="0" smtClean="0"/>
          </a:p>
          <a:p>
            <a:r>
              <a:rPr lang="pt-BR" dirty="0" smtClean="0"/>
              <a:t>Apenas o próprio objeto altera seus dados</a:t>
            </a:r>
          </a:p>
          <a:p>
            <a:pPr lvl="1"/>
            <a:r>
              <a:rPr lang="pt-BR" dirty="0" smtClean="0"/>
              <a:t>Ele sabe quais estados são válidos</a:t>
            </a:r>
          </a:p>
        </p:txBody>
      </p:sp>
    </p:spTree>
    <p:extLst>
      <p:ext uri="{BB962C8B-B14F-4D97-AF65-F5344CB8AC3E}">
        <p14:creationId xmlns:p14="http://schemas.microsoft.com/office/powerpoint/2010/main" val="98797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Encapsulamento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O encapsulamento define o que poderá ser acessado no objeto</a:t>
            </a:r>
          </a:p>
          <a:p>
            <a:pPr lvl="1"/>
            <a:r>
              <a:rPr lang="pt-BR" dirty="0" smtClean="0"/>
              <a:t>Não precisa saber como foi feito, somente que está disponível</a:t>
            </a:r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3330164"/>
            <a:ext cx="4857784" cy="30502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828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Encapsulamento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Visibilidades possíveis</a:t>
            </a:r>
          </a:p>
          <a:p>
            <a:pPr lvl="1"/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496560"/>
              </p:ext>
            </p:extLst>
          </p:nvPr>
        </p:nvGraphicFramePr>
        <p:xfrm>
          <a:off x="670143" y="2761981"/>
          <a:ext cx="78600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743"/>
                <a:gridCol w="609833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Visibilidade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private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Acessível apenas pelo próprio objeto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public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Acessível por qualquer objeto (próprio</a:t>
                      </a:r>
                      <a:r>
                        <a:rPr lang="pt-BR" baseline="0" dirty="0" smtClean="0"/>
                        <a:t> ou externo)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protected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Acessível pelo</a:t>
                      </a:r>
                      <a:r>
                        <a:rPr lang="pt-BR" baseline="0" dirty="0" smtClean="0"/>
                        <a:t> próprio objeto e seus descendentes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48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Encapsulamento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562201"/>
            <a:ext cx="8229600" cy="4525963"/>
          </a:xfrm>
        </p:spPr>
        <p:txBody>
          <a:bodyPr/>
          <a:lstStyle/>
          <a:p>
            <a:r>
              <a:rPr lang="pt-BR" dirty="0" smtClean="0"/>
              <a:t>Em PHP a visibilidade deve ser colocada antes do nome do atributo ou método</a:t>
            </a:r>
          </a:p>
          <a:p>
            <a:endParaRPr lang="pt-BR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2405187"/>
            <a:ext cx="4429156" cy="403139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819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Encapsulamento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637" y="2226993"/>
            <a:ext cx="7643866" cy="155919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43042" y="4000504"/>
            <a:ext cx="6000792" cy="205645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990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Orientação a Objetos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Surgiu já nos anos 60</a:t>
            </a:r>
          </a:p>
          <a:p>
            <a:pPr lvl="1"/>
            <a:r>
              <a:rPr lang="pt-BR" dirty="0" smtClean="0"/>
              <a:t>A primeira linguagem a utilizar foi LISP</a:t>
            </a:r>
          </a:p>
          <a:p>
            <a:endParaRPr lang="pt-BR" dirty="0" smtClean="0"/>
          </a:p>
          <a:p>
            <a:r>
              <a:rPr lang="pt-BR" dirty="0" smtClean="0"/>
              <a:t>Hoje temos várias linguagens nativamente orientadas a objetos</a:t>
            </a:r>
          </a:p>
          <a:p>
            <a:pPr lvl="1"/>
            <a:r>
              <a:rPr lang="pt-BR" dirty="0" smtClean="0"/>
              <a:t>C++, C# (Sharp), Java, Objective-C</a:t>
            </a:r>
          </a:p>
          <a:p>
            <a:pPr lvl="1"/>
            <a:r>
              <a:rPr lang="pt-BR" dirty="0" smtClean="0"/>
              <a:t>PHP recebeu suporta orientação a objetos a partir da versão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1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Encapsulamento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2358929"/>
            <a:ext cx="3786214" cy="16415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290" y="4214818"/>
            <a:ext cx="6055032" cy="164307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7547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Encapsulamento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5257800"/>
          </a:xfrm>
        </p:spPr>
        <p:txBody>
          <a:bodyPr>
            <a:normAutofit/>
          </a:bodyPr>
          <a:lstStyle/>
          <a:p>
            <a:r>
              <a:rPr lang="pt-BR" dirty="0" smtClean="0"/>
              <a:t>Setters/getters</a:t>
            </a:r>
          </a:p>
          <a:p>
            <a:pPr lvl="1"/>
            <a:r>
              <a:rPr lang="pt-BR" dirty="0" smtClean="0"/>
              <a:t>Geralmente todos os atributos são declarados como private ou protected e são disponibilizados métodos públicos para alterar e buscar seu valor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Estes métodos são conhecidos como setters e getters</a:t>
            </a:r>
          </a:p>
          <a:p>
            <a:pPr lvl="2"/>
            <a:r>
              <a:rPr lang="pt-BR" dirty="0" smtClean="0"/>
              <a:t>Dentro destes métodos podem ser desenvolvidas lógicas para atribuição ou não de um valor, garantindo um estado válido para o objeto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159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Construtores/Destrutores</a:t>
            </a:r>
            <a:endParaRPr lang="pt-BR" sz="40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11019" cy="5043510"/>
          </a:xfrm>
        </p:spPr>
        <p:txBody>
          <a:bodyPr>
            <a:normAutofit/>
          </a:bodyPr>
          <a:lstStyle/>
          <a:p>
            <a:r>
              <a:rPr lang="pt-BR" dirty="0" smtClean="0"/>
              <a:t>Alguns objetos podem necessitar executar alguma instrução ao ser iniciado ou finalizado</a:t>
            </a:r>
          </a:p>
          <a:p>
            <a:endParaRPr lang="pt-BR" dirty="0" smtClean="0"/>
          </a:p>
          <a:p>
            <a:r>
              <a:rPr lang="pt-BR" dirty="0" smtClean="0"/>
              <a:t>Para isto existem os métodos contrutores e destrutores</a:t>
            </a:r>
          </a:p>
          <a:p>
            <a:endParaRPr lang="pt-BR" dirty="0" smtClean="0"/>
          </a:p>
          <a:p>
            <a:r>
              <a:rPr lang="pt-BR" dirty="0" smtClean="0"/>
              <a:t>Exemplos</a:t>
            </a:r>
          </a:p>
          <a:p>
            <a:pPr lvl="1"/>
            <a:r>
              <a:rPr lang="pt-BR" dirty="0" smtClean="0"/>
              <a:t>Ao iniciar um objeto é necessário conectar no banco de dados primeiro ou iniciar valores ao atributos</a:t>
            </a:r>
          </a:p>
          <a:p>
            <a:pPr lvl="1"/>
            <a:r>
              <a:rPr lang="pt-BR" dirty="0" smtClean="0"/>
              <a:t>Ao finalizar a utilização de um pedido é necessário finalizar também os seus itens</a:t>
            </a:r>
          </a:p>
        </p:txBody>
      </p:sp>
    </p:spTree>
    <p:extLst>
      <p:ext uri="{BB962C8B-B14F-4D97-AF65-F5344CB8AC3E}">
        <p14:creationId xmlns:p14="http://schemas.microsoft.com/office/powerpoint/2010/main" val="162747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Construtores/Destrutores</a:t>
            </a:r>
            <a:endParaRPr lang="pt-BR" sz="40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Em PHP </a:t>
            </a:r>
          </a:p>
          <a:p>
            <a:pPr lvl="1"/>
            <a:r>
              <a:rPr lang="pt-BR" dirty="0" smtClean="0"/>
              <a:t>O método construtor é __construct();</a:t>
            </a:r>
          </a:p>
          <a:p>
            <a:pPr lvl="1"/>
            <a:r>
              <a:rPr lang="pt-BR" dirty="0" smtClean="0"/>
              <a:t>O método destrutor é __destruct();</a:t>
            </a:r>
          </a:p>
          <a:p>
            <a:pPr lvl="1"/>
            <a:r>
              <a:rPr lang="pt-BR" dirty="0" smtClean="0"/>
              <a:t>Podem ser passados parâmetros para estes métodos</a:t>
            </a:r>
          </a:p>
        </p:txBody>
      </p:sp>
    </p:spTree>
    <p:extLst>
      <p:ext uri="{BB962C8B-B14F-4D97-AF65-F5344CB8AC3E}">
        <p14:creationId xmlns:p14="http://schemas.microsoft.com/office/powerpoint/2010/main" val="211509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Construtores/Destrutores</a:t>
            </a:r>
            <a:endParaRPr lang="pt-BR" sz="40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1671820"/>
            <a:ext cx="7358114" cy="285699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928663" y="4643446"/>
            <a:ext cx="7358114" cy="182610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1040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Construtores/Destrutores</a:t>
            </a:r>
            <a:endParaRPr lang="pt-BR" sz="40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637" y="1643049"/>
            <a:ext cx="6715172" cy="258050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6637" y="4357694"/>
            <a:ext cx="6715172" cy="165885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875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Métodos estáticos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972072"/>
          </a:xfrm>
        </p:spPr>
        <p:txBody>
          <a:bodyPr>
            <a:normAutofit/>
          </a:bodyPr>
          <a:lstStyle/>
          <a:p>
            <a:r>
              <a:rPr lang="pt-BR" dirty="0" smtClean="0"/>
              <a:t>Atributos/Métodos estáticos podem ser acessados por uma classe sem a necessidade de realizar a instância da mesma</a:t>
            </a:r>
          </a:p>
          <a:p>
            <a:endParaRPr lang="pt-BR" dirty="0" smtClean="0"/>
          </a:p>
          <a:p>
            <a:r>
              <a:rPr lang="pt-BR" dirty="0" smtClean="0"/>
              <a:t>Em PHP, deve ser precedido a palavra “static” do atributo ou método</a:t>
            </a:r>
          </a:p>
          <a:p>
            <a:pPr lvl="1"/>
            <a:r>
              <a:rPr lang="pt-BR" dirty="0" smtClean="0"/>
              <a:t>Para acessar deve ser utilizado nomeDaClasse::atributo ou nomeDaClasse::metodo</a:t>
            </a:r>
          </a:p>
          <a:p>
            <a:pPr lvl="1"/>
            <a:r>
              <a:rPr lang="pt-BR" dirty="0" smtClean="0"/>
              <a:t>Dentro da classe deve ser utilizado self::</a:t>
            </a:r>
          </a:p>
        </p:txBody>
      </p:sp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Métodos estáticos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17440" y="1967355"/>
            <a:ext cx="8164345" cy="413282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839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Polimorfismo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Polimorfismo é a capacidade que um objeto tem de assumir várias formas</a:t>
            </a:r>
          </a:p>
          <a:p>
            <a:endParaRPr lang="pt-BR" dirty="0" smtClean="0"/>
          </a:p>
          <a:p>
            <a:r>
              <a:rPr lang="pt-BR" dirty="0" smtClean="0"/>
              <a:t>Ao assumir diferentes formas ele assume diferentes comportamentos</a:t>
            </a:r>
          </a:p>
          <a:p>
            <a:pPr lvl="1"/>
            <a:r>
              <a:rPr lang="pt-BR" dirty="0" smtClean="0"/>
              <a:t>A superclasse define um comportamento básico</a:t>
            </a:r>
          </a:p>
          <a:p>
            <a:pPr lvl="1"/>
            <a:r>
              <a:rPr lang="pt-BR" dirty="0" smtClean="0"/>
              <a:t>A subclasse define um comportamento especializado</a:t>
            </a:r>
          </a:p>
        </p:txBody>
      </p:sp>
    </p:spTree>
    <p:extLst>
      <p:ext uri="{BB962C8B-B14F-4D97-AF65-F5344CB8AC3E}">
        <p14:creationId xmlns:p14="http://schemas.microsoft.com/office/powerpoint/2010/main" val="322449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Polimorfismo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Todo o veículo possui a capacidade de </a:t>
            </a:r>
            <a:r>
              <a:rPr lang="pt-BR" i="1" dirty="0" smtClean="0"/>
              <a:t>acelerar,</a:t>
            </a:r>
            <a:r>
              <a:rPr lang="pt-BR" dirty="0" smtClean="0"/>
              <a:t> porém, cada um deles pode fazer isso de maneira diferente</a:t>
            </a:r>
          </a:p>
          <a:p>
            <a:pPr lvl="1"/>
            <a:endParaRPr lang="pt-BR" i="1" dirty="0" smtClean="0"/>
          </a:p>
          <a:p>
            <a:pPr lvl="1"/>
            <a:r>
              <a:rPr lang="pt-BR" dirty="0" smtClean="0"/>
              <a:t>Assim a superclasse vai impor um comportamento básico para acelerar e a subclasse pode especificar como isto acontece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824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Orientação a Objetos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Objetivo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Facilitar o processo de programação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Aproximar a escrita do código ao mundo real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No mundo real, temos objetos que interagem uns com os outros</a:t>
            </a:r>
          </a:p>
        </p:txBody>
      </p:sp>
    </p:spTree>
    <p:extLst>
      <p:ext uri="{BB962C8B-B14F-4D97-AF65-F5344CB8AC3E}">
        <p14:creationId xmlns:p14="http://schemas.microsoft.com/office/powerpoint/2010/main" val="405796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Polimorfismo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5043510"/>
          </a:xfrm>
        </p:spPr>
        <p:txBody>
          <a:bodyPr>
            <a:normAutofit/>
          </a:bodyPr>
          <a:lstStyle/>
          <a:p>
            <a:r>
              <a:rPr lang="pt-BR" dirty="0" smtClean="0"/>
              <a:t>Para o funcionamento do polimorfismo basta que a subclasse, implemente o método desejado com o mesmo nome da superclasse</a:t>
            </a:r>
          </a:p>
          <a:p>
            <a:endParaRPr lang="pt-BR" dirty="0" smtClean="0"/>
          </a:p>
          <a:p>
            <a:r>
              <a:rPr lang="pt-BR" dirty="0" smtClean="0"/>
              <a:t>A execução sempre será o do nível mais abaixo na hierarquia do objeto</a:t>
            </a:r>
          </a:p>
          <a:p>
            <a:endParaRPr lang="pt-BR" dirty="0" smtClean="0"/>
          </a:p>
          <a:p>
            <a:r>
              <a:rPr lang="pt-BR" dirty="0" smtClean="0"/>
              <a:t>Caso um método seja reescrito em uma subclasse, pode haver a necessidade de invocar o método da superclasse</a:t>
            </a:r>
          </a:p>
          <a:p>
            <a:pPr lvl="1"/>
            <a:r>
              <a:rPr lang="pt-BR" dirty="0" smtClean="0"/>
              <a:t>Parent::</a:t>
            </a:r>
          </a:p>
        </p:txBody>
      </p:sp>
    </p:spTree>
    <p:extLst>
      <p:ext uri="{BB962C8B-B14F-4D97-AF65-F5344CB8AC3E}">
        <p14:creationId xmlns:p14="http://schemas.microsoft.com/office/powerpoint/2010/main" val="33104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Polimorfismo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23629" y="1670449"/>
            <a:ext cx="6681769" cy="243981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23629" y="4110264"/>
            <a:ext cx="7135754" cy="226940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5394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Classes Abstratas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Uma classe abstrata é dita uma classe totalmente conceitual</a:t>
            </a:r>
          </a:p>
          <a:p>
            <a:pPr lvl="1"/>
            <a:r>
              <a:rPr lang="pt-BR" dirty="0" smtClean="0"/>
              <a:t>Não poderá ser instanciada</a:t>
            </a:r>
          </a:p>
          <a:p>
            <a:pPr lvl="1"/>
            <a:r>
              <a:rPr lang="pt-BR" dirty="0" smtClean="0"/>
              <a:t>São usadas somente para conceitos especializados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Geralmente composta por algum método abstrato</a:t>
            </a:r>
          </a:p>
          <a:p>
            <a:pPr lvl="1"/>
            <a:r>
              <a:rPr lang="pt-BR" dirty="0" smtClean="0"/>
              <a:t>Método sem implementação, </a:t>
            </a:r>
            <a:r>
              <a:rPr lang="pt-BR" u="sng" dirty="0" smtClean="0"/>
              <a:t>mas OBRIGA uma classe descendente</a:t>
            </a:r>
            <a:r>
              <a:rPr lang="pt-BR" dirty="0" smtClean="0"/>
              <a:t> a implementar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206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Classes Abstratas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A classe Veiculo não precisa implementar o método </a:t>
            </a:r>
            <a:r>
              <a:rPr lang="pt-BR" i="1" dirty="0" smtClean="0"/>
              <a:t>acelerar, </a:t>
            </a:r>
            <a:r>
              <a:rPr lang="pt-BR" dirty="0" smtClean="0"/>
              <a:t>pois cada descendente deverá fazer isto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Então declara-se como método abstrato e as suas subclasses (Carro e Moto) deverá implementá-lo ou será retornado um erro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68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Classes Abstratas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Para declarar um método ou classe abstrata basta adicionar o modificador “abstract” antes do nome</a:t>
            </a:r>
          </a:p>
          <a:p>
            <a:endParaRPr lang="pt-BR" dirty="0" smtClean="0"/>
          </a:p>
          <a:p>
            <a:r>
              <a:rPr lang="pt-BR" dirty="0" smtClean="0"/>
              <a:t>Um método abstrato não tem corpo então ao invés de chaves ele será finalizado por ponto e vírgula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73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Classes Abstratas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0630" y="1326617"/>
            <a:ext cx="5857916" cy="250094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362653" y="3968015"/>
            <a:ext cx="8352751" cy="250033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183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Interface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As interfaces expressam comportamentos de classes sem definir implementação</a:t>
            </a:r>
          </a:p>
          <a:p>
            <a:pPr lvl="1"/>
            <a:r>
              <a:rPr lang="pt-BR" dirty="0" smtClean="0"/>
              <a:t>Os métodos </a:t>
            </a:r>
            <a:r>
              <a:rPr lang="pt-BR" b="1" dirty="0" smtClean="0"/>
              <a:t>DEVEM</a:t>
            </a:r>
            <a:r>
              <a:rPr lang="pt-BR" dirty="0" smtClean="0"/>
              <a:t> ser implementados por classes que implementam a interface</a:t>
            </a:r>
          </a:p>
          <a:p>
            <a:pPr lvl="1"/>
            <a:r>
              <a:rPr lang="pt-BR" dirty="0" smtClean="0"/>
              <a:t>Uma interface não pode ser instanciada</a:t>
            </a:r>
          </a:p>
          <a:p>
            <a:pPr lvl="1"/>
            <a:r>
              <a:rPr lang="pt-BR" dirty="0" smtClean="0"/>
              <a:t>Uma classe pode implementar várias interfaces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70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Interface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Para declarar uma interface deve-se utilizar o prefixo “interface” antes do nome</a:t>
            </a:r>
          </a:p>
          <a:p>
            <a:endParaRPr lang="pt-BR" dirty="0" smtClean="0"/>
          </a:p>
          <a:p>
            <a:r>
              <a:rPr lang="pt-BR" dirty="0" smtClean="0"/>
              <a:t>Para declaração dos métodos, como não têm implementação devem ser finalizados por ponto e vírgula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25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Interface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28596" y="1500174"/>
            <a:ext cx="8401080" cy="4900634"/>
          </a:xfrm>
        </p:spPr>
        <p:txBody>
          <a:bodyPr/>
          <a:lstStyle/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Pode existir um veículo Avião que tem a operação </a:t>
            </a:r>
            <a:r>
              <a:rPr lang="pt-BR" i="1" dirty="0" smtClean="0"/>
              <a:t>voar</a:t>
            </a:r>
          </a:p>
          <a:p>
            <a:pPr lvl="1"/>
            <a:r>
              <a:rPr lang="pt-BR" dirty="0" smtClean="0"/>
              <a:t>A operação voar não deverá estar na classe Veiculo, pois não é uma função genérica</a:t>
            </a:r>
          </a:p>
          <a:p>
            <a:pPr lvl="1"/>
            <a:r>
              <a:rPr lang="pt-BR" dirty="0" smtClean="0"/>
              <a:t>Mas deve-se garantir que Avião implementa a função </a:t>
            </a:r>
            <a:r>
              <a:rPr lang="pt-BR" i="1" dirty="0" smtClean="0"/>
              <a:t>voar</a:t>
            </a:r>
          </a:p>
          <a:p>
            <a:pPr lvl="1"/>
            <a:r>
              <a:rPr lang="pt-BR" dirty="0" smtClean="0"/>
              <a:t>Com isso, pode-se criar uma interface Voador com o método </a:t>
            </a:r>
            <a:r>
              <a:rPr lang="pt-BR" i="1" dirty="0" smtClean="0"/>
              <a:t>voar</a:t>
            </a:r>
            <a:r>
              <a:rPr lang="pt-BR" dirty="0" smtClean="0"/>
              <a:t> e outras operações deste tipo de veículo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00098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Interface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1653230"/>
            <a:ext cx="4357718" cy="176425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6836" y="3857628"/>
            <a:ext cx="5475537" cy="242889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155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Orientação a Objetos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796636" y="1600200"/>
            <a:ext cx="8133081" cy="5043510"/>
          </a:xfrm>
        </p:spPr>
        <p:txBody>
          <a:bodyPr/>
          <a:lstStyle/>
          <a:p>
            <a:r>
              <a:rPr lang="pt-BR" dirty="0" smtClean="0"/>
              <a:t>Sistemas Orientados a Objetos</a:t>
            </a:r>
          </a:p>
          <a:p>
            <a:pPr lvl="1"/>
            <a:r>
              <a:rPr lang="pt-BR" dirty="0" smtClean="0"/>
              <a:t>“Um sistema composto por objetos interconectados que interagem, ativando comportamentos uns aos outros para atingir um objetivo”</a:t>
            </a:r>
          </a:p>
          <a:p>
            <a:endParaRPr lang="pt-BR" dirty="0" smtClean="0"/>
          </a:p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Objeto </a:t>
            </a:r>
            <a:r>
              <a:rPr lang="pt-BR" b="1" dirty="0" smtClean="0"/>
              <a:t>Carro</a:t>
            </a:r>
            <a:r>
              <a:rPr lang="pt-BR" dirty="0" smtClean="0"/>
              <a:t> → Conectado a → objeto </a:t>
            </a:r>
            <a:r>
              <a:rPr lang="pt-BR" b="1" dirty="0" smtClean="0"/>
              <a:t>Motor</a:t>
            </a:r>
          </a:p>
          <a:p>
            <a:pPr lvl="2"/>
            <a:r>
              <a:rPr lang="pt-BR" dirty="0" smtClean="0"/>
              <a:t>O motorista pisa no acelerador do </a:t>
            </a:r>
            <a:r>
              <a:rPr lang="pt-BR" b="1" u="sng" dirty="0" smtClean="0"/>
              <a:t>carro</a:t>
            </a:r>
          </a:p>
          <a:p>
            <a:pPr lvl="2"/>
            <a:r>
              <a:rPr lang="pt-BR" dirty="0" smtClean="0"/>
              <a:t>O </a:t>
            </a:r>
            <a:r>
              <a:rPr lang="pt-BR" b="1" u="sng" dirty="0" smtClean="0"/>
              <a:t>carro</a:t>
            </a:r>
            <a:r>
              <a:rPr lang="pt-BR" dirty="0" smtClean="0"/>
              <a:t> ativa o comportamento </a:t>
            </a:r>
            <a:r>
              <a:rPr lang="pt-BR" b="1" u="sng" dirty="0" smtClean="0"/>
              <a:t>acelerar</a:t>
            </a:r>
            <a:r>
              <a:rPr lang="pt-BR" dirty="0" smtClean="0"/>
              <a:t> do </a:t>
            </a:r>
            <a:r>
              <a:rPr lang="pt-BR" b="1" u="sng" dirty="0" smtClean="0"/>
              <a:t>motor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346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Picture 2" descr="http://exercicios.brasilescola.uol.com.br/img/logo_ho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6964" y="2805045"/>
            <a:ext cx="4748744" cy="1928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404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01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152394" y="2275552"/>
            <a:ext cx="708973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1. Reescreva a classe ContaBancaria da lista de exercícios anterior, porém, todos os seus atributos devem ser privados e todo acesso a eles deve ser através dos métodos setters e getters. Também deve ser possível que no método construtor seja realizada a passagem do parâmetro cliente.</a:t>
            </a:r>
          </a:p>
        </p:txBody>
      </p:sp>
    </p:spTree>
    <p:extLst>
      <p:ext uri="{BB962C8B-B14F-4D97-AF65-F5344CB8AC3E}">
        <p14:creationId xmlns:p14="http://schemas.microsoft.com/office/powerpoint/2010/main" val="33904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02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96637" y="1761271"/>
            <a:ext cx="707720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2. Crie uma subclasse ContaPoupanca que estenda de conta bancaria. Ela deve ter os atributos e métodos</a:t>
            </a:r>
            <a:r>
              <a:rPr lang="pt-BR" sz="2400" dirty="0" smtClean="0"/>
              <a:t>:</a:t>
            </a:r>
          </a:p>
          <a:p>
            <a:r>
              <a:rPr lang="pt-BR" sz="2400" dirty="0" smtClean="0"/>
              <a:t> </a:t>
            </a:r>
            <a:r>
              <a:rPr lang="pt-BR" sz="2400" dirty="0"/>
              <a:t>Atributos: </a:t>
            </a:r>
            <a:endParaRPr lang="pt-BR" sz="2400" dirty="0" smtClean="0"/>
          </a:p>
          <a:p>
            <a:r>
              <a:rPr lang="pt-BR" sz="2400" dirty="0" smtClean="0"/>
              <a:t>Taxa </a:t>
            </a:r>
            <a:r>
              <a:rPr lang="pt-BR" sz="2400" dirty="0"/>
              <a:t>de juros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 </a:t>
            </a:r>
            <a:r>
              <a:rPr lang="pt-BR" sz="2400" dirty="0"/>
              <a:t>Métodos: </a:t>
            </a:r>
            <a:endParaRPr lang="pt-BR" sz="2400" dirty="0" smtClean="0"/>
          </a:p>
          <a:p>
            <a:r>
              <a:rPr lang="pt-BR" sz="2400" dirty="0" smtClean="0"/>
              <a:t> </a:t>
            </a:r>
            <a:r>
              <a:rPr lang="pt-BR" sz="2400" dirty="0"/>
              <a:t>Construtor</a:t>
            </a:r>
            <a:r>
              <a:rPr lang="pt-BR" sz="2400" dirty="0" smtClean="0"/>
              <a:t>:</a:t>
            </a:r>
          </a:p>
          <a:p>
            <a:r>
              <a:rPr lang="pt-BR" sz="2400" dirty="0" smtClean="0"/>
              <a:t> </a:t>
            </a:r>
            <a:r>
              <a:rPr lang="pt-BR" sz="2400" dirty="0"/>
              <a:t>deve receber a taxa de juros como parâmetro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 </a:t>
            </a:r>
            <a:r>
              <a:rPr lang="pt-BR" sz="2400" dirty="0"/>
              <a:t>Adicionar rendimento: Deve pegar o saldo atual da conta e aplicar a taxa de juros e registrar nas operações o rendimento e o valor.</a:t>
            </a:r>
          </a:p>
        </p:txBody>
      </p:sp>
    </p:spTree>
    <p:extLst>
      <p:ext uri="{BB962C8B-B14F-4D97-AF65-F5344CB8AC3E}">
        <p14:creationId xmlns:p14="http://schemas.microsoft.com/office/powerpoint/2010/main" val="155908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03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33799" y="1668597"/>
            <a:ext cx="793400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3. Crie uma classe Usuario, ela deve ter os atributos e métodos abaixos: Atributos: Nome</a:t>
            </a:r>
            <a:r>
              <a:rPr lang="pt-BR" sz="2000" dirty="0" smtClean="0"/>
              <a:t>;</a:t>
            </a:r>
          </a:p>
          <a:p>
            <a:r>
              <a:rPr lang="pt-BR" sz="2000" dirty="0" smtClean="0"/>
              <a:t>Sobrenome;</a:t>
            </a:r>
          </a:p>
          <a:p>
            <a:r>
              <a:rPr lang="pt-BR" sz="2000" dirty="0" smtClean="0"/>
              <a:t>Métodos:</a:t>
            </a:r>
          </a:p>
          <a:p>
            <a:r>
              <a:rPr lang="pt-BR" sz="2000" dirty="0" smtClean="0"/>
              <a:t> </a:t>
            </a:r>
            <a:r>
              <a:rPr lang="pt-BR" sz="2000" dirty="0"/>
              <a:t>Setters e Getters; hello(); //Imprime a mensagem: ‘Olá usuário: Glauco Laicht’; </a:t>
            </a:r>
            <a:endParaRPr lang="pt-BR" sz="2000" dirty="0" smtClean="0"/>
          </a:p>
          <a:p>
            <a:endParaRPr lang="pt-BR" sz="2000" dirty="0" smtClean="0"/>
          </a:p>
          <a:p>
            <a:pPr marL="342900" indent="-342900">
              <a:buAutoNum type="alphaLcParenR"/>
            </a:pPr>
            <a:r>
              <a:rPr lang="pt-BR" sz="2000" dirty="0" smtClean="0"/>
              <a:t>Crie </a:t>
            </a:r>
            <a:r>
              <a:rPr lang="pt-BR" sz="2000" dirty="0"/>
              <a:t>uma classe Administrador que estende da classe Usuario; </a:t>
            </a:r>
            <a:endParaRPr lang="pt-BR" sz="2000" dirty="0" smtClean="0"/>
          </a:p>
          <a:p>
            <a:pPr marL="342900" indent="-342900">
              <a:buAutoNum type="alphaLcParenR"/>
            </a:pPr>
            <a:r>
              <a:rPr lang="pt-BR" sz="2000" dirty="0" smtClean="0"/>
              <a:t> </a:t>
            </a:r>
            <a:r>
              <a:rPr lang="pt-BR" sz="2000" dirty="0"/>
              <a:t>Na classe Administrador crie o método hello(), que deverá imprimir: ‘Olá Administrador: Glauco Laicht’; Obs.: A classe administrador não terá propriedades. </a:t>
            </a:r>
            <a:endParaRPr lang="pt-BR" sz="2000" dirty="0" smtClean="0"/>
          </a:p>
          <a:p>
            <a:pPr marL="342900" indent="-342900">
              <a:buAutoNum type="alphaLcParenR"/>
            </a:pPr>
            <a:r>
              <a:rPr lang="pt-BR" sz="2000" dirty="0" smtClean="0"/>
              <a:t>Crie </a:t>
            </a:r>
            <a:r>
              <a:rPr lang="pt-BR" sz="2000" dirty="0"/>
              <a:t>uma classe Cliente que estende da classe Usuario; </a:t>
            </a:r>
            <a:endParaRPr lang="pt-BR" sz="2000" dirty="0" smtClean="0"/>
          </a:p>
          <a:p>
            <a:pPr marL="342900" indent="-342900">
              <a:buAutoNum type="alphaLcParenR"/>
            </a:pPr>
            <a:r>
              <a:rPr lang="pt-BR" sz="2000" dirty="0" smtClean="0"/>
              <a:t>Na </a:t>
            </a:r>
            <a:r>
              <a:rPr lang="pt-BR" sz="2000" dirty="0"/>
              <a:t>classe Cliente também crie o método hello(), este método deverá imprimir o texto hello() da classe Usuario e ainda adicionar o texto: ‘Seja bem vindo’</a:t>
            </a:r>
          </a:p>
        </p:txBody>
      </p:sp>
    </p:spTree>
    <p:extLst>
      <p:ext uri="{BB962C8B-B14F-4D97-AF65-F5344CB8AC3E}">
        <p14:creationId xmlns:p14="http://schemas.microsoft.com/office/powerpoint/2010/main" val="212204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04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96637" y="1534376"/>
            <a:ext cx="730267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4. Crie uma classe Pessoa, com os atributos nome e sobrenome. </a:t>
            </a:r>
            <a:endParaRPr lang="pt-BR" sz="2400" dirty="0" smtClean="0"/>
          </a:p>
          <a:p>
            <a:r>
              <a:rPr lang="pt-BR" sz="2400" dirty="0" smtClean="0"/>
              <a:t>Crie </a:t>
            </a:r>
            <a:r>
              <a:rPr lang="pt-BR" sz="2400" dirty="0"/>
              <a:t>uma classe Chat, com os atributos e métodos a seguir (TODOS DEVEM ser estáticos</a:t>
            </a:r>
            <a:r>
              <a:rPr lang="pt-BR" sz="2400" dirty="0" smtClean="0"/>
              <a:t>):</a:t>
            </a:r>
          </a:p>
          <a:p>
            <a:r>
              <a:rPr lang="pt-BR" sz="2400" dirty="0" smtClean="0"/>
              <a:t> </a:t>
            </a:r>
            <a:r>
              <a:rPr lang="pt-BR" sz="2400" dirty="0"/>
              <a:t>Atributos: </a:t>
            </a:r>
            <a:endParaRPr lang="pt-BR" sz="2400" dirty="0" smtClean="0"/>
          </a:p>
          <a:p>
            <a:r>
              <a:rPr lang="pt-BR" sz="2400" dirty="0" smtClean="0"/>
              <a:t>pessoas(array);</a:t>
            </a:r>
          </a:p>
          <a:p>
            <a:r>
              <a:rPr lang="pt-BR" sz="2400" dirty="0" smtClean="0"/>
              <a:t>//</a:t>
            </a:r>
            <a:r>
              <a:rPr lang="pt-BR" sz="2400" dirty="0"/>
              <a:t>estático nroPessoas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// </a:t>
            </a:r>
            <a:r>
              <a:rPr lang="pt-BR" sz="2400" dirty="0"/>
              <a:t>estático Métodos: </a:t>
            </a:r>
            <a:endParaRPr lang="pt-BR" sz="2400" dirty="0" smtClean="0"/>
          </a:p>
          <a:p>
            <a:r>
              <a:rPr lang="pt-BR" sz="2400" dirty="0" smtClean="0"/>
              <a:t>getNumeroClientes</a:t>
            </a:r>
            <a:r>
              <a:rPr lang="pt-BR" sz="2400" dirty="0"/>
              <a:t>(); </a:t>
            </a:r>
            <a:endParaRPr lang="pt-BR" sz="2400" dirty="0" smtClean="0"/>
          </a:p>
          <a:p>
            <a:r>
              <a:rPr lang="pt-BR" sz="2400" dirty="0" smtClean="0"/>
              <a:t>//</a:t>
            </a:r>
            <a:r>
              <a:rPr lang="pt-BR" sz="2400" dirty="0"/>
              <a:t>retorna o número de clientes addCliente(); </a:t>
            </a:r>
            <a:endParaRPr lang="pt-BR" sz="2400" dirty="0" smtClean="0"/>
          </a:p>
          <a:p>
            <a:r>
              <a:rPr lang="pt-BR" sz="2400" dirty="0" smtClean="0"/>
              <a:t>//</a:t>
            </a:r>
            <a:r>
              <a:rPr lang="pt-BR" sz="2400" dirty="0"/>
              <a:t>adiciona um cliente ao array Atenção: Como os atributos da classe Chat são estáticos não será necessário instanciá-la.</a:t>
            </a:r>
          </a:p>
        </p:txBody>
      </p:sp>
    </p:spTree>
    <p:extLst>
      <p:ext uri="{BB962C8B-B14F-4D97-AF65-F5344CB8AC3E}">
        <p14:creationId xmlns:p14="http://schemas.microsoft.com/office/powerpoint/2010/main" val="180288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05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83694" y="1305342"/>
            <a:ext cx="757074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5. Leia o enunciado abaixo e realize a abstração das informações em classes (Você deverá utilizar o conceito de herança e classe abstrata na solução</a:t>
            </a:r>
            <a:r>
              <a:rPr lang="pt-BR" sz="2400" dirty="0" smtClean="0"/>
              <a:t>):</a:t>
            </a:r>
          </a:p>
          <a:p>
            <a:r>
              <a:rPr lang="pt-BR" sz="2400" dirty="0" smtClean="0"/>
              <a:t> </a:t>
            </a:r>
            <a:r>
              <a:rPr lang="pt-BR" sz="2400" dirty="0"/>
              <a:t>Os professores podem trabalhar “em regime”, cuja carga horária é fixa de 40 horas, e “horistas” cuja carga horária pode variar de semestre a semestre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 </a:t>
            </a:r>
            <a:r>
              <a:rPr lang="pt-BR" sz="2400" dirty="0"/>
              <a:t>Todo professor possui um número de matrícula, um nome, uma carga horária e um salário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 </a:t>
            </a:r>
            <a:r>
              <a:rPr lang="pt-BR" sz="2400" dirty="0"/>
              <a:t>O salário de um professor em regime é fixo, enquanto o salário de um professor horista depende do número de horas trabalhadas e do salário/hora. Deve existir um método calculaSalario que deve retornar o valor do salário do professor. </a:t>
            </a:r>
          </a:p>
        </p:txBody>
      </p:sp>
    </p:spTree>
    <p:extLst>
      <p:ext uri="{BB962C8B-B14F-4D97-AF65-F5344CB8AC3E}">
        <p14:creationId xmlns:p14="http://schemas.microsoft.com/office/powerpoint/2010/main" val="399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06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16552" y="1751598"/>
            <a:ext cx="65260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6. Considerando as figuras geométricas abaixo e suas características, abstraia a informação e crie classes que permitam calcular a área e o perímetro das figuras.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7" y="3156560"/>
            <a:ext cx="7495593" cy="135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578141" y="4559475"/>
            <a:ext cx="81650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Por fim, deve ser criada uma classe Quadro, que contém um atributo figuras (array) e dois métodos</a:t>
            </a:r>
            <a:r>
              <a:rPr lang="pt-BR" sz="2000" dirty="0" smtClean="0"/>
              <a:t>:</a:t>
            </a:r>
          </a:p>
          <a:p>
            <a:endParaRPr lang="pt-BR" sz="2000" dirty="0" smtClean="0"/>
          </a:p>
          <a:p>
            <a:r>
              <a:rPr lang="pt-BR" sz="2000" dirty="0" smtClean="0"/>
              <a:t> </a:t>
            </a:r>
            <a:r>
              <a:rPr lang="pt-BR" sz="2000" dirty="0"/>
              <a:t>- Adiciona Figura: Recebe uma figura como parâmetro e adiciona ao array</a:t>
            </a:r>
            <a:r>
              <a:rPr lang="pt-BR" sz="2000" dirty="0" smtClean="0"/>
              <a:t>;</a:t>
            </a:r>
          </a:p>
          <a:p>
            <a:r>
              <a:rPr lang="pt-BR" sz="2000" dirty="0" smtClean="0"/>
              <a:t> </a:t>
            </a:r>
            <a:r>
              <a:rPr lang="pt-BR" sz="2000" dirty="0"/>
              <a:t>- Imprime: Imprime o nome da figura, o resultado da área e do perímetro.</a:t>
            </a:r>
          </a:p>
        </p:txBody>
      </p:sp>
    </p:spTree>
    <p:extLst>
      <p:ext uri="{BB962C8B-B14F-4D97-AF65-F5344CB8AC3E}">
        <p14:creationId xmlns:p14="http://schemas.microsoft.com/office/powerpoint/2010/main" val="21298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Autoload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Proporciona a utilização de classes sem ficar realizando </a:t>
            </a:r>
            <a:r>
              <a:rPr lang="pt-BR" dirty="0" err="1" smtClean="0"/>
              <a:t>require</a:t>
            </a:r>
            <a:r>
              <a:rPr lang="pt-BR" dirty="0" smtClean="0"/>
              <a:t>/include no código</a:t>
            </a:r>
          </a:p>
          <a:p>
            <a:endParaRPr lang="pt-BR" dirty="0" smtClean="0"/>
          </a:p>
          <a:p>
            <a:r>
              <a:rPr lang="pt-BR" dirty="0" smtClean="0"/>
              <a:t>Quando utilizar uma classe e ela ainda não tiver incluída, será invocado um método padrão do PHP para realizar a inclusão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A partir do PHP5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55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Autoload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O método invocado</a:t>
            </a:r>
          </a:p>
          <a:p>
            <a:pPr lvl="1"/>
            <a:r>
              <a:rPr lang="pt-BR" dirty="0" smtClean="0"/>
              <a:t>__</a:t>
            </a:r>
            <a:r>
              <a:rPr lang="pt-BR" dirty="0" err="1" smtClean="0"/>
              <a:t>autoload</a:t>
            </a:r>
            <a:endParaRPr lang="pt-BR" dirty="0" smtClean="0"/>
          </a:p>
          <a:p>
            <a:pPr lvl="2"/>
            <a:r>
              <a:rPr lang="pt-BR" dirty="0" smtClean="0"/>
              <a:t>Receberá como parâmetro o nome da classe que está sendo utilizada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895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Autoload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63127" y="1341053"/>
            <a:ext cx="5929354" cy="504534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389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Orientação a Objetos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676404" y="1688065"/>
            <a:ext cx="8253313" cy="5000660"/>
          </a:xfrm>
        </p:spPr>
        <p:txBody>
          <a:bodyPr/>
          <a:lstStyle/>
          <a:p>
            <a:r>
              <a:rPr lang="pt-BR" dirty="0" smtClean="0"/>
              <a:t>Entre as vantagens da orientação podemos citar</a:t>
            </a:r>
          </a:p>
          <a:p>
            <a:pPr lvl="1"/>
            <a:r>
              <a:rPr lang="pt-BR" dirty="0" smtClean="0"/>
              <a:t>Reutilização de código</a:t>
            </a:r>
          </a:p>
          <a:p>
            <a:pPr lvl="2"/>
            <a:r>
              <a:rPr lang="pt-BR" dirty="0" smtClean="0"/>
              <a:t>Poupa tempo, programando e depurando</a:t>
            </a:r>
          </a:p>
          <a:p>
            <a:pPr lvl="1"/>
            <a:r>
              <a:rPr lang="pt-BR" dirty="0" smtClean="0"/>
              <a:t>Escalabilidade</a:t>
            </a:r>
          </a:p>
          <a:p>
            <a:pPr lvl="2"/>
            <a:r>
              <a:rPr lang="pt-BR" dirty="0" smtClean="0"/>
              <a:t>Adicionar código facilmente</a:t>
            </a:r>
          </a:p>
          <a:p>
            <a:pPr lvl="1"/>
            <a:r>
              <a:rPr lang="pt-BR" dirty="0" smtClean="0"/>
              <a:t>Manutenabilidade</a:t>
            </a:r>
          </a:p>
          <a:p>
            <a:pPr lvl="2"/>
            <a:r>
              <a:rPr lang="pt-BR" dirty="0" smtClean="0"/>
              <a:t>Código mais fácil de manter</a:t>
            </a:r>
          </a:p>
          <a:p>
            <a:pPr lvl="1"/>
            <a:r>
              <a:rPr lang="pt-BR" dirty="0" smtClean="0"/>
              <a:t>Agilidade de desenvolvimento</a:t>
            </a:r>
          </a:p>
          <a:p>
            <a:pPr lvl="1"/>
            <a:r>
              <a:rPr lang="pt-BR" dirty="0" smtClean="0"/>
              <a:t>Modelos baseados em conceitos do mundo real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11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4599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Autoload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637" y="1928802"/>
            <a:ext cx="7675744" cy="335758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4722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úvidas — Câmara Municipal de Goiân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49" y="1691015"/>
            <a:ext cx="7991606" cy="460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7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Orientação a Objetos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574048" y="1700808"/>
            <a:ext cx="8229600" cy="4525963"/>
          </a:xfrm>
        </p:spPr>
        <p:txBody>
          <a:bodyPr/>
          <a:lstStyle/>
          <a:p>
            <a:r>
              <a:rPr lang="pt-BR" dirty="0" smtClean="0"/>
              <a:t>A orientação a objetos possui alguns conceitos fundamentais para o seu desenvolvimento</a:t>
            </a:r>
          </a:p>
          <a:p>
            <a:pPr lvl="1"/>
            <a:r>
              <a:rPr lang="pt-BR" dirty="0" smtClean="0"/>
              <a:t>Abstração</a:t>
            </a:r>
          </a:p>
          <a:p>
            <a:pPr lvl="1"/>
            <a:r>
              <a:rPr lang="pt-BR" dirty="0" smtClean="0"/>
              <a:t>Classes</a:t>
            </a:r>
          </a:p>
          <a:p>
            <a:pPr lvl="1"/>
            <a:r>
              <a:rPr lang="pt-BR" dirty="0" smtClean="0"/>
              <a:t>Objetos</a:t>
            </a:r>
          </a:p>
          <a:p>
            <a:pPr lvl="1"/>
            <a:r>
              <a:rPr lang="pt-BR" dirty="0" smtClean="0"/>
              <a:t>Atributos/Propriedades</a:t>
            </a:r>
          </a:p>
          <a:p>
            <a:pPr lvl="1"/>
            <a:r>
              <a:rPr lang="pt-BR" dirty="0" smtClean="0"/>
              <a:t>Métodos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91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2779</Words>
  <Application>Microsoft Office PowerPoint</Application>
  <PresentationFormat>Apresentação na tela (4:3)</PresentationFormat>
  <Paragraphs>496</Paragraphs>
  <Slides>82</Slides>
  <Notes>81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82</vt:i4>
      </vt:variant>
    </vt:vector>
  </HeadingPairs>
  <TitlesOfParts>
    <vt:vector size="83" baseType="lpstr">
      <vt:lpstr>Tema do Office</vt:lpstr>
      <vt:lpstr>Programador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</cp:lastModifiedBy>
  <cp:revision>31</cp:revision>
  <dcterms:created xsi:type="dcterms:W3CDTF">2020-08-21T15:35:10Z</dcterms:created>
  <dcterms:modified xsi:type="dcterms:W3CDTF">2022-02-15T01:03:04Z</dcterms:modified>
</cp:coreProperties>
</file>