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48"/>
  </p:notesMasterIdLst>
  <p:handoutMasterIdLst>
    <p:handoutMasterId r:id="rId49"/>
  </p:handoutMasterIdLst>
  <p:sldIdLst>
    <p:sldId id="315" r:id="rId2"/>
    <p:sldId id="324" r:id="rId3"/>
    <p:sldId id="317" r:id="rId4"/>
    <p:sldId id="328" r:id="rId5"/>
    <p:sldId id="318" r:id="rId6"/>
    <p:sldId id="356" r:id="rId7"/>
    <p:sldId id="325" r:id="rId8"/>
    <p:sldId id="327" r:id="rId9"/>
    <p:sldId id="326" r:id="rId10"/>
    <p:sldId id="357" r:id="rId11"/>
    <p:sldId id="358" r:id="rId12"/>
    <p:sldId id="359" r:id="rId13"/>
    <p:sldId id="319" r:id="rId14"/>
    <p:sldId id="320" r:id="rId15"/>
    <p:sldId id="321" r:id="rId16"/>
    <p:sldId id="322" r:id="rId17"/>
    <p:sldId id="323" r:id="rId18"/>
    <p:sldId id="329" r:id="rId19"/>
    <p:sldId id="342" r:id="rId20"/>
    <p:sldId id="343" r:id="rId21"/>
    <p:sldId id="344" r:id="rId22"/>
    <p:sldId id="345" r:id="rId23"/>
    <p:sldId id="330" r:id="rId24"/>
    <p:sldId id="331" r:id="rId25"/>
    <p:sldId id="332" r:id="rId26"/>
    <p:sldId id="333" r:id="rId27"/>
    <p:sldId id="335" r:id="rId28"/>
    <p:sldId id="336" r:id="rId29"/>
    <p:sldId id="337" r:id="rId30"/>
    <p:sldId id="338" r:id="rId31"/>
    <p:sldId id="339" r:id="rId32"/>
    <p:sldId id="340" r:id="rId33"/>
    <p:sldId id="341" r:id="rId34"/>
    <p:sldId id="346" r:id="rId35"/>
    <p:sldId id="347" r:id="rId36"/>
    <p:sldId id="348" r:id="rId37"/>
    <p:sldId id="349" r:id="rId38"/>
    <p:sldId id="350" r:id="rId39"/>
    <p:sldId id="351" r:id="rId40"/>
    <p:sldId id="352" r:id="rId41"/>
    <p:sldId id="334" r:id="rId42"/>
    <p:sldId id="353" r:id="rId43"/>
    <p:sldId id="354" r:id="rId44"/>
    <p:sldId id="355" r:id="rId45"/>
    <p:sldId id="360" r:id="rId46"/>
    <p:sldId id="316" r:id="rId4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817">
          <p15:clr>
            <a:srgbClr val="A4A3A4"/>
          </p15:clr>
        </p15:guide>
        <p15:guide id="3" orient="horz" pos="2822">
          <p15:clr>
            <a:srgbClr val="A4A3A4"/>
          </p15:clr>
        </p15:guide>
        <p15:guide id="4" orient="horz" pos="3083">
          <p15:clr>
            <a:srgbClr val="A4A3A4"/>
          </p15:clr>
        </p15:guide>
        <p15:guide id="5" orient="horz" pos="590">
          <p15:clr>
            <a:srgbClr val="A4A3A4"/>
          </p15:clr>
        </p15:guide>
        <p15:guide id="6" orient="horz" pos="316">
          <p15:clr>
            <a:srgbClr val="A4A3A4"/>
          </p15:clr>
        </p15:guide>
        <p15:guide id="7" orient="horz" pos="429">
          <p15:clr>
            <a:srgbClr val="A4A3A4"/>
          </p15:clr>
        </p15:guide>
        <p15:guide id="8" pos="2806">
          <p15:clr>
            <a:srgbClr val="A4A3A4"/>
          </p15:clr>
        </p15:guide>
        <p15:guide id="9" pos="5484">
          <p15:clr>
            <a:srgbClr val="A4A3A4"/>
          </p15:clr>
        </p15:guide>
        <p15:guide id="10" pos="4949">
          <p15:clr>
            <a:srgbClr val="A4A3A4"/>
          </p15:clr>
        </p15:guide>
        <p15:guide id="11" pos="294">
          <p15:clr>
            <a:srgbClr val="A4A3A4"/>
          </p15:clr>
        </p15:guide>
        <p15:guide id="12" pos="2971">
          <p15:clr>
            <a:srgbClr val="A4A3A4"/>
          </p15:clr>
        </p15:guide>
        <p15:guide id="13" pos="45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an Joslin" initials="I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168" y="120"/>
      </p:cViewPr>
      <p:guideLst>
        <p:guide orient="horz" pos="1620"/>
        <p:guide orient="horz" pos="817"/>
        <p:guide orient="horz" pos="2822"/>
        <p:guide orient="horz" pos="3083"/>
        <p:guide orient="horz" pos="590"/>
        <p:guide orient="horz" pos="316"/>
        <p:guide orient="horz" pos="429"/>
        <p:guide pos="2806"/>
        <p:guide pos="5484"/>
        <p:guide pos="4949"/>
        <p:guide pos="294"/>
        <p:guide pos="2971"/>
        <p:guide pos="456"/>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C139CCF-9988-4B04-BC41-953DC97733F3}" type="datetimeFigureOut">
              <a:rPr lang="en-GB" smtClean="0"/>
              <a:pPr/>
              <a:t>20/09/2017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5FE0B3-C91C-46A3-8949-11AE24946726}" type="slidenum">
              <a:rPr lang="en-GB" smtClean="0"/>
              <a:pPr/>
              <a:t>‹#›</a:t>
            </a:fld>
            <a:endParaRPr lang="en-GB"/>
          </a:p>
        </p:txBody>
      </p:sp>
    </p:spTree>
    <p:extLst>
      <p:ext uri="{BB962C8B-B14F-4D97-AF65-F5344CB8AC3E}">
        <p14:creationId xmlns:p14="http://schemas.microsoft.com/office/powerpoint/2010/main" val="20048850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530C2E-B026-414F-8BC2-5726109647D8}" type="datetimeFigureOut">
              <a:rPr lang="en-GB" smtClean="0"/>
              <a:pPr/>
              <a:t>20/09/2017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16C11-E718-43BB-A2B7-96923E766A30}" type="slidenum">
              <a:rPr lang="en-GB" smtClean="0"/>
              <a:pPr/>
              <a:t>‹#›</a:t>
            </a:fld>
            <a:endParaRPr lang="en-GB"/>
          </a:p>
        </p:txBody>
      </p:sp>
    </p:spTree>
    <p:extLst>
      <p:ext uri="{BB962C8B-B14F-4D97-AF65-F5344CB8AC3E}">
        <p14:creationId xmlns:p14="http://schemas.microsoft.com/office/powerpoint/2010/main" val="33898334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Open sans"/>
                <a:cs typeface="Open sans"/>
              </a:rPr>
              <a:t>© 2017 NTT Security</a:t>
            </a:r>
          </a:p>
          <a:p>
            <a:endParaRPr lang="en-US" dirty="0"/>
          </a:p>
        </p:txBody>
      </p:sp>
      <p:sp>
        <p:nvSpPr>
          <p:cNvPr id="4" name="Slide Number Placeholder 3"/>
          <p:cNvSpPr>
            <a:spLocks noGrp="1"/>
          </p:cNvSpPr>
          <p:nvPr>
            <p:ph type="sldNum" sz="quarter" idx="10"/>
          </p:nvPr>
        </p:nvSpPr>
        <p:spPr/>
        <p:txBody>
          <a:bodyPr/>
          <a:lstStyle/>
          <a:p>
            <a:fld id="{BBA16C11-E718-43BB-A2B7-96923E766A30}" type="slidenum">
              <a:rPr lang="en-GB" smtClean="0"/>
              <a:pPr/>
              <a:t>1</a:t>
            </a:fld>
            <a:endParaRPr lang="en-GB"/>
          </a:p>
        </p:txBody>
      </p:sp>
    </p:spTree>
    <p:extLst>
      <p:ext uri="{BB962C8B-B14F-4D97-AF65-F5344CB8AC3E}">
        <p14:creationId xmlns:p14="http://schemas.microsoft.com/office/powerpoint/2010/main" val="4040230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BBA16C11-E718-43BB-A2B7-96923E766A30}" type="slidenum">
              <a:rPr lang="en-GB" smtClean="0"/>
              <a:pPr/>
              <a:t>19</a:t>
            </a:fld>
            <a:endParaRPr lang="en-GB"/>
          </a:p>
        </p:txBody>
      </p:sp>
    </p:spTree>
    <p:extLst>
      <p:ext uri="{BB962C8B-B14F-4D97-AF65-F5344CB8AC3E}">
        <p14:creationId xmlns:p14="http://schemas.microsoft.com/office/powerpoint/2010/main" val="1720360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US"/>
              <a:t>Making Cloud  Work for Business – Strategy &amp; Innovation  -  UED– v009</a:t>
            </a:r>
            <a:endParaRPr lang="en-GB" dirty="0"/>
          </a:p>
        </p:txBody>
      </p:sp>
      <p:sp>
        <p:nvSpPr>
          <p:cNvPr id="6" name="Slide Number Placeholder 5"/>
          <p:cNvSpPr>
            <a:spLocks noGrp="1"/>
          </p:cNvSpPr>
          <p:nvPr>
            <p:ph type="sldNum" sz="quarter" idx="12"/>
          </p:nvPr>
        </p:nvSpPr>
        <p:spPr/>
        <p:txBody>
          <a:bodyPr/>
          <a:lstStyle/>
          <a:p>
            <a:fld id="{998EA64D-CD22-4EAA-95EE-4123E18EC253}" type="slidenum">
              <a:rPr lang="en-GB" smtClean="0"/>
              <a:pPr/>
              <a:t>‹#›</a:t>
            </a:fld>
            <a:endParaRPr lang="en-GB" dirty="0"/>
          </a:p>
        </p:txBody>
      </p:sp>
    </p:spTree>
    <p:extLst>
      <p:ext uri="{BB962C8B-B14F-4D97-AF65-F5344CB8AC3E}">
        <p14:creationId xmlns:p14="http://schemas.microsoft.com/office/powerpoint/2010/main" val="3995535088"/>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US"/>
              <a:t>Making Cloud  Work for Business – Strategy &amp; Innovation  -  UED– v009</a:t>
            </a:r>
            <a:endParaRPr lang="en-GB" dirty="0"/>
          </a:p>
        </p:txBody>
      </p:sp>
      <p:sp>
        <p:nvSpPr>
          <p:cNvPr id="6" name="Slide Number Placeholder 5"/>
          <p:cNvSpPr>
            <a:spLocks noGrp="1"/>
          </p:cNvSpPr>
          <p:nvPr>
            <p:ph type="sldNum" sz="quarter" idx="12"/>
          </p:nvPr>
        </p:nvSpPr>
        <p:spPr/>
        <p:txBody>
          <a:bodyPr/>
          <a:lstStyle/>
          <a:p>
            <a:fld id="{998EA64D-CD22-4EAA-95EE-4123E18EC253}" type="slidenum">
              <a:rPr lang="en-GB" smtClean="0"/>
              <a:pPr/>
              <a:t>‹#›</a:t>
            </a:fld>
            <a:endParaRPr lang="en-GB" dirty="0"/>
          </a:p>
        </p:txBody>
      </p:sp>
    </p:spTree>
    <p:extLst>
      <p:ext uri="{BB962C8B-B14F-4D97-AF65-F5344CB8AC3E}">
        <p14:creationId xmlns:p14="http://schemas.microsoft.com/office/powerpoint/2010/main" val="309186567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US"/>
              <a:t>Making Cloud  Work for Business – Strategy &amp; Innovation  -  UED– v009</a:t>
            </a:r>
            <a:endParaRPr lang="en-GB" dirty="0"/>
          </a:p>
        </p:txBody>
      </p:sp>
      <p:sp>
        <p:nvSpPr>
          <p:cNvPr id="6" name="Slide Number Placeholder 5"/>
          <p:cNvSpPr>
            <a:spLocks noGrp="1"/>
          </p:cNvSpPr>
          <p:nvPr>
            <p:ph type="sldNum" sz="quarter" idx="12"/>
          </p:nvPr>
        </p:nvSpPr>
        <p:spPr/>
        <p:txBody>
          <a:bodyPr/>
          <a:lstStyle/>
          <a:p>
            <a:fld id="{998EA64D-CD22-4EAA-95EE-4123E18EC253}" type="slidenum">
              <a:rPr lang="en-GB" smtClean="0"/>
              <a:pPr/>
              <a:t>‹#›</a:t>
            </a:fld>
            <a:endParaRPr lang="en-GB" dirty="0"/>
          </a:p>
        </p:txBody>
      </p:sp>
    </p:spTree>
    <p:extLst>
      <p:ext uri="{BB962C8B-B14F-4D97-AF65-F5344CB8AC3E}">
        <p14:creationId xmlns:p14="http://schemas.microsoft.com/office/powerpoint/2010/main" val="3876116675"/>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pic>
        <p:nvPicPr>
          <p:cNvPr id="3" name="Picture 2" descr="9760-2017-slidebkgd-0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4" name="Picture 3" descr="nttsecurity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4874" y="177002"/>
            <a:ext cx="2257425" cy="40957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hank you">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713232" y="452629"/>
            <a:ext cx="7735824" cy="4026503"/>
          </a:xfrm>
        </p:spPr>
        <p:txBody>
          <a:bodyPr anchor="t">
            <a:noAutofit/>
          </a:bodyPr>
          <a:lstStyle>
            <a:lvl1pPr algn="l">
              <a:lnSpc>
                <a:spcPct val="80000"/>
              </a:lnSpc>
              <a:defRPr sz="4800" b="0" cap="none">
                <a:solidFill>
                  <a:schemeClr val="bg1"/>
                </a:solidFill>
              </a:defRPr>
            </a:lvl1pPr>
          </a:lstStyle>
          <a:p>
            <a:r>
              <a:rPr lang="en-GB" noProof="0" dirty="0"/>
              <a:t>Click to edit master title style</a:t>
            </a:r>
          </a:p>
        </p:txBody>
      </p:sp>
      <p:sp>
        <p:nvSpPr>
          <p:cNvPr id="9" name="Text Placeholder 10"/>
          <p:cNvSpPr>
            <a:spLocks noGrp="1"/>
          </p:cNvSpPr>
          <p:nvPr>
            <p:ph type="body" sz="quarter" idx="13" hasCustomPrompt="1"/>
          </p:nvPr>
        </p:nvSpPr>
        <p:spPr>
          <a:xfrm>
            <a:off x="723902" y="2079361"/>
            <a:ext cx="3730625" cy="197497"/>
          </a:xfrm>
        </p:spPr>
        <p:txBody>
          <a:bodyPr>
            <a:noAutofit/>
          </a:bodyPr>
          <a:lstStyle>
            <a:lvl1pPr>
              <a:lnSpc>
                <a:spcPct val="90000"/>
              </a:lnSpc>
              <a:spcBef>
                <a:spcPts val="0"/>
              </a:spcBef>
              <a:defRPr sz="1400" b="1">
                <a:solidFill>
                  <a:schemeClr val="bg1"/>
                </a:solidFill>
              </a:defRPr>
            </a:lvl1pPr>
          </a:lstStyle>
          <a:p>
            <a:pPr lvl="0"/>
            <a:r>
              <a:rPr lang="en-GB" noProof="0" dirty="0"/>
              <a:t>Name</a:t>
            </a:r>
          </a:p>
        </p:txBody>
      </p:sp>
      <p:sp>
        <p:nvSpPr>
          <p:cNvPr id="11" name="Text Placeholder 10"/>
          <p:cNvSpPr>
            <a:spLocks noGrp="1"/>
          </p:cNvSpPr>
          <p:nvPr>
            <p:ph type="body" sz="quarter" idx="14" hasCustomPrompt="1"/>
          </p:nvPr>
        </p:nvSpPr>
        <p:spPr>
          <a:xfrm>
            <a:off x="723902" y="2280809"/>
            <a:ext cx="3730625" cy="2198322"/>
          </a:xfrm>
        </p:spPr>
        <p:txBody>
          <a:bodyPr>
            <a:normAutofit/>
          </a:bodyPr>
          <a:lstStyle>
            <a:lvl1pPr>
              <a:lnSpc>
                <a:spcPct val="90000"/>
              </a:lnSpc>
              <a:spcBef>
                <a:spcPts val="0"/>
              </a:spcBef>
              <a:defRPr sz="1400" b="0">
                <a:solidFill>
                  <a:schemeClr val="bg1"/>
                </a:solidFill>
              </a:defRPr>
            </a:lvl1pPr>
          </a:lstStyle>
          <a:p>
            <a:pPr lvl="0"/>
            <a:r>
              <a:rPr lang="en-GB" noProof="0" dirty="0"/>
              <a:t>Contact details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12" name="Text Placeholder 11"/>
          <p:cNvSpPr>
            <a:spLocks noGrp="1"/>
          </p:cNvSpPr>
          <p:nvPr>
            <p:ph type="body" sz="quarter" idx="13"/>
          </p:nvPr>
        </p:nvSpPr>
        <p:spPr>
          <a:xfrm>
            <a:off x="466727" y="1296592"/>
            <a:ext cx="7389813" cy="3182540"/>
          </a:xfrm>
        </p:spPr>
        <p:txBody>
          <a:bodyPr>
            <a:normAutofit/>
          </a:bodyPr>
          <a:lstStyle>
            <a:lvl1pPr marL="342900" indent="-342900">
              <a:buFont typeface="+mj-lt"/>
              <a:buAutoNum type="arabicPeriod"/>
              <a:defRPr sz="1800"/>
            </a:lvl1pPr>
          </a:lstStyle>
          <a:p>
            <a:pPr lvl="0"/>
            <a:r>
              <a:rPr lang="en-US"/>
              <a:t>Click to edit Master text styles</a:t>
            </a:r>
          </a:p>
        </p:txBody>
      </p:sp>
      <p:sp>
        <p:nvSpPr>
          <p:cNvPr id="15" name="Date Placeholder 14"/>
          <p:cNvSpPr>
            <a:spLocks noGrp="1"/>
          </p:cNvSpPr>
          <p:nvPr>
            <p:ph type="dt" sz="half" idx="14"/>
          </p:nvPr>
        </p:nvSpPr>
        <p:spPr/>
        <p:txBody>
          <a:bodyPr/>
          <a:lstStyle/>
          <a:p>
            <a:endParaRPr lang="en-GB" dirty="0"/>
          </a:p>
        </p:txBody>
      </p:sp>
      <p:sp>
        <p:nvSpPr>
          <p:cNvPr id="16" name="Slide Number Placeholder 15"/>
          <p:cNvSpPr>
            <a:spLocks noGrp="1"/>
          </p:cNvSpPr>
          <p:nvPr>
            <p:ph type="sldNum" sz="quarter" idx="15"/>
          </p:nvPr>
        </p:nvSpPr>
        <p:spPr/>
        <p:txBody>
          <a:bodyPr/>
          <a:lstStyle/>
          <a:p>
            <a:fld id="{998EA64D-CD22-4EAA-95EE-4123E18EC253}" type="slidenum">
              <a:rPr lang="en-GB" smtClean="0"/>
              <a:pPr/>
              <a:t>‹#›</a:t>
            </a:fld>
            <a:endParaRPr lang="en-GB" dirty="0"/>
          </a:p>
        </p:txBody>
      </p:sp>
      <p:sp>
        <p:nvSpPr>
          <p:cNvPr id="17" name="Footer Placeholder 16"/>
          <p:cNvSpPr>
            <a:spLocks noGrp="1"/>
          </p:cNvSpPr>
          <p:nvPr>
            <p:ph type="ftr" sz="quarter" idx="16"/>
          </p:nvPr>
        </p:nvSpPr>
        <p:spPr/>
        <p:txBody>
          <a:bodyPr/>
          <a:lstStyle/>
          <a:p>
            <a:r>
              <a:rPr lang="en-US"/>
              <a:t>Making Cloud  Work for Business – Strategy &amp; Innovation  -  UED– v009</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3" name="Content Placeholder 2"/>
          <p:cNvSpPr>
            <a:spLocks noGrp="1"/>
          </p:cNvSpPr>
          <p:nvPr>
            <p:ph idx="1"/>
          </p:nvPr>
        </p:nvSpPr>
        <p:spPr>
          <a:xfrm>
            <a:off x="457202" y="1289306"/>
            <a:ext cx="3875649" cy="317265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1" name="Content Placeholder 2"/>
          <p:cNvSpPr>
            <a:spLocks noGrp="1"/>
          </p:cNvSpPr>
          <p:nvPr>
            <p:ph idx="13"/>
          </p:nvPr>
        </p:nvSpPr>
        <p:spPr>
          <a:xfrm>
            <a:off x="4840393" y="1289306"/>
            <a:ext cx="3875649" cy="317265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Date Placeholder 12"/>
          <p:cNvSpPr>
            <a:spLocks noGrp="1"/>
          </p:cNvSpPr>
          <p:nvPr>
            <p:ph type="dt" sz="half" idx="14"/>
          </p:nvPr>
        </p:nvSpPr>
        <p:spPr/>
        <p:txBody>
          <a:bodyPr/>
          <a:lstStyle/>
          <a:p>
            <a:endParaRPr lang="en-GB" dirty="0"/>
          </a:p>
        </p:txBody>
      </p:sp>
      <p:sp>
        <p:nvSpPr>
          <p:cNvPr id="15" name="Slide Number Placeholder 14"/>
          <p:cNvSpPr>
            <a:spLocks noGrp="1"/>
          </p:cNvSpPr>
          <p:nvPr>
            <p:ph type="sldNum" sz="quarter" idx="15"/>
          </p:nvPr>
        </p:nvSpPr>
        <p:spPr/>
        <p:txBody>
          <a:bodyPr/>
          <a:lstStyle/>
          <a:p>
            <a:fld id="{998EA64D-CD22-4EAA-95EE-4123E18EC253}" type="slidenum">
              <a:rPr lang="en-GB" smtClean="0"/>
              <a:pPr/>
              <a:t>‹#›</a:t>
            </a:fld>
            <a:endParaRPr lang="en-GB" dirty="0"/>
          </a:p>
        </p:txBody>
      </p:sp>
      <p:sp>
        <p:nvSpPr>
          <p:cNvPr id="16" name="Footer Placeholder 15"/>
          <p:cNvSpPr>
            <a:spLocks noGrp="1"/>
          </p:cNvSpPr>
          <p:nvPr>
            <p:ph type="ftr" sz="quarter" idx="16"/>
          </p:nvPr>
        </p:nvSpPr>
        <p:spPr/>
        <p:txBody>
          <a:bodyPr/>
          <a:lstStyle/>
          <a:p>
            <a:r>
              <a:rPr lang="en-US"/>
              <a:t>Making Cloud  Work for Business – Strategy &amp; Innovation  -  UED– v009</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Two Content (Horizont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3" name="Content Placeholder 2"/>
          <p:cNvSpPr>
            <a:spLocks noGrp="1"/>
          </p:cNvSpPr>
          <p:nvPr>
            <p:ph idx="1"/>
          </p:nvPr>
        </p:nvSpPr>
        <p:spPr>
          <a:xfrm>
            <a:off x="457200" y="1289304"/>
            <a:ext cx="8248650" cy="1485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6" name="Content Placeholder 2"/>
          <p:cNvSpPr>
            <a:spLocks noGrp="1"/>
          </p:cNvSpPr>
          <p:nvPr>
            <p:ph idx="13"/>
          </p:nvPr>
        </p:nvSpPr>
        <p:spPr>
          <a:xfrm>
            <a:off x="457200" y="2994131"/>
            <a:ext cx="8248650" cy="1485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1" name="Date Placeholder 10"/>
          <p:cNvSpPr>
            <a:spLocks noGrp="1"/>
          </p:cNvSpPr>
          <p:nvPr>
            <p:ph type="dt" sz="half" idx="14"/>
          </p:nvPr>
        </p:nvSpPr>
        <p:spPr/>
        <p:txBody>
          <a:bodyPr/>
          <a:lstStyle/>
          <a:p>
            <a:endParaRPr lang="en-GB" dirty="0"/>
          </a:p>
        </p:txBody>
      </p:sp>
      <p:sp>
        <p:nvSpPr>
          <p:cNvPr id="13" name="Slide Number Placeholder 12"/>
          <p:cNvSpPr>
            <a:spLocks noGrp="1"/>
          </p:cNvSpPr>
          <p:nvPr>
            <p:ph type="sldNum" sz="quarter" idx="15"/>
          </p:nvPr>
        </p:nvSpPr>
        <p:spPr/>
        <p:txBody>
          <a:bodyPr/>
          <a:lstStyle/>
          <a:p>
            <a:fld id="{998EA64D-CD22-4EAA-95EE-4123E18EC253}" type="slidenum">
              <a:rPr lang="en-GB" smtClean="0"/>
              <a:pPr/>
              <a:t>‹#›</a:t>
            </a:fld>
            <a:endParaRPr lang="en-GB" dirty="0"/>
          </a:p>
        </p:txBody>
      </p:sp>
      <p:sp>
        <p:nvSpPr>
          <p:cNvPr id="15" name="Footer Placeholder 14"/>
          <p:cNvSpPr>
            <a:spLocks noGrp="1"/>
          </p:cNvSpPr>
          <p:nvPr>
            <p:ph type="ftr" sz="quarter" idx="16"/>
          </p:nvPr>
        </p:nvSpPr>
        <p:spPr/>
        <p:txBody>
          <a:bodyPr/>
          <a:lstStyle/>
          <a:p>
            <a:r>
              <a:rPr lang="en-US"/>
              <a:t>Making Cloud  Work for Business – Strategy &amp; Innovation  -  UED– v009</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ld Statem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232" y="638479"/>
            <a:ext cx="7143306" cy="4026503"/>
          </a:xfrm>
        </p:spPr>
        <p:txBody>
          <a:bodyPr anchor="t">
            <a:noAutofit/>
          </a:bodyPr>
          <a:lstStyle>
            <a:lvl1pPr algn="l">
              <a:lnSpc>
                <a:spcPct val="80000"/>
              </a:lnSpc>
              <a:defRPr sz="4800" b="0" cap="none">
                <a:solidFill>
                  <a:schemeClr val="accent2"/>
                </a:solidFill>
              </a:defRPr>
            </a:lvl1pPr>
          </a:lstStyle>
          <a:p>
            <a:r>
              <a:rPr lang="en-GB" noProof="0" dirty="0"/>
              <a:t>Click to edit master title style</a:t>
            </a:r>
          </a:p>
        </p:txBody>
      </p:sp>
      <p:sp>
        <p:nvSpPr>
          <p:cNvPr id="9" name="Date Placeholder 8"/>
          <p:cNvSpPr>
            <a:spLocks noGrp="1"/>
          </p:cNvSpPr>
          <p:nvPr>
            <p:ph type="dt" sz="half" idx="10"/>
          </p:nvPr>
        </p:nvSpPr>
        <p:spPr/>
        <p:txBody>
          <a:bodyPr/>
          <a:lstStyle/>
          <a:p>
            <a:endParaRPr lang="en-GB" dirty="0"/>
          </a:p>
        </p:txBody>
      </p:sp>
      <p:sp>
        <p:nvSpPr>
          <p:cNvPr id="10" name="Slide Number Placeholder 9"/>
          <p:cNvSpPr>
            <a:spLocks noGrp="1"/>
          </p:cNvSpPr>
          <p:nvPr>
            <p:ph type="sldNum" sz="quarter" idx="11"/>
          </p:nvPr>
        </p:nvSpPr>
        <p:spPr/>
        <p:txBody>
          <a:bodyPr/>
          <a:lstStyle/>
          <a:p>
            <a:fld id="{998EA64D-CD22-4EAA-95EE-4123E18EC253}" type="slidenum">
              <a:rPr lang="en-GB" smtClean="0"/>
              <a:pPr/>
              <a:t>‹#›</a:t>
            </a:fld>
            <a:endParaRPr lang="en-GB" dirty="0"/>
          </a:p>
        </p:txBody>
      </p:sp>
      <p:sp>
        <p:nvSpPr>
          <p:cNvPr id="12" name="Footer Placeholder 11"/>
          <p:cNvSpPr>
            <a:spLocks noGrp="1"/>
          </p:cNvSpPr>
          <p:nvPr>
            <p:ph type="ftr" sz="quarter" idx="12"/>
          </p:nvPr>
        </p:nvSpPr>
        <p:spPr/>
        <p:txBody>
          <a:bodyPr/>
          <a:lstStyle/>
          <a:p>
            <a:r>
              <a:rPr lang="en-US"/>
              <a:t>Making Cloud  Work for Business – Strategy &amp; Innovation  -  UED– v009</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Title Slide">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466727" y="2176631"/>
            <a:ext cx="4270375" cy="1167858"/>
          </a:xfrm>
        </p:spPr>
        <p:txBody>
          <a:bodyPr anchor="t" anchorCtr="0">
            <a:normAutofit/>
          </a:bodyPr>
          <a:lstStyle>
            <a:lvl1pPr>
              <a:lnSpc>
                <a:spcPct val="95000"/>
              </a:lnSpc>
              <a:defRPr sz="2000" baseline="0">
                <a:solidFill>
                  <a:schemeClr val="bg1"/>
                </a:solidFill>
              </a:defRPr>
            </a:lvl1pPr>
          </a:lstStyle>
          <a:p>
            <a:r>
              <a:rPr lang="en-GB" noProof="0" dirty="0"/>
              <a:t>Click to insert title</a:t>
            </a:r>
          </a:p>
        </p:txBody>
      </p:sp>
      <p:sp>
        <p:nvSpPr>
          <p:cNvPr id="5" name="Footer Placeholder 4"/>
          <p:cNvSpPr>
            <a:spLocks noGrp="1"/>
          </p:cNvSpPr>
          <p:nvPr>
            <p:ph type="ftr" sz="quarter" idx="11"/>
          </p:nvPr>
        </p:nvSpPr>
        <p:spPr>
          <a:xfrm>
            <a:off x="5741165" y="2588406"/>
            <a:ext cx="1207062" cy="110800"/>
          </a:xfrm>
          <a:prstGeom prst="rect">
            <a:avLst/>
          </a:prstGeom>
        </p:spPr>
        <p:txBody>
          <a:bodyPr/>
          <a:lstStyle>
            <a:lvl1pPr>
              <a:lnSpc>
                <a:spcPct val="90000"/>
              </a:lnSpc>
              <a:defRPr sz="800">
                <a:solidFill>
                  <a:schemeClr val="bg1"/>
                </a:solidFill>
              </a:defRPr>
            </a:lvl1pPr>
          </a:lstStyle>
          <a:p>
            <a:r>
              <a:rPr lang="en-US"/>
              <a:t>Making Cloud  Work for Business – Strategy &amp; Innovation  -  UED– v009</a:t>
            </a:r>
            <a:endParaRPr lang="en-GB" dirty="0"/>
          </a:p>
        </p:txBody>
      </p:sp>
      <p:sp>
        <p:nvSpPr>
          <p:cNvPr id="11" name="Text Placeholder 10"/>
          <p:cNvSpPr>
            <a:spLocks noGrp="1"/>
          </p:cNvSpPr>
          <p:nvPr>
            <p:ph type="body" sz="quarter" idx="13" hasCustomPrompt="1"/>
          </p:nvPr>
        </p:nvSpPr>
        <p:spPr>
          <a:xfrm>
            <a:off x="5740733" y="2184312"/>
            <a:ext cx="2916000" cy="188071"/>
          </a:xfrm>
        </p:spPr>
        <p:txBody>
          <a:bodyPr>
            <a:normAutofit/>
          </a:bodyPr>
          <a:lstStyle>
            <a:lvl1pPr>
              <a:lnSpc>
                <a:spcPct val="90000"/>
              </a:lnSpc>
              <a:spcBef>
                <a:spcPts val="0"/>
              </a:spcBef>
              <a:defRPr sz="1100" b="1">
                <a:solidFill>
                  <a:schemeClr val="bg1"/>
                </a:solidFill>
              </a:defRPr>
            </a:lvl1pPr>
          </a:lstStyle>
          <a:p>
            <a:pPr lvl="0"/>
            <a:r>
              <a:rPr lang="en-GB" noProof="0" dirty="0"/>
              <a:t>Owner</a:t>
            </a:r>
          </a:p>
        </p:txBody>
      </p:sp>
      <p:sp>
        <p:nvSpPr>
          <p:cNvPr id="12" name="Text Placeholder 10"/>
          <p:cNvSpPr>
            <a:spLocks noGrp="1"/>
          </p:cNvSpPr>
          <p:nvPr>
            <p:ph type="body" sz="quarter" idx="14" hasCustomPrompt="1"/>
          </p:nvPr>
        </p:nvSpPr>
        <p:spPr>
          <a:xfrm>
            <a:off x="5740733" y="2346330"/>
            <a:ext cx="2916000" cy="188071"/>
          </a:xfrm>
        </p:spPr>
        <p:txBody>
          <a:bodyPr>
            <a:normAutofit/>
          </a:bodyPr>
          <a:lstStyle>
            <a:lvl1pPr>
              <a:lnSpc>
                <a:spcPct val="90000"/>
              </a:lnSpc>
              <a:spcBef>
                <a:spcPts val="0"/>
              </a:spcBef>
              <a:defRPr sz="1100" b="0" baseline="0">
                <a:solidFill>
                  <a:schemeClr val="bg1"/>
                </a:solidFill>
              </a:defRPr>
            </a:lvl1pPr>
          </a:lstStyle>
          <a:p>
            <a:pPr lvl="0"/>
            <a:r>
              <a:rPr lang="en-GB" noProof="0" dirty="0" err="1"/>
              <a:t>dd</a:t>
            </a:r>
            <a:r>
              <a:rPr lang="en-GB" noProof="0" dirty="0"/>
              <a:t> mmm </a:t>
            </a:r>
            <a:r>
              <a:rPr lang="en-GB" noProof="0" dirty="0" err="1"/>
              <a:t>yyyy</a:t>
            </a:r>
            <a:endParaRPr lang="en-GB" noProof="0"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6537" y="463309"/>
            <a:ext cx="2980048" cy="830453"/>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2385" y="3799468"/>
            <a:ext cx="2160000" cy="306269"/>
          </a:xfrm>
          <a:prstGeom prst="rect">
            <a:avLst/>
          </a:prstGeom>
        </p:spPr>
      </p:pic>
    </p:spTree>
    <p:extLst>
      <p:ext uri="{BB962C8B-B14F-4D97-AF65-F5344CB8AC3E}">
        <p14:creationId xmlns:p14="http://schemas.microsoft.com/office/powerpoint/2010/main" val="329457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98EA64D-CD22-4EAA-95EE-4123E18EC253}" type="slidenum">
              <a:rPr lang="en-GB" smtClean="0"/>
              <a:pPr/>
              <a:t>‹#›</a:t>
            </a:fld>
            <a:endParaRPr lang="en-GB" dirty="0"/>
          </a:p>
        </p:txBody>
      </p:sp>
    </p:spTree>
    <p:extLst>
      <p:ext uri="{BB962C8B-B14F-4D97-AF65-F5344CB8AC3E}">
        <p14:creationId xmlns:p14="http://schemas.microsoft.com/office/powerpoint/2010/main" val="77164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US"/>
              <a:t>Making Cloud  Work for Business – Strategy &amp; Innovation  -  UED– v009</a:t>
            </a:r>
            <a:endParaRPr lang="en-GB" dirty="0"/>
          </a:p>
        </p:txBody>
      </p:sp>
      <p:sp>
        <p:nvSpPr>
          <p:cNvPr id="6" name="Slide Number Placeholder 5"/>
          <p:cNvSpPr>
            <a:spLocks noGrp="1"/>
          </p:cNvSpPr>
          <p:nvPr>
            <p:ph type="sldNum" sz="quarter" idx="12"/>
          </p:nvPr>
        </p:nvSpPr>
        <p:spPr/>
        <p:txBody>
          <a:bodyPr/>
          <a:lstStyle/>
          <a:p>
            <a:fld id="{998EA64D-CD22-4EAA-95EE-4123E18EC253}" type="slidenum">
              <a:rPr lang="en-GB" smtClean="0"/>
              <a:pPr/>
              <a:t>‹#›</a:t>
            </a:fld>
            <a:endParaRPr lang="en-GB" dirty="0"/>
          </a:p>
        </p:txBody>
      </p:sp>
    </p:spTree>
    <p:extLst>
      <p:ext uri="{BB962C8B-B14F-4D97-AF65-F5344CB8AC3E}">
        <p14:creationId xmlns:p14="http://schemas.microsoft.com/office/powerpoint/2010/main" val="3353747936"/>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r>
              <a:rPr lang="en-US"/>
              <a:t>Making Cloud  Work for Business – Strategy &amp; Innovation  -  UED– v009</a:t>
            </a:r>
            <a:endParaRPr lang="en-GB" dirty="0"/>
          </a:p>
        </p:txBody>
      </p:sp>
      <p:sp>
        <p:nvSpPr>
          <p:cNvPr id="7" name="Slide Number Placeholder 6"/>
          <p:cNvSpPr>
            <a:spLocks noGrp="1"/>
          </p:cNvSpPr>
          <p:nvPr>
            <p:ph type="sldNum" sz="quarter" idx="12"/>
          </p:nvPr>
        </p:nvSpPr>
        <p:spPr/>
        <p:txBody>
          <a:bodyPr/>
          <a:lstStyle/>
          <a:p>
            <a:fld id="{998EA64D-CD22-4EAA-95EE-4123E18EC253}" type="slidenum">
              <a:rPr lang="en-GB" smtClean="0"/>
              <a:pPr/>
              <a:t>‹#›</a:t>
            </a:fld>
            <a:endParaRPr lang="en-GB" dirty="0"/>
          </a:p>
        </p:txBody>
      </p:sp>
    </p:spTree>
    <p:extLst>
      <p:ext uri="{BB962C8B-B14F-4D97-AF65-F5344CB8AC3E}">
        <p14:creationId xmlns:p14="http://schemas.microsoft.com/office/powerpoint/2010/main" val="2838071072"/>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r>
              <a:rPr lang="en-US"/>
              <a:t>Making Cloud  Work for Business – Strategy &amp; Innovation  -  UED– v009</a:t>
            </a:r>
            <a:endParaRPr lang="en-GB" dirty="0"/>
          </a:p>
        </p:txBody>
      </p:sp>
      <p:sp>
        <p:nvSpPr>
          <p:cNvPr id="9" name="Slide Number Placeholder 8"/>
          <p:cNvSpPr>
            <a:spLocks noGrp="1"/>
          </p:cNvSpPr>
          <p:nvPr>
            <p:ph type="sldNum" sz="quarter" idx="12"/>
          </p:nvPr>
        </p:nvSpPr>
        <p:spPr/>
        <p:txBody>
          <a:bodyPr/>
          <a:lstStyle/>
          <a:p>
            <a:fld id="{998EA64D-CD22-4EAA-95EE-4123E18EC253}" type="slidenum">
              <a:rPr lang="en-GB" smtClean="0"/>
              <a:pPr/>
              <a:t>‹#›</a:t>
            </a:fld>
            <a:endParaRPr lang="en-GB" dirty="0"/>
          </a:p>
        </p:txBody>
      </p:sp>
    </p:spTree>
    <p:extLst>
      <p:ext uri="{BB962C8B-B14F-4D97-AF65-F5344CB8AC3E}">
        <p14:creationId xmlns:p14="http://schemas.microsoft.com/office/powerpoint/2010/main" val="339017914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98EA64D-CD22-4EAA-95EE-4123E18EC253}" type="slidenum">
              <a:rPr lang="en-GB" smtClean="0"/>
              <a:pPr/>
              <a:t>‹#›</a:t>
            </a:fld>
            <a:endParaRPr lang="en-GB" dirty="0"/>
          </a:p>
        </p:txBody>
      </p:sp>
    </p:spTree>
    <p:extLst>
      <p:ext uri="{BB962C8B-B14F-4D97-AF65-F5344CB8AC3E}">
        <p14:creationId xmlns:p14="http://schemas.microsoft.com/office/powerpoint/2010/main" val="346470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dirty="0"/>
          </a:p>
        </p:txBody>
      </p:sp>
      <p:sp>
        <p:nvSpPr>
          <p:cNvPr id="3" name="Footer Placeholder 2"/>
          <p:cNvSpPr>
            <a:spLocks noGrp="1"/>
          </p:cNvSpPr>
          <p:nvPr>
            <p:ph type="ftr" sz="quarter" idx="11"/>
          </p:nvPr>
        </p:nvSpPr>
        <p:spPr/>
        <p:txBody>
          <a:bodyPr/>
          <a:lstStyle/>
          <a:p>
            <a:r>
              <a:rPr lang="en-US"/>
              <a:t>Making Cloud  Work for Business – Strategy &amp; Innovation  -  UED– v009</a:t>
            </a:r>
            <a:endParaRPr lang="en-GB" dirty="0"/>
          </a:p>
        </p:txBody>
      </p:sp>
      <p:sp>
        <p:nvSpPr>
          <p:cNvPr id="4" name="Slide Number Placeholder 3"/>
          <p:cNvSpPr>
            <a:spLocks noGrp="1"/>
          </p:cNvSpPr>
          <p:nvPr>
            <p:ph type="sldNum" sz="quarter" idx="12"/>
          </p:nvPr>
        </p:nvSpPr>
        <p:spPr/>
        <p:txBody>
          <a:bodyPr/>
          <a:lstStyle/>
          <a:p>
            <a:fld id="{998EA64D-CD22-4EAA-95EE-4123E18EC253}" type="slidenum">
              <a:rPr lang="en-GB" smtClean="0"/>
              <a:pPr/>
              <a:t>‹#›</a:t>
            </a:fld>
            <a:endParaRPr lang="en-GB" dirty="0"/>
          </a:p>
        </p:txBody>
      </p:sp>
    </p:spTree>
    <p:extLst>
      <p:ext uri="{BB962C8B-B14F-4D97-AF65-F5344CB8AC3E}">
        <p14:creationId xmlns:p14="http://schemas.microsoft.com/office/powerpoint/2010/main" val="288952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r>
              <a:rPr lang="en-US"/>
              <a:t>Making Cloud  Work for Business – Strategy &amp; Innovation  -  UED– v009</a:t>
            </a:r>
            <a:endParaRPr lang="en-GB" dirty="0"/>
          </a:p>
        </p:txBody>
      </p:sp>
      <p:sp>
        <p:nvSpPr>
          <p:cNvPr id="7" name="Slide Number Placeholder 6"/>
          <p:cNvSpPr>
            <a:spLocks noGrp="1"/>
          </p:cNvSpPr>
          <p:nvPr>
            <p:ph type="sldNum" sz="quarter" idx="12"/>
          </p:nvPr>
        </p:nvSpPr>
        <p:spPr/>
        <p:txBody>
          <a:bodyPr/>
          <a:lstStyle/>
          <a:p>
            <a:fld id="{998EA64D-CD22-4EAA-95EE-4123E18EC253}" type="slidenum">
              <a:rPr lang="en-GB" smtClean="0"/>
              <a:pPr/>
              <a:t>‹#›</a:t>
            </a:fld>
            <a:endParaRPr lang="en-GB" dirty="0"/>
          </a:p>
        </p:txBody>
      </p:sp>
    </p:spTree>
    <p:extLst>
      <p:ext uri="{BB962C8B-B14F-4D97-AF65-F5344CB8AC3E}">
        <p14:creationId xmlns:p14="http://schemas.microsoft.com/office/powerpoint/2010/main" val="1162124285"/>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r>
              <a:rPr lang="en-US"/>
              <a:t>Making Cloud  Work for Business – Strategy &amp; Innovation  -  UED– v009</a:t>
            </a:r>
            <a:endParaRPr lang="en-GB" dirty="0"/>
          </a:p>
        </p:txBody>
      </p:sp>
      <p:sp>
        <p:nvSpPr>
          <p:cNvPr id="7" name="Slide Number Placeholder 6"/>
          <p:cNvSpPr>
            <a:spLocks noGrp="1"/>
          </p:cNvSpPr>
          <p:nvPr>
            <p:ph type="sldNum" sz="quarter" idx="12"/>
          </p:nvPr>
        </p:nvSpPr>
        <p:spPr/>
        <p:txBody>
          <a:bodyPr/>
          <a:lstStyle/>
          <a:p>
            <a:fld id="{998EA64D-CD22-4EAA-95EE-4123E18EC253}" type="slidenum">
              <a:rPr lang="en-GB" smtClean="0"/>
              <a:pPr/>
              <a:t>‹#›</a:t>
            </a:fld>
            <a:endParaRPr lang="en-GB" dirty="0"/>
          </a:p>
        </p:txBody>
      </p:sp>
    </p:spTree>
    <p:extLst>
      <p:ext uri="{BB962C8B-B14F-4D97-AF65-F5344CB8AC3E}">
        <p14:creationId xmlns:p14="http://schemas.microsoft.com/office/powerpoint/2010/main" val="416138185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Making Cloud  Work for Business – Strategy &amp; Innovation  -  UED– v009</a:t>
            </a:r>
            <a:endParaRPr lang="en-GB"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98EA64D-CD22-4EAA-95EE-4123E18EC253}" type="slidenum">
              <a:rPr lang="en-GB" smtClean="0"/>
              <a:pPr/>
              <a:t>‹#›</a:t>
            </a:fld>
            <a:endParaRPr lang="en-GB" dirty="0"/>
          </a:p>
        </p:txBody>
      </p:sp>
    </p:spTree>
    <p:extLst>
      <p:ext uri="{BB962C8B-B14F-4D97-AF65-F5344CB8AC3E}">
        <p14:creationId xmlns:p14="http://schemas.microsoft.com/office/powerpoint/2010/main" val="153846758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9" r:id="rId13"/>
    <p:sldLayoutId id="2147483689" r:id="rId14"/>
    <p:sldLayoutId id="2147483656" r:id="rId15"/>
    <p:sldLayoutId id="2147483714" r:id="rId16"/>
    <p:sldLayoutId id="2147483660" r:id="rId17"/>
    <p:sldLayoutId id="2147483715" r:id="rId18"/>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mailto:Kelly.correll@nemtechcs.com" TargetMode="External"/><Relationship Id="rId2" Type="http://schemas.openxmlformats.org/officeDocument/2006/relationships/hyperlink" Target="https://twitter.com/raithedavion" TargetMode="Externa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79300" y="1902829"/>
            <a:ext cx="6870325" cy="1754326"/>
          </a:xfrm>
          <a:prstGeom prst="rect">
            <a:avLst/>
          </a:prstGeom>
          <a:noFill/>
        </p:spPr>
        <p:txBody>
          <a:bodyPr wrap="square" rtlCol="0">
            <a:spAutoFit/>
          </a:bodyPr>
          <a:lstStyle/>
          <a:p>
            <a:r>
              <a:rPr lang="en-US" sz="3600" b="1" dirty="0">
                <a:solidFill>
                  <a:schemeClr val="bg1"/>
                </a:solidFill>
                <a:latin typeface="Open sans"/>
                <a:cs typeface="Open sans"/>
              </a:rPr>
              <a:t>Hands on Hardened</a:t>
            </a:r>
          </a:p>
          <a:p>
            <a:r>
              <a:rPr lang="en-US" sz="3600" b="1" dirty="0">
                <a:solidFill>
                  <a:schemeClr val="bg1"/>
                </a:solidFill>
                <a:latin typeface="Open sans"/>
                <a:cs typeface="Open sans"/>
              </a:rPr>
              <a:t>Web Service Development</a:t>
            </a:r>
          </a:p>
          <a:p>
            <a:r>
              <a:rPr lang="en-US" sz="3600" dirty="0">
                <a:solidFill>
                  <a:schemeClr val="bg1"/>
                </a:solidFill>
                <a:latin typeface="Open sans"/>
                <a:cs typeface="Open sans"/>
              </a:rPr>
              <a:t>Using ASP.NET</a:t>
            </a:r>
          </a:p>
        </p:txBody>
      </p:sp>
      <p:sp>
        <p:nvSpPr>
          <p:cNvPr id="14" name="TextBox 13"/>
          <p:cNvSpPr txBox="1"/>
          <p:nvPr/>
        </p:nvSpPr>
        <p:spPr>
          <a:xfrm>
            <a:off x="6980755" y="212994"/>
            <a:ext cx="1940414" cy="338554"/>
          </a:xfrm>
          <a:prstGeom prst="rect">
            <a:avLst/>
          </a:prstGeom>
          <a:noFill/>
        </p:spPr>
        <p:txBody>
          <a:bodyPr wrap="square" rtlCol="0">
            <a:spAutoFit/>
          </a:bodyPr>
          <a:lstStyle/>
          <a:p>
            <a:pPr algn="r"/>
            <a:r>
              <a:rPr lang="en-US" sz="1600" b="1" dirty="0" err="1">
                <a:solidFill>
                  <a:schemeClr val="bg1"/>
                </a:solidFill>
                <a:latin typeface="Open sans"/>
                <a:cs typeface="Open sans"/>
              </a:rPr>
              <a:t>nttsecurity.com</a:t>
            </a:r>
            <a:endParaRPr lang="en-US" sz="1600" dirty="0">
              <a:solidFill>
                <a:schemeClr val="bg1"/>
              </a:solidFill>
              <a:latin typeface="Open sans"/>
              <a:cs typeface="Open sans"/>
            </a:endParaRPr>
          </a:p>
        </p:txBody>
      </p:sp>
    </p:spTree>
    <p:extLst>
      <p:ext uri="{BB962C8B-B14F-4D97-AF65-F5344CB8AC3E}">
        <p14:creationId xmlns:p14="http://schemas.microsoft.com/office/powerpoint/2010/main" val="35095785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Footer Placeholder 2"/>
          <p:cNvSpPr>
            <a:spLocks noGrp="1"/>
          </p:cNvSpPr>
          <p:nvPr>
            <p:ph type="ftr" sz="quarter" idx="11"/>
          </p:nvPr>
        </p:nvSpPr>
        <p:spPr/>
        <p:txBody>
          <a:bodyPr/>
          <a:lstStyle/>
          <a:p>
            <a:endParaRPr lang="en-GB" dirty="0"/>
          </a:p>
        </p:txBody>
      </p:sp>
      <p:sp>
        <p:nvSpPr>
          <p:cNvPr id="4" name="TextBox 3"/>
          <p:cNvSpPr txBox="1"/>
          <p:nvPr/>
        </p:nvSpPr>
        <p:spPr>
          <a:xfrm>
            <a:off x="661916" y="1337481"/>
            <a:ext cx="6284794"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Allows several objects to be created from a single “template”</a:t>
            </a:r>
          </a:p>
          <a:p>
            <a:pPr marL="285750" indent="-285750">
              <a:buFont typeface="Arial" panose="020B0604020202020204" pitchFamily="34" charset="0"/>
              <a:buChar char="•"/>
            </a:pPr>
            <a:r>
              <a:rPr lang="en-US" dirty="0" smtClean="0"/>
              <a:t>Classes can inherit other classes, or interfaces</a:t>
            </a:r>
          </a:p>
          <a:p>
            <a:pPr marL="285750" indent="-285750">
              <a:buFont typeface="Arial" panose="020B0604020202020204" pitchFamily="34" charset="0"/>
              <a:buChar char="•"/>
            </a:pPr>
            <a:r>
              <a:rPr lang="en-US" dirty="0" smtClean="0"/>
              <a:t>You see this with WCF predominately</a:t>
            </a:r>
            <a:endParaRPr lang="en-US" dirty="0"/>
          </a:p>
        </p:txBody>
      </p:sp>
      <p:pic>
        <p:nvPicPr>
          <p:cNvPr id="3074" name="Picture 2" descr="Image result for inheritanc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509" y="1799146"/>
            <a:ext cx="2526210" cy="252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95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Footer Placeholder 2"/>
          <p:cNvSpPr>
            <a:spLocks noGrp="1"/>
          </p:cNvSpPr>
          <p:nvPr>
            <p:ph type="ftr" sz="quarter" idx="11"/>
          </p:nvPr>
        </p:nvSpPr>
        <p:spPr/>
        <p:txBody>
          <a:bodyPr/>
          <a:lstStyle/>
          <a:p>
            <a:endParaRPr lang="en-GB" dirty="0"/>
          </a:p>
        </p:txBody>
      </p:sp>
      <p:sp>
        <p:nvSpPr>
          <p:cNvPr id="4" name="TextBox 3"/>
          <p:cNvSpPr txBox="1"/>
          <p:nvPr/>
        </p:nvSpPr>
        <p:spPr>
          <a:xfrm>
            <a:off x="573206" y="1296537"/>
            <a:ext cx="562287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True “Templating”</a:t>
            </a:r>
          </a:p>
          <a:p>
            <a:pPr marL="285750" indent="-285750">
              <a:buFont typeface="Arial" panose="020B0604020202020204" pitchFamily="34" charset="0"/>
              <a:buChar char="•"/>
            </a:pPr>
            <a:r>
              <a:rPr lang="en-US" dirty="0" smtClean="0"/>
              <a:t>Conditional’s based on object type</a:t>
            </a:r>
          </a:p>
          <a:p>
            <a:pPr marL="285750" indent="-285750">
              <a:buFont typeface="Arial" panose="020B0604020202020204" pitchFamily="34" charset="0"/>
              <a:buChar char="•"/>
            </a:pPr>
            <a:r>
              <a:rPr lang="en-US" dirty="0" smtClean="0"/>
              <a:t>Not directly feasible in the “presentation” of a web service</a:t>
            </a:r>
            <a:endParaRPr lang="en-US" dirty="0"/>
          </a:p>
        </p:txBody>
      </p:sp>
    </p:spTree>
    <p:extLst>
      <p:ext uri="{BB962C8B-B14F-4D97-AF65-F5344CB8AC3E}">
        <p14:creationId xmlns:p14="http://schemas.microsoft.com/office/powerpoint/2010/main" val="1516097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a:t>
            </a:r>
            <a:endParaRPr lang="en-US" dirty="0"/>
          </a:p>
        </p:txBody>
      </p:sp>
      <p:sp>
        <p:nvSpPr>
          <p:cNvPr id="3" name="Footer Placeholder 2"/>
          <p:cNvSpPr>
            <a:spLocks noGrp="1"/>
          </p:cNvSpPr>
          <p:nvPr>
            <p:ph type="ftr" sz="quarter" idx="11"/>
          </p:nvPr>
        </p:nvSpPr>
        <p:spPr/>
        <p:txBody>
          <a:bodyPr/>
          <a:lstStyle/>
          <a:p>
            <a:endParaRPr lang="en-GB" dirty="0"/>
          </a:p>
        </p:txBody>
      </p:sp>
      <p:sp>
        <p:nvSpPr>
          <p:cNvPr id="4" name="TextBox 3"/>
          <p:cNvSpPr txBox="1"/>
          <p:nvPr/>
        </p:nvSpPr>
        <p:spPr>
          <a:xfrm>
            <a:off x="634621" y="1276066"/>
            <a:ext cx="664646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Allows a single method to accept different parameter sets</a:t>
            </a:r>
          </a:p>
          <a:p>
            <a:pPr marL="285750" indent="-285750">
              <a:buFont typeface="Arial" panose="020B0604020202020204" pitchFamily="34" charset="0"/>
              <a:buChar char="•"/>
            </a:pPr>
            <a:r>
              <a:rPr lang="en-US" dirty="0" smtClean="0"/>
              <a:t>Allows overloading of methods in parent classes</a:t>
            </a:r>
          </a:p>
          <a:p>
            <a:pPr marL="285750" indent="-285750">
              <a:buFont typeface="Arial" panose="020B0604020202020204" pitchFamily="34" charset="0"/>
              <a:buChar char="•"/>
            </a:pPr>
            <a:r>
              <a:rPr lang="en-US" dirty="0" smtClean="0"/>
              <a:t>Combines well with abstraction and inheritance</a:t>
            </a:r>
            <a:endParaRPr lang="en-US" dirty="0"/>
          </a:p>
        </p:txBody>
      </p:sp>
    </p:spTree>
    <p:extLst>
      <p:ext uri="{BB962C8B-B14F-4D97-AF65-F5344CB8AC3E}">
        <p14:creationId xmlns:p14="http://schemas.microsoft.com/office/powerpoint/2010/main" val="4200516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A7C174-91F2-48D8-A29A-C47A80488C6F}"/>
              </a:ext>
            </a:extLst>
          </p:cNvPr>
          <p:cNvSpPr>
            <a:spLocks noGrp="1"/>
          </p:cNvSpPr>
          <p:nvPr>
            <p:ph type="title"/>
          </p:nvPr>
        </p:nvSpPr>
        <p:spPr/>
        <p:txBody>
          <a:bodyPr/>
          <a:lstStyle/>
          <a:p>
            <a:r>
              <a:rPr lang="en-US" dirty="0"/>
              <a:t>3</a:t>
            </a:r>
            <a:r>
              <a:rPr lang="en-US" baseline="30000" dirty="0"/>
              <a:t>rd</a:t>
            </a:r>
            <a:r>
              <a:rPr lang="en-US" dirty="0"/>
              <a:t> Party Libraries</a:t>
            </a:r>
          </a:p>
        </p:txBody>
      </p:sp>
      <p:sp>
        <p:nvSpPr>
          <p:cNvPr id="3" name="Footer Placeholder 2">
            <a:extLst>
              <a:ext uri="{FF2B5EF4-FFF2-40B4-BE49-F238E27FC236}">
                <a16:creationId xmlns="" xmlns:a16="http://schemas.microsoft.com/office/drawing/2014/main" id="{F9E0FDAA-7121-4265-B8D3-50A7BAF7A82A}"/>
              </a:ext>
            </a:extLst>
          </p:cNvPr>
          <p:cNvSpPr>
            <a:spLocks noGrp="1"/>
          </p:cNvSpPr>
          <p:nvPr>
            <p:ph type="ftr" sz="quarter" idx="11"/>
          </p:nvPr>
        </p:nvSpPr>
        <p:spPr/>
        <p:txBody>
          <a:bodyPr/>
          <a:lstStyle/>
          <a:p>
            <a:endParaRPr lang="en-GB" dirty="0"/>
          </a:p>
        </p:txBody>
      </p:sp>
      <p:sp>
        <p:nvSpPr>
          <p:cNvPr id="4" name="TextBox 3">
            <a:extLst>
              <a:ext uri="{FF2B5EF4-FFF2-40B4-BE49-F238E27FC236}">
                <a16:creationId xmlns="" xmlns:a16="http://schemas.microsoft.com/office/drawing/2014/main" id="{5F94A0DE-5FA5-4797-A810-299D4F37DAF5}"/>
              </a:ext>
            </a:extLst>
          </p:cNvPr>
          <p:cNvSpPr txBox="1"/>
          <p:nvPr/>
        </p:nvSpPr>
        <p:spPr>
          <a:xfrm>
            <a:off x="618008" y="1248629"/>
            <a:ext cx="766834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JSON.NET (</a:t>
            </a:r>
            <a:r>
              <a:rPr lang="en-US" dirty="0" err="1"/>
              <a:t>Newtonsoft.Json</a:t>
            </a:r>
            <a:r>
              <a:rPr lang="en-US" dirty="0"/>
              <a:t>)</a:t>
            </a:r>
          </a:p>
          <a:p>
            <a:pPr marL="285750" indent="-285750">
              <a:buFont typeface="Arial" panose="020B0604020202020204" pitchFamily="34" charset="0"/>
              <a:buChar char="•"/>
            </a:pPr>
            <a:r>
              <a:rPr lang="en-US" dirty="0" err="1"/>
              <a:t>PushSharp</a:t>
            </a:r>
            <a:endParaRPr lang="en-US" dirty="0"/>
          </a:p>
          <a:p>
            <a:pPr marL="285750" indent="-285750">
              <a:buFont typeface="Arial" panose="020B0604020202020204" pitchFamily="34" charset="0"/>
              <a:buChar char="•"/>
            </a:pPr>
            <a:r>
              <a:rPr lang="en-US" dirty="0" err="1"/>
              <a:t>BouncyCastle</a:t>
            </a:r>
            <a:endParaRPr lang="en-US" dirty="0"/>
          </a:p>
          <a:p>
            <a:pPr marL="285750" indent="-285750">
              <a:buFont typeface="Arial" panose="020B0604020202020204" pitchFamily="34" charset="0"/>
              <a:buChar char="•"/>
            </a:pPr>
            <a:r>
              <a:rPr lang="en-US" dirty="0" err="1"/>
              <a:t>AntiXSS</a:t>
            </a:r>
            <a:endParaRPr lang="en-US" dirty="0"/>
          </a:p>
        </p:txBody>
      </p:sp>
    </p:spTree>
    <p:extLst>
      <p:ext uri="{BB962C8B-B14F-4D97-AF65-F5344CB8AC3E}">
        <p14:creationId xmlns:p14="http://schemas.microsoft.com/office/powerpoint/2010/main" val="196636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CB3D23-F9A9-4FF7-8735-BA8227B3B55B}"/>
              </a:ext>
            </a:extLst>
          </p:cNvPr>
          <p:cNvSpPr>
            <a:spLocks noGrp="1"/>
          </p:cNvSpPr>
          <p:nvPr>
            <p:ph type="title"/>
          </p:nvPr>
        </p:nvSpPr>
        <p:spPr/>
        <p:txBody>
          <a:bodyPr/>
          <a:lstStyle/>
          <a:p>
            <a:r>
              <a:rPr lang="en-US" dirty="0"/>
              <a:t>JSON.NET</a:t>
            </a:r>
          </a:p>
        </p:txBody>
      </p:sp>
      <p:sp>
        <p:nvSpPr>
          <p:cNvPr id="3" name="Footer Placeholder 2">
            <a:extLst>
              <a:ext uri="{FF2B5EF4-FFF2-40B4-BE49-F238E27FC236}">
                <a16:creationId xmlns="" xmlns:a16="http://schemas.microsoft.com/office/drawing/2014/main" id="{3D52B40B-B743-4408-BEDF-4EE321854988}"/>
              </a:ext>
            </a:extLst>
          </p:cNvPr>
          <p:cNvSpPr>
            <a:spLocks noGrp="1"/>
          </p:cNvSpPr>
          <p:nvPr>
            <p:ph type="ftr" sz="quarter" idx="11"/>
          </p:nvPr>
        </p:nvSpPr>
        <p:spPr/>
        <p:txBody>
          <a:bodyPr/>
          <a:lstStyle/>
          <a:p>
            <a:endParaRPr lang="en-GB" dirty="0"/>
          </a:p>
        </p:txBody>
      </p:sp>
      <p:sp>
        <p:nvSpPr>
          <p:cNvPr id="4" name="TextBox 3">
            <a:extLst>
              <a:ext uri="{FF2B5EF4-FFF2-40B4-BE49-F238E27FC236}">
                <a16:creationId xmlns="" xmlns:a16="http://schemas.microsoft.com/office/drawing/2014/main" id="{1D8148D2-151E-4DD2-9756-27EA88BD9B85}"/>
              </a:ext>
            </a:extLst>
          </p:cNvPr>
          <p:cNvSpPr txBox="1"/>
          <p:nvPr/>
        </p:nvSpPr>
        <p:spPr>
          <a:xfrm>
            <a:off x="460353" y="1330610"/>
            <a:ext cx="826113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Good for </a:t>
            </a:r>
            <a:r>
              <a:rPr lang="en-US" dirty="0" err="1"/>
              <a:t>Deserializing</a:t>
            </a:r>
            <a:r>
              <a:rPr lang="en-US" dirty="0"/>
              <a:t> and Serializing Objects for JSON</a:t>
            </a:r>
          </a:p>
          <a:p>
            <a:pPr marL="285750" indent="-285750">
              <a:buFont typeface="Arial" panose="020B0604020202020204" pitchFamily="34" charset="0"/>
              <a:buChar char="•"/>
            </a:pPr>
            <a:r>
              <a:rPr lang="en-US" dirty="0"/>
              <a:t>Override default </a:t>
            </a:r>
            <a:r>
              <a:rPr lang="en-US" dirty="0" err="1"/>
              <a:t>serializer</a:t>
            </a:r>
            <a:r>
              <a:rPr lang="en-US" dirty="0"/>
              <a:t> for MVC/Web API</a:t>
            </a:r>
          </a:p>
          <a:p>
            <a:pPr marL="285750" indent="-285750">
              <a:buFont typeface="Arial" panose="020B0604020202020204" pitchFamily="34" charset="0"/>
              <a:buChar char="•"/>
            </a:pPr>
            <a:r>
              <a:rPr lang="en-US" dirty="0"/>
              <a:t>Useful utilities for making JSON calls inside of the service itself</a:t>
            </a:r>
          </a:p>
          <a:p>
            <a:pPr marL="285750" indent="-285750">
              <a:buFont typeface="Arial" panose="020B0604020202020204" pitchFamily="34" charset="0"/>
              <a:buChar char="•"/>
            </a:pPr>
            <a:r>
              <a:rPr lang="en-US" dirty="0"/>
              <a:t>https://www.newtonsoft.com/json</a:t>
            </a:r>
          </a:p>
        </p:txBody>
      </p:sp>
    </p:spTree>
    <p:extLst>
      <p:ext uri="{BB962C8B-B14F-4D97-AF65-F5344CB8AC3E}">
        <p14:creationId xmlns:p14="http://schemas.microsoft.com/office/powerpoint/2010/main" val="355213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2A1C80-D3BB-442B-97AD-BCC81E6A4BA1}"/>
              </a:ext>
            </a:extLst>
          </p:cNvPr>
          <p:cNvSpPr>
            <a:spLocks noGrp="1"/>
          </p:cNvSpPr>
          <p:nvPr>
            <p:ph type="title"/>
          </p:nvPr>
        </p:nvSpPr>
        <p:spPr/>
        <p:txBody>
          <a:bodyPr/>
          <a:lstStyle/>
          <a:p>
            <a:r>
              <a:rPr lang="en-US" dirty="0" err="1"/>
              <a:t>PushSharp</a:t>
            </a:r>
            <a:endParaRPr lang="en-US" dirty="0"/>
          </a:p>
        </p:txBody>
      </p:sp>
      <p:sp>
        <p:nvSpPr>
          <p:cNvPr id="3" name="Footer Placeholder 2">
            <a:extLst>
              <a:ext uri="{FF2B5EF4-FFF2-40B4-BE49-F238E27FC236}">
                <a16:creationId xmlns="" xmlns:a16="http://schemas.microsoft.com/office/drawing/2014/main" id="{3FA2EE10-E1FE-4B3C-966A-9D3BF5167396}"/>
              </a:ext>
            </a:extLst>
          </p:cNvPr>
          <p:cNvSpPr>
            <a:spLocks noGrp="1"/>
          </p:cNvSpPr>
          <p:nvPr>
            <p:ph type="ftr" sz="quarter" idx="11"/>
          </p:nvPr>
        </p:nvSpPr>
        <p:spPr/>
        <p:txBody>
          <a:bodyPr/>
          <a:lstStyle/>
          <a:p>
            <a:endParaRPr lang="en-GB" dirty="0"/>
          </a:p>
        </p:txBody>
      </p:sp>
      <p:sp>
        <p:nvSpPr>
          <p:cNvPr id="4" name="TextBox 3">
            <a:extLst>
              <a:ext uri="{FF2B5EF4-FFF2-40B4-BE49-F238E27FC236}">
                <a16:creationId xmlns="" xmlns:a16="http://schemas.microsoft.com/office/drawing/2014/main" id="{08615EBB-F68D-40F3-8765-9626B43531D4}"/>
              </a:ext>
            </a:extLst>
          </p:cNvPr>
          <p:cNvSpPr txBox="1"/>
          <p:nvPr/>
        </p:nvSpPr>
        <p:spPr>
          <a:xfrm>
            <a:off x="504497" y="1374753"/>
            <a:ext cx="818545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Library for sending notifications to mobile devices</a:t>
            </a:r>
          </a:p>
          <a:p>
            <a:pPr marL="285750" indent="-285750">
              <a:buFont typeface="Arial" panose="020B0604020202020204" pitchFamily="34" charset="0"/>
              <a:buChar char="•"/>
            </a:pPr>
            <a:r>
              <a:rPr lang="en-US" dirty="0"/>
              <a:t>Since many mobile apps utilize web services, could be useful in OS integrations</a:t>
            </a:r>
          </a:p>
          <a:p>
            <a:pPr marL="285750" indent="-285750">
              <a:buFont typeface="Arial" panose="020B0604020202020204" pitchFamily="34" charset="0"/>
              <a:buChar char="•"/>
            </a:pPr>
            <a:r>
              <a:rPr lang="en-US" dirty="0"/>
              <a:t>Utilizes JSON to form messages for notifications</a:t>
            </a:r>
          </a:p>
          <a:p>
            <a:pPr marL="285750" indent="-285750">
              <a:buFont typeface="Arial" panose="020B0604020202020204" pitchFamily="34" charset="0"/>
              <a:buChar char="•"/>
            </a:pPr>
            <a:r>
              <a:rPr lang="en-US" dirty="0"/>
              <a:t>Easy to combine with JSON.NET</a:t>
            </a:r>
          </a:p>
          <a:p>
            <a:pPr marL="285750" indent="-285750">
              <a:buFont typeface="Arial" panose="020B0604020202020204" pitchFamily="34" charset="0"/>
              <a:buChar char="•"/>
            </a:pPr>
            <a:r>
              <a:rPr lang="en-US" dirty="0"/>
              <a:t>https://github.com/Redth/PushSharp</a:t>
            </a:r>
          </a:p>
        </p:txBody>
      </p:sp>
    </p:spTree>
    <p:extLst>
      <p:ext uri="{BB962C8B-B14F-4D97-AF65-F5344CB8AC3E}">
        <p14:creationId xmlns:p14="http://schemas.microsoft.com/office/powerpoint/2010/main" val="35017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5F9290-A615-4595-AD78-CD1BB102484E}"/>
              </a:ext>
            </a:extLst>
          </p:cNvPr>
          <p:cNvSpPr>
            <a:spLocks noGrp="1"/>
          </p:cNvSpPr>
          <p:nvPr>
            <p:ph type="title"/>
          </p:nvPr>
        </p:nvSpPr>
        <p:spPr/>
        <p:txBody>
          <a:bodyPr/>
          <a:lstStyle/>
          <a:p>
            <a:r>
              <a:rPr lang="en-US" dirty="0" err="1"/>
              <a:t>BouncyCastle</a:t>
            </a:r>
            <a:endParaRPr lang="en-US" dirty="0"/>
          </a:p>
        </p:txBody>
      </p:sp>
      <p:sp>
        <p:nvSpPr>
          <p:cNvPr id="3" name="Footer Placeholder 2">
            <a:extLst>
              <a:ext uri="{FF2B5EF4-FFF2-40B4-BE49-F238E27FC236}">
                <a16:creationId xmlns="" xmlns:a16="http://schemas.microsoft.com/office/drawing/2014/main" id="{0351F146-0F9E-4883-B173-F169CC0EE54A}"/>
              </a:ext>
            </a:extLst>
          </p:cNvPr>
          <p:cNvSpPr>
            <a:spLocks noGrp="1"/>
          </p:cNvSpPr>
          <p:nvPr>
            <p:ph type="ftr" sz="quarter" idx="11"/>
          </p:nvPr>
        </p:nvSpPr>
        <p:spPr/>
        <p:txBody>
          <a:bodyPr/>
          <a:lstStyle/>
          <a:p>
            <a:endParaRPr lang="en-GB" dirty="0"/>
          </a:p>
        </p:txBody>
      </p:sp>
      <p:sp>
        <p:nvSpPr>
          <p:cNvPr id="4" name="TextBox 3">
            <a:extLst>
              <a:ext uri="{FF2B5EF4-FFF2-40B4-BE49-F238E27FC236}">
                <a16:creationId xmlns="" xmlns:a16="http://schemas.microsoft.com/office/drawing/2014/main" id="{80E65630-F285-44CD-9F7F-07483F58D7F8}"/>
              </a:ext>
            </a:extLst>
          </p:cNvPr>
          <p:cNvSpPr txBox="1"/>
          <p:nvPr/>
        </p:nvSpPr>
        <p:spPr>
          <a:xfrm>
            <a:off x="472966" y="1311691"/>
            <a:ext cx="81917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Standardized encryption library</a:t>
            </a:r>
          </a:p>
          <a:p>
            <a:pPr marL="285750" indent="-285750">
              <a:buFont typeface="Arial" panose="020B0604020202020204" pitchFamily="34" charset="0"/>
              <a:buChar char="•"/>
            </a:pPr>
            <a:r>
              <a:rPr lang="en-US" dirty="0"/>
              <a:t>Library has Java version</a:t>
            </a:r>
          </a:p>
          <a:p>
            <a:pPr marL="285750" indent="-285750">
              <a:buFont typeface="Arial" panose="020B0604020202020204" pitchFamily="34" charset="0"/>
              <a:buChar char="•"/>
            </a:pPr>
            <a:r>
              <a:rPr lang="en-US" dirty="0"/>
              <a:t>Can possibly ensure interoperability between .NET and Java based systems</a:t>
            </a:r>
          </a:p>
          <a:p>
            <a:pPr marL="285750" indent="-285750">
              <a:buFont typeface="Arial" panose="020B0604020202020204" pitchFamily="34" charset="0"/>
              <a:buChar char="•"/>
            </a:pPr>
            <a:r>
              <a:rPr lang="en-US" dirty="0"/>
              <a:t>https://www.bouncycastle.org/</a:t>
            </a:r>
          </a:p>
        </p:txBody>
      </p:sp>
    </p:spTree>
    <p:extLst>
      <p:ext uri="{BB962C8B-B14F-4D97-AF65-F5344CB8AC3E}">
        <p14:creationId xmlns:p14="http://schemas.microsoft.com/office/powerpoint/2010/main" val="252523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81A99D-C965-4C81-A372-EF8B4B13D3A2}"/>
              </a:ext>
            </a:extLst>
          </p:cNvPr>
          <p:cNvSpPr>
            <a:spLocks noGrp="1"/>
          </p:cNvSpPr>
          <p:nvPr>
            <p:ph type="title"/>
          </p:nvPr>
        </p:nvSpPr>
        <p:spPr/>
        <p:txBody>
          <a:bodyPr/>
          <a:lstStyle/>
          <a:p>
            <a:r>
              <a:rPr lang="en-US" dirty="0" err="1"/>
              <a:t>AntiXSS</a:t>
            </a:r>
            <a:endParaRPr lang="en-US" dirty="0"/>
          </a:p>
        </p:txBody>
      </p:sp>
      <p:sp>
        <p:nvSpPr>
          <p:cNvPr id="3" name="Footer Placeholder 2">
            <a:extLst>
              <a:ext uri="{FF2B5EF4-FFF2-40B4-BE49-F238E27FC236}">
                <a16:creationId xmlns="" xmlns:a16="http://schemas.microsoft.com/office/drawing/2014/main" id="{294E1710-34F4-432E-A405-53C442117ED8}"/>
              </a:ext>
            </a:extLst>
          </p:cNvPr>
          <p:cNvSpPr>
            <a:spLocks noGrp="1"/>
          </p:cNvSpPr>
          <p:nvPr>
            <p:ph type="ftr" sz="quarter" idx="11"/>
          </p:nvPr>
        </p:nvSpPr>
        <p:spPr/>
        <p:txBody>
          <a:bodyPr/>
          <a:lstStyle/>
          <a:p>
            <a:endParaRPr lang="en-GB" dirty="0"/>
          </a:p>
        </p:txBody>
      </p:sp>
      <p:sp>
        <p:nvSpPr>
          <p:cNvPr id="4" name="TextBox 3">
            <a:extLst>
              <a:ext uri="{FF2B5EF4-FFF2-40B4-BE49-F238E27FC236}">
                <a16:creationId xmlns="" xmlns:a16="http://schemas.microsoft.com/office/drawing/2014/main" id="{46ECB994-8BFB-45EE-A13F-DF48996EFBFB}"/>
              </a:ext>
            </a:extLst>
          </p:cNvPr>
          <p:cNvSpPr txBox="1"/>
          <p:nvPr/>
        </p:nvSpPr>
        <p:spPr>
          <a:xfrm>
            <a:off x="479272" y="1261241"/>
            <a:ext cx="8210681"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Used specifically for input/output encoding</a:t>
            </a:r>
          </a:p>
          <a:p>
            <a:pPr marL="285750" indent="-285750">
              <a:buFont typeface="Arial" panose="020B0604020202020204" pitchFamily="34" charset="0"/>
              <a:buChar char="•"/>
            </a:pPr>
            <a:r>
              <a:rPr lang="en-US" dirty="0"/>
              <a:t>For non Web API applications (WCF, MVC, </a:t>
            </a:r>
            <a:r>
              <a:rPr lang="en-US" dirty="0" err="1"/>
              <a:t>WebForms</a:t>
            </a:r>
            <a:r>
              <a:rPr lang="en-US" dirty="0"/>
              <a:t>)</a:t>
            </a:r>
          </a:p>
          <a:p>
            <a:pPr marL="285750" indent="-285750">
              <a:buFont typeface="Arial" panose="020B0604020202020204" pitchFamily="34" charset="0"/>
              <a:buChar char="•"/>
            </a:pPr>
            <a:r>
              <a:rPr lang="en-US" dirty="0" smtClean="0"/>
              <a:t>Prior to </a:t>
            </a:r>
            <a:r>
              <a:rPr lang="en-US" dirty="0" err="1" smtClean="0"/>
              <a:t>.net</a:t>
            </a:r>
            <a:r>
              <a:rPr lang="en-US" dirty="0" smtClean="0"/>
              <a:t> 4.5 https</a:t>
            </a:r>
            <a:r>
              <a:rPr lang="en-US" dirty="0"/>
              <a:t>://www.nuget.org/packages/AntiXSS/</a:t>
            </a:r>
          </a:p>
        </p:txBody>
      </p:sp>
    </p:spTree>
    <p:extLst>
      <p:ext uri="{BB962C8B-B14F-4D97-AF65-F5344CB8AC3E}">
        <p14:creationId xmlns:p14="http://schemas.microsoft.com/office/powerpoint/2010/main" val="402010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WCF Service Bindings</a:t>
            </a:r>
            <a:endParaRPr lang="en-US" dirty="0"/>
          </a:p>
        </p:txBody>
      </p:sp>
      <p:sp>
        <p:nvSpPr>
          <p:cNvPr id="3" name="Content Placeholder 2"/>
          <p:cNvSpPr>
            <a:spLocks noGrp="1"/>
          </p:cNvSpPr>
          <p:nvPr>
            <p:ph idx="1"/>
          </p:nvPr>
        </p:nvSpPr>
        <p:spPr/>
        <p:txBody>
          <a:bodyPr/>
          <a:lstStyle/>
          <a:p>
            <a:r>
              <a:rPr lang="en-US" dirty="0" smtClean="0"/>
              <a:t>Service bindings determine security</a:t>
            </a:r>
          </a:p>
          <a:p>
            <a:r>
              <a:rPr lang="en-US" dirty="0" smtClean="0"/>
              <a:t>Service bindings determine connection types for specific endpoints</a:t>
            </a:r>
          </a:p>
          <a:p>
            <a:r>
              <a:rPr lang="en-US" dirty="0"/>
              <a:t>http://www.c-sharpcorner.com/uploadfile/pjthesedays/wcf-service-binding-explained/</a:t>
            </a:r>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795892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Parameters</a:t>
            </a:r>
            <a:endParaRPr lang="en-US" dirty="0"/>
          </a:p>
        </p:txBody>
      </p:sp>
      <p:sp>
        <p:nvSpPr>
          <p:cNvPr id="3" name="Content Placeholder 2"/>
          <p:cNvSpPr>
            <a:spLocks noGrp="1"/>
          </p:cNvSpPr>
          <p:nvPr>
            <p:ph idx="1"/>
          </p:nvPr>
        </p:nvSpPr>
        <p:spPr/>
        <p:txBody>
          <a:bodyPr/>
          <a:lstStyle/>
          <a:p>
            <a:r>
              <a:rPr lang="en-US" dirty="0" smtClean="0"/>
              <a:t>Behaviors</a:t>
            </a:r>
          </a:p>
          <a:p>
            <a:r>
              <a:rPr lang="en-US" dirty="0" smtClean="0"/>
              <a:t>Contracts</a:t>
            </a:r>
          </a:p>
          <a:p>
            <a:r>
              <a:rPr lang="en-US" dirty="0" smtClean="0"/>
              <a:t>Security</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65500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8A2FA8-D688-4777-A1C1-F1EC49741AB7}"/>
              </a:ext>
            </a:extLst>
          </p:cNvPr>
          <p:cNvSpPr>
            <a:spLocks noGrp="1"/>
          </p:cNvSpPr>
          <p:nvPr>
            <p:ph type="title"/>
          </p:nvPr>
        </p:nvSpPr>
        <p:spPr/>
        <p:txBody>
          <a:bodyPr/>
          <a:lstStyle/>
          <a:p>
            <a:r>
              <a:rPr lang="en-US" dirty="0" smtClean="0"/>
              <a:t>Disclaimer</a:t>
            </a:r>
            <a:endParaRPr lang="en-US" dirty="0"/>
          </a:p>
        </p:txBody>
      </p:sp>
      <p:sp>
        <p:nvSpPr>
          <p:cNvPr id="3" name="Footer Placeholder 2">
            <a:extLst>
              <a:ext uri="{FF2B5EF4-FFF2-40B4-BE49-F238E27FC236}">
                <a16:creationId xmlns="" xmlns:a16="http://schemas.microsoft.com/office/drawing/2014/main" id="{E8329B46-76AF-4FEE-8AC6-2415D1E96DC9}"/>
              </a:ext>
            </a:extLst>
          </p:cNvPr>
          <p:cNvSpPr>
            <a:spLocks noGrp="1"/>
          </p:cNvSpPr>
          <p:nvPr>
            <p:ph type="ftr" sz="quarter" idx="11"/>
          </p:nvPr>
        </p:nvSpPr>
        <p:spPr/>
        <p:txBody>
          <a:bodyPr/>
          <a:lstStyle/>
          <a:p>
            <a:endParaRPr lang="en-GB" dirty="0"/>
          </a:p>
        </p:txBody>
      </p:sp>
      <p:sp>
        <p:nvSpPr>
          <p:cNvPr id="4" name="TextBox 3">
            <a:extLst>
              <a:ext uri="{FF2B5EF4-FFF2-40B4-BE49-F238E27FC236}">
                <a16:creationId xmlns="" xmlns:a16="http://schemas.microsoft.com/office/drawing/2014/main" id="{D44D8BE7-4B8B-4E7F-A7A5-A2242C6467FF}"/>
              </a:ext>
            </a:extLst>
          </p:cNvPr>
          <p:cNvSpPr txBox="1"/>
          <p:nvPr/>
        </p:nvSpPr>
        <p:spPr>
          <a:xfrm>
            <a:off x="542334" y="1450428"/>
            <a:ext cx="8179150" cy="646331"/>
          </a:xfrm>
          <a:prstGeom prst="rect">
            <a:avLst/>
          </a:prstGeom>
          <a:noFill/>
        </p:spPr>
        <p:txBody>
          <a:bodyPr wrap="square" rtlCol="0">
            <a:spAutoFit/>
          </a:bodyPr>
          <a:lstStyle/>
          <a:p>
            <a:r>
              <a:rPr lang="en-US" dirty="0"/>
              <a:t>The </a:t>
            </a:r>
            <a:r>
              <a:rPr lang="en-US" dirty="0" smtClean="0"/>
              <a:t>opinions </a:t>
            </a:r>
            <a:r>
              <a:rPr lang="en-US" dirty="0"/>
              <a:t>expressed in this presentation and training class are solely those of the presenter and not necessarily those of NTT Security or OWASP.  </a:t>
            </a:r>
          </a:p>
        </p:txBody>
      </p:sp>
    </p:spTree>
    <p:extLst>
      <p:ext uri="{BB962C8B-B14F-4D97-AF65-F5344CB8AC3E}">
        <p14:creationId xmlns:p14="http://schemas.microsoft.com/office/powerpoint/2010/main" val="54437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Behaviors</a:t>
            </a:r>
            <a:endParaRPr lang="en-US" dirty="0"/>
          </a:p>
        </p:txBody>
      </p:sp>
      <p:sp>
        <p:nvSpPr>
          <p:cNvPr id="3" name="Content Placeholder 2"/>
          <p:cNvSpPr>
            <a:spLocks noGrp="1"/>
          </p:cNvSpPr>
          <p:nvPr>
            <p:ph idx="1"/>
          </p:nvPr>
        </p:nvSpPr>
        <p:spPr/>
        <p:txBody>
          <a:bodyPr/>
          <a:lstStyle/>
          <a:p>
            <a:r>
              <a:rPr lang="en-US" dirty="0" smtClean="0"/>
              <a:t>Endpoint Behavior</a:t>
            </a:r>
          </a:p>
          <a:p>
            <a:r>
              <a:rPr lang="en-US" dirty="0" smtClean="0"/>
              <a:t>Service Behavior</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289007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a:t>
            </a:r>
            <a:endParaRPr lang="en-US" dirty="0"/>
          </a:p>
        </p:txBody>
      </p:sp>
      <p:sp>
        <p:nvSpPr>
          <p:cNvPr id="3" name="Content Placeholder 2"/>
          <p:cNvSpPr>
            <a:spLocks noGrp="1"/>
          </p:cNvSpPr>
          <p:nvPr>
            <p:ph idx="1"/>
          </p:nvPr>
        </p:nvSpPr>
        <p:spPr/>
        <p:txBody>
          <a:bodyPr/>
          <a:lstStyle/>
          <a:p>
            <a:r>
              <a:rPr lang="en-US" dirty="0" smtClean="0"/>
              <a:t>Each WCF Service needs a contract (an interface)</a:t>
            </a:r>
          </a:p>
          <a:p>
            <a:r>
              <a:rPr lang="en-US" dirty="0" smtClean="0"/>
              <a:t>This specifies methods to be included in the service</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059906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Specify transport level security</a:t>
            </a:r>
          </a:p>
          <a:p>
            <a:r>
              <a:rPr lang="en-US" dirty="0" smtClean="0"/>
              <a:t>Specify message level security</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324501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a:t>
            </a:r>
            <a:endParaRPr lang="en-US" dirty="0"/>
          </a:p>
        </p:txBody>
      </p:sp>
      <p:sp>
        <p:nvSpPr>
          <p:cNvPr id="3" name="Content Placeholder 2"/>
          <p:cNvSpPr>
            <a:spLocks noGrp="1"/>
          </p:cNvSpPr>
          <p:nvPr>
            <p:ph idx="1"/>
          </p:nvPr>
        </p:nvSpPr>
        <p:spPr/>
        <p:txBody>
          <a:bodyPr/>
          <a:lstStyle/>
          <a:p>
            <a:r>
              <a:rPr lang="en-US" dirty="0" smtClean="0"/>
              <a:t>ADO.NET</a:t>
            </a:r>
          </a:p>
          <a:p>
            <a:r>
              <a:rPr lang="en-US" dirty="0" smtClean="0"/>
              <a:t>Entity Framework</a:t>
            </a:r>
          </a:p>
          <a:p>
            <a:r>
              <a:rPr lang="en-US" dirty="0" smtClean="0"/>
              <a:t>Parameterized queries &amp; Stored Procedures</a:t>
            </a:r>
          </a:p>
          <a:p>
            <a:r>
              <a:rPr lang="en-US" dirty="0" smtClean="0"/>
              <a:t>Performance</a:t>
            </a:r>
          </a:p>
          <a:p>
            <a:r>
              <a:rPr lang="en-US" dirty="0" smtClean="0"/>
              <a:t>Sample Database </a:t>
            </a:r>
            <a:r>
              <a:rPr lang="en-US" dirty="0" smtClean="0">
                <a:sym typeface="Wingdings" panose="05000000000000000000" pitchFamily="2" charset="2"/>
              </a:rPr>
              <a:t></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76104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Services</a:t>
            </a:r>
            <a:endParaRPr lang="en-US" dirty="0"/>
          </a:p>
        </p:txBody>
      </p:sp>
      <p:sp>
        <p:nvSpPr>
          <p:cNvPr id="3" name="Content Placeholder 2"/>
          <p:cNvSpPr>
            <a:spLocks noGrp="1"/>
          </p:cNvSpPr>
          <p:nvPr>
            <p:ph idx="1"/>
          </p:nvPr>
        </p:nvSpPr>
        <p:spPr/>
        <p:txBody>
          <a:bodyPr>
            <a:normAutofit fontScale="92500"/>
          </a:bodyPr>
          <a:lstStyle/>
          <a:p>
            <a:r>
              <a:rPr lang="en-US" dirty="0" smtClean="0"/>
              <a:t>Not accessible via traditional GET/POST</a:t>
            </a:r>
          </a:p>
          <a:p>
            <a:r>
              <a:rPr lang="en-US" dirty="0" smtClean="0"/>
              <a:t>Strongly typed definitions</a:t>
            </a:r>
          </a:p>
          <a:p>
            <a:r>
              <a:rPr lang="en-US" dirty="0" smtClean="0"/>
              <a:t>Uses XML for communication</a:t>
            </a:r>
          </a:p>
          <a:p>
            <a:r>
              <a:rPr lang="en-US" dirty="0" smtClean="0"/>
              <a:t>WS-Basic &amp; WS-Security Specifications available</a:t>
            </a:r>
          </a:p>
          <a:p>
            <a:r>
              <a:rPr lang="en-US" dirty="0" smtClean="0"/>
              <a:t>Can be easier to develop clients for</a:t>
            </a:r>
          </a:p>
          <a:p>
            <a:r>
              <a:rPr lang="en-US" dirty="0" smtClean="0"/>
              <a:t>WSDL IS the SDK in some instances</a:t>
            </a:r>
          </a:p>
          <a:p>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504331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Services</a:t>
            </a:r>
            <a:endParaRPr lang="en-US" dirty="0"/>
          </a:p>
        </p:txBody>
      </p:sp>
      <p:sp>
        <p:nvSpPr>
          <p:cNvPr id="3" name="Content Placeholder 2"/>
          <p:cNvSpPr>
            <a:spLocks noGrp="1"/>
          </p:cNvSpPr>
          <p:nvPr>
            <p:ph idx="1"/>
          </p:nvPr>
        </p:nvSpPr>
        <p:spPr/>
        <p:txBody>
          <a:bodyPr/>
          <a:lstStyle/>
          <a:p>
            <a:r>
              <a:rPr lang="en-US" dirty="0" smtClean="0"/>
              <a:t>Three flavors</a:t>
            </a:r>
          </a:p>
          <a:p>
            <a:pPr lvl="1"/>
            <a:r>
              <a:rPr lang="en-US" dirty="0" err="1" smtClean="0"/>
              <a:t>WebMethods</a:t>
            </a:r>
            <a:r>
              <a:rPr lang="en-US" dirty="0" smtClean="0"/>
              <a:t> (EWWWW)</a:t>
            </a:r>
          </a:p>
          <a:p>
            <a:pPr lvl="1"/>
            <a:r>
              <a:rPr lang="en-US" dirty="0" smtClean="0"/>
              <a:t>WCF </a:t>
            </a:r>
            <a:r>
              <a:rPr lang="en-US" dirty="0" err="1" smtClean="0"/>
              <a:t>webHttpBinding</a:t>
            </a:r>
            <a:r>
              <a:rPr lang="en-US" dirty="0" smtClean="0"/>
              <a:t> (Easy)</a:t>
            </a:r>
          </a:p>
          <a:p>
            <a:pPr lvl="1"/>
            <a:r>
              <a:rPr lang="en-US" dirty="0" smtClean="0"/>
              <a:t>Web API (Moderately difficult)</a:t>
            </a:r>
          </a:p>
          <a:p>
            <a:r>
              <a:rPr lang="en-US" dirty="0" smtClean="0"/>
              <a:t>By default, no security whatsoever</a:t>
            </a:r>
          </a:p>
          <a:p>
            <a:r>
              <a:rPr lang="en-US" dirty="0" smtClean="0"/>
              <a:t>Both offer some challenges</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906204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endParaRPr lang="en-GB" dirty="0"/>
          </a:p>
        </p:txBody>
      </p:sp>
      <p:pic>
        <p:nvPicPr>
          <p:cNvPr id="1026" name="Picture 2" descr="Image result for lazy programm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6740" y="1200150"/>
            <a:ext cx="5430520" cy="339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757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Encapsulation</a:t>
            </a:r>
            <a:endParaRPr lang="en-US" dirty="0"/>
          </a:p>
        </p:txBody>
      </p:sp>
      <p:sp>
        <p:nvSpPr>
          <p:cNvPr id="3" name="Content Placeholder 2"/>
          <p:cNvSpPr>
            <a:spLocks noGrp="1"/>
          </p:cNvSpPr>
          <p:nvPr>
            <p:ph idx="1"/>
          </p:nvPr>
        </p:nvSpPr>
        <p:spPr/>
        <p:txBody>
          <a:bodyPr/>
          <a:lstStyle/>
          <a:p>
            <a:r>
              <a:rPr lang="en-US" dirty="0" smtClean="0"/>
              <a:t>Provide a small degree of security</a:t>
            </a:r>
          </a:p>
          <a:p>
            <a:r>
              <a:rPr lang="en-US" dirty="0" smtClean="0"/>
              <a:t>Provides a great deal of control over responses to service users</a:t>
            </a:r>
          </a:p>
          <a:p>
            <a:r>
              <a:rPr lang="en-US" dirty="0" smtClean="0"/>
              <a:t>Can simplify service writing by having one common return type for the services</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389976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Validation</a:t>
            </a:r>
            <a:endParaRPr lang="en-US" dirty="0"/>
          </a:p>
        </p:txBody>
      </p:sp>
      <p:sp>
        <p:nvSpPr>
          <p:cNvPr id="3" name="Content Placeholder 2"/>
          <p:cNvSpPr>
            <a:spLocks noGrp="1"/>
          </p:cNvSpPr>
          <p:nvPr>
            <p:ph idx="1"/>
          </p:nvPr>
        </p:nvSpPr>
        <p:spPr/>
        <p:txBody>
          <a:bodyPr/>
          <a:lstStyle/>
          <a:p>
            <a:r>
              <a:rPr lang="en-US" dirty="0" smtClean="0"/>
              <a:t>Do you trust all client input?</a:t>
            </a:r>
          </a:p>
          <a:p>
            <a:r>
              <a:rPr lang="en-US" dirty="0" smtClean="0"/>
              <a:t>Do you store </a:t>
            </a:r>
            <a:r>
              <a:rPr lang="en-US" dirty="0" err="1" smtClean="0"/>
              <a:t>unstrusted</a:t>
            </a:r>
            <a:r>
              <a:rPr lang="en-US" dirty="0" smtClean="0"/>
              <a:t> input?</a:t>
            </a:r>
          </a:p>
          <a:p>
            <a:r>
              <a:rPr lang="en-US" dirty="0" smtClean="0"/>
              <a:t>Encoding input/output</a:t>
            </a:r>
          </a:p>
          <a:p>
            <a:r>
              <a:rPr lang="en-US" dirty="0" smtClean="0"/>
              <a:t>Canonicalization</a:t>
            </a:r>
          </a:p>
          <a:p>
            <a:r>
              <a:rPr lang="en-US" dirty="0" smtClean="0"/>
              <a:t>Stripping untrusted character sets</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61664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XXE, </a:t>
            </a:r>
            <a:r>
              <a:rPr lang="en-US" dirty="0" err="1" smtClean="0"/>
              <a:t>SQLi</a:t>
            </a:r>
            <a:r>
              <a:rPr lang="en-US" dirty="0" smtClean="0"/>
              <a:t>, and XSS</a:t>
            </a:r>
            <a:endParaRPr lang="en-US" dirty="0"/>
          </a:p>
        </p:txBody>
      </p:sp>
      <p:sp>
        <p:nvSpPr>
          <p:cNvPr id="3" name="Content Placeholder 2"/>
          <p:cNvSpPr>
            <a:spLocks noGrp="1"/>
          </p:cNvSpPr>
          <p:nvPr>
            <p:ph idx="1"/>
          </p:nvPr>
        </p:nvSpPr>
        <p:spPr/>
        <p:txBody>
          <a:bodyPr/>
          <a:lstStyle/>
          <a:p>
            <a:r>
              <a:rPr lang="en-US" dirty="0" smtClean="0"/>
              <a:t>Only one of these directly affects a .NET service</a:t>
            </a:r>
          </a:p>
          <a:p>
            <a:r>
              <a:rPr lang="en-US" dirty="0" smtClean="0"/>
              <a:t>Injection based attacks</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5882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3B829E-284B-42D8-A918-A203FBA87CFC}"/>
              </a:ext>
            </a:extLst>
          </p:cNvPr>
          <p:cNvSpPr>
            <a:spLocks noGrp="1"/>
          </p:cNvSpPr>
          <p:nvPr>
            <p:ph type="title"/>
          </p:nvPr>
        </p:nvSpPr>
        <p:spPr/>
        <p:txBody>
          <a:bodyPr/>
          <a:lstStyle/>
          <a:p>
            <a:r>
              <a:rPr lang="en-US" dirty="0"/>
              <a:t>IDE Basics</a:t>
            </a:r>
          </a:p>
        </p:txBody>
      </p:sp>
      <p:sp>
        <p:nvSpPr>
          <p:cNvPr id="4" name="TextBox 3">
            <a:extLst>
              <a:ext uri="{FF2B5EF4-FFF2-40B4-BE49-F238E27FC236}">
                <a16:creationId xmlns="" xmlns:a16="http://schemas.microsoft.com/office/drawing/2014/main" id="{9D372AB2-8470-426A-89B6-054EA9A8696E}"/>
              </a:ext>
            </a:extLst>
          </p:cNvPr>
          <p:cNvSpPr txBox="1"/>
          <p:nvPr/>
        </p:nvSpPr>
        <p:spPr>
          <a:xfrm>
            <a:off x="567559" y="1355834"/>
            <a:ext cx="8119241" cy="923330"/>
          </a:xfrm>
          <a:prstGeom prst="rect">
            <a:avLst/>
          </a:prstGeom>
          <a:noFill/>
        </p:spPr>
        <p:txBody>
          <a:bodyPr wrap="square" rtlCol="0">
            <a:spAutoFit/>
          </a:bodyPr>
          <a:lstStyle/>
          <a:p>
            <a:pPr marL="285750" indent="-285750">
              <a:buFont typeface="Arial" panose="020B0604020202020204" pitchFamily="34" charset="0"/>
              <a:buChar char="•"/>
            </a:pPr>
            <a:r>
              <a:rPr lang="en-US" dirty="0"/>
              <a:t>Visual Studio 2017 15.3</a:t>
            </a:r>
          </a:p>
          <a:p>
            <a:pPr marL="285750" indent="-285750">
              <a:buFont typeface="Arial" panose="020B0604020202020204" pitchFamily="34" charset="0"/>
              <a:buChar char="•"/>
            </a:pPr>
            <a:r>
              <a:rPr lang="en-US" dirty="0"/>
              <a:t>Hello World</a:t>
            </a:r>
          </a:p>
          <a:p>
            <a:pPr marL="285750" indent="-285750">
              <a:buFont typeface="Arial" panose="020B0604020202020204" pitchFamily="34" charset="0"/>
              <a:buChar char="•"/>
            </a:pPr>
            <a:r>
              <a:rPr lang="en-US" dirty="0"/>
              <a:t>Building &amp; Debugging</a:t>
            </a:r>
          </a:p>
        </p:txBody>
      </p:sp>
    </p:spTree>
    <p:extLst>
      <p:ext uri="{BB962C8B-B14F-4D97-AF65-F5344CB8AC3E}">
        <p14:creationId xmlns:p14="http://schemas.microsoft.com/office/powerpoint/2010/main" val="1408578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XSS</a:t>
            </a:r>
            <a:endParaRPr lang="en-US" dirty="0"/>
          </a:p>
        </p:txBody>
      </p:sp>
      <p:sp>
        <p:nvSpPr>
          <p:cNvPr id="3" name="Content Placeholder 2"/>
          <p:cNvSpPr>
            <a:spLocks noGrp="1"/>
          </p:cNvSpPr>
          <p:nvPr>
            <p:ph idx="1"/>
          </p:nvPr>
        </p:nvSpPr>
        <p:spPr/>
        <p:txBody>
          <a:bodyPr/>
          <a:lstStyle/>
          <a:p>
            <a:r>
              <a:rPr lang="en-US" dirty="0" smtClean="0"/>
              <a:t>Cross Site Scripting</a:t>
            </a:r>
          </a:p>
          <a:p>
            <a:r>
              <a:rPr lang="en-US" dirty="0" smtClean="0"/>
              <a:t>Not directly a service problem</a:t>
            </a:r>
          </a:p>
          <a:p>
            <a:r>
              <a:rPr lang="en-US" dirty="0" smtClean="0"/>
              <a:t>Service security should also mitigate this by encoding output.  Why? Why not?</a:t>
            </a:r>
          </a:p>
          <a:p>
            <a:r>
              <a:rPr lang="en-US" dirty="0"/>
              <a:t>https://www.owasp.org/index.php/XSS_(Cross_Site_Scripting)_Prevention_Cheat_Sheet</a:t>
            </a:r>
            <a:endParaRPr lang="en-US" dirty="0" smtClean="0"/>
          </a:p>
          <a:p>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725630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XXE</a:t>
            </a:r>
            <a:endParaRPr lang="en-US" dirty="0"/>
          </a:p>
        </p:txBody>
      </p:sp>
      <p:sp>
        <p:nvSpPr>
          <p:cNvPr id="3" name="Content Placeholder 2"/>
          <p:cNvSpPr>
            <a:spLocks noGrp="1"/>
          </p:cNvSpPr>
          <p:nvPr>
            <p:ph idx="1"/>
          </p:nvPr>
        </p:nvSpPr>
        <p:spPr/>
        <p:txBody>
          <a:bodyPr/>
          <a:lstStyle/>
          <a:p>
            <a:r>
              <a:rPr lang="en-US" dirty="0" smtClean="0"/>
              <a:t>External Entity Injection</a:t>
            </a:r>
          </a:p>
          <a:p>
            <a:r>
              <a:rPr lang="en-US" dirty="0" smtClean="0"/>
              <a:t>By default, cannot occur in .NET.  (.NET 4.5.2+)</a:t>
            </a:r>
          </a:p>
          <a:p>
            <a:r>
              <a:rPr lang="en-US" dirty="0"/>
              <a:t>https://www.owasp.org/index.php/XML_External_Entity_(XXE)_Prevention_Cheat_Sheet</a:t>
            </a:r>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42215409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SQL Injection – the bane of a programmer</a:t>
            </a:r>
          </a:p>
          <a:p>
            <a:r>
              <a:rPr lang="en-US" dirty="0" smtClean="0"/>
              <a:t>Avoid “TEXT” commands</a:t>
            </a:r>
          </a:p>
          <a:p>
            <a:r>
              <a:rPr lang="en-US" dirty="0" smtClean="0"/>
              <a:t>Avoid combining user input with entity </a:t>
            </a:r>
            <a:r>
              <a:rPr lang="en-US" dirty="0" err="1" smtClean="0"/>
              <a:t>sql</a:t>
            </a:r>
            <a:endParaRPr lang="en-US" dirty="0" smtClean="0"/>
          </a:p>
          <a:p>
            <a:r>
              <a:rPr lang="en-US" dirty="0" smtClean="0"/>
              <a:t>Use parameterized queries or parameterized stored procedures</a:t>
            </a:r>
          </a:p>
          <a:p>
            <a:r>
              <a:rPr lang="en-US" dirty="0" smtClean="0"/>
              <a:t>https</a:t>
            </a:r>
            <a:r>
              <a:rPr lang="en-US" dirty="0"/>
              <a:t>://docs.microsoft.com/en-us/dotnet/framework/data/adonet/ef/security-considerations</a:t>
            </a:r>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296082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a:t>
            </a:r>
            <a:endParaRPr lang="en-US" dirty="0"/>
          </a:p>
        </p:txBody>
      </p:sp>
      <p:sp>
        <p:nvSpPr>
          <p:cNvPr id="3" name="Content Placeholder 2"/>
          <p:cNvSpPr>
            <a:spLocks noGrp="1"/>
          </p:cNvSpPr>
          <p:nvPr>
            <p:ph idx="1"/>
          </p:nvPr>
        </p:nvSpPr>
        <p:spPr/>
        <p:txBody>
          <a:bodyPr/>
          <a:lstStyle/>
          <a:p>
            <a:r>
              <a:rPr lang="en-US" dirty="0" smtClean="0"/>
              <a:t>Again comes in two flavors</a:t>
            </a:r>
          </a:p>
          <a:p>
            <a:pPr lvl="1"/>
            <a:r>
              <a:rPr lang="en-US" dirty="0" smtClean="0"/>
              <a:t>Transport layer security (https vs http)</a:t>
            </a:r>
          </a:p>
          <a:p>
            <a:pPr lvl="1"/>
            <a:r>
              <a:rPr lang="en-US" dirty="0" smtClean="0"/>
              <a:t>SSL Certs for identification</a:t>
            </a:r>
          </a:p>
          <a:p>
            <a:r>
              <a:rPr lang="en-US" dirty="0" smtClean="0"/>
              <a:t>Avoid weak ciphers</a:t>
            </a:r>
          </a:p>
          <a:p>
            <a:r>
              <a:rPr lang="en-US" dirty="0" smtClean="0"/>
              <a:t>Avoid SSLv2, SSLv3, TLS 1.0</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054175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Credential Types</a:t>
            </a:r>
            <a:endParaRPr lang="en-US" dirty="0"/>
          </a:p>
        </p:txBody>
      </p:sp>
      <p:sp>
        <p:nvSpPr>
          <p:cNvPr id="3" name="Content Placeholder 2"/>
          <p:cNvSpPr>
            <a:spLocks noGrp="1"/>
          </p:cNvSpPr>
          <p:nvPr>
            <p:ph idx="1"/>
          </p:nvPr>
        </p:nvSpPr>
        <p:spPr/>
        <p:txBody>
          <a:bodyPr/>
          <a:lstStyle/>
          <a:p>
            <a:r>
              <a:rPr lang="en-US" dirty="0" smtClean="0"/>
              <a:t>Certificate</a:t>
            </a:r>
          </a:p>
          <a:p>
            <a:r>
              <a:rPr lang="en-US" dirty="0" smtClean="0"/>
              <a:t>Username</a:t>
            </a:r>
          </a:p>
          <a:p>
            <a:r>
              <a:rPr lang="en-US" dirty="0" smtClean="0"/>
              <a:t>Windows</a:t>
            </a:r>
          </a:p>
          <a:p>
            <a:r>
              <a:rPr lang="en-US" dirty="0" smtClean="0"/>
              <a:t>Token</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236373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Utilize SSL for transport encryption</a:t>
            </a:r>
          </a:p>
          <a:p>
            <a:r>
              <a:rPr lang="en-US" dirty="0" smtClean="0"/>
              <a:t>Encrypt sensitive message data</a:t>
            </a:r>
          </a:p>
          <a:p>
            <a:r>
              <a:rPr lang="en-US" dirty="0" smtClean="0"/>
              <a:t>Encrypt </a:t>
            </a:r>
            <a:r>
              <a:rPr lang="en-US" dirty="0" err="1" smtClean="0"/>
              <a:t>web.config</a:t>
            </a:r>
            <a:r>
              <a:rPr lang="en-US" dirty="0" smtClean="0"/>
              <a:t> if possible</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038988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Certificates</a:t>
            </a:r>
            <a:endParaRPr lang="en-US" dirty="0"/>
          </a:p>
        </p:txBody>
      </p:sp>
      <p:sp>
        <p:nvSpPr>
          <p:cNvPr id="3" name="Content Placeholder 2"/>
          <p:cNvSpPr>
            <a:spLocks noGrp="1"/>
          </p:cNvSpPr>
          <p:nvPr>
            <p:ph idx="1"/>
          </p:nvPr>
        </p:nvSpPr>
        <p:spPr/>
        <p:txBody>
          <a:bodyPr/>
          <a:lstStyle/>
          <a:p>
            <a:r>
              <a:rPr lang="en-US" dirty="0" smtClean="0"/>
              <a:t>Certificates can serve as user </a:t>
            </a:r>
            <a:r>
              <a:rPr lang="en-US" dirty="0" err="1" smtClean="0"/>
              <a:t>auth</a:t>
            </a:r>
            <a:endParaRPr lang="en-US" dirty="0" smtClean="0"/>
          </a:p>
          <a:p>
            <a:r>
              <a:rPr lang="en-US" dirty="0" smtClean="0"/>
              <a:t>Certificates can serve as device </a:t>
            </a:r>
            <a:r>
              <a:rPr lang="en-US" dirty="0" err="1" smtClean="0"/>
              <a:t>auth</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874728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Replay Attacks</a:t>
            </a:r>
            <a:endParaRPr lang="en-US" dirty="0"/>
          </a:p>
        </p:txBody>
      </p:sp>
      <p:sp>
        <p:nvSpPr>
          <p:cNvPr id="3" name="Content Placeholder 2"/>
          <p:cNvSpPr>
            <a:spLocks noGrp="1"/>
          </p:cNvSpPr>
          <p:nvPr>
            <p:ph idx="1"/>
          </p:nvPr>
        </p:nvSpPr>
        <p:spPr/>
        <p:txBody>
          <a:bodyPr/>
          <a:lstStyle/>
          <a:p>
            <a:r>
              <a:rPr lang="en-US" dirty="0" smtClean="0"/>
              <a:t>Man-In-The-Middle precursor</a:t>
            </a:r>
          </a:p>
          <a:p>
            <a:r>
              <a:rPr lang="en-US" dirty="0" smtClean="0"/>
              <a:t>Reply intercepted to target (modified data)</a:t>
            </a:r>
          </a:p>
          <a:p>
            <a:r>
              <a:rPr lang="en-US" dirty="0" smtClean="0"/>
              <a:t>Mitigate with nonce, timestamps, etc.</a:t>
            </a:r>
          </a:p>
          <a:p>
            <a:r>
              <a:rPr lang="en-US" dirty="0" smtClean="0"/>
              <a:t>.NET based client by default, attempt to mitigate against this if you use SSL.</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3903702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Site Request Forgery</a:t>
            </a:r>
            <a:endParaRPr lang="en-US" dirty="0"/>
          </a:p>
        </p:txBody>
      </p:sp>
      <p:sp>
        <p:nvSpPr>
          <p:cNvPr id="3" name="Content Placeholder 2"/>
          <p:cNvSpPr>
            <a:spLocks noGrp="1"/>
          </p:cNvSpPr>
          <p:nvPr>
            <p:ph idx="1"/>
          </p:nvPr>
        </p:nvSpPr>
        <p:spPr/>
        <p:txBody>
          <a:bodyPr/>
          <a:lstStyle/>
          <a:p>
            <a:r>
              <a:rPr lang="en-US" dirty="0" smtClean="0"/>
              <a:t>For services, can also be known as </a:t>
            </a:r>
            <a:r>
              <a:rPr lang="en-US" smtClean="0"/>
              <a:t>“Server-Side </a:t>
            </a:r>
            <a:r>
              <a:rPr lang="en-US" dirty="0" smtClean="0"/>
              <a:t>Request Forgery”</a:t>
            </a:r>
          </a:p>
          <a:p>
            <a:r>
              <a:rPr lang="en-US" dirty="0" smtClean="0"/>
              <a:t>Client example</a:t>
            </a:r>
          </a:p>
          <a:p>
            <a:r>
              <a:rPr lang="en-US" dirty="0" smtClean="0"/>
              <a:t>Mitigate if needed</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485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WS-Security</a:t>
            </a:r>
            <a:endParaRPr lang="en-US" dirty="0"/>
          </a:p>
        </p:txBody>
      </p:sp>
      <p:sp>
        <p:nvSpPr>
          <p:cNvPr id="3" name="Content Placeholder 2"/>
          <p:cNvSpPr>
            <a:spLocks noGrp="1"/>
          </p:cNvSpPr>
          <p:nvPr>
            <p:ph idx="1"/>
          </p:nvPr>
        </p:nvSpPr>
        <p:spPr/>
        <p:txBody>
          <a:bodyPr>
            <a:normAutofit lnSpcReduction="10000"/>
          </a:bodyPr>
          <a:lstStyle/>
          <a:p>
            <a:r>
              <a:rPr lang="en-US" dirty="0" smtClean="0"/>
              <a:t>Web Service Specification</a:t>
            </a:r>
          </a:p>
          <a:p>
            <a:r>
              <a:rPr lang="en-US" dirty="0" smtClean="0"/>
              <a:t>Designed to address issues, using already existing technology</a:t>
            </a:r>
          </a:p>
          <a:p>
            <a:r>
              <a:rPr lang="en-US" dirty="0" smtClean="0"/>
              <a:t>SOAP headers contain security information</a:t>
            </a:r>
          </a:p>
          <a:p>
            <a:r>
              <a:rPr lang="en-US" dirty="0" smtClean="0"/>
              <a:t>Mitigates replay attacks</a:t>
            </a:r>
          </a:p>
          <a:p>
            <a:r>
              <a:rPr lang="en-US" dirty="0" smtClean="0"/>
              <a:t>Allows use of both identities and roles</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947091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4" name="Footer Placeholder 3"/>
          <p:cNvSpPr>
            <a:spLocks noGrp="1"/>
          </p:cNvSpPr>
          <p:nvPr>
            <p:ph type="ftr" sz="quarter" idx="11"/>
          </p:nvPr>
        </p:nvSpPr>
        <p:spPr/>
        <p:txBody>
          <a:bodyPr/>
          <a:lstStyle/>
          <a:p>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28024550"/>
              </p:ext>
            </p:extLst>
          </p:nvPr>
        </p:nvGraphicFramePr>
        <p:xfrm>
          <a:off x="457200" y="1200150"/>
          <a:ext cx="4653887" cy="3718560"/>
        </p:xfrm>
        <a:graphic>
          <a:graphicData uri="http://schemas.openxmlformats.org/drawingml/2006/table">
            <a:tbl>
              <a:tblPr firstRow="1" bandRow="1">
                <a:tableStyleId>{5C22544A-7EE6-4342-B048-85BDC9FD1C3A}</a:tableStyleId>
              </a:tblPr>
              <a:tblGrid>
                <a:gridCol w="4653887"/>
              </a:tblGrid>
              <a:tr h="370840">
                <a:tc>
                  <a:txBody>
                    <a:bodyPr/>
                    <a:lstStyle/>
                    <a:p>
                      <a:r>
                        <a:rPr lang="en-US" sz="1400" dirty="0" smtClean="0">
                          <a:solidFill>
                            <a:schemeClr val="tx1"/>
                          </a:solidFill>
                          <a:latin typeface="Courier New" panose="02070309020205020404" pitchFamily="49" charset="0"/>
                          <a:cs typeface="Courier New" panose="02070309020205020404" pitchFamily="49" charset="0"/>
                        </a:rPr>
                        <a:t>using System;</a:t>
                      </a:r>
                    </a:p>
                    <a:p>
                      <a:r>
                        <a:rPr lang="en-US" sz="1400" dirty="0" smtClean="0">
                          <a:solidFill>
                            <a:schemeClr val="tx1"/>
                          </a:solidFill>
                          <a:latin typeface="Courier New" panose="02070309020205020404" pitchFamily="49" charset="0"/>
                          <a:cs typeface="Courier New" panose="02070309020205020404" pitchFamily="49" charset="0"/>
                        </a:rPr>
                        <a:t>using </a:t>
                      </a:r>
                      <a:r>
                        <a:rPr lang="en-US" sz="1400" dirty="0" err="1" smtClean="0">
                          <a:solidFill>
                            <a:schemeClr val="tx1"/>
                          </a:solidFill>
                          <a:latin typeface="Courier New" panose="02070309020205020404" pitchFamily="49" charset="0"/>
                          <a:cs typeface="Courier New" panose="02070309020205020404" pitchFamily="49" charset="0"/>
                        </a:rPr>
                        <a:t>System.Collections.Generic</a:t>
                      </a:r>
                      <a:r>
                        <a:rPr lang="en-US" sz="1400" dirty="0" smtClean="0">
                          <a:solidFill>
                            <a:schemeClr val="tx1"/>
                          </a:solidFill>
                          <a:latin typeface="Courier New" panose="02070309020205020404" pitchFamily="49" charset="0"/>
                          <a:cs typeface="Courier New" panose="02070309020205020404" pitchFamily="49" charset="0"/>
                        </a:rPr>
                        <a:t>;</a:t>
                      </a:r>
                    </a:p>
                    <a:p>
                      <a:r>
                        <a:rPr lang="en-US" sz="1400" dirty="0" smtClean="0">
                          <a:solidFill>
                            <a:schemeClr val="tx1"/>
                          </a:solidFill>
                          <a:latin typeface="Courier New" panose="02070309020205020404" pitchFamily="49" charset="0"/>
                          <a:cs typeface="Courier New" panose="02070309020205020404" pitchFamily="49" charset="0"/>
                        </a:rPr>
                        <a:t>using </a:t>
                      </a:r>
                      <a:r>
                        <a:rPr lang="en-US" sz="1400" dirty="0" err="1" smtClean="0">
                          <a:solidFill>
                            <a:schemeClr val="tx1"/>
                          </a:solidFill>
                          <a:latin typeface="Courier New" panose="02070309020205020404" pitchFamily="49" charset="0"/>
                          <a:cs typeface="Courier New" panose="02070309020205020404" pitchFamily="49" charset="0"/>
                        </a:rPr>
                        <a:t>System.Linq</a:t>
                      </a:r>
                      <a:r>
                        <a:rPr lang="en-US" sz="1400" dirty="0" smtClean="0">
                          <a:solidFill>
                            <a:schemeClr val="tx1"/>
                          </a:solidFill>
                          <a:latin typeface="Courier New" panose="02070309020205020404" pitchFamily="49" charset="0"/>
                          <a:cs typeface="Courier New" panose="02070309020205020404" pitchFamily="49" charset="0"/>
                        </a:rPr>
                        <a:t>;</a:t>
                      </a:r>
                    </a:p>
                    <a:p>
                      <a:r>
                        <a:rPr lang="en-US" sz="1400" dirty="0" smtClean="0">
                          <a:solidFill>
                            <a:schemeClr val="tx1"/>
                          </a:solidFill>
                          <a:latin typeface="Courier New" panose="02070309020205020404" pitchFamily="49" charset="0"/>
                          <a:cs typeface="Courier New" panose="02070309020205020404" pitchFamily="49" charset="0"/>
                        </a:rPr>
                        <a:t>using </a:t>
                      </a:r>
                      <a:r>
                        <a:rPr lang="en-US" sz="1400" dirty="0" err="1" smtClean="0">
                          <a:solidFill>
                            <a:schemeClr val="tx1"/>
                          </a:solidFill>
                          <a:latin typeface="Courier New" panose="02070309020205020404" pitchFamily="49" charset="0"/>
                          <a:cs typeface="Courier New" panose="02070309020205020404" pitchFamily="49" charset="0"/>
                        </a:rPr>
                        <a:t>System.Text</a:t>
                      </a:r>
                      <a:r>
                        <a:rPr lang="en-US" sz="1400" dirty="0" smtClean="0">
                          <a:solidFill>
                            <a:schemeClr val="tx1"/>
                          </a:solidFill>
                          <a:latin typeface="Courier New" panose="02070309020205020404" pitchFamily="49" charset="0"/>
                          <a:cs typeface="Courier New" panose="02070309020205020404" pitchFamily="49" charset="0"/>
                        </a:rPr>
                        <a:t>;</a:t>
                      </a:r>
                    </a:p>
                    <a:p>
                      <a:r>
                        <a:rPr lang="en-US" sz="1400" dirty="0" smtClean="0">
                          <a:solidFill>
                            <a:schemeClr val="tx1"/>
                          </a:solidFill>
                          <a:latin typeface="Courier New" panose="02070309020205020404" pitchFamily="49" charset="0"/>
                          <a:cs typeface="Courier New" panose="02070309020205020404" pitchFamily="49" charset="0"/>
                        </a:rPr>
                        <a:t>using </a:t>
                      </a:r>
                      <a:r>
                        <a:rPr lang="en-US" sz="1400" dirty="0" err="1" smtClean="0">
                          <a:solidFill>
                            <a:schemeClr val="tx1"/>
                          </a:solidFill>
                          <a:latin typeface="Courier New" panose="02070309020205020404" pitchFamily="49" charset="0"/>
                          <a:cs typeface="Courier New" panose="02070309020205020404" pitchFamily="49" charset="0"/>
                        </a:rPr>
                        <a:t>System.Threading.Tasks</a:t>
                      </a:r>
                      <a:r>
                        <a:rPr lang="en-US" sz="1400" dirty="0" smtClean="0">
                          <a:solidFill>
                            <a:schemeClr val="tx1"/>
                          </a:solidFill>
                          <a:latin typeface="Courier New" panose="02070309020205020404" pitchFamily="49" charset="0"/>
                          <a:cs typeface="Courier New" panose="02070309020205020404" pitchFamily="49" charset="0"/>
                        </a:rPr>
                        <a:t>;</a:t>
                      </a:r>
                    </a:p>
                    <a:p>
                      <a:endParaRPr lang="en-US" sz="1400" dirty="0" smtClean="0">
                        <a:solidFill>
                          <a:schemeClr val="tx1"/>
                        </a:solidFill>
                        <a:latin typeface="Courier New" panose="02070309020205020404" pitchFamily="49" charset="0"/>
                        <a:cs typeface="Courier New" panose="02070309020205020404" pitchFamily="49" charset="0"/>
                      </a:endParaRPr>
                    </a:p>
                    <a:p>
                      <a:r>
                        <a:rPr lang="en-US" sz="1400" dirty="0" smtClean="0">
                          <a:solidFill>
                            <a:schemeClr val="tx1"/>
                          </a:solidFill>
                          <a:latin typeface="Courier New" panose="02070309020205020404" pitchFamily="49" charset="0"/>
                          <a:cs typeface="Courier New" panose="02070309020205020404" pitchFamily="49" charset="0"/>
                        </a:rPr>
                        <a:t>namespace </a:t>
                      </a:r>
                      <a:r>
                        <a:rPr lang="en-US" sz="1400" dirty="0" err="1" smtClean="0">
                          <a:solidFill>
                            <a:schemeClr val="tx1"/>
                          </a:solidFill>
                          <a:latin typeface="Courier New" panose="02070309020205020404" pitchFamily="49" charset="0"/>
                          <a:cs typeface="Courier New" panose="02070309020205020404" pitchFamily="49" charset="0"/>
                        </a:rPr>
                        <a:t>Hello_World</a:t>
                      </a:r>
                      <a:endParaRPr lang="en-US" sz="1400" dirty="0" smtClean="0">
                        <a:solidFill>
                          <a:schemeClr val="tx1"/>
                        </a:solidFill>
                        <a:latin typeface="Courier New" panose="02070309020205020404" pitchFamily="49" charset="0"/>
                        <a:cs typeface="Courier New" panose="02070309020205020404" pitchFamily="49" charset="0"/>
                      </a:endParaRPr>
                    </a:p>
                    <a:p>
                      <a:r>
                        <a:rPr lang="en-US" sz="1400" dirty="0" smtClean="0">
                          <a:solidFill>
                            <a:schemeClr val="tx1"/>
                          </a:solidFill>
                          <a:latin typeface="Courier New" panose="02070309020205020404" pitchFamily="49" charset="0"/>
                          <a:cs typeface="Courier New" panose="02070309020205020404" pitchFamily="49" charset="0"/>
                        </a:rPr>
                        <a:t>{</a:t>
                      </a:r>
                    </a:p>
                    <a:p>
                      <a:r>
                        <a:rPr lang="en-US" sz="1400" dirty="0" smtClean="0">
                          <a:solidFill>
                            <a:schemeClr val="tx1"/>
                          </a:solidFill>
                          <a:latin typeface="Courier New" panose="02070309020205020404" pitchFamily="49" charset="0"/>
                          <a:cs typeface="Courier New" panose="02070309020205020404" pitchFamily="49" charset="0"/>
                        </a:rPr>
                        <a:t>    class Program</a:t>
                      </a:r>
                    </a:p>
                    <a:p>
                      <a:r>
                        <a:rPr lang="en-US" sz="1400" dirty="0" smtClean="0">
                          <a:solidFill>
                            <a:schemeClr val="tx1"/>
                          </a:solidFill>
                          <a:latin typeface="Courier New" panose="02070309020205020404" pitchFamily="49" charset="0"/>
                          <a:cs typeface="Courier New" panose="02070309020205020404" pitchFamily="49" charset="0"/>
                        </a:rPr>
                        <a:t>    {</a:t>
                      </a:r>
                    </a:p>
                    <a:p>
                      <a:r>
                        <a:rPr lang="en-US" sz="1400" dirty="0" smtClean="0">
                          <a:solidFill>
                            <a:schemeClr val="tx1"/>
                          </a:solidFill>
                          <a:latin typeface="Courier New" panose="02070309020205020404" pitchFamily="49" charset="0"/>
                          <a:cs typeface="Courier New" panose="02070309020205020404" pitchFamily="49" charset="0"/>
                        </a:rPr>
                        <a:t>        static void Main(string[] </a:t>
                      </a:r>
                      <a:r>
                        <a:rPr lang="en-US" sz="1400" dirty="0" err="1" smtClean="0">
                          <a:solidFill>
                            <a:schemeClr val="tx1"/>
                          </a:solidFill>
                          <a:latin typeface="Courier New" panose="02070309020205020404" pitchFamily="49" charset="0"/>
                          <a:cs typeface="Courier New" panose="02070309020205020404" pitchFamily="49" charset="0"/>
                        </a:rPr>
                        <a:t>args</a:t>
                      </a:r>
                      <a:r>
                        <a:rPr lang="en-US" sz="1400" dirty="0" smtClean="0">
                          <a:solidFill>
                            <a:schemeClr val="tx1"/>
                          </a:solidFill>
                          <a:latin typeface="Courier New" panose="02070309020205020404" pitchFamily="49" charset="0"/>
                          <a:cs typeface="Courier New" panose="02070309020205020404" pitchFamily="49" charset="0"/>
                        </a:rPr>
                        <a:t>)</a:t>
                      </a:r>
                    </a:p>
                    <a:p>
                      <a:r>
                        <a:rPr lang="en-US" sz="1400" dirty="0" smtClean="0">
                          <a:solidFill>
                            <a:schemeClr val="tx1"/>
                          </a:solidFill>
                          <a:latin typeface="Courier New" panose="02070309020205020404" pitchFamily="49" charset="0"/>
                          <a:cs typeface="Courier New" panose="02070309020205020404" pitchFamily="49" charset="0"/>
                        </a:rPr>
                        <a:t>        {</a:t>
                      </a:r>
                    </a:p>
                    <a:p>
                      <a:r>
                        <a:rPr lang="en-US" sz="1400" dirty="0" smtClean="0">
                          <a:solidFill>
                            <a:schemeClr val="tx1"/>
                          </a:solidFill>
                          <a:latin typeface="Courier New" panose="02070309020205020404" pitchFamily="49" charset="0"/>
                          <a:cs typeface="Courier New" panose="02070309020205020404" pitchFamily="49" charset="0"/>
                        </a:rPr>
                        <a:t>            string Hello = "Hello World";</a:t>
                      </a:r>
                    </a:p>
                    <a:p>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Console.WriteLine</a:t>
                      </a:r>
                      <a:r>
                        <a:rPr lang="en-US" sz="1400" dirty="0" smtClean="0">
                          <a:solidFill>
                            <a:schemeClr val="tx1"/>
                          </a:solidFill>
                          <a:latin typeface="Courier New" panose="02070309020205020404" pitchFamily="49" charset="0"/>
                          <a:cs typeface="Courier New" panose="02070309020205020404" pitchFamily="49" charset="0"/>
                        </a:rPr>
                        <a:t>(Hello);</a:t>
                      </a:r>
                    </a:p>
                    <a:p>
                      <a:r>
                        <a:rPr lang="en-US" sz="1400" dirty="0" smtClean="0">
                          <a:solidFill>
                            <a:schemeClr val="tx1"/>
                          </a:solidFill>
                          <a:latin typeface="Courier New" panose="02070309020205020404" pitchFamily="49" charset="0"/>
                          <a:cs typeface="Courier New" panose="02070309020205020404" pitchFamily="49" charset="0"/>
                        </a:rPr>
                        <a:t>        }</a:t>
                      </a:r>
                    </a:p>
                    <a:p>
                      <a:r>
                        <a:rPr lang="en-US" sz="1400" dirty="0" smtClean="0">
                          <a:solidFill>
                            <a:schemeClr val="tx1"/>
                          </a:solidFill>
                          <a:latin typeface="Courier New" panose="02070309020205020404" pitchFamily="49" charset="0"/>
                          <a:cs typeface="Courier New" panose="02070309020205020404" pitchFamily="49" charset="0"/>
                        </a:rPr>
                        <a:t>    }</a:t>
                      </a:r>
                    </a:p>
                    <a:p>
                      <a:r>
                        <a:rPr lang="en-US" sz="1400" dirty="0" smtClean="0">
                          <a:solidFill>
                            <a:schemeClr val="tx1"/>
                          </a:solidFill>
                          <a:latin typeface="Courier New" panose="02070309020205020404" pitchFamily="49" charset="0"/>
                          <a:cs typeface="Courier New" panose="02070309020205020404" pitchFamily="49" charset="0"/>
                        </a:rPr>
                        <a:t>}</a:t>
                      </a:r>
                      <a:endParaRPr lang="en-US" sz="1400" dirty="0">
                        <a:solidFill>
                          <a:schemeClr val="tx1"/>
                        </a:solidFill>
                        <a:latin typeface="Courier New" panose="02070309020205020404" pitchFamily="49" charset="0"/>
                        <a:cs typeface="Courier New" panose="02070309020205020404" pitchFamily="49" charset="0"/>
                      </a:endParaRPr>
                    </a:p>
                  </a:txBody>
                  <a:tcPr>
                    <a:solidFill>
                      <a:schemeClr val="bg1">
                        <a:lumMod val="75000"/>
                      </a:schemeClr>
                    </a:solidFill>
                  </a:tcPr>
                </a:tc>
              </a:tr>
            </a:tbl>
          </a:graphicData>
        </a:graphic>
      </p:graphicFrame>
      <p:pic>
        <p:nvPicPr>
          <p:cNvPr id="1026" name="Picture 2" descr="Image result for hello world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503" y="1200150"/>
            <a:ext cx="18954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520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 Based</a:t>
            </a:r>
            <a:endParaRPr lang="en-US" dirty="0"/>
          </a:p>
        </p:txBody>
      </p:sp>
      <p:sp>
        <p:nvSpPr>
          <p:cNvPr id="3" name="Content Placeholder 2"/>
          <p:cNvSpPr>
            <a:spLocks noGrp="1"/>
          </p:cNvSpPr>
          <p:nvPr>
            <p:ph idx="1"/>
          </p:nvPr>
        </p:nvSpPr>
        <p:spPr/>
        <p:txBody>
          <a:bodyPr/>
          <a:lstStyle/>
          <a:p>
            <a:r>
              <a:rPr lang="en-US" dirty="0" smtClean="0"/>
              <a:t>Commonly called HMAC Authentication</a:t>
            </a:r>
          </a:p>
          <a:p>
            <a:r>
              <a:rPr lang="en-US" dirty="0" smtClean="0"/>
              <a:t>Amazon S3</a:t>
            </a:r>
          </a:p>
          <a:p>
            <a:r>
              <a:rPr lang="en-US" dirty="0" smtClean="0"/>
              <a:t>Example in WCF</a:t>
            </a:r>
          </a:p>
          <a:p>
            <a:r>
              <a:rPr lang="en-US" dirty="0" smtClean="0"/>
              <a:t>Could not get this to work in the new .NET Core 2.0</a:t>
            </a:r>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9757759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endParaRPr lang="en-GB" dirty="0"/>
          </a:p>
        </p:txBody>
      </p:sp>
      <p:pic>
        <p:nvPicPr>
          <p:cNvPr id="2050" name="Picture 2" descr="Image result for lazy programm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4962" y="1200150"/>
            <a:ext cx="3394075" cy="339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8815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r>
              <a:rPr lang="en-US" dirty="0" smtClean="0"/>
              <a:t>WCF adds some overhead</a:t>
            </a:r>
          </a:p>
          <a:p>
            <a:r>
              <a:rPr lang="en-US" dirty="0" smtClean="0"/>
              <a:t>SOAP is slower than RESTful</a:t>
            </a:r>
          </a:p>
          <a:p>
            <a:r>
              <a:rPr lang="en-US" dirty="0" smtClean="0"/>
              <a:t>Stored procedures a little faster than entity</a:t>
            </a:r>
          </a:p>
          <a:p>
            <a:r>
              <a:rPr lang="en-US" dirty="0" smtClean="0"/>
              <a:t>The more security you add, the slower the service will be.</a:t>
            </a:r>
          </a:p>
          <a:p>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64358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a:t>
            </a:r>
            <a:endParaRPr lang="en-US" dirty="0"/>
          </a:p>
        </p:txBody>
      </p:sp>
      <p:sp>
        <p:nvSpPr>
          <p:cNvPr id="3" name="Content Placeholder 2"/>
          <p:cNvSpPr>
            <a:spLocks noGrp="1"/>
          </p:cNvSpPr>
          <p:nvPr>
            <p:ph idx="1"/>
          </p:nvPr>
        </p:nvSpPr>
        <p:spPr/>
        <p:txBody>
          <a:bodyPr/>
          <a:lstStyle/>
          <a:p>
            <a:r>
              <a:rPr lang="en-US" dirty="0" smtClean="0"/>
              <a:t>Don’t make the service unusable</a:t>
            </a:r>
          </a:p>
          <a:p>
            <a:r>
              <a:rPr lang="en-US" dirty="0" smtClean="0"/>
              <a:t>Find balance</a:t>
            </a:r>
          </a:p>
          <a:p>
            <a:endParaRPr lang="en-US"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434698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a:t>
            </a:r>
            <a:r>
              <a:rPr lang="en-US" dirty="0" smtClean="0"/>
              <a:t>Programming</a:t>
            </a:r>
            <a:endParaRPr lang="en-US" dirty="0"/>
          </a:p>
        </p:txBody>
      </p:sp>
      <p:sp>
        <p:nvSpPr>
          <p:cNvPr id="3" name="Content Placeholder 2"/>
          <p:cNvSpPr>
            <a:spLocks noGrp="1"/>
          </p:cNvSpPr>
          <p:nvPr>
            <p:ph idx="1"/>
          </p:nvPr>
        </p:nvSpPr>
        <p:spPr/>
        <p:txBody>
          <a:bodyPr>
            <a:normAutofit/>
          </a:bodyPr>
          <a:lstStyle/>
          <a:p>
            <a:r>
              <a:rPr lang="en-US" sz="2000" dirty="0"/>
              <a:t>Example code: https://github.com/raithedavion/AppSecUSA2017</a:t>
            </a:r>
            <a:endParaRPr lang="en-US" sz="2000"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87482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a:t>
            </a:r>
            <a:endParaRPr lang="en-US" dirty="0"/>
          </a:p>
        </p:txBody>
      </p:sp>
      <p:sp>
        <p:nvSpPr>
          <p:cNvPr id="3" name="Footer Placeholder 2"/>
          <p:cNvSpPr>
            <a:spLocks noGrp="1"/>
          </p:cNvSpPr>
          <p:nvPr>
            <p:ph type="ftr" sz="quarter" idx="11"/>
          </p:nvPr>
        </p:nvSpPr>
        <p:spPr/>
        <p:txBody>
          <a:bodyPr/>
          <a:lstStyle/>
          <a:p>
            <a:endParaRPr lang="en-GB" dirty="0"/>
          </a:p>
        </p:txBody>
      </p:sp>
      <p:sp>
        <p:nvSpPr>
          <p:cNvPr id="4" name="TextBox 3"/>
          <p:cNvSpPr txBox="1"/>
          <p:nvPr/>
        </p:nvSpPr>
        <p:spPr>
          <a:xfrm>
            <a:off x="634621" y="1323833"/>
            <a:ext cx="7670042" cy="646331"/>
          </a:xfrm>
          <a:prstGeom prst="rect">
            <a:avLst/>
          </a:prstGeom>
          <a:noFill/>
        </p:spPr>
        <p:txBody>
          <a:bodyPr wrap="square" rtlCol="0">
            <a:spAutoFit/>
          </a:bodyPr>
          <a:lstStyle/>
          <a:p>
            <a:r>
              <a:rPr lang="en-US" dirty="0"/>
              <a:t>Twitter: </a:t>
            </a:r>
            <a:r>
              <a:rPr lang="en-US" dirty="0">
                <a:hlinkClick r:id="rId2"/>
              </a:rPr>
              <a:t>https://</a:t>
            </a:r>
            <a:r>
              <a:rPr lang="en-US" dirty="0" smtClean="0">
                <a:hlinkClick r:id="rId2"/>
              </a:rPr>
              <a:t>twitter.com/raithedavion</a:t>
            </a:r>
            <a:r>
              <a:rPr lang="en-US" dirty="0" smtClean="0"/>
              <a:t> (@raithedavion)</a:t>
            </a:r>
          </a:p>
          <a:p>
            <a:r>
              <a:rPr lang="en-US" dirty="0" smtClean="0"/>
              <a:t>Email: </a:t>
            </a:r>
            <a:r>
              <a:rPr lang="en-US" dirty="0" smtClean="0">
                <a:hlinkClick r:id="rId3"/>
              </a:rPr>
              <a:t>Kelly.correll@nemtechcs.com</a:t>
            </a:r>
            <a:r>
              <a:rPr lang="en-US" dirty="0" smtClean="0"/>
              <a:t> </a:t>
            </a:r>
            <a:r>
              <a:rPr lang="en-US" smtClean="0"/>
              <a:t>or Kelly.Correll@NTTSecurity.com</a:t>
            </a:r>
            <a:endParaRPr lang="en-US" dirty="0"/>
          </a:p>
        </p:txBody>
      </p:sp>
    </p:spTree>
    <p:extLst>
      <p:ext uri="{BB962C8B-B14F-4D97-AF65-F5344CB8AC3E}">
        <p14:creationId xmlns:p14="http://schemas.microsoft.com/office/powerpoint/2010/main" val="1196791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980755" y="212994"/>
            <a:ext cx="1940414" cy="338554"/>
          </a:xfrm>
          <a:prstGeom prst="rect">
            <a:avLst/>
          </a:prstGeom>
          <a:noFill/>
        </p:spPr>
        <p:txBody>
          <a:bodyPr wrap="square" rtlCol="0">
            <a:spAutoFit/>
          </a:bodyPr>
          <a:lstStyle/>
          <a:p>
            <a:pPr algn="r"/>
            <a:r>
              <a:rPr lang="en-US" sz="1600" b="1" dirty="0" err="1">
                <a:solidFill>
                  <a:schemeClr val="bg1"/>
                </a:solidFill>
                <a:latin typeface="Open sans"/>
                <a:cs typeface="Open sans"/>
              </a:rPr>
              <a:t>nttsecurity.com</a:t>
            </a:r>
            <a:endParaRPr lang="en-US" sz="1600" dirty="0">
              <a:solidFill>
                <a:schemeClr val="bg1"/>
              </a:solidFill>
              <a:latin typeface="Open sans"/>
              <a:cs typeface="Open sans"/>
            </a:endParaRPr>
          </a:p>
        </p:txBody>
      </p:sp>
      <p:sp>
        <p:nvSpPr>
          <p:cNvPr id="10" name="TextBox 9"/>
          <p:cNvSpPr txBox="1"/>
          <p:nvPr/>
        </p:nvSpPr>
        <p:spPr>
          <a:xfrm>
            <a:off x="374852" y="3248062"/>
            <a:ext cx="6870325" cy="1015663"/>
          </a:xfrm>
          <a:prstGeom prst="rect">
            <a:avLst/>
          </a:prstGeom>
          <a:noFill/>
        </p:spPr>
        <p:txBody>
          <a:bodyPr wrap="square" rtlCol="0">
            <a:spAutoFit/>
          </a:bodyPr>
          <a:lstStyle/>
          <a:p>
            <a:r>
              <a:rPr lang="en-US" sz="6000" b="1" dirty="0">
                <a:solidFill>
                  <a:schemeClr val="bg1"/>
                </a:solidFill>
                <a:latin typeface="Open sans"/>
                <a:cs typeface="Open sans"/>
              </a:rPr>
              <a:t>Thank You</a:t>
            </a:r>
          </a:p>
        </p:txBody>
      </p:sp>
      <p:sp>
        <p:nvSpPr>
          <p:cNvPr id="11" name="TextBox 10"/>
          <p:cNvSpPr txBox="1"/>
          <p:nvPr/>
        </p:nvSpPr>
        <p:spPr>
          <a:xfrm>
            <a:off x="394394" y="4741421"/>
            <a:ext cx="1758991" cy="246221"/>
          </a:xfrm>
          <a:prstGeom prst="rect">
            <a:avLst/>
          </a:prstGeom>
          <a:noFill/>
        </p:spPr>
        <p:txBody>
          <a:bodyPr wrap="square" rtlCol="0">
            <a:spAutoFit/>
          </a:bodyPr>
          <a:lstStyle/>
          <a:p>
            <a:r>
              <a:rPr lang="en-US" sz="1000" dirty="0">
                <a:solidFill>
                  <a:schemeClr val="bg1"/>
                </a:solidFill>
                <a:latin typeface="Open sans"/>
                <a:cs typeface="Open sans"/>
              </a:rPr>
              <a:t>© 2017 NTT Security</a:t>
            </a:r>
          </a:p>
        </p:txBody>
      </p:sp>
    </p:spTree>
    <p:extLst>
      <p:ext uri="{BB962C8B-B14F-4D97-AF65-F5344CB8AC3E}">
        <p14:creationId xmlns:p14="http://schemas.microsoft.com/office/powerpoint/2010/main" val="37215121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DFB91D-8373-4801-B327-784579F700E9}"/>
              </a:ext>
            </a:extLst>
          </p:cNvPr>
          <p:cNvSpPr>
            <a:spLocks noGrp="1"/>
          </p:cNvSpPr>
          <p:nvPr>
            <p:ph type="title"/>
          </p:nvPr>
        </p:nvSpPr>
        <p:spPr/>
        <p:txBody>
          <a:bodyPr>
            <a:normAutofit fontScale="90000"/>
          </a:bodyPr>
          <a:lstStyle/>
          <a:p>
            <a:r>
              <a:rPr lang="en-US" dirty="0"/>
              <a:t>Basics of Object Oriented Programming</a:t>
            </a:r>
          </a:p>
        </p:txBody>
      </p:sp>
      <p:sp>
        <p:nvSpPr>
          <p:cNvPr id="3" name="Footer Placeholder 2">
            <a:extLst>
              <a:ext uri="{FF2B5EF4-FFF2-40B4-BE49-F238E27FC236}">
                <a16:creationId xmlns="" xmlns:a16="http://schemas.microsoft.com/office/drawing/2014/main" id="{A1E069F0-7413-454A-AFBB-7C08CB59D84F}"/>
              </a:ext>
            </a:extLst>
          </p:cNvPr>
          <p:cNvSpPr>
            <a:spLocks noGrp="1"/>
          </p:cNvSpPr>
          <p:nvPr>
            <p:ph type="ftr" sz="quarter" idx="11"/>
          </p:nvPr>
        </p:nvSpPr>
        <p:spPr/>
        <p:txBody>
          <a:bodyPr/>
          <a:lstStyle/>
          <a:p>
            <a:endParaRPr lang="en-GB" dirty="0"/>
          </a:p>
        </p:txBody>
      </p:sp>
      <p:sp>
        <p:nvSpPr>
          <p:cNvPr id="5" name="TextBox 4">
            <a:extLst>
              <a:ext uri="{FF2B5EF4-FFF2-40B4-BE49-F238E27FC236}">
                <a16:creationId xmlns="" xmlns:a16="http://schemas.microsoft.com/office/drawing/2014/main" id="{94A4F08F-4FDB-4EE6-A6A3-C8B22B2BE19F}"/>
              </a:ext>
            </a:extLst>
          </p:cNvPr>
          <p:cNvSpPr txBox="1"/>
          <p:nvPr/>
        </p:nvSpPr>
        <p:spPr>
          <a:xfrm>
            <a:off x="346841" y="1519796"/>
            <a:ext cx="262154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Objects</a:t>
            </a:r>
          </a:p>
          <a:p>
            <a:pPr marL="285750" indent="-285750">
              <a:buFont typeface="Arial" panose="020B0604020202020204" pitchFamily="34" charset="0"/>
              <a:buChar char="•"/>
            </a:pPr>
            <a:r>
              <a:rPr lang="en-US" dirty="0"/>
              <a:t>Classes</a:t>
            </a:r>
          </a:p>
          <a:p>
            <a:pPr marL="285750" indent="-285750">
              <a:buFont typeface="Arial" panose="020B0604020202020204" pitchFamily="34" charset="0"/>
              <a:buChar char="•"/>
            </a:pPr>
            <a:r>
              <a:rPr lang="en-US" dirty="0"/>
              <a:t>Abstractions</a:t>
            </a:r>
          </a:p>
          <a:p>
            <a:pPr marL="285750" indent="-285750">
              <a:buFont typeface="Arial" panose="020B0604020202020204" pitchFamily="34" charset="0"/>
              <a:buChar char="•"/>
            </a:pPr>
            <a:r>
              <a:rPr lang="en-US" dirty="0"/>
              <a:t>Encapsulation</a:t>
            </a:r>
          </a:p>
          <a:p>
            <a:pPr marL="285750" indent="-285750">
              <a:buFont typeface="Arial" panose="020B0604020202020204" pitchFamily="34" charset="0"/>
              <a:buChar char="•"/>
            </a:pPr>
            <a:r>
              <a:rPr lang="en-US" dirty="0"/>
              <a:t>Inheritance</a:t>
            </a:r>
          </a:p>
          <a:p>
            <a:pPr marL="285750" indent="-285750">
              <a:buFont typeface="Arial" panose="020B0604020202020204" pitchFamily="34" charset="0"/>
              <a:buChar char="•"/>
            </a:pPr>
            <a:r>
              <a:rPr lang="en-US" dirty="0"/>
              <a:t>Polymorphism</a:t>
            </a:r>
          </a:p>
          <a:p>
            <a:pPr marL="285750" indent="-285750">
              <a:buFont typeface="Arial" panose="020B0604020202020204" pitchFamily="34" charset="0"/>
              <a:buChar char="•"/>
            </a:pPr>
            <a:r>
              <a:rPr lang="en-US" dirty="0"/>
              <a:t>Overloading</a:t>
            </a:r>
          </a:p>
        </p:txBody>
      </p:sp>
      <p:pic>
        <p:nvPicPr>
          <p:cNvPr id="2050" name="Picture 2" descr="Image result for oop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151" y="1435859"/>
            <a:ext cx="4041111" cy="260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93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Footer Placeholder 2"/>
          <p:cNvSpPr>
            <a:spLocks noGrp="1"/>
          </p:cNvSpPr>
          <p:nvPr>
            <p:ph type="ftr" sz="quarter" idx="11"/>
          </p:nvPr>
        </p:nvSpPr>
        <p:spPr/>
        <p:txBody>
          <a:bodyPr/>
          <a:lstStyle/>
          <a:p>
            <a:endParaRPr lang="en-GB" dirty="0"/>
          </a:p>
        </p:txBody>
      </p:sp>
      <p:sp>
        <p:nvSpPr>
          <p:cNvPr id="4" name="TextBox 3"/>
          <p:cNvSpPr txBox="1"/>
          <p:nvPr/>
        </p:nvSpPr>
        <p:spPr>
          <a:xfrm>
            <a:off x="723331" y="1269242"/>
            <a:ext cx="613466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Basis of object oriented programming</a:t>
            </a:r>
          </a:p>
          <a:p>
            <a:pPr marL="285750" indent="-285750">
              <a:buFont typeface="Arial" panose="020B0604020202020204" pitchFamily="34" charset="0"/>
              <a:buChar char="•"/>
            </a:pPr>
            <a:r>
              <a:rPr lang="en-US" dirty="0" smtClean="0"/>
              <a:t>Everything in .NET managed code can be considered an object.</a:t>
            </a:r>
          </a:p>
          <a:p>
            <a:pPr marL="285750" indent="-285750">
              <a:buFont typeface="Arial" panose="020B0604020202020204" pitchFamily="34" charset="0"/>
              <a:buChar char="•"/>
            </a:pPr>
            <a:r>
              <a:rPr lang="en-US" dirty="0" smtClean="0"/>
              <a:t>Objects also specifically reference an instance of a class</a:t>
            </a:r>
            <a:endParaRPr lang="en-US" dirty="0"/>
          </a:p>
        </p:txBody>
      </p:sp>
    </p:spTree>
    <p:extLst>
      <p:ext uri="{BB962C8B-B14F-4D97-AF65-F5344CB8AC3E}">
        <p14:creationId xmlns:p14="http://schemas.microsoft.com/office/powerpoint/2010/main" val="308896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Footer Placeholder 2"/>
          <p:cNvSpPr>
            <a:spLocks noGrp="1"/>
          </p:cNvSpPr>
          <p:nvPr>
            <p:ph type="ftr" sz="quarter" idx="11"/>
          </p:nvPr>
        </p:nvSpPr>
        <p:spPr/>
        <p:txBody>
          <a:bodyPr/>
          <a:lstStyle/>
          <a:p>
            <a:endParaRPr lang="en-GB" dirty="0"/>
          </a:p>
        </p:txBody>
      </p:sp>
      <p:sp>
        <p:nvSpPr>
          <p:cNvPr id="4" name="TextBox 3"/>
          <p:cNvSpPr txBox="1"/>
          <p:nvPr/>
        </p:nvSpPr>
        <p:spPr>
          <a:xfrm>
            <a:off x="457200" y="1330657"/>
            <a:ext cx="8229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Provides common place for similar code</a:t>
            </a:r>
          </a:p>
          <a:p>
            <a:pPr marL="285750" indent="-285750">
              <a:buFont typeface="Arial" panose="020B0604020202020204" pitchFamily="34" charset="0"/>
              <a:buChar char="•"/>
            </a:pPr>
            <a:r>
              <a:rPr lang="en-US" dirty="0" smtClean="0"/>
              <a:t>Provides built-in security in form of ‘private’ and ‘protected’</a:t>
            </a:r>
          </a:p>
          <a:p>
            <a:pPr marL="285750" indent="-285750">
              <a:buFont typeface="Arial" panose="020B0604020202020204" pitchFamily="34" charset="0"/>
              <a:buChar char="•"/>
            </a:pPr>
            <a:r>
              <a:rPr lang="en-US" dirty="0" smtClean="0"/>
              <a:t>Aids in returning and receiving complex types from services</a:t>
            </a:r>
          </a:p>
          <a:p>
            <a:pPr marL="285750" indent="-285750">
              <a:buFont typeface="Arial" panose="020B0604020202020204" pitchFamily="34" charset="0"/>
              <a:buChar char="•"/>
            </a:pPr>
            <a:r>
              <a:rPr lang="en-US" dirty="0" smtClean="0"/>
              <a:t>Security starts at the foundation</a:t>
            </a:r>
            <a:endParaRPr lang="en-US" dirty="0"/>
          </a:p>
        </p:txBody>
      </p:sp>
    </p:spTree>
    <p:extLst>
      <p:ext uri="{BB962C8B-B14F-4D97-AF65-F5344CB8AC3E}">
        <p14:creationId xmlns:p14="http://schemas.microsoft.com/office/powerpoint/2010/main" val="3803561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Footer Placeholder 2"/>
          <p:cNvSpPr>
            <a:spLocks noGrp="1"/>
          </p:cNvSpPr>
          <p:nvPr>
            <p:ph type="ftr" sz="quarter" idx="11"/>
          </p:nvPr>
        </p:nvSpPr>
        <p:spPr/>
        <p:txBody>
          <a:bodyPr/>
          <a:lstStyle/>
          <a:p>
            <a:endParaRPr lang="en-GB" dirty="0"/>
          </a:p>
        </p:txBody>
      </p:sp>
      <p:sp>
        <p:nvSpPr>
          <p:cNvPr id="4" name="TextBox 3"/>
          <p:cNvSpPr txBox="1"/>
          <p:nvPr/>
        </p:nvSpPr>
        <p:spPr>
          <a:xfrm>
            <a:off x="450376" y="1330657"/>
            <a:ext cx="8250072"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Abstraction</a:t>
            </a:r>
            <a:r>
              <a:rPr lang="en-US" dirty="0"/>
              <a:t> is a process where you show only “relevant” data and “hide” unnecessary details of an object from the user</a:t>
            </a:r>
            <a:r>
              <a:rPr lang="en-US" dirty="0" smtClean="0"/>
              <a:t>.</a:t>
            </a:r>
          </a:p>
          <a:p>
            <a:pPr marL="285750" indent="-285750">
              <a:buFont typeface="Arial" panose="020B0604020202020204" pitchFamily="34" charset="0"/>
              <a:buChar char="•"/>
            </a:pPr>
            <a:r>
              <a:rPr lang="en-US" dirty="0" smtClean="0"/>
              <a:t>Sort of like an interface, but not</a:t>
            </a:r>
          </a:p>
          <a:p>
            <a:pPr marL="285750" indent="-285750">
              <a:buFont typeface="Arial" panose="020B0604020202020204" pitchFamily="34" charset="0"/>
              <a:buChar char="•"/>
            </a:pPr>
            <a:r>
              <a:rPr lang="en-US" dirty="0" smtClean="0"/>
              <a:t>Abstract classes commonly used in design patterns</a:t>
            </a:r>
          </a:p>
          <a:p>
            <a:pPr marL="285750" indent="-285750">
              <a:buFont typeface="Arial" panose="020B0604020202020204" pitchFamily="34" charset="0"/>
              <a:buChar char="•"/>
            </a:pPr>
            <a:r>
              <a:rPr lang="en-US" dirty="0" smtClean="0"/>
              <a:t>Think SDK’s for your services</a:t>
            </a:r>
            <a:endParaRPr lang="en-US" dirty="0"/>
          </a:p>
        </p:txBody>
      </p:sp>
    </p:spTree>
    <p:extLst>
      <p:ext uri="{BB962C8B-B14F-4D97-AF65-F5344CB8AC3E}">
        <p14:creationId xmlns:p14="http://schemas.microsoft.com/office/powerpoint/2010/main" val="622010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Footer Placeholder 2"/>
          <p:cNvSpPr>
            <a:spLocks noGrp="1"/>
          </p:cNvSpPr>
          <p:nvPr>
            <p:ph type="ftr" sz="quarter" idx="11"/>
          </p:nvPr>
        </p:nvSpPr>
        <p:spPr/>
        <p:txBody>
          <a:bodyPr/>
          <a:lstStyle/>
          <a:p>
            <a:endParaRPr lang="en-GB" dirty="0"/>
          </a:p>
        </p:txBody>
      </p:sp>
      <p:sp>
        <p:nvSpPr>
          <p:cNvPr id="4" name="TextBox 3"/>
          <p:cNvSpPr txBox="1"/>
          <p:nvPr/>
        </p:nvSpPr>
        <p:spPr>
          <a:xfrm>
            <a:off x="457200" y="1344304"/>
            <a:ext cx="8243248"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wrapper around something</a:t>
            </a:r>
          </a:p>
          <a:p>
            <a:pPr marL="285750" indent="-285750">
              <a:buFont typeface="Arial" panose="020B0604020202020204" pitchFamily="34" charset="0"/>
              <a:buChar char="•"/>
            </a:pPr>
            <a:r>
              <a:rPr lang="en-US" b="1" dirty="0"/>
              <a:t>Encapsulation</a:t>
            </a:r>
            <a:r>
              <a:rPr lang="en-US" dirty="0"/>
              <a:t> is the process of combining data and functions into a single unit called class. In Encapsulation, the data is not accessed directly; it is accessed through the functions present inside the class. In simpler words, attributes of the class are kept private and public getter and setter methods are provided to manipulate these attributes. Thus, encapsulation makes the concept of data hiding possible.</a:t>
            </a:r>
          </a:p>
        </p:txBody>
      </p:sp>
    </p:spTree>
    <p:extLst>
      <p:ext uri="{BB962C8B-B14F-4D97-AF65-F5344CB8AC3E}">
        <p14:creationId xmlns:p14="http://schemas.microsoft.com/office/powerpoint/2010/main" val="182340560"/>
      </p:ext>
    </p:extLst>
  </p:cSld>
  <p:clrMapOvr>
    <a:masterClrMapping/>
  </p:clrMapOvr>
</p:sld>
</file>

<file path=ppt/theme/theme1.xml><?xml version="1.0" encoding="utf-8"?>
<a:theme xmlns:a="http://schemas.openxmlformats.org/drawingml/2006/main" name="Office Theme">
  <a:themeElements>
    <a:clrScheme name="NTT">
      <a:dk1>
        <a:srgbClr val="3C5055"/>
      </a:dk1>
      <a:lt1>
        <a:srgbClr val="FFFFFF"/>
      </a:lt1>
      <a:dk2>
        <a:srgbClr val="697378"/>
      </a:dk2>
      <a:lt2>
        <a:srgbClr val="FFFFFF"/>
      </a:lt2>
      <a:accent1>
        <a:srgbClr val="0068B7"/>
      </a:accent1>
      <a:accent2>
        <a:srgbClr val="263A7F"/>
      </a:accent2>
      <a:accent3>
        <a:srgbClr val="F16E31"/>
      </a:accent3>
      <a:accent4>
        <a:srgbClr val="F9AD4D"/>
      </a:accent4>
      <a:accent5>
        <a:srgbClr val="1F9C9E"/>
      </a:accent5>
      <a:accent6>
        <a:srgbClr val="8E5EA7"/>
      </a:accent6>
      <a:hlink>
        <a:srgbClr val="0068B7"/>
      </a:hlink>
      <a:folHlink>
        <a:srgbClr val="263A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TotalTime>
  <Words>914</Words>
  <Application>Microsoft Office PowerPoint</Application>
  <PresentationFormat>On-screen Show (16:9)</PresentationFormat>
  <Paragraphs>212</Paragraphs>
  <Slides>46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Courier New</vt:lpstr>
      <vt:lpstr>Open sans</vt:lpstr>
      <vt:lpstr>Wingdings</vt:lpstr>
      <vt:lpstr>Office Theme</vt:lpstr>
      <vt:lpstr>PowerPoint Presentation</vt:lpstr>
      <vt:lpstr>Disclaimer</vt:lpstr>
      <vt:lpstr>IDE Basics</vt:lpstr>
      <vt:lpstr>Hello World</vt:lpstr>
      <vt:lpstr>Basics of Object Oriented Programming</vt:lpstr>
      <vt:lpstr>Objects</vt:lpstr>
      <vt:lpstr>Classes</vt:lpstr>
      <vt:lpstr>Abstraction</vt:lpstr>
      <vt:lpstr>Encapsulation</vt:lpstr>
      <vt:lpstr>Inheritance</vt:lpstr>
      <vt:lpstr>Polymorphism</vt:lpstr>
      <vt:lpstr>Overloading</vt:lpstr>
      <vt:lpstr>3rd Party Libraries</vt:lpstr>
      <vt:lpstr>JSON.NET</vt:lpstr>
      <vt:lpstr>PushSharp</vt:lpstr>
      <vt:lpstr>BouncyCastle</vt:lpstr>
      <vt:lpstr>AntiXSS</vt:lpstr>
      <vt:lpstr>WCF Service Bindings</vt:lpstr>
      <vt:lpstr>Binding Parameters</vt:lpstr>
      <vt:lpstr>Behaviors</vt:lpstr>
      <vt:lpstr>Contracts</vt:lpstr>
      <vt:lpstr>Security</vt:lpstr>
      <vt:lpstr>Database Design</vt:lpstr>
      <vt:lpstr>SOAP Services</vt:lpstr>
      <vt:lpstr>RESTful Services</vt:lpstr>
      <vt:lpstr>PowerPoint Presentation</vt:lpstr>
      <vt:lpstr>Response Encapsulation</vt:lpstr>
      <vt:lpstr>Input Validation</vt:lpstr>
      <vt:lpstr>XXE, SQLi, and XSS</vt:lpstr>
      <vt:lpstr>XSS</vt:lpstr>
      <vt:lpstr>XXE</vt:lpstr>
      <vt:lpstr>SQLi</vt:lpstr>
      <vt:lpstr>SSL</vt:lpstr>
      <vt:lpstr>Credential Types</vt:lpstr>
      <vt:lpstr>Encryption</vt:lpstr>
      <vt:lpstr>Certificates</vt:lpstr>
      <vt:lpstr>Replay Attacks</vt:lpstr>
      <vt:lpstr>Cross Site Request Forgery</vt:lpstr>
      <vt:lpstr>WS-Security</vt:lpstr>
      <vt:lpstr>Signature Based</vt:lpstr>
      <vt:lpstr>PowerPoint Presentation</vt:lpstr>
      <vt:lpstr>Performance</vt:lpstr>
      <vt:lpstr>Usability</vt:lpstr>
      <vt:lpstr>Service Programming</vt:lpstr>
      <vt:lpstr>Contact Info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raithedavion</dc:creator>
  <cp:lastModifiedBy>raithedavion</cp:lastModifiedBy>
  <cp:revision>69</cp:revision>
  <dcterms:modified xsi:type="dcterms:W3CDTF">2017-09-20T14:33:16Z</dcterms:modified>
</cp:coreProperties>
</file>