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2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"/>
          <p:cNvPicPr/>
          <p:nvPr/>
        </p:nvPicPr>
        <p:blipFill>
          <a:blip r:embed="rId2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6" descr=""/>
          <p:cNvPicPr/>
          <p:nvPr/>
        </p:nvPicPr>
        <p:blipFill>
          <a:blip r:embed="rId2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6" descr=""/>
          <p:cNvPicPr/>
          <p:nvPr/>
        </p:nvPicPr>
        <p:blipFill>
          <a:blip r:embed="rId2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6" descr=""/>
          <p:cNvPicPr/>
          <p:nvPr/>
        </p:nvPicPr>
        <p:blipFill>
          <a:blip r:embed="rId2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raitraidma/profiling.git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523520" y="1122480"/>
            <a:ext cx="913896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1318c8"/>
                </a:solidFill>
                <a:latin typeface="Trebuchet MS"/>
                <a:ea typeface="DejaVu Sans"/>
              </a:rPr>
              <a:t>Profiling in Java with JProfiler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523520" y="3602160"/>
            <a:ext cx="913896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Compilation time optimization (3.1)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914400" y="1828800"/>
            <a:ext cx="9644040" cy="43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LiteralConstantExample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main(String[] args)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age = </a:t>
            </a:r>
            <a:r>
              <a:rPr b="0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3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* </a:t>
            </a:r>
            <a:r>
              <a:rPr b="0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7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</a:t>
            </a:r>
            <a:r>
              <a:rPr b="0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final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String firstName =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"Jon"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final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String lastName =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"Snow"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fullName = firstName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"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lastName;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firstName2 =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"Daenerys"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lastName2 =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"Targaryen"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fullName2 = firstName2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"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lastName2;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System.</a:t>
            </a:r>
            <a:r>
              <a:rPr b="1" i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.println(fullName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is "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age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years old"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System.</a:t>
            </a:r>
            <a:r>
              <a:rPr b="1" i="1" lang="en-US" sz="18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.println(fullName2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is also "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age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years old"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Compilation time optimization (3.2)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914400" y="1828800"/>
            <a:ext cx="9644040" cy="43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LiteralConstantExample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LiteralConstantExample()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main(String[] args)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age = </a:t>
            </a:r>
            <a:r>
              <a:rPr b="0" lang="en-US" sz="1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22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firstName =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"Jon"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lastName =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"Snow"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fullName =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"Jon Snow"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firstName2 =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"Daenerys"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lastName2 =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"Targaryen"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String fullName2 = firstName2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"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lastName2;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System.out.println(fullName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is "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age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years old"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System.out.println(fullName2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is also " 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age + </a:t>
            </a:r>
            <a:r>
              <a:rPr b="1" lang="en-US" sz="18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years old"</a:t>
            </a: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Runtime optimization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Hotspot JIT can detect what kind of processor you have and generates code accordingly.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Own intelligence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64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914400" y="1828800"/>
            <a:ext cx="9354960" cy="38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GarbageCollectorExample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main(String[] args)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Long count = </a:t>
            </a:r>
            <a:r>
              <a:rPr b="0" lang="en-US" sz="2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0L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 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 = </a:t>
            </a:r>
            <a:r>
              <a:rPr b="0" lang="en-US" sz="2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 &lt; </a:t>
            </a:r>
            <a:r>
              <a:rPr b="0" lang="en-US" sz="2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100_000_000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i++)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count++;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Own intelligence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67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914400" y="1851840"/>
            <a:ext cx="10257120" cy="207792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826560" y="4572000"/>
            <a:ext cx="105102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Took 519 ms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Own intelligence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71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272" name="CustomShape 2"/>
          <p:cNvSpPr/>
          <p:nvPr/>
        </p:nvSpPr>
        <p:spPr>
          <a:xfrm>
            <a:off x="914400" y="1828800"/>
            <a:ext cx="9354960" cy="38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GarbageCollectorFixExample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main(String[] args)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long 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count = </a:t>
            </a:r>
            <a:r>
              <a:rPr b="0" lang="en-US" sz="2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0L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8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 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 = </a:t>
            </a:r>
            <a:r>
              <a:rPr b="0" lang="en-US" sz="2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 &lt; </a:t>
            </a:r>
            <a:r>
              <a:rPr b="0" lang="en-US" sz="28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100_000_000</a:t>
            </a:r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i++)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count++;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Own intelligence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26200" y="4572000"/>
            <a:ext cx="105102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Took 5 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914400" y="1824120"/>
            <a:ext cx="10715040" cy="183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839520" y="365040"/>
            <a:ext cx="10510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Install JProfiler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839520" y="1681200"/>
            <a:ext cx="51537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6625c"/>
                </a:solidFill>
                <a:latin typeface="Trebuchet MS"/>
                <a:ea typeface="DejaVu Sans"/>
              </a:rPr>
              <a:t>Download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839520" y="2505240"/>
            <a:ext cx="51537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66625c"/>
                </a:solidFill>
                <a:latin typeface="Trebuchet MS"/>
                <a:ea typeface="DejaVu Sans"/>
              </a:rPr>
              <a:t>https://www.ej-technologies.com/download/jprofiler/files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839520" y="3749040"/>
            <a:ext cx="51793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6625c"/>
                </a:solidFill>
                <a:latin typeface="Trebuchet MS"/>
                <a:ea typeface="DejaVu Sans"/>
              </a:rPr>
              <a:t>IDE integration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0" name="Picture 6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5486400" y="1280160"/>
            <a:ext cx="6379560" cy="5141520"/>
          </a:xfrm>
          <a:prstGeom prst="rect">
            <a:avLst/>
          </a:prstGeom>
          <a:ln>
            <a:noFill/>
          </a:ln>
        </p:spPr>
      </p:pic>
      <p:sp>
        <p:nvSpPr>
          <p:cNvPr id="282" name="CustomShape 5"/>
          <p:cNvSpPr/>
          <p:nvPr/>
        </p:nvSpPr>
        <p:spPr>
          <a:xfrm>
            <a:off x="839520" y="4572360"/>
            <a:ext cx="51537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66625c"/>
                </a:solidFill>
                <a:latin typeface="Trebuchet MS"/>
                <a:ea typeface="DejaVu Sans"/>
              </a:rPr>
              <a:t>Close IDE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66625c"/>
                </a:solidFill>
                <a:latin typeface="Trebuchet MS"/>
                <a:ea typeface="DejaVu Sans"/>
              </a:rPr>
              <a:t>Select IDE configuration folder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39520" y="365040"/>
            <a:ext cx="10510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Attach JProfiler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39520" y="1774440"/>
            <a:ext cx="10132200" cy="19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-agentpath VM parameter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-agentpath:/opt/jprofiler/bin/linux-x64/libjprofilerti.so=port=8849,nowait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85" name="Picture 6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Instrumentation vs Sampling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914400" y="1815840"/>
            <a:ext cx="7039080" cy="383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Before we start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git clone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Trebuchet MS"/>
                <a:ea typeface="DejaVu Sans"/>
                <a:hlinkClick r:id="rId1"/>
              </a:rPr>
              <a:t>https://github.com/raitraidma/profiling.git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mvn clean install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mvn spring-boot:run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Do not peek into presentation folder!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https://www.ej-technologies.com/download/jprofiler/files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39" name="Picture 3" descr=""/>
          <p:cNvPicPr/>
          <p:nvPr/>
        </p:nvPicPr>
        <p:blipFill>
          <a:blip r:embed="rId2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Instrumentation vs Sampling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914400" y="2205000"/>
            <a:ext cx="7496280" cy="291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Instrumentation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26560" y="4755240"/>
            <a:ext cx="105102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25c"/>
                </a:solidFill>
                <a:latin typeface="Trebuchet MS"/>
                <a:ea typeface="DejaVu Sans"/>
              </a:rPr>
              <a:t>All features.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25c"/>
                </a:solidFill>
                <a:latin typeface="Trebuchet MS"/>
                <a:ea typeface="DejaVu Sans"/>
              </a:rPr>
              <a:t>Filters must be used correctly. Otherwise overhead.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994680" y="2286000"/>
            <a:ext cx="7141680" cy="277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Sampling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822960" y="4755240"/>
            <a:ext cx="105102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25c"/>
                </a:solidFill>
                <a:latin typeface="Trebuchet MS"/>
                <a:ea typeface="DejaVu Sans"/>
              </a:rPr>
              <a:t>When you do not know where the bottlenecks are.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25c"/>
                </a:solidFill>
                <a:latin typeface="Trebuchet MS"/>
                <a:ea typeface="DejaVu Sans"/>
              </a:rPr>
              <a:t>Less overhead.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989280" y="1640520"/>
            <a:ext cx="7148160" cy="343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Sampling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22960" y="4755240"/>
            <a:ext cx="105102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25c"/>
                </a:solidFill>
                <a:latin typeface="Trebuchet MS"/>
                <a:ea typeface="DejaVu Sans"/>
              </a:rPr>
              <a:t>Sampling rate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969840" y="1586880"/>
            <a:ext cx="7259040" cy="34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839520" y="365040"/>
            <a:ext cx="10510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Instrumentation vs Sampling - Example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0" name="Picture 6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GarbageCollectorExample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CPU recording enabled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Memory leak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04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Memory leak: unused objects cannot be garbage collected.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07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9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929880" y="1515240"/>
            <a:ext cx="10498320" cy="332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 – Healthy JVM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826560" y="5120640"/>
            <a:ext cx="1051020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No memory leak. Flat baseline trend.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13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929880" y="1515240"/>
            <a:ext cx="10498320" cy="332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6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929880" y="1524240"/>
            <a:ext cx="10589760" cy="335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Why and when?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1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 – Healthy JVM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826560" y="5120640"/>
            <a:ext cx="1051020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No memory leak. Period does not contain major GC events.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20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21" name="" descr=""/>
          <p:cNvPicPr/>
          <p:nvPr/>
        </p:nvPicPr>
        <p:blipFill>
          <a:blip r:embed="rId2"/>
          <a:stretch/>
        </p:blipFill>
        <p:spPr>
          <a:xfrm>
            <a:off x="929880" y="1524240"/>
            <a:ext cx="10589760" cy="335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23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929880" y="1657440"/>
            <a:ext cx="9858240" cy="312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 –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explosion at startup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826560" y="5120640"/>
            <a:ext cx="1051020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Probably not a memory leak. Big application has not given enough heap space.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929880" y="1657440"/>
            <a:ext cx="9858240" cy="312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30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914400" y="1554480"/>
            <a:ext cx="10536120" cy="334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 – Surge allocation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826560" y="5120640"/>
            <a:ext cx="1051020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Probably not a memory leak. Too much data is loaded via specific action.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34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914400" y="1554480"/>
            <a:ext cx="10536120" cy="334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37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929880" y="1662480"/>
            <a:ext cx="10418400" cy="330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 –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Leaking application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826560" y="5120640"/>
            <a:ext cx="1051020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Memory leak. Baseline growth.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41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929880" y="1662480"/>
            <a:ext cx="10418400" cy="330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Memory profiling –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826560" y="1828800"/>
            <a:ext cx="10510200" cy="37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5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  <p:sp>
        <p:nvSpPr>
          <p:cNvPr id="346" name="CustomShape 3"/>
          <p:cNvSpPr/>
          <p:nvPr/>
        </p:nvSpPr>
        <p:spPr>
          <a:xfrm>
            <a:off x="914400" y="1828800"/>
            <a:ext cx="4128840" cy="49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Call tree Recording: `Instrumentation`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Initial recording profile: `Allocation call stacks`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`Heap Walker`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Pin `Mark Heap`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`Take a Snapshot`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5486400" y="1812600"/>
            <a:ext cx="6399360" cy="49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`Use new` &gt; `Classes` &gt; `Ok`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Double-click on "interesting" class name</a:t>
            </a:r>
            <a:endParaRPr b="0" lang="en-US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`References` &gt; `Incoming references`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Select "interesting" object</a:t>
            </a:r>
            <a:endParaRPr b="0" lang="en-US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`Show Paths To GC Root` &gt; `Single root`</a:t>
            </a:r>
            <a:endParaRPr b="0" lang="en-US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Now you see where leaked objects are stored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Select `Merged incoming references`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Allocations</a:t>
            </a:r>
            <a:endParaRPr b="0" lang="en-US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Show code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CPU profiling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Issues: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Frequently invoked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Inefficient code/algorithm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50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CPU profiling -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Call tree Recording: `Instrumentation`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Initial recording profile: `CPU recording`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`CPU views`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`Hot Spots`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Thread status: All states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Watch `Self Time`, `Average Time` and `Invocations`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53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Why and when?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You are here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Something is slow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Something uses too much memory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Need to optimize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4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Hands on!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Run application: ProfilingApplication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Create load: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 Mono"/>
              </a:rPr>
              <a:t>mvn gatling:test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56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523520" y="1122480"/>
            <a:ext cx="913896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1318c8"/>
                </a:solidFill>
                <a:latin typeface="Trebuchet MS"/>
                <a:ea typeface="DejaVu Sans"/>
              </a:rPr>
              <a:t>Happy Profiling!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1523520" y="3602160"/>
            <a:ext cx="913896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9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Java optimizations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1825560"/>
            <a:ext cx="105102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66625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6625c"/>
                </a:solidFill>
                <a:latin typeface="Trebuchet MS"/>
                <a:ea typeface="DejaVu Sans"/>
              </a:rPr>
              <a:t>Optimizations you get for free!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7" name="Picture 3" descr=""/>
          <p:cNvPicPr/>
          <p:nvPr/>
        </p:nvPicPr>
        <p:blipFill>
          <a:blip r:embed="rId1"/>
          <a:stretch/>
        </p:blipFill>
        <p:spPr>
          <a:xfrm>
            <a:off x="720000" y="5796000"/>
            <a:ext cx="1590480" cy="3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Compilation time optimization (1.1)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914400" y="1828800"/>
            <a:ext cx="10057680" cy="36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CompilerOptimizationWithFinalExample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private static final boolean </a:t>
            </a:r>
            <a:r>
              <a:rPr b="1" i="1" lang="en-US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IS_PRINTING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false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main(String[] args)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 = </a:t>
            </a:r>
            <a:r>
              <a:rPr b="0" lang="en-US" sz="2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 &lt; </a:t>
            </a:r>
            <a:r>
              <a:rPr b="0" lang="en-US" sz="2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100_000_000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i++)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IS_PRINTING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System.</a:t>
            </a:r>
            <a:r>
              <a:rPr b="1" i="1" lang="en-US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out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.println(</a:t>
            </a:r>
            <a:r>
              <a:rPr b="1" lang="en-US" sz="2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"i = "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i);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}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Compilation time optimization (1.2)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914400" y="1828800"/>
            <a:ext cx="10149120" cy="39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CompilerOptimizationWithFinalExample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private static final boolean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IS_PRINTING =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false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CompilerOptimizationWithFinalExample()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main(String[] args)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 = </a:t>
            </a:r>
            <a:r>
              <a:rPr b="0" lang="en-US" sz="2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 &lt; </a:t>
            </a:r>
            <a:r>
              <a:rPr b="0" lang="en-US" sz="2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100000000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++i)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Compilation time optimization (2.1)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914400" y="1828800"/>
            <a:ext cx="9232560" cy="36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CompilerOptimizationWithoutFinalExample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private static boolean </a:t>
            </a:r>
            <a:r>
              <a:rPr b="0" i="1" lang="en-US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IS_PRINTING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false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main(String[] args)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 = </a:t>
            </a:r>
            <a:r>
              <a:rPr b="0" lang="en-US" sz="2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 &lt; </a:t>
            </a:r>
            <a:r>
              <a:rPr b="0" lang="en-US" sz="2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100_000_000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i++)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b="1" lang="en-US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i="1" lang="en-US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IS_PRINTING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System.</a:t>
            </a:r>
            <a:r>
              <a:rPr b="1" i="1" lang="en-US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out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.println(</a:t>
            </a:r>
            <a:r>
              <a:rPr b="1" lang="en-US" sz="2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"i = " </a:t>
            </a:r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i);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}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365040"/>
            <a:ext cx="10510200" cy="1323000"/>
          </a:xfrm>
          <a:prstGeom prst="rect">
            <a:avLst/>
          </a:prstGeom>
          <a:solidFill>
            <a:srgbClr val="fbf9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1318c8"/>
                </a:solidFill>
                <a:latin typeface="Trebuchet MS"/>
                <a:ea typeface="DejaVu Sans"/>
              </a:rPr>
              <a:t>Compilation time optimization (2.2)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914400" y="1828800"/>
            <a:ext cx="8491680" cy="42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CompilerOptimizationWithoutFinalExample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private static boolean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IS_PRINTING =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false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CompilerOptimizationWithoutFinalExample()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main(String[] args)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 = </a:t>
            </a:r>
            <a:r>
              <a:rPr b="0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i &lt; </a:t>
            </a:r>
            <a:r>
              <a:rPr b="0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100000000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 ++i)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(IS_PRINTING)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System.out.println(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"i = "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 i);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}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2016-10-31T21:58:20Z</dcterms:created>
  <dc:creator/>
  <dc:description/>
  <dc:language>en-US</dc:language>
  <cp:lastModifiedBy/>
  <cp:lastPrinted>2016-12-13T19:20:26Z</cp:lastPrinted>
  <dcterms:modified xsi:type="dcterms:W3CDTF">2019-06-07T09:51:17Z</dcterms:modified>
  <cp:revision>41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  <property fmtid="{D5CDD505-2E9C-101B-9397-08002B2CF9AE}" pid="12" name="_TemplateID">
    <vt:lpwstr>TC028952669991</vt:lpwstr>
  </property>
</Properties>
</file>