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9" r:id="rId4"/>
    <p:sldId id="293" r:id="rId5"/>
    <p:sldId id="294" r:id="rId6"/>
    <p:sldId id="268" r:id="rId7"/>
    <p:sldId id="269" r:id="rId8"/>
    <p:sldId id="260" r:id="rId9"/>
    <p:sldId id="261" r:id="rId10"/>
    <p:sldId id="264" r:id="rId11"/>
    <p:sldId id="275" r:id="rId12"/>
    <p:sldId id="276" r:id="rId13"/>
    <p:sldId id="277" r:id="rId14"/>
    <p:sldId id="284" r:id="rId15"/>
    <p:sldId id="265" r:id="rId16"/>
    <p:sldId id="266" r:id="rId17"/>
    <p:sldId id="279" r:id="rId18"/>
    <p:sldId id="287" r:id="rId19"/>
    <p:sldId id="288" r:id="rId20"/>
    <p:sldId id="271" r:id="rId21"/>
    <p:sldId id="285" r:id="rId22"/>
    <p:sldId id="289" r:id="rId23"/>
    <p:sldId id="290" r:id="rId24"/>
    <p:sldId id="273" r:id="rId25"/>
    <p:sldId id="281" r:id="rId26"/>
    <p:sldId id="291" r:id="rId27"/>
    <p:sldId id="272" r:id="rId28"/>
    <p:sldId id="286" r:id="rId29"/>
    <p:sldId id="280" r:id="rId30"/>
    <p:sldId id="274" r:id="rId31"/>
    <p:sldId id="282" r:id="rId32"/>
    <p:sldId id="292" r:id="rId33"/>
    <p:sldId id="283" r:id="rId34"/>
    <p:sldId id="263" r:id="rId35"/>
    <p:sldId id="295" r:id="rId36"/>
    <p:sldId id="296" r:id="rId37"/>
    <p:sldId id="297" r:id="rId38"/>
    <p:sldId id="267"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7DEB45-5426-4B4A-B432-C50F067EEE7D}" v="12" dt="2024-10-16T19:15:30.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78" d="100"/>
          <a:sy n="78" d="100"/>
        </p:scale>
        <p:origin x="90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D9ECD-4B58-499F-A971-038CB2A99178}" type="datetimeFigureOut">
              <a:rPr lang="en-IN" smtClean="0"/>
              <a:t>18-12-2024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BB945-D3CB-4077-8C99-6E6DEB5963F0}" type="slidenum">
              <a:rPr lang="en-IN" smtClean="0"/>
              <a:t>‹#›</a:t>
            </a:fld>
            <a:endParaRPr lang="en-IN"/>
          </a:p>
        </p:txBody>
      </p:sp>
    </p:spTree>
    <p:extLst>
      <p:ext uri="{BB962C8B-B14F-4D97-AF65-F5344CB8AC3E}">
        <p14:creationId xmlns:p14="http://schemas.microsoft.com/office/powerpoint/2010/main" val="398781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DBB945-D3CB-4077-8C99-6E6DEB5963F0}" type="slidenum">
              <a:rPr lang="en-IN" smtClean="0"/>
              <a:t>29</a:t>
            </a:fld>
            <a:endParaRPr lang="en-IN"/>
          </a:p>
        </p:txBody>
      </p:sp>
    </p:spTree>
    <p:extLst>
      <p:ext uri="{BB962C8B-B14F-4D97-AF65-F5344CB8AC3E}">
        <p14:creationId xmlns:p14="http://schemas.microsoft.com/office/powerpoint/2010/main" val="320870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1208D-A305-4C5B-B20E-09F7A2BA3FB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246332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1208D-A305-4C5B-B20E-09F7A2BA3FB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283508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1208D-A305-4C5B-B20E-09F7A2BA3FB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214149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1208D-A305-4C5B-B20E-09F7A2BA3FB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298486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1208D-A305-4C5B-B20E-09F7A2BA3FBB}"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1663150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1208D-A305-4C5B-B20E-09F7A2BA3FBB}"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83461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1208D-A305-4C5B-B20E-09F7A2BA3FBB}" type="datetimeFigureOut">
              <a:rPr lang="en-IN" smtClean="0"/>
              <a:t>18-12-2024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56076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1208D-A305-4C5B-B20E-09F7A2BA3FBB}" type="datetimeFigureOut">
              <a:rPr lang="en-IN" smtClean="0"/>
              <a:t>18-12-2024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89313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1208D-A305-4C5B-B20E-09F7A2BA3FBB}" type="datetimeFigureOut">
              <a:rPr lang="en-IN" smtClean="0"/>
              <a:t>18-12-2024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221505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1208D-A305-4C5B-B20E-09F7A2BA3FBB}"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310775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1208D-A305-4C5B-B20E-09F7A2BA3FBB}"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43F7A-B53F-49E6-BD84-9A628E86DDF5}" type="slidenum">
              <a:rPr lang="en-IN" smtClean="0"/>
              <a:t>‹#›</a:t>
            </a:fld>
            <a:endParaRPr lang="en-IN"/>
          </a:p>
        </p:txBody>
      </p:sp>
    </p:spTree>
    <p:extLst>
      <p:ext uri="{BB962C8B-B14F-4D97-AF65-F5344CB8AC3E}">
        <p14:creationId xmlns:p14="http://schemas.microsoft.com/office/powerpoint/2010/main" val="287274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1208D-A305-4C5B-B20E-09F7A2BA3FBB}" type="datetimeFigureOut">
              <a:rPr lang="en-IN" smtClean="0"/>
              <a:t>18-12-2024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43F7A-B53F-49E6-BD84-9A628E86DDF5}" type="slidenum">
              <a:rPr lang="en-IN" smtClean="0"/>
              <a:t>‹#›</a:t>
            </a:fld>
            <a:endParaRPr lang="en-IN"/>
          </a:p>
        </p:txBody>
      </p:sp>
    </p:spTree>
    <p:extLst>
      <p:ext uri="{BB962C8B-B14F-4D97-AF65-F5344CB8AC3E}">
        <p14:creationId xmlns:p14="http://schemas.microsoft.com/office/powerpoint/2010/main" val="3577780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3F2FF-A560-F11D-1668-2B0970E05FD4}"/>
              </a:ext>
            </a:extLst>
          </p:cNvPr>
          <p:cNvSpPr txBox="1"/>
          <p:nvPr/>
        </p:nvSpPr>
        <p:spPr>
          <a:xfrm>
            <a:off x="816075" y="815847"/>
            <a:ext cx="10559845" cy="1200329"/>
          </a:xfrm>
          <a:prstGeom prst="rect">
            <a:avLst/>
          </a:prstGeom>
          <a:noFill/>
        </p:spPr>
        <p:txBody>
          <a:bodyPr wrap="square" rtlCol="0">
            <a:spAutoFit/>
          </a:bodyPr>
          <a:lstStyle/>
          <a:p>
            <a:pPr algn="ctr"/>
            <a:r>
              <a:rPr lang="en-US" sz="3600" b="1" u="sng" dirty="0"/>
              <a:t>Blockchain-enabled Federated Learning For Intrusion Detection in Vehicular Edge Computing  </a:t>
            </a:r>
            <a:endParaRPr lang="en-IN" sz="3600" b="1" u="sng" dirty="0"/>
          </a:p>
        </p:txBody>
      </p:sp>
      <p:sp>
        <p:nvSpPr>
          <p:cNvPr id="6" name="Google Shape;55;p13">
            <a:extLst>
              <a:ext uri="{FF2B5EF4-FFF2-40B4-BE49-F238E27FC236}">
                <a16:creationId xmlns:a16="http://schemas.microsoft.com/office/drawing/2014/main" id="{352EC410-637B-BB4E-2C15-D326C360EA9D}"/>
              </a:ext>
            </a:extLst>
          </p:cNvPr>
          <p:cNvSpPr txBox="1">
            <a:spLocks noGrp="1"/>
          </p:cNvSpPr>
          <p:nvPr>
            <p:ph type="subTitle" idx="1"/>
          </p:nvPr>
        </p:nvSpPr>
        <p:spPr>
          <a:xfrm>
            <a:off x="-253655" y="3757735"/>
            <a:ext cx="8512752" cy="12836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ea typeface="Times New Roman"/>
                <a:cs typeface="Times New Roman"/>
                <a:sym typeface="Times New Roman"/>
              </a:rPr>
              <a:t>ARSHIYA KHIASUDEEN - 2021115017 </a:t>
            </a:r>
          </a:p>
          <a:p>
            <a:pPr marL="0" lvl="0" indent="0" algn="r" rtl="0">
              <a:spcBef>
                <a:spcPts val="0"/>
              </a:spcBef>
              <a:spcAft>
                <a:spcPts val="0"/>
              </a:spcAft>
              <a:buNone/>
            </a:pPr>
            <a:r>
              <a:rPr lang="en" dirty="0">
                <a:ea typeface="Times New Roman"/>
                <a:cs typeface="Times New Roman"/>
                <a:sym typeface="Times New Roman"/>
              </a:rPr>
              <a:t>SHREE RAIVATH - 2021115103</a:t>
            </a:r>
            <a:endParaRPr dirty="0">
              <a:ea typeface="Times New Roman"/>
              <a:cs typeface="Times New Roman"/>
              <a:sym typeface="Times New Roman"/>
            </a:endParaRPr>
          </a:p>
          <a:p>
            <a:pPr marL="0" lvl="0" indent="0" algn="r" rtl="0">
              <a:spcBef>
                <a:spcPts val="0"/>
              </a:spcBef>
              <a:spcAft>
                <a:spcPts val="0"/>
              </a:spcAft>
              <a:buNone/>
            </a:pPr>
            <a:r>
              <a:rPr lang="en" dirty="0">
                <a:ea typeface="Times New Roman"/>
                <a:cs typeface="Times New Roman"/>
                <a:sym typeface="Times New Roman"/>
              </a:rPr>
              <a:t>           SHREYA ELIZABETH FRANKLIN - 2021115104 </a:t>
            </a:r>
          </a:p>
          <a:p>
            <a:pPr marL="0" lvl="0" indent="0" algn="r" rtl="0">
              <a:spcBef>
                <a:spcPts val="0"/>
              </a:spcBef>
              <a:spcAft>
                <a:spcPts val="0"/>
              </a:spcAft>
              <a:buNone/>
            </a:pPr>
            <a:r>
              <a:rPr lang="en-IN" dirty="0">
                <a:ea typeface="Times New Roman"/>
                <a:cs typeface="Times New Roman"/>
                <a:sym typeface="Times New Roman"/>
              </a:rPr>
              <a:t>JOBSON CHARLES - 2021115303</a:t>
            </a:r>
          </a:p>
        </p:txBody>
      </p:sp>
      <p:sp>
        <p:nvSpPr>
          <p:cNvPr id="8" name="TextBox 7">
            <a:extLst>
              <a:ext uri="{FF2B5EF4-FFF2-40B4-BE49-F238E27FC236}">
                <a16:creationId xmlns:a16="http://schemas.microsoft.com/office/drawing/2014/main" id="{2A8EE5E1-84FA-9CE8-24D5-3EC78E8F021D}"/>
              </a:ext>
            </a:extLst>
          </p:cNvPr>
          <p:cNvSpPr txBox="1"/>
          <p:nvPr/>
        </p:nvSpPr>
        <p:spPr>
          <a:xfrm>
            <a:off x="3047999" y="5499336"/>
            <a:ext cx="6096000" cy="830997"/>
          </a:xfrm>
          <a:prstGeom prst="rect">
            <a:avLst/>
          </a:prstGeom>
          <a:noFill/>
        </p:spPr>
        <p:txBody>
          <a:bodyPr wrap="square">
            <a:spAutoFit/>
          </a:bodyPr>
          <a:lstStyle/>
          <a:p>
            <a:pPr marL="0" lvl="0" indent="0" algn="ctr" rtl="0">
              <a:spcBef>
                <a:spcPts val="0"/>
              </a:spcBef>
              <a:spcAft>
                <a:spcPts val="0"/>
              </a:spcAft>
              <a:buNone/>
            </a:pPr>
            <a:r>
              <a:rPr lang="en-US" sz="2400" b="1" dirty="0">
                <a:ea typeface="Times New Roman"/>
                <a:cs typeface="Times New Roman"/>
                <a:sym typeface="Times New Roman"/>
              </a:rPr>
              <a:t>GUIDED BY : Dr. M. Vijayalakshmi</a:t>
            </a:r>
          </a:p>
          <a:p>
            <a:pPr marL="0" lvl="0" indent="0" algn="ctr" rtl="0">
              <a:spcBef>
                <a:spcPts val="0"/>
              </a:spcBef>
              <a:spcAft>
                <a:spcPts val="0"/>
              </a:spcAft>
              <a:buNone/>
            </a:pPr>
            <a:r>
              <a:rPr lang="en-US" sz="2400" b="1" dirty="0">
                <a:ea typeface="Times New Roman"/>
                <a:cs typeface="Times New Roman"/>
                <a:sym typeface="Times New Roman"/>
              </a:rPr>
              <a:t>DEPT OF IST, CEG CAMPUS</a:t>
            </a:r>
          </a:p>
        </p:txBody>
      </p:sp>
      <p:graphicFrame>
        <p:nvGraphicFramePr>
          <p:cNvPr id="2" name="Table 1">
            <a:extLst>
              <a:ext uri="{FF2B5EF4-FFF2-40B4-BE49-F238E27FC236}">
                <a16:creationId xmlns:a16="http://schemas.microsoft.com/office/drawing/2014/main" id="{9549308E-E2EB-7DB7-1F1D-294C524692CE}"/>
              </a:ext>
            </a:extLst>
          </p:cNvPr>
          <p:cNvGraphicFramePr>
            <a:graphicFrameLocks noGrp="1"/>
          </p:cNvGraphicFramePr>
          <p:nvPr>
            <p:extLst>
              <p:ext uri="{D42A27DB-BD31-4B8C-83A1-F6EECF244321}">
                <p14:modId xmlns:p14="http://schemas.microsoft.com/office/powerpoint/2010/main" val="3367924349"/>
              </p:ext>
            </p:extLst>
          </p:nvPr>
        </p:nvGraphicFramePr>
        <p:xfrm>
          <a:off x="206474" y="228600"/>
          <a:ext cx="11779045" cy="6400800"/>
        </p:xfrm>
        <a:graphic>
          <a:graphicData uri="http://schemas.openxmlformats.org/drawingml/2006/table">
            <a:tbl>
              <a:tblPr/>
              <a:tblGrid>
                <a:gridCol w="11779045">
                  <a:extLst>
                    <a:ext uri="{9D8B030D-6E8A-4147-A177-3AD203B41FA5}">
                      <a16:colId xmlns:a16="http://schemas.microsoft.com/office/drawing/2014/main" val="2931071385"/>
                    </a:ext>
                  </a:extLst>
                </a:gridCol>
              </a:tblGrid>
              <a:tr h="6400800">
                <a:tc>
                  <a:txBody>
                    <a:bodyPr/>
                    <a:lstStyle/>
                    <a:p>
                      <a:r>
                        <a:rPr lang="en-IN" dirty="0"/>
                        <a:t> </a:t>
                      </a:r>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extLst>
                  <a:ext uri="{0D108BD9-81ED-4DB2-BD59-A6C34878D82A}">
                    <a16:rowId xmlns:a16="http://schemas.microsoft.com/office/drawing/2014/main" val="1272219548"/>
                  </a:ext>
                </a:extLst>
              </a:tr>
            </a:tbl>
          </a:graphicData>
        </a:graphic>
      </p:graphicFrame>
      <p:pic>
        <p:nvPicPr>
          <p:cNvPr id="1026" name="Picture 2">
            <a:extLst>
              <a:ext uri="{FF2B5EF4-FFF2-40B4-BE49-F238E27FC236}">
                <a16:creationId xmlns:a16="http://schemas.microsoft.com/office/drawing/2014/main" id="{B59D0B57-994E-6EE9-B7B4-BDF3BEF08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134" y="2044338"/>
            <a:ext cx="1847803" cy="171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46C1744-6C07-0192-FE84-A6CB1A27032A}"/>
              </a:ext>
            </a:extLst>
          </p:cNvPr>
          <p:cNvGraphicFramePr>
            <a:graphicFrameLocks noGrp="1"/>
          </p:cNvGraphicFramePr>
          <p:nvPr>
            <p:extLst>
              <p:ext uri="{D42A27DB-BD31-4B8C-83A1-F6EECF244321}">
                <p14:modId xmlns:p14="http://schemas.microsoft.com/office/powerpoint/2010/main" val="1866144101"/>
              </p:ext>
            </p:extLst>
          </p:nvPr>
        </p:nvGraphicFramePr>
        <p:xfrm>
          <a:off x="250724" y="149942"/>
          <a:ext cx="11690552" cy="6675120"/>
        </p:xfrm>
        <a:graphic>
          <a:graphicData uri="http://schemas.openxmlformats.org/drawingml/2006/table">
            <a:tbl>
              <a:tblPr firstRow="1" bandRow="1">
                <a:tableStyleId>{93296810-A885-4BE3-A3E7-6D5BEEA58F35}</a:tableStyleId>
              </a:tblPr>
              <a:tblGrid>
                <a:gridCol w="2922638">
                  <a:extLst>
                    <a:ext uri="{9D8B030D-6E8A-4147-A177-3AD203B41FA5}">
                      <a16:colId xmlns:a16="http://schemas.microsoft.com/office/drawing/2014/main" val="3858330866"/>
                    </a:ext>
                  </a:extLst>
                </a:gridCol>
                <a:gridCol w="2922638">
                  <a:extLst>
                    <a:ext uri="{9D8B030D-6E8A-4147-A177-3AD203B41FA5}">
                      <a16:colId xmlns:a16="http://schemas.microsoft.com/office/drawing/2014/main" val="2357219953"/>
                    </a:ext>
                  </a:extLst>
                </a:gridCol>
                <a:gridCol w="2922638">
                  <a:extLst>
                    <a:ext uri="{9D8B030D-6E8A-4147-A177-3AD203B41FA5}">
                      <a16:colId xmlns:a16="http://schemas.microsoft.com/office/drawing/2014/main" val="4257167455"/>
                    </a:ext>
                  </a:extLst>
                </a:gridCol>
                <a:gridCol w="2922638">
                  <a:extLst>
                    <a:ext uri="{9D8B030D-6E8A-4147-A177-3AD203B41FA5}">
                      <a16:colId xmlns:a16="http://schemas.microsoft.com/office/drawing/2014/main" val="461616866"/>
                    </a:ext>
                  </a:extLst>
                </a:gridCol>
              </a:tblGrid>
              <a:tr h="837178">
                <a:tc>
                  <a:txBody>
                    <a:bodyPr/>
                    <a:lstStyle/>
                    <a:p>
                      <a:pPr algn="ctr"/>
                      <a:r>
                        <a:rPr lang="en-IN" sz="2500" dirty="0"/>
                        <a:t>TITLE  </a:t>
                      </a:r>
                    </a:p>
                  </a:txBody>
                  <a:tcPr/>
                </a:tc>
                <a:tc>
                  <a:txBody>
                    <a:bodyPr/>
                    <a:lstStyle/>
                    <a:p>
                      <a:pPr algn="ctr"/>
                      <a:r>
                        <a:rPr lang="en-IN" sz="2500" dirty="0"/>
                        <a:t>DETAILS OF PUBLICATION</a:t>
                      </a:r>
                    </a:p>
                  </a:txBody>
                  <a:tcPr/>
                </a:tc>
                <a:tc>
                  <a:txBody>
                    <a:bodyPr/>
                    <a:lstStyle/>
                    <a:p>
                      <a:pPr algn="ctr"/>
                      <a:r>
                        <a:rPr lang="en-IN" sz="2500" dirty="0"/>
                        <a:t>HIGHLIGHTS</a:t>
                      </a:r>
                    </a:p>
                  </a:txBody>
                  <a:tcPr/>
                </a:tc>
                <a:tc>
                  <a:txBody>
                    <a:bodyPr/>
                    <a:lstStyle/>
                    <a:p>
                      <a:pPr algn="ctr"/>
                      <a:r>
                        <a:rPr lang="en-IN" sz="2500" dirty="0"/>
                        <a:t>CHALLENGES TO BE ADDRESSED</a:t>
                      </a:r>
                    </a:p>
                  </a:txBody>
                  <a:tcPr/>
                </a:tc>
                <a:extLst>
                  <a:ext uri="{0D108BD9-81ED-4DB2-BD59-A6C34878D82A}">
                    <a16:rowId xmlns:a16="http://schemas.microsoft.com/office/drawing/2014/main" val="1637464500"/>
                  </a:ext>
                </a:extLst>
              </a:tr>
              <a:tr h="5591152">
                <a:tc>
                  <a:txBody>
                    <a:bodyPr/>
                    <a:lstStyle/>
                    <a:p>
                      <a:r>
                        <a:rPr lang="en-US" sz="1800" b="0" i="0" u="none" strike="noStrike" kern="1200" baseline="0" dirty="0">
                          <a:solidFill>
                            <a:schemeClr val="dk1"/>
                          </a:solidFill>
                          <a:latin typeface="+mn-lt"/>
                          <a:ea typeface="+mn-ea"/>
                          <a:cs typeface="+mn-cs"/>
                        </a:rPr>
                        <a:t>Blockchain-Enabled Federated Learning</a:t>
                      </a:r>
                    </a:p>
                    <a:p>
                      <a:r>
                        <a:rPr lang="en-US" sz="1800" b="0" i="0" u="none" strike="noStrike" kern="1200" baseline="0" dirty="0">
                          <a:solidFill>
                            <a:schemeClr val="dk1"/>
                          </a:solidFill>
                          <a:latin typeface="+mn-lt"/>
                          <a:ea typeface="+mn-ea"/>
                          <a:cs typeface="+mn-cs"/>
                        </a:rPr>
                        <a:t>With Mechanism Design</a:t>
                      </a:r>
                      <a:endParaRPr lang="en-IN" sz="1800" b="0" i="0" u="none" strike="noStrike" kern="1200" baseline="0" dirty="0">
                        <a:solidFill>
                          <a:schemeClr val="dk1"/>
                        </a:solidFill>
                        <a:latin typeface="+mn-lt"/>
                        <a:ea typeface="+mn-ea"/>
                        <a:cs typeface="+mn-cs"/>
                      </a:endParaRPr>
                    </a:p>
                  </a:txBody>
                  <a:tcPr/>
                </a:tc>
                <a:tc>
                  <a:txBody>
                    <a:bodyPr/>
                    <a:lstStyle/>
                    <a:p>
                      <a:pPr algn="just"/>
                      <a:r>
                        <a:rPr kumimoji="0" lang="en-IN" sz="1800" b="0" i="0" u="none" strike="noStrike" kern="1200" cap="none" spc="0" normalizeH="0" baseline="0" noProof="0" dirty="0">
                          <a:ln>
                            <a:noFill/>
                          </a:ln>
                          <a:solidFill>
                            <a:prstClr val="black"/>
                          </a:solidFill>
                          <a:effectLst/>
                          <a:uLnTx/>
                          <a:uFillTx/>
                          <a:latin typeface="+mn-lt"/>
                          <a:ea typeface="+mn-ea"/>
                          <a:cs typeface="+mn-cs"/>
                        </a:rPr>
                        <a:t>IEEE TRANSACTIONS ON INTELLIGENT TRANSPORTATION SYSTEMS</a:t>
                      </a:r>
                    </a:p>
                    <a:p>
                      <a:pPr algn="just"/>
                      <a:r>
                        <a:rPr kumimoji="0" lang="en-IN" sz="1800" b="0" i="0" u="none" strike="noStrike" kern="1200" cap="none" spc="0" normalizeH="0" baseline="0" noProof="0" dirty="0">
                          <a:ln>
                            <a:noFill/>
                          </a:ln>
                          <a:solidFill>
                            <a:prstClr val="black"/>
                          </a:solidFill>
                          <a:effectLst/>
                          <a:uLnTx/>
                          <a:uFillTx/>
                          <a:latin typeface="+mn-lt"/>
                          <a:ea typeface="+mn-ea"/>
                          <a:cs typeface="+mn-cs"/>
                        </a:rPr>
                        <a:t>VOL.  11,No.    23,DECEMBER  2023</a:t>
                      </a:r>
                    </a:p>
                    <a:p>
                      <a:pPr algn="just"/>
                      <a:endParaRPr lang="en-IN" sz="1600" dirty="0"/>
                    </a:p>
                  </a:txBody>
                  <a:tcPr/>
                </a:tc>
                <a:tc>
                  <a:txBody>
                    <a:bodyPr/>
                    <a:lstStyle/>
                    <a:p>
                      <a:endParaRPr lang="en-US" sz="1800" b="0" u="sng" dirty="0"/>
                    </a:p>
                    <a:p>
                      <a:pPr marL="285750" indent="-285750">
                        <a:buFont typeface="Wingdings" panose="05000000000000000000" pitchFamily="2" charset="2"/>
                        <a:buChar char="Ø"/>
                      </a:pPr>
                      <a:r>
                        <a:rPr lang="en-US" sz="1800" b="0" dirty="0"/>
                        <a:t>Integrates blockchain with federated learning for secure, decentralized training.</a:t>
                      </a:r>
                    </a:p>
                    <a:p>
                      <a:pPr marL="285750" indent="-285750">
                        <a:buFont typeface="Wingdings" panose="05000000000000000000" pitchFamily="2" charset="2"/>
                        <a:buChar char="Ø"/>
                      </a:pPr>
                      <a:r>
                        <a:rPr lang="en-US" sz="1800" b="0" dirty="0"/>
                        <a:t>Includes local clients, a central server and smart contracts.</a:t>
                      </a:r>
                    </a:p>
                    <a:p>
                      <a:pPr marL="285750" indent="-285750">
                        <a:buFont typeface="Wingdings" panose="05000000000000000000" pitchFamily="2" charset="2"/>
                        <a:buChar char="Ø"/>
                      </a:pPr>
                      <a:r>
                        <a:rPr lang="en-US" sz="1800" b="0" dirty="0"/>
                        <a:t>Local models are trained on devices and updates are sent via blockchain.</a:t>
                      </a:r>
                    </a:p>
                    <a:p>
                      <a:pPr marL="285750" indent="-285750">
                        <a:buFont typeface="Wingdings" panose="05000000000000000000" pitchFamily="2" charset="2"/>
                        <a:buChar char="Ø"/>
                      </a:pPr>
                      <a:r>
                        <a:rPr lang="en-US" sz="1800" b="0" dirty="0"/>
                        <a:t>Smart contracts automate the aggregation and validation of model updates.</a:t>
                      </a:r>
                    </a:p>
                    <a:p>
                      <a:pPr marL="285750" indent="-285750">
                        <a:buFont typeface="Wingdings" panose="05000000000000000000" pitchFamily="2" charset="2"/>
                        <a:buChar char="Ø"/>
                      </a:pPr>
                      <a:r>
                        <a:rPr lang="en-US" sz="1800" b="0" dirty="0"/>
                        <a:t>Ensures security and privacy Uses algorithms like BRBC for managing node reputation.</a:t>
                      </a:r>
                    </a:p>
                    <a:p>
                      <a:pPr marL="285750" indent="-285750" algn="just">
                        <a:buFont typeface="Wingdings" panose="05000000000000000000" pitchFamily="2" charset="2"/>
                        <a:buChar char="Ø"/>
                      </a:pPr>
                      <a:endParaRPr lang="en-IN" sz="1600" b="0" dirty="0"/>
                    </a:p>
                  </a:txBody>
                  <a:tcPr/>
                </a:tc>
                <a:tc>
                  <a:txBody>
                    <a:bodyPr/>
                    <a:lstStyle/>
                    <a:p>
                      <a:r>
                        <a:rPr lang="en-US" sz="1800" b="0" dirty="0"/>
                        <a:t>Scalability: Handling a large number of clients and transactions.</a:t>
                      </a:r>
                    </a:p>
                    <a:p>
                      <a:r>
                        <a:rPr lang="en-US" sz="1800" b="0" dirty="0"/>
                        <a:t>Privacy: Ensuring data privacy and security while aggregating model updates.</a:t>
                      </a:r>
                    </a:p>
                    <a:p>
                      <a:r>
                        <a:rPr lang="en-US" sz="1800" b="0" dirty="0"/>
                        <a:t>Latency: delays in model update transactions and communication between clients and the server.</a:t>
                      </a:r>
                    </a:p>
                    <a:p>
                      <a:r>
                        <a:rPr lang="en-US" sz="1800" b="0" dirty="0"/>
                        <a:t>Reputation Management:</a:t>
                      </a:r>
                    </a:p>
                    <a:p>
                      <a:r>
                        <a:rPr lang="en-US" sz="1800" b="0" dirty="0"/>
                        <a:t>Accurately assessing and managing the trustworthiness of nodes using algorithms like BRBC.</a:t>
                      </a:r>
                    </a:p>
                    <a:p>
                      <a:r>
                        <a:rPr lang="en-US" sz="1800" b="0" dirty="0"/>
                        <a:t>Resource Consumption:</a:t>
                      </a:r>
                    </a:p>
                    <a:p>
                      <a:r>
                        <a:rPr lang="en-US" sz="1800" b="0" dirty="0"/>
                        <a:t>Balancing the computational and storage demands of blockchain with federated learning requirements.</a:t>
                      </a:r>
                    </a:p>
                    <a:p>
                      <a:pPr marL="0" indent="0">
                        <a:buFont typeface="Wingdings" panose="05000000000000000000" pitchFamily="2" charset="2"/>
                        <a:buNone/>
                      </a:pPr>
                      <a:endParaRPr lang="en-IN" sz="1600" b="0" dirty="0"/>
                    </a:p>
                  </a:txBody>
                  <a:tcPr/>
                </a:tc>
                <a:extLst>
                  <a:ext uri="{0D108BD9-81ED-4DB2-BD59-A6C34878D82A}">
                    <a16:rowId xmlns:a16="http://schemas.microsoft.com/office/drawing/2014/main" val="1160526511"/>
                  </a:ext>
                </a:extLst>
              </a:tr>
            </a:tbl>
          </a:graphicData>
        </a:graphic>
      </p:graphicFrame>
      <p:sp>
        <p:nvSpPr>
          <p:cNvPr id="2" name="Rectangle 1">
            <a:extLst>
              <a:ext uri="{FF2B5EF4-FFF2-40B4-BE49-F238E27FC236}">
                <a16:creationId xmlns:a16="http://schemas.microsoft.com/office/drawing/2014/main" id="{FCEBF0E0-9A02-4F3E-4B3F-93E2C31D6ADC}"/>
              </a:ext>
            </a:extLst>
          </p:cNvPr>
          <p:cNvSpPr/>
          <p:nvPr/>
        </p:nvSpPr>
        <p:spPr>
          <a:xfrm>
            <a:off x="147483" y="108155"/>
            <a:ext cx="11867535" cy="663677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860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46C1744-6C07-0192-FE84-A6CB1A27032A}"/>
              </a:ext>
            </a:extLst>
          </p:cNvPr>
          <p:cNvGraphicFramePr>
            <a:graphicFrameLocks noGrp="1"/>
          </p:cNvGraphicFramePr>
          <p:nvPr>
            <p:extLst>
              <p:ext uri="{D42A27DB-BD31-4B8C-83A1-F6EECF244321}">
                <p14:modId xmlns:p14="http://schemas.microsoft.com/office/powerpoint/2010/main" val="790491237"/>
              </p:ext>
            </p:extLst>
          </p:nvPr>
        </p:nvGraphicFramePr>
        <p:xfrm>
          <a:off x="250724" y="149942"/>
          <a:ext cx="11690552" cy="6444592"/>
        </p:xfrm>
        <a:graphic>
          <a:graphicData uri="http://schemas.openxmlformats.org/drawingml/2006/table">
            <a:tbl>
              <a:tblPr firstRow="1" bandRow="1">
                <a:tableStyleId>{93296810-A885-4BE3-A3E7-6D5BEEA58F35}</a:tableStyleId>
              </a:tblPr>
              <a:tblGrid>
                <a:gridCol w="2922638">
                  <a:extLst>
                    <a:ext uri="{9D8B030D-6E8A-4147-A177-3AD203B41FA5}">
                      <a16:colId xmlns:a16="http://schemas.microsoft.com/office/drawing/2014/main" val="3858330866"/>
                    </a:ext>
                  </a:extLst>
                </a:gridCol>
                <a:gridCol w="2922638">
                  <a:extLst>
                    <a:ext uri="{9D8B030D-6E8A-4147-A177-3AD203B41FA5}">
                      <a16:colId xmlns:a16="http://schemas.microsoft.com/office/drawing/2014/main" val="2357219953"/>
                    </a:ext>
                  </a:extLst>
                </a:gridCol>
                <a:gridCol w="2922638">
                  <a:extLst>
                    <a:ext uri="{9D8B030D-6E8A-4147-A177-3AD203B41FA5}">
                      <a16:colId xmlns:a16="http://schemas.microsoft.com/office/drawing/2014/main" val="4257167455"/>
                    </a:ext>
                  </a:extLst>
                </a:gridCol>
                <a:gridCol w="2922638">
                  <a:extLst>
                    <a:ext uri="{9D8B030D-6E8A-4147-A177-3AD203B41FA5}">
                      <a16:colId xmlns:a16="http://schemas.microsoft.com/office/drawing/2014/main" val="461616866"/>
                    </a:ext>
                  </a:extLst>
                </a:gridCol>
              </a:tblGrid>
              <a:tr h="837178">
                <a:tc>
                  <a:txBody>
                    <a:bodyPr/>
                    <a:lstStyle/>
                    <a:p>
                      <a:pPr algn="ctr"/>
                      <a:r>
                        <a:rPr lang="en-IN" sz="2500" dirty="0"/>
                        <a:t>TITLE  </a:t>
                      </a:r>
                    </a:p>
                  </a:txBody>
                  <a:tcPr/>
                </a:tc>
                <a:tc>
                  <a:txBody>
                    <a:bodyPr/>
                    <a:lstStyle/>
                    <a:p>
                      <a:pPr algn="ctr"/>
                      <a:r>
                        <a:rPr lang="en-IN" sz="2500" dirty="0"/>
                        <a:t>DETAILS OF PUBLICATION</a:t>
                      </a:r>
                    </a:p>
                  </a:txBody>
                  <a:tcPr/>
                </a:tc>
                <a:tc>
                  <a:txBody>
                    <a:bodyPr/>
                    <a:lstStyle/>
                    <a:p>
                      <a:pPr algn="ctr"/>
                      <a:r>
                        <a:rPr lang="en-IN" sz="2500" dirty="0"/>
                        <a:t>HIGHLIGHTS</a:t>
                      </a:r>
                    </a:p>
                  </a:txBody>
                  <a:tcPr/>
                </a:tc>
                <a:tc>
                  <a:txBody>
                    <a:bodyPr/>
                    <a:lstStyle/>
                    <a:p>
                      <a:pPr algn="ctr"/>
                      <a:r>
                        <a:rPr lang="en-IN" sz="2500" dirty="0"/>
                        <a:t>CHALLENGES TO BE ADDRESSED</a:t>
                      </a:r>
                    </a:p>
                  </a:txBody>
                  <a:tcPr/>
                </a:tc>
                <a:extLst>
                  <a:ext uri="{0D108BD9-81ED-4DB2-BD59-A6C34878D82A}">
                    <a16:rowId xmlns:a16="http://schemas.microsoft.com/office/drawing/2014/main" val="1637464500"/>
                  </a:ext>
                </a:extLst>
              </a:tr>
              <a:tr h="5591152">
                <a:tc>
                  <a:txBody>
                    <a:bodyPr/>
                    <a:lstStyle/>
                    <a:p>
                      <a:pPr algn="l"/>
                      <a:r>
                        <a:rPr lang="en-US" sz="1800" b="0" i="0" u="none" strike="noStrike" kern="1200" baseline="0" dirty="0">
                          <a:solidFill>
                            <a:schemeClr val="dk1"/>
                          </a:solidFill>
                          <a:latin typeface="+mn-lt"/>
                          <a:ea typeface="+mn-ea"/>
                          <a:cs typeface="+mn-cs"/>
                        </a:rPr>
                        <a:t>Blockchain-Enabled Federated Learning:</a:t>
                      </a:r>
                    </a:p>
                    <a:p>
                      <a:pPr algn="l"/>
                      <a:r>
                        <a:rPr lang="en-US" sz="1800" b="0" i="0" u="none" strike="noStrike" kern="1200" baseline="0" dirty="0">
                          <a:solidFill>
                            <a:schemeClr val="dk1"/>
                          </a:solidFill>
                          <a:latin typeface="+mn-lt"/>
                          <a:ea typeface="+mn-ea"/>
                          <a:cs typeface="+mn-cs"/>
                        </a:rPr>
                        <a:t>A Reference Architecture Design,</a:t>
                      </a:r>
                    </a:p>
                    <a:p>
                      <a:pPr algn="l"/>
                      <a:r>
                        <a:rPr lang="en-US" sz="1800" b="0" i="0" u="none" strike="noStrike" kern="1200" baseline="0" dirty="0">
                          <a:solidFill>
                            <a:schemeClr val="dk1"/>
                          </a:solidFill>
                          <a:latin typeface="+mn-lt"/>
                          <a:ea typeface="+mn-ea"/>
                          <a:cs typeface="+mn-cs"/>
                        </a:rPr>
                        <a:t>Implementation, and Verification</a:t>
                      </a:r>
                      <a:endParaRPr lang="en-IN" sz="1800" b="0" i="0" u="none" strike="noStrike" kern="1200" baseline="0" dirty="0">
                        <a:solidFill>
                          <a:schemeClr val="dk1"/>
                        </a:solidFill>
                        <a:latin typeface="+mn-lt"/>
                        <a:ea typeface="+mn-ea"/>
                        <a:cs typeface="+mn-cs"/>
                      </a:endParaRPr>
                    </a:p>
                  </a:txBody>
                  <a:tcPr/>
                </a:tc>
                <a:tc>
                  <a:txBody>
                    <a:bodyPr/>
                    <a:lstStyle/>
                    <a:p>
                      <a:pPr algn="just"/>
                      <a:r>
                        <a:rPr kumimoji="0" lang="en-IN" sz="1800" b="0" i="0" u="none" strike="noStrike" kern="1200" cap="none" spc="0" normalizeH="0" baseline="0" noProof="0" dirty="0">
                          <a:ln>
                            <a:noFill/>
                          </a:ln>
                          <a:solidFill>
                            <a:prstClr val="black"/>
                          </a:solidFill>
                          <a:effectLst/>
                          <a:uLnTx/>
                          <a:uFillTx/>
                          <a:latin typeface="+mn-lt"/>
                          <a:ea typeface="+mn-ea"/>
                          <a:cs typeface="+mn-cs"/>
                        </a:rPr>
                        <a:t>IEEE TRANSACTIONS ON INTELLIGENT TRANSPORTATION SYSTEMS</a:t>
                      </a:r>
                    </a:p>
                    <a:p>
                      <a:pPr algn="just"/>
                      <a:r>
                        <a:rPr lang="en-IN" sz="2000" dirty="0"/>
                        <a:t>Vol. 11,No. 21,DECEMBER 2023</a:t>
                      </a:r>
                    </a:p>
                  </a:txBody>
                  <a:tcPr/>
                </a:tc>
                <a:tc>
                  <a:txBody>
                    <a:bodyPr/>
                    <a:lstStyle/>
                    <a:p>
                      <a:pPr marL="285750" indent="-285750" algn="just">
                        <a:buFont typeface="Wingdings" panose="05000000000000000000" pitchFamily="2" charset="2"/>
                        <a:buChar char="Ø"/>
                      </a:pPr>
                      <a:r>
                        <a:rPr lang="en-US" sz="1600" b="0" dirty="0"/>
                        <a:t>Architecture: Integrates blockchain with federated learning, featuring local clients, a server, and smart contracts.</a:t>
                      </a:r>
                    </a:p>
                    <a:p>
                      <a:pPr marL="285750" indent="-285750" algn="just">
                        <a:buFont typeface="Wingdings" panose="05000000000000000000" pitchFamily="2" charset="2"/>
                        <a:buChar char="Ø"/>
                      </a:pPr>
                      <a:r>
                        <a:rPr lang="en-US" sz="1600" b="0" dirty="0"/>
                        <a:t>Implementation: Local models train on devices; updates are securely aggregated on the blockchain.</a:t>
                      </a:r>
                    </a:p>
                    <a:p>
                      <a:pPr marL="285750" indent="-285750" algn="just">
                        <a:buFont typeface="Wingdings" panose="05000000000000000000" pitchFamily="2" charset="2"/>
                        <a:buChar char="Ø"/>
                      </a:pPr>
                      <a:r>
                        <a:rPr lang="en-US" sz="1600" b="0" dirty="0"/>
                        <a:t>Verification: Ensures privacy and security, manages node reputation with BRBC, and evaluates performance metrics like accuracy and throughput.</a:t>
                      </a:r>
                      <a:endParaRPr lang="en-IN" sz="1600" b="0" dirty="0"/>
                    </a:p>
                  </a:txBody>
                  <a:tcPr/>
                </a:tc>
                <a:tc>
                  <a:txBody>
                    <a:bodyPr/>
                    <a:lstStyle/>
                    <a:p>
                      <a:pPr marL="0" indent="0">
                        <a:buFont typeface="Wingdings" panose="05000000000000000000" pitchFamily="2" charset="2"/>
                        <a:buNone/>
                      </a:pPr>
                      <a:r>
                        <a:rPr lang="en-US" sz="1600" b="0" dirty="0"/>
                        <a:t>Scalability: Efficiently managing large numbers of clients and blockchain transaction.</a:t>
                      </a:r>
                    </a:p>
                    <a:p>
                      <a:pPr marL="0" indent="0">
                        <a:buFont typeface="Wingdings" panose="05000000000000000000" pitchFamily="2" charset="2"/>
                        <a:buNone/>
                      </a:pPr>
                      <a:r>
                        <a:rPr lang="en-US" sz="1600" b="0" dirty="0"/>
                        <a:t>Privacy: Protecting data privacy while aggregating and sharing model updates.</a:t>
                      </a:r>
                    </a:p>
                    <a:p>
                      <a:pPr marL="0" indent="0">
                        <a:buFont typeface="Wingdings" panose="05000000000000000000" pitchFamily="2" charset="2"/>
                        <a:buNone/>
                      </a:pPr>
                      <a:r>
                        <a:rPr lang="en-US" sz="1600" b="0" dirty="0"/>
                        <a:t>Latency: Reducing delays in communication and model update processing.</a:t>
                      </a:r>
                    </a:p>
                    <a:p>
                      <a:pPr marL="0" indent="0">
                        <a:buFont typeface="Wingdings" panose="05000000000000000000" pitchFamily="2" charset="2"/>
                        <a:buNone/>
                      </a:pPr>
                      <a:r>
                        <a:rPr lang="en-US" sz="1600" b="0" dirty="0"/>
                        <a:t>Reputation Management: Accurately assessing and managing node trustworthiness using algorithms like BRBC.</a:t>
                      </a:r>
                    </a:p>
                    <a:p>
                      <a:pPr marL="0" indent="0">
                        <a:buFont typeface="Wingdings" panose="05000000000000000000" pitchFamily="2" charset="2"/>
                        <a:buNone/>
                      </a:pPr>
                      <a:r>
                        <a:rPr lang="en-US" sz="1600" b="0" dirty="0"/>
                        <a:t>Smart Contract Complexity: Developing and managing complex smart contracts reliably.</a:t>
                      </a:r>
                      <a:endParaRPr lang="en-IN" sz="1600" b="0" dirty="0"/>
                    </a:p>
                  </a:txBody>
                  <a:tcPr/>
                </a:tc>
                <a:extLst>
                  <a:ext uri="{0D108BD9-81ED-4DB2-BD59-A6C34878D82A}">
                    <a16:rowId xmlns:a16="http://schemas.microsoft.com/office/drawing/2014/main" val="1160526511"/>
                  </a:ext>
                </a:extLst>
              </a:tr>
            </a:tbl>
          </a:graphicData>
        </a:graphic>
      </p:graphicFrame>
      <p:sp>
        <p:nvSpPr>
          <p:cNvPr id="2" name="Rectangle 1">
            <a:extLst>
              <a:ext uri="{FF2B5EF4-FFF2-40B4-BE49-F238E27FC236}">
                <a16:creationId xmlns:a16="http://schemas.microsoft.com/office/drawing/2014/main" id="{FCEBF0E0-9A02-4F3E-4B3F-93E2C31D6ADC}"/>
              </a:ext>
            </a:extLst>
          </p:cNvPr>
          <p:cNvSpPr/>
          <p:nvPr/>
        </p:nvSpPr>
        <p:spPr>
          <a:xfrm>
            <a:off x="147483" y="108155"/>
            <a:ext cx="11867535" cy="663677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701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46C1744-6C07-0192-FE84-A6CB1A27032A}"/>
              </a:ext>
            </a:extLst>
          </p:cNvPr>
          <p:cNvGraphicFramePr>
            <a:graphicFrameLocks noGrp="1"/>
          </p:cNvGraphicFramePr>
          <p:nvPr>
            <p:extLst>
              <p:ext uri="{D42A27DB-BD31-4B8C-83A1-F6EECF244321}">
                <p14:modId xmlns:p14="http://schemas.microsoft.com/office/powerpoint/2010/main" val="2857828768"/>
              </p:ext>
            </p:extLst>
          </p:nvPr>
        </p:nvGraphicFramePr>
        <p:xfrm>
          <a:off x="250724" y="149942"/>
          <a:ext cx="11690552" cy="6553200"/>
        </p:xfrm>
        <a:graphic>
          <a:graphicData uri="http://schemas.openxmlformats.org/drawingml/2006/table">
            <a:tbl>
              <a:tblPr firstRow="1" bandRow="1">
                <a:tableStyleId>{93296810-A885-4BE3-A3E7-6D5BEEA58F35}</a:tableStyleId>
              </a:tblPr>
              <a:tblGrid>
                <a:gridCol w="2922638">
                  <a:extLst>
                    <a:ext uri="{9D8B030D-6E8A-4147-A177-3AD203B41FA5}">
                      <a16:colId xmlns:a16="http://schemas.microsoft.com/office/drawing/2014/main" val="3858330866"/>
                    </a:ext>
                  </a:extLst>
                </a:gridCol>
                <a:gridCol w="2922638">
                  <a:extLst>
                    <a:ext uri="{9D8B030D-6E8A-4147-A177-3AD203B41FA5}">
                      <a16:colId xmlns:a16="http://schemas.microsoft.com/office/drawing/2014/main" val="2357219953"/>
                    </a:ext>
                  </a:extLst>
                </a:gridCol>
                <a:gridCol w="2922638">
                  <a:extLst>
                    <a:ext uri="{9D8B030D-6E8A-4147-A177-3AD203B41FA5}">
                      <a16:colId xmlns:a16="http://schemas.microsoft.com/office/drawing/2014/main" val="4257167455"/>
                    </a:ext>
                  </a:extLst>
                </a:gridCol>
                <a:gridCol w="2922638">
                  <a:extLst>
                    <a:ext uri="{9D8B030D-6E8A-4147-A177-3AD203B41FA5}">
                      <a16:colId xmlns:a16="http://schemas.microsoft.com/office/drawing/2014/main" val="461616866"/>
                    </a:ext>
                  </a:extLst>
                </a:gridCol>
              </a:tblGrid>
              <a:tr h="837178">
                <a:tc>
                  <a:txBody>
                    <a:bodyPr/>
                    <a:lstStyle/>
                    <a:p>
                      <a:pPr algn="ctr"/>
                      <a:r>
                        <a:rPr lang="en-IN" sz="2500" dirty="0"/>
                        <a:t>TITLE  </a:t>
                      </a:r>
                    </a:p>
                  </a:txBody>
                  <a:tcPr/>
                </a:tc>
                <a:tc>
                  <a:txBody>
                    <a:bodyPr/>
                    <a:lstStyle/>
                    <a:p>
                      <a:pPr algn="ctr"/>
                      <a:r>
                        <a:rPr lang="en-IN" sz="2500" dirty="0"/>
                        <a:t>DETAILS OF PUBLICATION</a:t>
                      </a:r>
                    </a:p>
                  </a:txBody>
                  <a:tcPr/>
                </a:tc>
                <a:tc>
                  <a:txBody>
                    <a:bodyPr/>
                    <a:lstStyle/>
                    <a:p>
                      <a:pPr algn="ctr"/>
                      <a:r>
                        <a:rPr lang="en-IN" sz="2500" dirty="0"/>
                        <a:t>HIGHLIGHTS</a:t>
                      </a:r>
                    </a:p>
                  </a:txBody>
                  <a:tcPr/>
                </a:tc>
                <a:tc>
                  <a:txBody>
                    <a:bodyPr/>
                    <a:lstStyle/>
                    <a:p>
                      <a:pPr algn="ctr"/>
                      <a:r>
                        <a:rPr lang="en-IN" sz="2500" dirty="0"/>
                        <a:t>CHALLENGES TO BE ADDRESSED</a:t>
                      </a:r>
                    </a:p>
                  </a:txBody>
                  <a:tcPr/>
                </a:tc>
                <a:extLst>
                  <a:ext uri="{0D108BD9-81ED-4DB2-BD59-A6C34878D82A}">
                    <a16:rowId xmlns:a16="http://schemas.microsoft.com/office/drawing/2014/main" val="1637464500"/>
                  </a:ext>
                </a:extLst>
              </a:tr>
              <a:tr h="5591152">
                <a:tc>
                  <a:txBody>
                    <a:bodyPr/>
                    <a:lstStyle/>
                    <a:p>
                      <a:pPr algn="l"/>
                      <a:r>
                        <a:rPr lang="en-US" dirty="0"/>
                        <a:t>Collaborative Vehicular Edge Computing Networks: Architecture Design and Research Challenges</a:t>
                      </a:r>
                      <a:endParaRPr lang="en-IN" sz="1800" b="0" i="0" u="none" strike="noStrike" kern="1200" baseline="0" dirty="0">
                        <a:solidFill>
                          <a:schemeClr val="dk1"/>
                        </a:solidFill>
                        <a:latin typeface="+mn-lt"/>
                        <a:ea typeface="+mn-ea"/>
                        <a:cs typeface="+mn-cs"/>
                      </a:endParaRPr>
                    </a:p>
                  </a:txBody>
                  <a:tcPr/>
                </a:tc>
                <a:tc>
                  <a:txBody>
                    <a:bodyPr/>
                    <a:lstStyle/>
                    <a:p>
                      <a:pPr algn="just"/>
                      <a:r>
                        <a:rPr kumimoji="0" lang="en-IN" sz="1800" b="0" i="0" u="none" strike="noStrike" kern="1200" cap="none" spc="0" normalizeH="0" baseline="0" noProof="0" dirty="0">
                          <a:ln>
                            <a:noFill/>
                          </a:ln>
                          <a:solidFill>
                            <a:prstClr val="black"/>
                          </a:solidFill>
                          <a:effectLst/>
                          <a:uLnTx/>
                          <a:uFillTx/>
                          <a:latin typeface="+mn-lt"/>
                          <a:ea typeface="+mn-ea"/>
                          <a:cs typeface="+mn-cs"/>
                        </a:rPr>
                        <a:t>IEEE TRANSACTIONS ON INTELLIGENT TRANSPORTATION SYSTEMS</a:t>
                      </a:r>
                    </a:p>
                    <a:p>
                      <a:pPr algn="just"/>
                      <a:r>
                        <a:rPr lang="en-IN" sz="2000" dirty="0"/>
                        <a:t>Vol. 7,No. 05,DECEMBER 2019</a:t>
                      </a:r>
                    </a:p>
                  </a:txBody>
                  <a:tcPr/>
                </a:tc>
                <a:tc>
                  <a:txBody>
                    <a:bodyPr/>
                    <a:lstStyle/>
                    <a:p>
                      <a:pPr marL="285750" indent="-285750">
                        <a:buFont typeface="Wingdings" panose="05000000000000000000" pitchFamily="2" charset="2"/>
                        <a:buChar char="Ø"/>
                      </a:pPr>
                      <a:r>
                        <a:rPr lang="en-US" sz="1600" b="0" dirty="0"/>
                        <a:t>Emerging Applications: AR, autonomous driving, and other applications require heavy computation and storage, challenging traditional vehicular networks.</a:t>
                      </a:r>
                    </a:p>
                    <a:p>
                      <a:pPr marL="285750" indent="-285750">
                        <a:buFont typeface="Wingdings" panose="05000000000000000000" pitchFamily="2" charset="2"/>
                        <a:buChar char="Ø"/>
                      </a:pPr>
                      <a:r>
                        <a:rPr lang="en-US" sz="1600" b="0" dirty="0"/>
                        <a:t>Mobile Edge Computing (MEC): Enhances network capabilities by extending computing and storage resources to the edge. Architecture : Review: Overview of MEC and vehicular networks.</a:t>
                      </a:r>
                    </a:p>
                    <a:p>
                      <a:pPr marL="285750" indent="-285750">
                        <a:buFont typeface="Wingdings" panose="05000000000000000000" pitchFamily="2" charset="2"/>
                        <a:buChar char="Ø"/>
                      </a:pPr>
                      <a:r>
                        <a:rPr lang="en-US" sz="1600" b="0" dirty="0"/>
                        <a:t>Design Principles: Outlines the principles for CVECN.</a:t>
                      </a:r>
                    </a:p>
                    <a:p>
                      <a:pPr marL="285750" indent="-285750">
                        <a:buFont typeface="Wingdings" panose="05000000000000000000" pitchFamily="2" charset="2"/>
                        <a:buChar char="Ø"/>
                      </a:pPr>
                      <a:r>
                        <a:rPr lang="en-US" sz="1600" b="0" dirty="0"/>
                        <a:t>Technical Challenges : Coalition Formation:.</a:t>
                      </a:r>
                    </a:p>
                    <a:p>
                      <a:pPr marL="285750" indent="-285750">
                        <a:buFont typeface="Wingdings" panose="05000000000000000000" pitchFamily="2" charset="2"/>
                        <a:buChar char="Ø"/>
                      </a:pPr>
                      <a:r>
                        <a:rPr lang="en-US" sz="1600" b="0" dirty="0"/>
                        <a:t>Task Offloading.</a:t>
                      </a:r>
                    </a:p>
                    <a:p>
                      <a:pPr marL="285750" indent="-285750">
                        <a:buFont typeface="Wingdings" panose="05000000000000000000" pitchFamily="2" charset="2"/>
                        <a:buChar char="Ø"/>
                      </a:pPr>
                      <a:r>
                        <a:rPr lang="en-US" sz="1600" b="0" dirty="0"/>
                        <a:t>Mobility Management</a:t>
                      </a:r>
                    </a:p>
                  </a:txBody>
                  <a:tcPr/>
                </a:tc>
                <a:tc>
                  <a:txBody>
                    <a:bodyPr/>
                    <a:lstStyle/>
                    <a:p>
                      <a:pPr marL="0" indent="0" algn="l">
                        <a:buFont typeface="Wingdings" panose="05000000000000000000" pitchFamily="2" charset="2"/>
                        <a:buNone/>
                      </a:pPr>
                      <a:r>
                        <a:rPr lang="en-US" sz="1600" b="0" dirty="0"/>
                        <a:t>Formation: Efficiently forming and managing groups of vehicles and edge nodes for effective collaboration.</a:t>
                      </a:r>
                    </a:p>
                    <a:p>
                      <a:pPr marL="0" indent="0" algn="l">
                        <a:buFont typeface="Wingdings" panose="05000000000000000000" pitchFamily="2" charset="2"/>
                        <a:buNone/>
                      </a:pPr>
                      <a:r>
                        <a:rPr lang="en-US" sz="1600" b="0" dirty="0"/>
                        <a:t>Collaborative Task Offloading: Strategically distributing computational tasks among vehicles and edge nodes to optimize performance.</a:t>
                      </a:r>
                    </a:p>
                    <a:p>
                      <a:pPr marL="0" indent="0" algn="l">
                        <a:buFont typeface="Wingdings" panose="05000000000000000000" pitchFamily="2" charset="2"/>
                        <a:buNone/>
                      </a:pPr>
                      <a:r>
                        <a:rPr lang="en-US" sz="1600" b="0" dirty="0"/>
                        <a:t>Mobility Management: Handling the dynamic movement of vehicles and its impact on network stability and resource allocation.</a:t>
                      </a:r>
                    </a:p>
                    <a:p>
                      <a:pPr marL="0" indent="0" algn="l">
                        <a:buFont typeface="Wingdings" panose="05000000000000000000" pitchFamily="2" charset="2"/>
                        <a:buNone/>
                      </a:pPr>
                      <a:r>
                        <a:rPr lang="en-US" sz="1600" b="0" dirty="0"/>
                        <a:t> Data Privacy and Security: Ensuring the confidentiality and integrity of data processed and shared in the network.</a:t>
                      </a:r>
                    </a:p>
                    <a:p>
                      <a:pPr marL="0" indent="0" algn="l">
                        <a:buFont typeface="Wingdings" panose="05000000000000000000" pitchFamily="2" charset="2"/>
                        <a:buNone/>
                      </a:pPr>
                      <a:r>
                        <a:rPr lang="en-US" sz="1600" b="0" dirty="0"/>
                        <a:t>Latency and Reliability applications.</a:t>
                      </a:r>
                    </a:p>
                    <a:p>
                      <a:pPr marL="0" indent="0" algn="l">
                        <a:buFont typeface="Wingdings" panose="05000000000000000000" pitchFamily="2" charset="2"/>
                        <a:buNone/>
                      </a:pPr>
                      <a:r>
                        <a:rPr lang="en-US" sz="1600" b="0" dirty="0"/>
                        <a:t>Resource Allocation: Efficiently allocating computing and storage resources</a:t>
                      </a:r>
                      <a:endParaRPr lang="en-IN" sz="1600" b="0" dirty="0"/>
                    </a:p>
                  </a:txBody>
                  <a:tcPr/>
                </a:tc>
                <a:extLst>
                  <a:ext uri="{0D108BD9-81ED-4DB2-BD59-A6C34878D82A}">
                    <a16:rowId xmlns:a16="http://schemas.microsoft.com/office/drawing/2014/main" val="1160526511"/>
                  </a:ext>
                </a:extLst>
              </a:tr>
            </a:tbl>
          </a:graphicData>
        </a:graphic>
      </p:graphicFrame>
      <p:sp>
        <p:nvSpPr>
          <p:cNvPr id="2" name="Rectangle 1">
            <a:extLst>
              <a:ext uri="{FF2B5EF4-FFF2-40B4-BE49-F238E27FC236}">
                <a16:creationId xmlns:a16="http://schemas.microsoft.com/office/drawing/2014/main" id="{FCEBF0E0-9A02-4F3E-4B3F-93E2C31D6ADC}"/>
              </a:ext>
            </a:extLst>
          </p:cNvPr>
          <p:cNvSpPr/>
          <p:nvPr/>
        </p:nvSpPr>
        <p:spPr>
          <a:xfrm>
            <a:off x="147483" y="108155"/>
            <a:ext cx="11867535" cy="663677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0211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46C1744-6C07-0192-FE84-A6CB1A27032A}"/>
              </a:ext>
            </a:extLst>
          </p:cNvPr>
          <p:cNvGraphicFramePr>
            <a:graphicFrameLocks noGrp="1"/>
          </p:cNvGraphicFramePr>
          <p:nvPr>
            <p:extLst>
              <p:ext uri="{D42A27DB-BD31-4B8C-83A1-F6EECF244321}">
                <p14:modId xmlns:p14="http://schemas.microsoft.com/office/powerpoint/2010/main" val="2225941615"/>
              </p:ext>
            </p:extLst>
          </p:nvPr>
        </p:nvGraphicFramePr>
        <p:xfrm>
          <a:off x="250724" y="149942"/>
          <a:ext cx="11690552" cy="6444592"/>
        </p:xfrm>
        <a:graphic>
          <a:graphicData uri="http://schemas.openxmlformats.org/drawingml/2006/table">
            <a:tbl>
              <a:tblPr firstRow="1" bandRow="1">
                <a:tableStyleId>{93296810-A885-4BE3-A3E7-6D5BEEA58F35}</a:tableStyleId>
              </a:tblPr>
              <a:tblGrid>
                <a:gridCol w="2922638">
                  <a:extLst>
                    <a:ext uri="{9D8B030D-6E8A-4147-A177-3AD203B41FA5}">
                      <a16:colId xmlns:a16="http://schemas.microsoft.com/office/drawing/2014/main" val="3858330866"/>
                    </a:ext>
                  </a:extLst>
                </a:gridCol>
                <a:gridCol w="2922638">
                  <a:extLst>
                    <a:ext uri="{9D8B030D-6E8A-4147-A177-3AD203B41FA5}">
                      <a16:colId xmlns:a16="http://schemas.microsoft.com/office/drawing/2014/main" val="2357219953"/>
                    </a:ext>
                  </a:extLst>
                </a:gridCol>
                <a:gridCol w="2922638">
                  <a:extLst>
                    <a:ext uri="{9D8B030D-6E8A-4147-A177-3AD203B41FA5}">
                      <a16:colId xmlns:a16="http://schemas.microsoft.com/office/drawing/2014/main" val="4257167455"/>
                    </a:ext>
                  </a:extLst>
                </a:gridCol>
                <a:gridCol w="2922638">
                  <a:extLst>
                    <a:ext uri="{9D8B030D-6E8A-4147-A177-3AD203B41FA5}">
                      <a16:colId xmlns:a16="http://schemas.microsoft.com/office/drawing/2014/main" val="461616866"/>
                    </a:ext>
                  </a:extLst>
                </a:gridCol>
              </a:tblGrid>
              <a:tr h="837178">
                <a:tc>
                  <a:txBody>
                    <a:bodyPr/>
                    <a:lstStyle/>
                    <a:p>
                      <a:pPr algn="ctr"/>
                      <a:r>
                        <a:rPr lang="en-IN" sz="2500" dirty="0"/>
                        <a:t>TITLE  </a:t>
                      </a:r>
                    </a:p>
                  </a:txBody>
                  <a:tcPr/>
                </a:tc>
                <a:tc>
                  <a:txBody>
                    <a:bodyPr/>
                    <a:lstStyle/>
                    <a:p>
                      <a:pPr algn="ctr"/>
                      <a:r>
                        <a:rPr lang="en-IN" sz="2500" dirty="0"/>
                        <a:t>DETAILS OF PUBLICATION</a:t>
                      </a:r>
                    </a:p>
                  </a:txBody>
                  <a:tcPr/>
                </a:tc>
                <a:tc>
                  <a:txBody>
                    <a:bodyPr/>
                    <a:lstStyle/>
                    <a:p>
                      <a:pPr algn="ctr"/>
                      <a:r>
                        <a:rPr lang="en-IN" sz="2500" dirty="0"/>
                        <a:t>HIGHLIGHTS</a:t>
                      </a:r>
                    </a:p>
                  </a:txBody>
                  <a:tcPr/>
                </a:tc>
                <a:tc>
                  <a:txBody>
                    <a:bodyPr/>
                    <a:lstStyle/>
                    <a:p>
                      <a:pPr algn="ctr"/>
                      <a:r>
                        <a:rPr lang="en-IN" sz="2500" dirty="0"/>
                        <a:t>CHALLENGES TO BE ADDRESSED</a:t>
                      </a:r>
                    </a:p>
                  </a:txBody>
                  <a:tcPr/>
                </a:tc>
                <a:extLst>
                  <a:ext uri="{0D108BD9-81ED-4DB2-BD59-A6C34878D82A}">
                    <a16:rowId xmlns:a16="http://schemas.microsoft.com/office/drawing/2014/main" val="1637464500"/>
                  </a:ext>
                </a:extLst>
              </a:tr>
              <a:tr h="5591152">
                <a:tc>
                  <a:txBody>
                    <a:bodyPr/>
                    <a:lstStyle/>
                    <a:p>
                      <a:pPr algn="l"/>
                      <a:r>
                        <a:rPr lang="en-US" sz="1800" b="0" i="0" kern="1200" dirty="0" err="1">
                          <a:solidFill>
                            <a:schemeClr val="dk1"/>
                          </a:solidFill>
                          <a:effectLst/>
                          <a:latin typeface="+mn-lt"/>
                          <a:ea typeface="+mn-ea"/>
                          <a:cs typeface="+mn-cs"/>
                        </a:rPr>
                        <a:t>CoopEdge</a:t>
                      </a:r>
                      <a:r>
                        <a:rPr lang="en-US" sz="1800" b="0" i="0" kern="1200" dirty="0">
                          <a:solidFill>
                            <a:schemeClr val="dk1"/>
                          </a:solidFill>
                          <a:effectLst/>
                          <a:latin typeface="+mn-lt"/>
                          <a:ea typeface="+mn-ea"/>
                          <a:cs typeface="+mn-cs"/>
                        </a:rPr>
                        <a:t>+: Enabling Decentralized, Secure and Cooperative Multi-Access Edge Computing Based on Blockchain</a:t>
                      </a:r>
                      <a:endParaRPr lang="en-IN" sz="1800" b="0" i="0" u="none" strike="noStrike" kern="1200" baseline="0" dirty="0">
                        <a:solidFill>
                          <a:schemeClr val="dk1"/>
                        </a:solidFill>
                        <a:latin typeface="+mn-lt"/>
                        <a:ea typeface="+mn-ea"/>
                        <a:cs typeface="+mn-cs"/>
                      </a:endParaRPr>
                    </a:p>
                  </a:txBody>
                  <a:tcPr/>
                </a:tc>
                <a:tc>
                  <a:txBody>
                    <a:bodyPr/>
                    <a:lstStyle/>
                    <a:p>
                      <a:pPr algn="just"/>
                      <a:r>
                        <a:rPr kumimoji="0" lang="en-IN" sz="1800" b="0" i="0" u="none" strike="noStrike" kern="1200" cap="none" spc="0" normalizeH="0" baseline="0" noProof="0" dirty="0">
                          <a:ln>
                            <a:noFill/>
                          </a:ln>
                          <a:solidFill>
                            <a:prstClr val="black"/>
                          </a:solidFill>
                          <a:effectLst/>
                          <a:uLnTx/>
                          <a:uFillTx/>
                          <a:latin typeface="+mn-lt"/>
                          <a:ea typeface="+mn-ea"/>
                          <a:cs typeface="+mn-cs"/>
                        </a:rPr>
                        <a:t>IEEE TRANSACTIONS ON INTELLIGENT TRANSPORTATION SYSTEMS</a:t>
                      </a:r>
                    </a:p>
                    <a:p>
                      <a:pPr algn="just"/>
                      <a:r>
                        <a:rPr kumimoji="0" lang="en-IN" sz="2000" b="0" i="0" u="none" strike="noStrike" kern="1200" cap="none" spc="0" normalizeH="0" baseline="0" noProof="0" dirty="0">
                          <a:ln>
                            <a:noFill/>
                          </a:ln>
                          <a:solidFill>
                            <a:prstClr val="black"/>
                          </a:solidFill>
                          <a:effectLst/>
                          <a:uLnTx/>
                          <a:uFillTx/>
                          <a:latin typeface="+mn-lt"/>
                          <a:ea typeface="+mn-ea"/>
                          <a:cs typeface="+mn-cs"/>
                        </a:rPr>
                        <a:t>Vol.  34,No. 22,DECEMBER 2022 </a:t>
                      </a:r>
                    </a:p>
                    <a:p>
                      <a:pPr algn="just"/>
                      <a:endParaRPr lang="en-IN" sz="1600" dirty="0"/>
                    </a:p>
                  </a:txBody>
                  <a:tcPr/>
                </a:tc>
                <a:tc>
                  <a:txBody>
                    <a:bodyPr/>
                    <a:lstStyle/>
                    <a:p>
                      <a:r>
                        <a:rPr lang="en-US" sz="1600" b="0" dirty="0"/>
                        <a:t>Decentralization: Blockchain enables edge nodes to cooperate without a central authority, improving scalability and reducing failure points.</a:t>
                      </a:r>
                    </a:p>
                    <a:p>
                      <a:r>
                        <a:rPr lang="en-US" sz="1600" b="0" dirty="0"/>
                        <a:t>Security &amp; Trust: Blockchain ensures data integrity and trust through smart contracts and secure interactions between nodes.</a:t>
                      </a:r>
                    </a:p>
                    <a:p>
                      <a:r>
                        <a:rPr lang="en-US" sz="1600" b="0" dirty="0"/>
                        <a:t>Cooperation: Nodes share resources (computation, storage) to enhance system efficiency.</a:t>
                      </a:r>
                    </a:p>
                    <a:p>
                      <a:r>
                        <a:rPr lang="en-US" sz="1600" b="0" dirty="0"/>
                        <a:t>Challenges Addressed: Solves issues around trust, security, scalability, and resource sharing in MEC.</a:t>
                      </a:r>
                    </a:p>
                    <a:p>
                      <a:r>
                        <a:rPr lang="en-US" sz="1600" b="0" dirty="0"/>
                        <a:t>Applications: Suitable for IoT and smart cities where edge computing and decentralized cooperation are critical.</a:t>
                      </a:r>
                    </a:p>
                    <a:p>
                      <a:endParaRPr lang="en-US" sz="1600" b="0" dirty="0"/>
                    </a:p>
                  </a:txBody>
                  <a:tcPr/>
                </a:tc>
                <a:tc>
                  <a:txBody>
                    <a:bodyPr/>
                    <a:lstStyle/>
                    <a:p>
                      <a:pPr marL="0" indent="0" algn="l">
                        <a:buFont typeface="Wingdings" panose="05000000000000000000" pitchFamily="2" charset="2"/>
                        <a:buNone/>
                      </a:pPr>
                      <a:r>
                        <a:rPr lang="en-US" sz="1600" b="0" dirty="0"/>
                        <a:t>Trust Management: Establishing reliable trust mechanisms among decentralized edge nodes without a central authority.</a:t>
                      </a:r>
                    </a:p>
                    <a:p>
                      <a:pPr marL="0" indent="0" algn="l">
                        <a:buFont typeface="Wingdings" panose="05000000000000000000" pitchFamily="2" charset="2"/>
                        <a:buNone/>
                      </a:pPr>
                      <a:r>
                        <a:rPr lang="en-US" sz="1600" b="0" dirty="0"/>
                        <a:t>Security: Ensuring secure communication and data sharing between distributed nodes using blockchain technology.</a:t>
                      </a:r>
                    </a:p>
                    <a:p>
                      <a:pPr marL="0" indent="0" algn="l">
                        <a:buFont typeface="Wingdings" panose="05000000000000000000" pitchFamily="2" charset="2"/>
                        <a:buNone/>
                      </a:pPr>
                      <a:r>
                        <a:rPr lang="en-US" sz="1600" b="0" dirty="0"/>
                        <a:t>Resource Sharing: Efficiently managing and incentivizing cooperative resource (computation, storage) sharing among edge nodes.</a:t>
                      </a:r>
                    </a:p>
                    <a:p>
                      <a:pPr marL="0" indent="0" algn="l">
                        <a:buFont typeface="Wingdings" panose="05000000000000000000" pitchFamily="2" charset="2"/>
                        <a:buNone/>
                      </a:pPr>
                      <a:r>
                        <a:rPr lang="en-US" sz="1600" b="0" dirty="0"/>
                        <a:t>Scalability: Handling the increasing number of edge devices and data in large-scale, decentralized networks</a:t>
                      </a:r>
                    </a:p>
                    <a:p>
                      <a:pPr marL="0" indent="0" algn="l">
                        <a:buFont typeface="Wingdings" panose="05000000000000000000" pitchFamily="2" charset="2"/>
                        <a:buNone/>
                      </a:pPr>
                      <a:r>
                        <a:rPr lang="en-US" sz="1600" b="0" dirty="0"/>
                        <a:t>Latency: Minimizing communication delays between edge nodes while maintaining real-time performance.</a:t>
                      </a:r>
                      <a:endParaRPr lang="en-IN" sz="1600" b="0" dirty="0"/>
                    </a:p>
                  </a:txBody>
                  <a:tcPr/>
                </a:tc>
                <a:extLst>
                  <a:ext uri="{0D108BD9-81ED-4DB2-BD59-A6C34878D82A}">
                    <a16:rowId xmlns:a16="http://schemas.microsoft.com/office/drawing/2014/main" val="1160526511"/>
                  </a:ext>
                </a:extLst>
              </a:tr>
            </a:tbl>
          </a:graphicData>
        </a:graphic>
      </p:graphicFrame>
      <p:sp>
        <p:nvSpPr>
          <p:cNvPr id="2" name="Rectangle 1">
            <a:extLst>
              <a:ext uri="{FF2B5EF4-FFF2-40B4-BE49-F238E27FC236}">
                <a16:creationId xmlns:a16="http://schemas.microsoft.com/office/drawing/2014/main" id="{FCEBF0E0-9A02-4F3E-4B3F-93E2C31D6ADC}"/>
              </a:ext>
            </a:extLst>
          </p:cNvPr>
          <p:cNvSpPr/>
          <p:nvPr/>
        </p:nvSpPr>
        <p:spPr>
          <a:xfrm>
            <a:off x="147483" y="108155"/>
            <a:ext cx="11867535" cy="663677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473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A55051-421D-73AE-2961-B7AB0A530B84}"/>
              </a:ext>
            </a:extLst>
          </p:cNvPr>
          <p:cNvSpPr txBox="1"/>
          <p:nvPr/>
        </p:nvSpPr>
        <p:spPr>
          <a:xfrm>
            <a:off x="235974" y="406859"/>
            <a:ext cx="11212314" cy="553998"/>
          </a:xfrm>
          <a:prstGeom prst="rect">
            <a:avLst/>
          </a:prstGeom>
          <a:noFill/>
        </p:spPr>
        <p:txBody>
          <a:bodyPr wrap="square" rtlCol="0">
            <a:spAutoFit/>
          </a:bodyPr>
          <a:lstStyle/>
          <a:p>
            <a:pPr algn="ctr"/>
            <a:r>
              <a:rPr lang="en-IN" sz="3000" b="1" u="sng" dirty="0"/>
              <a:t>SYSTEM ARCHITECTURE</a:t>
            </a:r>
          </a:p>
        </p:txBody>
      </p:sp>
      <p:sp>
        <p:nvSpPr>
          <p:cNvPr id="2" name="Rectangle 1">
            <a:extLst>
              <a:ext uri="{FF2B5EF4-FFF2-40B4-BE49-F238E27FC236}">
                <a16:creationId xmlns:a16="http://schemas.microsoft.com/office/drawing/2014/main" id="{FB662AD9-A727-7319-BCB5-BB8B2632F5F5}"/>
              </a:ext>
            </a:extLst>
          </p:cNvPr>
          <p:cNvSpPr/>
          <p:nvPr/>
        </p:nvSpPr>
        <p:spPr>
          <a:xfrm>
            <a:off x="216310" y="255639"/>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40D77EB-6C06-1A30-C10D-2E00A841A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37" y="1207908"/>
            <a:ext cx="10830551" cy="4442184"/>
          </a:xfrm>
          <a:prstGeom prst="rect">
            <a:avLst/>
          </a:prstGeom>
        </p:spPr>
      </p:pic>
    </p:spTree>
    <p:extLst>
      <p:ext uri="{BB962C8B-B14F-4D97-AF65-F5344CB8AC3E}">
        <p14:creationId xmlns:p14="http://schemas.microsoft.com/office/powerpoint/2010/main" val="245847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357C6B-A867-4E6D-FAC6-4C1ED267D09A}"/>
              </a:ext>
            </a:extLst>
          </p:cNvPr>
          <p:cNvSpPr txBox="1"/>
          <p:nvPr/>
        </p:nvSpPr>
        <p:spPr>
          <a:xfrm>
            <a:off x="1145456" y="640868"/>
            <a:ext cx="9901084" cy="553998"/>
          </a:xfrm>
          <a:prstGeom prst="rect">
            <a:avLst/>
          </a:prstGeom>
          <a:noFill/>
        </p:spPr>
        <p:txBody>
          <a:bodyPr wrap="square" rtlCol="0">
            <a:spAutoFit/>
          </a:bodyPr>
          <a:lstStyle/>
          <a:p>
            <a:pPr algn="ctr"/>
            <a:r>
              <a:rPr lang="en-IN" sz="3000" b="1" u="sng" dirty="0"/>
              <a:t>FUNCTIONALITY OF THE MODULES</a:t>
            </a:r>
          </a:p>
        </p:txBody>
      </p:sp>
      <p:sp>
        <p:nvSpPr>
          <p:cNvPr id="5" name="TextBox 4">
            <a:extLst>
              <a:ext uri="{FF2B5EF4-FFF2-40B4-BE49-F238E27FC236}">
                <a16:creationId xmlns:a16="http://schemas.microsoft.com/office/drawing/2014/main" id="{B7F39464-FEFA-584C-FD8F-B09C9BD47BCB}"/>
              </a:ext>
            </a:extLst>
          </p:cNvPr>
          <p:cNvSpPr txBox="1"/>
          <p:nvPr/>
        </p:nvSpPr>
        <p:spPr>
          <a:xfrm>
            <a:off x="344129" y="1758500"/>
            <a:ext cx="11611897" cy="3785652"/>
          </a:xfrm>
          <a:prstGeom prst="rect">
            <a:avLst/>
          </a:prstGeom>
          <a:noFill/>
        </p:spPr>
        <p:txBody>
          <a:bodyPr wrap="square" rtlCol="0">
            <a:spAutoFit/>
          </a:bodyPr>
          <a:lstStyle/>
          <a:p>
            <a:pPr marL="342900" indent="-342900" algn="just">
              <a:buAutoNum type="arabicPeriod"/>
            </a:pPr>
            <a:r>
              <a:rPr lang="en-IN" sz="2000" b="1" dirty="0"/>
              <a:t>Data Preprocessing : </a:t>
            </a:r>
            <a:r>
              <a:rPr lang="en-IN" sz="2000" dirty="0"/>
              <a:t>Label Encoding, normalization, removal of duplicate data, and the data is split into two and sent to each client.  </a:t>
            </a:r>
          </a:p>
          <a:p>
            <a:pPr marL="342900" indent="-342900" algn="just">
              <a:buAutoNum type="arabicPeriod"/>
            </a:pPr>
            <a:endParaRPr lang="en-IN" sz="2000" b="1" dirty="0"/>
          </a:p>
          <a:p>
            <a:pPr marL="342900" indent="-342900" algn="just">
              <a:buAutoNum type="arabicPeriod"/>
            </a:pPr>
            <a:r>
              <a:rPr lang="en-IN" sz="2000" b="1" dirty="0"/>
              <a:t>Local Model Training : </a:t>
            </a:r>
            <a:r>
              <a:rPr lang="en-IN" sz="2000" dirty="0"/>
              <a:t>Two clients are trained separately using their respective data using an </a:t>
            </a:r>
            <a:r>
              <a:rPr lang="en-IN" sz="2000" dirty="0" err="1"/>
              <a:t>XGBoost</a:t>
            </a:r>
            <a:r>
              <a:rPr lang="en-IN" sz="2000" dirty="0"/>
              <a:t> classifier.</a:t>
            </a:r>
          </a:p>
          <a:p>
            <a:pPr marL="342900" indent="-342900" algn="just">
              <a:buAutoNum type="arabicPeriod"/>
            </a:pPr>
            <a:endParaRPr lang="en-IN" sz="2000" b="1" dirty="0"/>
          </a:p>
          <a:p>
            <a:pPr marL="342900" indent="-342900" algn="just">
              <a:buFontTx/>
              <a:buAutoNum type="arabicPeriod"/>
            </a:pPr>
            <a:r>
              <a:rPr lang="en-IN" sz="2000" b="1" dirty="0"/>
              <a:t>Blockchain : </a:t>
            </a:r>
            <a:r>
              <a:rPr lang="en-IN" sz="2000" dirty="0"/>
              <a:t>Smart contract is formulated and deployed. Model updates are stored.</a:t>
            </a:r>
          </a:p>
          <a:p>
            <a:pPr marL="342900" indent="-342900" algn="just">
              <a:buFontTx/>
              <a:buAutoNum type="arabicPeriod"/>
            </a:pPr>
            <a:endParaRPr lang="en-IN" sz="2000" b="1" dirty="0"/>
          </a:p>
          <a:p>
            <a:pPr marL="342900" indent="-342900" algn="just">
              <a:buAutoNum type="arabicPeriod"/>
            </a:pPr>
            <a:r>
              <a:rPr lang="en-IN" sz="2000" b="1" dirty="0"/>
              <a:t>Model Aggregation/Global Model Training : </a:t>
            </a:r>
            <a:r>
              <a:rPr lang="en-IN" sz="2000" dirty="0"/>
              <a:t>Local model updates are retrieved from blockchain, aggregated and trained in the global server.</a:t>
            </a:r>
          </a:p>
          <a:p>
            <a:pPr marL="342900" indent="-342900" algn="just">
              <a:buAutoNum type="arabicPeriod"/>
            </a:pPr>
            <a:endParaRPr lang="en-IN" sz="2000" b="1" dirty="0"/>
          </a:p>
          <a:p>
            <a:pPr marL="342900" indent="-342900" algn="just">
              <a:buAutoNum type="arabicPeriod"/>
            </a:pPr>
            <a:r>
              <a:rPr lang="en-IN" sz="2000" b="1" dirty="0"/>
              <a:t>User Interface : </a:t>
            </a:r>
            <a:r>
              <a:rPr lang="en-IN" sz="2000" dirty="0"/>
              <a:t>A user friendly interface is created using </a:t>
            </a:r>
            <a:r>
              <a:rPr lang="en-IN" sz="2000" dirty="0" err="1"/>
              <a:t>Tkinter</a:t>
            </a:r>
            <a:r>
              <a:rPr lang="en-IN" sz="2000" dirty="0"/>
              <a:t> python library. </a:t>
            </a:r>
          </a:p>
        </p:txBody>
      </p:sp>
      <p:sp>
        <p:nvSpPr>
          <p:cNvPr id="2" name="Rectangle 1">
            <a:extLst>
              <a:ext uri="{FF2B5EF4-FFF2-40B4-BE49-F238E27FC236}">
                <a16:creationId xmlns:a16="http://schemas.microsoft.com/office/drawing/2014/main" id="{2777BEBA-AC8D-AE15-CD81-98FE06D7172F}"/>
              </a:ext>
            </a:extLst>
          </p:cNvPr>
          <p:cNvSpPr/>
          <p:nvPr/>
        </p:nvSpPr>
        <p:spPr>
          <a:xfrm>
            <a:off x="216310" y="265471"/>
            <a:ext cx="11739716" cy="636147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05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A55051-421D-73AE-2961-B7AB0A530B84}"/>
              </a:ext>
            </a:extLst>
          </p:cNvPr>
          <p:cNvSpPr txBox="1"/>
          <p:nvPr/>
        </p:nvSpPr>
        <p:spPr>
          <a:xfrm>
            <a:off x="235974" y="406859"/>
            <a:ext cx="11212314" cy="1446550"/>
          </a:xfrm>
          <a:prstGeom prst="rect">
            <a:avLst/>
          </a:prstGeom>
          <a:noFill/>
        </p:spPr>
        <p:txBody>
          <a:bodyPr wrap="square" rtlCol="0">
            <a:spAutoFit/>
          </a:bodyPr>
          <a:lstStyle/>
          <a:p>
            <a:pPr algn="ctr"/>
            <a:r>
              <a:rPr lang="en-IN" sz="3000" b="1" u="sng" dirty="0"/>
              <a:t>MODULE-1</a:t>
            </a:r>
          </a:p>
          <a:p>
            <a:pPr algn="ctr"/>
            <a:endParaRPr lang="en-IN" sz="3000" b="1" u="sng" dirty="0"/>
          </a:p>
          <a:p>
            <a:r>
              <a:rPr lang="en-IN" sz="2800" b="1" dirty="0"/>
              <a:t>    DATA PREPROCESSING :</a:t>
            </a:r>
          </a:p>
        </p:txBody>
      </p:sp>
      <p:sp>
        <p:nvSpPr>
          <p:cNvPr id="2" name="Rectangle 1">
            <a:extLst>
              <a:ext uri="{FF2B5EF4-FFF2-40B4-BE49-F238E27FC236}">
                <a16:creationId xmlns:a16="http://schemas.microsoft.com/office/drawing/2014/main" id="{FB662AD9-A727-7319-BCB5-BB8B2632F5F5}"/>
              </a:ext>
            </a:extLst>
          </p:cNvPr>
          <p:cNvSpPr/>
          <p:nvPr/>
        </p:nvSpPr>
        <p:spPr>
          <a:xfrm>
            <a:off x="216310" y="255639"/>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7519283-5840-55D9-2197-ECDCF32E395E}"/>
              </a:ext>
            </a:extLst>
          </p:cNvPr>
          <p:cNvSpPr txBox="1"/>
          <p:nvPr/>
        </p:nvSpPr>
        <p:spPr>
          <a:xfrm>
            <a:off x="574302" y="2287128"/>
            <a:ext cx="9909810" cy="3477875"/>
          </a:xfrm>
          <a:prstGeom prst="rect">
            <a:avLst/>
          </a:prstGeom>
          <a:noFill/>
        </p:spPr>
        <p:txBody>
          <a:bodyPr wrap="square">
            <a:spAutoFit/>
          </a:bodyPr>
          <a:lstStyle/>
          <a:p>
            <a:pPr marL="342900" indent="-342900" algn="just">
              <a:buFont typeface="+mj-lt"/>
              <a:buAutoNum type="arabicPeriod"/>
            </a:pPr>
            <a:r>
              <a:rPr lang="en-US" sz="2000" b="1" dirty="0"/>
              <a:t>Label Encoding: </a:t>
            </a:r>
            <a:r>
              <a:rPr lang="en-US" sz="2000" dirty="0"/>
              <a:t>Transforms categorical variables into a set of numerical values. Each unique category is assigned an integer value.</a:t>
            </a:r>
          </a:p>
          <a:p>
            <a:pPr marL="342900" indent="-342900" algn="just">
              <a:buFont typeface="+mj-lt"/>
              <a:buAutoNum type="arabicPeriod"/>
            </a:pPr>
            <a:endParaRPr lang="en-US" sz="2000" dirty="0"/>
          </a:p>
          <a:p>
            <a:pPr marL="342900" indent="-342900" algn="just">
              <a:buFont typeface="+mj-lt"/>
              <a:buAutoNum type="arabicPeriod"/>
            </a:pPr>
            <a:r>
              <a:rPr lang="en-US" sz="2000" b="1" dirty="0"/>
              <a:t>Normalization: </a:t>
            </a:r>
            <a:r>
              <a:rPr lang="en-US" sz="2000" dirty="0"/>
              <a:t>Scales features to a consistent range, improving model convergence and performance.</a:t>
            </a:r>
          </a:p>
          <a:p>
            <a:pPr marL="342900" indent="-342900" algn="just">
              <a:buFont typeface="+mj-lt"/>
              <a:buAutoNum type="arabicPeriod"/>
            </a:pPr>
            <a:endParaRPr lang="en-US" sz="2000" dirty="0"/>
          </a:p>
          <a:p>
            <a:pPr marL="342900" indent="-342900" algn="just">
              <a:buFont typeface="+mj-lt"/>
              <a:buAutoNum type="arabicPeriod"/>
            </a:pPr>
            <a:r>
              <a:rPr lang="en-US" sz="2000" b="1" dirty="0"/>
              <a:t>Handling </a:t>
            </a:r>
            <a:r>
              <a:rPr lang="en-US" sz="2000" b="1" dirty="0" err="1"/>
              <a:t>NaN</a:t>
            </a:r>
            <a:r>
              <a:rPr lang="en-US" sz="2000" b="1" dirty="0"/>
              <a:t> values: </a:t>
            </a:r>
            <a:r>
              <a:rPr lang="en-US" sz="2000" dirty="0"/>
              <a:t>Replaces </a:t>
            </a:r>
            <a:r>
              <a:rPr lang="en-US" sz="2000" dirty="0" err="1"/>
              <a:t>NaN</a:t>
            </a:r>
            <a:r>
              <a:rPr lang="en-US" sz="2000" dirty="0"/>
              <a:t> values with 0, so that analysis proceeds without any errors and for cleaner data handling.</a:t>
            </a:r>
          </a:p>
          <a:p>
            <a:pPr marL="342900" indent="-342900" algn="just">
              <a:buFont typeface="+mj-lt"/>
              <a:buAutoNum type="arabicPeriod"/>
            </a:pPr>
            <a:endParaRPr lang="en-US" sz="2000" dirty="0"/>
          </a:p>
          <a:p>
            <a:pPr marL="342900" indent="-342900" algn="just">
              <a:buFont typeface="+mj-lt"/>
              <a:buAutoNum type="arabicPeriod"/>
            </a:pPr>
            <a:r>
              <a:rPr lang="en-US" sz="2000" b="1" dirty="0"/>
              <a:t>Data Splitting: </a:t>
            </a:r>
            <a:r>
              <a:rPr lang="en-US" sz="2000" dirty="0"/>
              <a:t>Prepares data for federated learning or distributed environments by distributing balanced subsets to different clients.</a:t>
            </a:r>
            <a:endParaRPr lang="en-IN" sz="2000" dirty="0"/>
          </a:p>
        </p:txBody>
      </p:sp>
    </p:spTree>
    <p:extLst>
      <p:ext uri="{BB962C8B-B14F-4D97-AF65-F5344CB8AC3E}">
        <p14:creationId xmlns:p14="http://schemas.microsoft.com/office/powerpoint/2010/main" val="1015490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A55051-421D-73AE-2961-B7AB0A530B84}"/>
              </a:ext>
            </a:extLst>
          </p:cNvPr>
          <p:cNvSpPr txBox="1"/>
          <p:nvPr/>
        </p:nvSpPr>
        <p:spPr>
          <a:xfrm>
            <a:off x="235974" y="406859"/>
            <a:ext cx="11212314" cy="553998"/>
          </a:xfrm>
          <a:prstGeom prst="rect">
            <a:avLst/>
          </a:prstGeom>
          <a:noFill/>
        </p:spPr>
        <p:txBody>
          <a:bodyPr wrap="square" rtlCol="0">
            <a:spAutoFit/>
          </a:bodyPr>
          <a:lstStyle/>
          <a:p>
            <a:pPr algn="ctr"/>
            <a:r>
              <a:rPr lang="en-IN" sz="3000" b="1" u="sng" dirty="0"/>
              <a:t>MODULE-1</a:t>
            </a:r>
          </a:p>
        </p:txBody>
      </p:sp>
      <p:sp>
        <p:nvSpPr>
          <p:cNvPr id="2" name="Rectangle 1">
            <a:extLst>
              <a:ext uri="{FF2B5EF4-FFF2-40B4-BE49-F238E27FC236}">
                <a16:creationId xmlns:a16="http://schemas.microsoft.com/office/drawing/2014/main" id="{FB662AD9-A727-7319-BCB5-BB8B2632F5F5}"/>
              </a:ext>
            </a:extLst>
          </p:cNvPr>
          <p:cNvSpPr/>
          <p:nvPr/>
        </p:nvSpPr>
        <p:spPr>
          <a:xfrm>
            <a:off x="216310" y="255639"/>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7A2C7C4-A021-126B-8137-7D7E0C216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08" y="2709067"/>
            <a:ext cx="11399520" cy="1842613"/>
          </a:xfrm>
          <a:prstGeom prst="rect">
            <a:avLst/>
          </a:prstGeom>
        </p:spPr>
      </p:pic>
    </p:spTree>
    <p:extLst>
      <p:ext uri="{BB962C8B-B14F-4D97-AF65-F5344CB8AC3E}">
        <p14:creationId xmlns:p14="http://schemas.microsoft.com/office/powerpoint/2010/main" val="1140064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1328B-2150-1C4D-5431-CA438DBC034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18515D0-8F7A-D039-E2AE-3C90B8136C1E}"/>
              </a:ext>
            </a:extLst>
          </p:cNvPr>
          <p:cNvSpPr txBox="1"/>
          <p:nvPr/>
        </p:nvSpPr>
        <p:spPr>
          <a:xfrm>
            <a:off x="235974" y="406859"/>
            <a:ext cx="11212314" cy="553998"/>
          </a:xfrm>
          <a:prstGeom prst="rect">
            <a:avLst/>
          </a:prstGeom>
          <a:noFill/>
        </p:spPr>
        <p:txBody>
          <a:bodyPr wrap="square" rtlCol="0">
            <a:spAutoFit/>
          </a:bodyPr>
          <a:lstStyle/>
          <a:p>
            <a:pPr algn="ctr"/>
            <a:r>
              <a:rPr lang="en-IN" sz="3000" b="1" u="sng" dirty="0"/>
              <a:t>MODULE-1</a:t>
            </a:r>
          </a:p>
        </p:txBody>
      </p:sp>
      <p:sp>
        <p:nvSpPr>
          <p:cNvPr id="2" name="Rectangle 1">
            <a:extLst>
              <a:ext uri="{FF2B5EF4-FFF2-40B4-BE49-F238E27FC236}">
                <a16:creationId xmlns:a16="http://schemas.microsoft.com/office/drawing/2014/main" id="{0644C934-2F22-87B3-6120-18A19B8FE3D2}"/>
              </a:ext>
            </a:extLst>
          </p:cNvPr>
          <p:cNvSpPr/>
          <p:nvPr/>
        </p:nvSpPr>
        <p:spPr>
          <a:xfrm>
            <a:off x="216310" y="255639"/>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10;&#10;Description automatically generated">
            <a:extLst>
              <a:ext uri="{FF2B5EF4-FFF2-40B4-BE49-F238E27FC236}">
                <a16:creationId xmlns:a16="http://schemas.microsoft.com/office/drawing/2014/main" id="{8FA1E6A4-DD00-4618-537D-DC78C2F3C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 y="1270634"/>
            <a:ext cx="10524744" cy="4903089"/>
          </a:xfrm>
          <a:prstGeom prst="rect">
            <a:avLst/>
          </a:prstGeom>
        </p:spPr>
      </p:pic>
    </p:spTree>
    <p:extLst>
      <p:ext uri="{BB962C8B-B14F-4D97-AF65-F5344CB8AC3E}">
        <p14:creationId xmlns:p14="http://schemas.microsoft.com/office/powerpoint/2010/main" val="167549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CBE9D-E5B1-1EB8-F8FA-68ACDE807A0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8213AC6-BD22-8E72-3BFF-D21B4E44E849}"/>
              </a:ext>
            </a:extLst>
          </p:cNvPr>
          <p:cNvSpPr txBox="1"/>
          <p:nvPr/>
        </p:nvSpPr>
        <p:spPr>
          <a:xfrm>
            <a:off x="235974" y="406859"/>
            <a:ext cx="11212314" cy="553998"/>
          </a:xfrm>
          <a:prstGeom prst="rect">
            <a:avLst/>
          </a:prstGeom>
          <a:noFill/>
        </p:spPr>
        <p:txBody>
          <a:bodyPr wrap="square" rtlCol="0">
            <a:spAutoFit/>
          </a:bodyPr>
          <a:lstStyle/>
          <a:p>
            <a:pPr algn="ctr"/>
            <a:r>
              <a:rPr lang="en-IN" sz="3000" b="1" u="sng" dirty="0"/>
              <a:t>MODULE-1</a:t>
            </a:r>
          </a:p>
        </p:txBody>
      </p:sp>
      <p:sp>
        <p:nvSpPr>
          <p:cNvPr id="2" name="Rectangle 1">
            <a:extLst>
              <a:ext uri="{FF2B5EF4-FFF2-40B4-BE49-F238E27FC236}">
                <a16:creationId xmlns:a16="http://schemas.microsoft.com/office/drawing/2014/main" id="{AAE69760-65B5-0E49-DF98-506CC829A5CE}"/>
              </a:ext>
            </a:extLst>
          </p:cNvPr>
          <p:cNvSpPr/>
          <p:nvPr/>
        </p:nvSpPr>
        <p:spPr>
          <a:xfrm>
            <a:off x="216310" y="255639"/>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A screenshot of a computer&#10;&#10;Description automatically generated">
            <a:extLst>
              <a:ext uri="{FF2B5EF4-FFF2-40B4-BE49-F238E27FC236}">
                <a16:creationId xmlns:a16="http://schemas.microsoft.com/office/drawing/2014/main" id="{F21FE557-9E41-3AA4-2D9D-0A60C5426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1339926"/>
            <a:ext cx="10204704" cy="4907947"/>
          </a:xfrm>
          <a:prstGeom prst="rect">
            <a:avLst/>
          </a:prstGeom>
        </p:spPr>
      </p:pic>
    </p:spTree>
    <p:extLst>
      <p:ext uri="{BB962C8B-B14F-4D97-AF65-F5344CB8AC3E}">
        <p14:creationId xmlns:p14="http://schemas.microsoft.com/office/powerpoint/2010/main" val="7743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F51F88-C4F0-971F-4897-420C00BA9DFF}"/>
              </a:ext>
            </a:extLst>
          </p:cNvPr>
          <p:cNvSpPr txBox="1"/>
          <p:nvPr/>
        </p:nvSpPr>
        <p:spPr>
          <a:xfrm>
            <a:off x="491613" y="530942"/>
            <a:ext cx="11208774" cy="553998"/>
          </a:xfrm>
          <a:prstGeom prst="rect">
            <a:avLst/>
          </a:prstGeom>
          <a:noFill/>
        </p:spPr>
        <p:txBody>
          <a:bodyPr wrap="square" rtlCol="0">
            <a:spAutoFit/>
          </a:bodyPr>
          <a:lstStyle/>
          <a:p>
            <a:pPr algn="ctr"/>
            <a:r>
              <a:rPr lang="en-IN" sz="3000" b="1" u="sng" dirty="0"/>
              <a:t>INTRODUCTION</a:t>
            </a:r>
          </a:p>
        </p:txBody>
      </p:sp>
      <p:sp>
        <p:nvSpPr>
          <p:cNvPr id="5" name="TextBox 4">
            <a:extLst>
              <a:ext uri="{FF2B5EF4-FFF2-40B4-BE49-F238E27FC236}">
                <a16:creationId xmlns:a16="http://schemas.microsoft.com/office/drawing/2014/main" id="{FBB89DAD-FC0A-FE91-D574-2E3E05B62A0E}"/>
              </a:ext>
            </a:extLst>
          </p:cNvPr>
          <p:cNvSpPr txBox="1"/>
          <p:nvPr/>
        </p:nvSpPr>
        <p:spPr>
          <a:xfrm>
            <a:off x="786581" y="1592826"/>
            <a:ext cx="10933471" cy="4093428"/>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The scale and complexity of modern transportation systems are immense, making them susceptible to numerous security threats. </a:t>
            </a:r>
          </a:p>
          <a:p>
            <a:pPr algn="just"/>
            <a:endParaRPr lang="en-US" sz="2000" dirty="0"/>
          </a:p>
          <a:p>
            <a:pPr marL="342900" indent="-342900" algn="just">
              <a:buFont typeface="Wingdings" panose="05000000000000000000" pitchFamily="2" charset="2"/>
              <a:buChar char="Ø"/>
            </a:pPr>
            <a:r>
              <a:rPr lang="en-US" sz="2000" dirty="0"/>
              <a:t>As Intelligent Transportation Systems (ITSs) become increasingly integrated into our roadways, the potential vulnerabilities within these systems have grown.</a:t>
            </a:r>
          </a:p>
          <a:p>
            <a:pPr algn="just"/>
            <a:endParaRPr lang="en-US" sz="2000" dirty="0"/>
          </a:p>
          <a:p>
            <a:pPr marL="342900" indent="-342900" algn="just">
              <a:buFont typeface="Wingdings" panose="05000000000000000000" pitchFamily="2" charset="2"/>
              <a:buChar char="Ø"/>
            </a:pPr>
            <a:r>
              <a:rPr lang="en-US" sz="2000" dirty="0"/>
              <a:t> ITSs, which include advanced vehicular networks and smart transportation infrastructure, are designed to enhance road safety and efficiency. However, their interconnected nature exposes them to a range of security challenges. </a:t>
            </a:r>
          </a:p>
          <a:p>
            <a:pPr algn="just"/>
            <a:endParaRPr lang="en-US" sz="2000" dirty="0"/>
          </a:p>
          <a:p>
            <a:pPr marL="342900" indent="-342900" algn="just">
              <a:buFont typeface="Wingdings" panose="05000000000000000000" pitchFamily="2" charset="2"/>
              <a:buChar char="Ø"/>
            </a:pPr>
            <a:r>
              <a:rPr lang="en-US" sz="2000" dirty="0"/>
              <a:t>These vulnerabilities can lead to service disruptions, pose significant safety risks to users, and even cause widespread harm. Therefore, it is essential to develop and implement robust security measures that can address these evolving threats and ensure the safe and reliable operation of ITSs.</a:t>
            </a:r>
            <a:endParaRPr lang="en-IN" sz="2000" dirty="0"/>
          </a:p>
        </p:txBody>
      </p:sp>
      <p:sp>
        <p:nvSpPr>
          <p:cNvPr id="2" name="Rectangle 1">
            <a:extLst>
              <a:ext uri="{FF2B5EF4-FFF2-40B4-BE49-F238E27FC236}">
                <a16:creationId xmlns:a16="http://schemas.microsoft.com/office/drawing/2014/main" id="{540685A6-76A0-D075-80D1-23CCB11EA3DC}"/>
              </a:ext>
            </a:extLst>
          </p:cNvPr>
          <p:cNvSpPr/>
          <p:nvPr/>
        </p:nvSpPr>
        <p:spPr>
          <a:xfrm>
            <a:off x="216310" y="265471"/>
            <a:ext cx="11739716" cy="636147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016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B092-0CB6-3859-B0D9-9791E7D45EF8}"/>
              </a:ext>
            </a:extLst>
          </p:cNvPr>
          <p:cNvSpPr>
            <a:spLocks noGrp="1"/>
          </p:cNvSpPr>
          <p:nvPr>
            <p:ph type="title"/>
          </p:nvPr>
        </p:nvSpPr>
        <p:spPr>
          <a:xfrm>
            <a:off x="838200" y="365125"/>
            <a:ext cx="10515600" cy="649859"/>
          </a:xfrm>
        </p:spPr>
        <p:txBody>
          <a:bodyPr>
            <a:normAutofit/>
          </a:bodyPr>
          <a:lstStyle/>
          <a:p>
            <a:pPr algn="ctr"/>
            <a:r>
              <a:rPr lang="en-IN" sz="3000" b="1" u="sng" dirty="0">
                <a:latin typeface="+mn-lt"/>
              </a:rPr>
              <a:t>MODULE-2</a:t>
            </a:r>
          </a:p>
        </p:txBody>
      </p:sp>
      <p:sp>
        <p:nvSpPr>
          <p:cNvPr id="3" name="Rectangle 2">
            <a:extLst>
              <a:ext uri="{FF2B5EF4-FFF2-40B4-BE49-F238E27FC236}">
                <a16:creationId xmlns:a16="http://schemas.microsoft.com/office/drawing/2014/main" id="{4AA25FB8-253C-54FB-B269-01C3A5E212FF}"/>
              </a:ext>
            </a:extLst>
          </p:cNvPr>
          <p:cNvSpPr/>
          <p:nvPr/>
        </p:nvSpPr>
        <p:spPr>
          <a:xfrm>
            <a:off x="143158" y="243348"/>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C412B50-3BF2-99B4-5930-6F433ACCC3F3}"/>
              </a:ext>
            </a:extLst>
          </p:cNvPr>
          <p:cNvSpPr txBox="1"/>
          <p:nvPr/>
        </p:nvSpPr>
        <p:spPr>
          <a:xfrm>
            <a:off x="446286" y="1659284"/>
            <a:ext cx="10352778" cy="523220"/>
          </a:xfrm>
          <a:prstGeom prst="rect">
            <a:avLst/>
          </a:prstGeom>
          <a:noFill/>
        </p:spPr>
        <p:txBody>
          <a:bodyPr wrap="square">
            <a:spAutoFit/>
          </a:bodyPr>
          <a:lstStyle/>
          <a:p>
            <a:r>
              <a:rPr lang="en-IN" sz="2800" b="1" dirty="0"/>
              <a:t>Local Model Training:</a:t>
            </a:r>
          </a:p>
        </p:txBody>
      </p:sp>
      <p:sp>
        <p:nvSpPr>
          <p:cNvPr id="7" name="TextBox 6">
            <a:extLst>
              <a:ext uri="{FF2B5EF4-FFF2-40B4-BE49-F238E27FC236}">
                <a16:creationId xmlns:a16="http://schemas.microsoft.com/office/drawing/2014/main" id="{DA7D2994-3382-A649-3194-03FFE0E9F56F}"/>
              </a:ext>
            </a:extLst>
          </p:cNvPr>
          <p:cNvSpPr txBox="1"/>
          <p:nvPr/>
        </p:nvSpPr>
        <p:spPr>
          <a:xfrm>
            <a:off x="446286" y="2430920"/>
            <a:ext cx="11194026" cy="2554545"/>
          </a:xfrm>
          <a:prstGeom prst="rect">
            <a:avLst/>
          </a:prstGeom>
          <a:noFill/>
        </p:spPr>
        <p:txBody>
          <a:bodyPr wrap="square">
            <a:spAutoFit/>
          </a:bodyPr>
          <a:lstStyle/>
          <a:p>
            <a:pPr marL="457200" indent="-457200" algn="just">
              <a:buFont typeface="+mj-lt"/>
              <a:buAutoNum type="arabicPeriod"/>
            </a:pPr>
            <a:r>
              <a:rPr lang="en-US" sz="2000" dirty="0"/>
              <a:t>Two clients (edge node) are independently trained using a </a:t>
            </a:r>
            <a:r>
              <a:rPr lang="en-US" sz="2000" dirty="0" err="1"/>
              <a:t>XGBoost</a:t>
            </a:r>
            <a:r>
              <a:rPr lang="en-US" sz="2000" dirty="0"/>
              <a:t> classification model. </a:t>
            </a:r>
          </a:p>
          <a:p>
            <a:pPr marL="457200" indent="-457200" algn="just">
              <a:buFont typeface="+mj-lt"/>
              <a:buAutoNum type="arabicPeriod"/>
            </a:pPr>
            <a:endParaRPr lang="en-US" sz="2000" dirty="0"/>
          </a:p>
          <a:p>
            <a:pPr marL="457200" indent="-457200" algn="just">
              <a:buFont typeface="+mj-lt"/>
              <a:buAutoNum type="arabicPeriod"/>
            </a:pPr>
            <a:r>
              <a:rPr lang="en-US" sz="2000" dirty="0"/>
              <a:t>Once the local training is complete, the model updates from each client are generated, reflecting how the model has improved based on their specific data.</a:t>
            </a:r>
          </a:p>
          <a:p>
            <a:pPr marL="457200" indent="-457200" algn="just">
              <a:buFont typeface="+mj-lt"/>
              <a:buAutoNum type="arabicPeriod"/>
            </a:pPr>
            <a:endParaRPr lang="en-US" sz="2000" dirty="0"/>
          </a:p>
          <a:p>
            <a:pPr marL="457200" indent="-457200" algn="just">
              <a:buFont typeface="+mj-lt"/>
              <a:buAutoNum type="arabicPeriod"/>
            </a:pPr>
            <a:r>
              <a:rPr lang="en-US" sz="2000" dirty="0"/>
              <a:t>These updates are then converted into </a:t>
            </a:r>
            <a:r>
              <a:rPr lang="en-US" sz="2000" b="1" dirty="0"/>
              <a:t>weights</a:t>
            </a:r>
            <a:r>
              <a:rPr lang="en-US" sz="2000" dirty="0"/>
              <a:t> using the </a:t>
            </a:r>
            <a:r>
              <a:rPr lang="en-US" sz="2000" b="1" dirty="0"/>
              <a:t>stochastic gradient descent (SGD) algorithm</a:t>
            </a:r>
            <a:r>
              <a:rPr lang="en-US" sz="2000" dirty="0"/>
              <a:t>, a popular optimization method that adjusts the model's parameters step by step to minimize errors.</a:t>
            </a:r>
            <a:endParaRPr lang="en-IN" sz="2000" b="1" dirty="0"/>
          </a:p>
        </p:txBody>
      </p:sp>
    </p:spTree>
    <p:extLst>
      <p:ext uri="{BB962C8B-B14F-4D97-AF65-F5344CB8AC3E}">
        <p14:creationId xmlns:p14="http://schemas.microsoft.com/office/powerpoint/2010/main" val="1531692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32A99-7415-CBF7-C2C2-79FDB4AD509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6D324BF-2EC0-BBEB-6F62-8E7FABF710FF}"/>
              </a:ext>
            </a:extLst>
          </p:cNvPr>
          <p:cNvSpPr/>
          <p:nvPr/>
        </p:nvSpPr>
        <p:spPr>
          <a:xfrm>
            <a:off x="143158" y="243348"/>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0DB6AE2-4CA9-94CE-A087-CCB1701770C1}"/>
              </a:ext>
            </a:extLst>
          </p:cNvPr>
          <p:cNvSpPr txBox="1"/>
          <p:nvPr/>
        </p:nvSpPr>
        <p:spPr>
          <a:xfrm>
            <a:off x="546870" y="1843949"/>
            <a:ext cx="7216386" cy="3170099"/>
          </a:xfrm>
          <a:prstGeom prst="rect">
            <a:avLst/>
          </a:prstGeom>
          <a:noFill/>
        </p:spPr>
        <p:txBody>
          <a:bodyPr wrap="square">
            <a:spAutoFit/>
          </a:bodyPr>
          <a:lstStyle/>
          <a:p>
            <a:pPr algn="just"/>
            <a:r>
              <a:rPr lang="en-US" sz="2000" dirty="0"/>
              <a:t>initialize </a:t>
            </a:r>
            <a:r>
              <a:rPr lang="el-GR" sz="2000" dirty="0"/>
              <a:t>θ</a:t>
            </a:r>
            <a:r>
              <a:rPr lang="en-IN" sz="2000" dirty="0"/>
              <a:t> (weights)</a:t>
            </a:r>
            <a:r>
              <a:rPr lang="el-GR" sz="2000" dirty="0"/>
              <a:t> </a:t>
            </a:r>
            <a:r>
              <a:rPr lang="en-US" sz="2000" dirty="0"/>
              <a:t>randomly </a:t>
            </a:r>
          </a:p>
          <a:p>
            <a:pPr algn="just"/>
            <a:r>
              <a:rPr lang="en-US" sz="2000" dirty="0"/>
              <a:t>choose learning rate </a:t>
            </a:r>
            <a:r>
              <a:rPr lang="el-GR" sz="2000" dirty="0"/>
              <a:t>η</a:t>
            </a:r>
          </a:p>
          <a:p>
            <a:pPr algn="just"/>
            <a:endParaRPr lang="el-GR" sz="2000" dirty="0"/>
          </a:p>
          <a:p>
            <a:pPr algn="just"/>
            <a:r>
              <a:rPr lang="en-US" sz="2000" dirty="0"/>
              <a:t>repeat until convergence:</a:t>
            </a:r>
          </a:p>
          <a:p>
            <a:pPr algn="just"/>
            <a:r>
              <a:rPr lang="en-US" sz="2000" dirty="0"/>
              <a:t>    shuffle the training data</a:t>
            </a:r>
          </a:p>
          <a:p>
            <a:pPr algn="just"/>
            <a:r>
              <a:rPr lang="en-US" sz="2000" dirty="0"/>
              <a:t>    for each training example (</a:t>
            </a:r>
            <a:r>
              <a:rPr lang="en-US" sz="2000" dirty="0" err="1"/>
              <a:t>x_i</a:t>
            </a:r>
            <a:r>
              <a:rPr lang="en-US" sz="2000" dirty="0"/>
              <a:t>, </a:t>
            </a:r>
            <a:r>
              <a:rPr lang="en-US" sz="2000" dirty="0" err="1"/>
              <a:t>y_i</a:t>
            </a:r>
            <a:r>
              <a:rPr lang="en-US" sz="2000" dirty="0"/>
              <a:t>):</a:t>
            </a:r>
          </a:p>
          <a:p>
            <a:pPr algn="just"/>
            <a:r>
              <a:rPr lang="en-US" sz="2000" dirty="0"/>
              <a:t>        1. predict </a:t>
            </a:r>
            <a:r>
              <a:rPr lang="en-US" sz="2000" dirty="0" err="1"/>
              <a:t>y_hat</a:t>
            </a:r>
            <a:r>
              <a:rPr lang="en-US" sz="2000" dirty="0"/>
              <a:t> = f(</a:t>
            </a:r>
            <a:r>
              <a:rPr lang="en-US" sz="2000" dirty="0" err="1"/>
              <a:t>x_i</a:t>
            </a:r>
            <a:r>
              <a:rPr lang="en-US" sz="2000" dirty="0"/>
              <a:t>, </a:t>
            </a:r>
            <a:r>
              <a:rPr lang="el-GR" sz="2000" dirty="0"/>
              <a:t>θ)</a:t>
            </a:r>
          </a:p>
          <a:p>
            <a:pPr algn="just"/>
            <a:r>
              <a:rPr lang="el-GR" sz="2000" dirty="0"/>
              <a:t>        2. </a:t>
            </a:r>
            <a:r>
              <a:rPr lang="en-US" sz="2000" dirty="0"/>
              <a:t>compute loss L = L(</a:t>
            </a:r>
            <a:r>
              <a:rPr lang="en-US" sz="2000" dirty="0" err="1"/>
              <a:t>y_hat</a:t>
            </a:r>
            <a:r>
              <a:rPr lang="en-US" sz="2000" dirty="0"/>
              <a:t>, </a:t>
            </a:r>
            <a:r>
              <a:rPr lang="en-US" sz="2000" dirty="0" err="1"/>
              <a:t>y_i</a:t>
            </a:r>
            <a:r>
              <a:rPr lang="en-US" sz="2000" dirty="0"/>
              <a:t>)</a:t>
            </a:r>
          </a:p>
          <a:p>
            <a:pPr algn="just"/>
            <a:r>
              <a:rPr lang="en-US" sz="2000" dirty="0"/>
              <a:t>        3. compute gradient g = ∇_</a:t>
            </a:r>
            <a:r>
              <a:rPr lang="el-GR" sz="2000" dirty="0"/>
              <a:t>θ </a:t>
            </a:r>
            <a:r>
              <a:rPr lang="en-US" sz="2000" dirty="0"/>
              <a:t>L(</a:t>
            </a:r>
            <a:r>
              <a:rPr lang="en-US" sz="2000" dirty="0" err="1"/>
              <a:t>y_hat</a:t>
            </a:r>
            <a:r>
              <a:rPr lang="en-US" sz="2000" dirty="0"/>
              <a:t>, </a:t>
            </a:r>
            <a:r>
              <a:rPr lang="en-US" sz="2000" dirty="0" err="1"/>
              <a:t>y_i</a:t>
            </a:r>
            <a:r>
              <a:rPr lang="en-US" sz="2000" dirty="0"/>
              <a:t>)</a:t>
            </a:r>
          </a:p>
          <a:p>
            <a:pPr algn="just"/>
            <a:r>
              <a:rPr lang="en-US" sz="2000" dirty="0"/>
              <a:t>        4. update </a:t>
            </a:r>
            <a:r>
              <a:rPr lang="el-GR" sz="2000" dirty="0"/>
              <a:t>θ = θ - η * </a:t>
            </a:r>
            <a:r>
              <a:rPr lang="en-US" sz="2000" dirty="0"/>
              <a:t>g</a:t>
            </a:r>
          </a:p>
        </p:txBody>
      </p:sp>
      <p:sp>
        <p:nvSpPr>
          <p:cNvPr id="4" name="TextBox 3">
            <a:extLst>
              <a:ext uri="{FF2B5EF4-FFF2-40B4-BE49-F238E27FC236}">
                <a16:creationId xmlns:a16="http://schemas.microsoft.com/office/drawing/2014/main" id="{41E72D9C-31DD-9546-94E1-7AC54300E1A9}"/>
              </a:ext>
            </a:extLst>
          </p:cNvPr>
          <p:cNvSpPr txBox="1"/>
          <p:nvPr/>
        </p:nvSpPr>
        <p:spPr>
          <a:xfrm>
            <a:off x="446286" y="617068"/>
            <a:ext cx="6777474" cy="461665"/>
          </a:xfrm>
          <a:prstGeom prst="rect">
            <a:avLst/>
          </a:prstGeom>
          <a:noFill/>
        </p:spPr>
        <p:txBody>
          <a:bodyPr wrap="square" rtlCol="0">
            <a:spAutoFit/>
          </a:bodyPr>
          <a:lstStyle/>
          <a:p>
            <a:r>
              <a:rPr lang="en-US" sz="2400" b="1" u="sng" dirty="0"/>
              <a:t>Stochastic gradient descent (SGD) algorithm</a:t>
            </a:r>
            <a:endParaRPr lang="en-IN" sz="2400" u="sng" dirty="0"/>
          </a:p>
        </p:txBody>
      </p:sp>
    </p:spTree>
    <p:extLst>
      <p:ext uri="{BB962C8B-B14F-4D97-AF65-F5344CB8AC3E}">
        <p14:creationId xmlns:p14="http://schemas.microsoft.com/office/powerpoint/2010/main" val="1675446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12B39-1575-12E9-77CB-3C5559BE8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4CC817-31D8-5E22-999D-ADAACBAF116C}"/>
              </a:ext>
            </a:extLst>
          </p:cNvPr>
          <p:cNvSpPr>
            <a:spLocks noGrp="1"/>
          </p:cNvSpPr>
          <p:nvPr>
            <p:ph type="title"/>
          </p:nvPr>
        </p:nvSpPr>
        <p:spPr>
          <a:xfrm>
            <a:off x="838200" y="365125"/>
            <a:ext cx="10515600" cy="649859"/>
          </a:xfrm>
        </p:spPr>
        <p:txBody>
          <a:bodyPr>
            <a:normAutofit/>
          </a:bodyPr>
          <a:lstStyle/>
          <a:p>
            <a:pPr algn="ctr"/>
            <a:r>
              <a:rPr lang="en-IN" sz="3000" b="1" u="sng" dirty="0">
                <a:latin typeface="+mn-lt"/>
              </a:rPr>
              <a:t>MODULE-2</a:t>
            </a:r>
          </a:p>
        </p:txBody>
      </p:sp>
      <p:sp>
        <p:nvSpPr>
          <p:cNvPr id="3" name="Rectangle 2">
            <a:extLst>
              <a:ext uri="{FF2B5EF4-FFF2-40B4-BE49-F238E27FC236}">
                <a16:creationId xmlns:a16="http://schemas.microsoft.com/office/drawing/2014/main" id="{CD3F1AA3-58D5-2EE1-9599-7BB60AF46F8D}"/>
              </a:ext>
            </a:extLst>
          </p:cNvPr>
          <p:cNvSpPr/>
          <p:nvPr/>
        </p:nvSpPr>
        <p:spPr>
          <a:xfrm>
            <a:off x="143158" y="243348"/>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10;&#10;Description automatically generated">
            <a:extLst>
              <a:ext uri="{FF2B5EF4-FFF2-40B4-BE49-F238E27FC236}">
                <a16:creationId xmlns:a16="http://schemas.microsoft.com/office/drawing/2014/main" id="{F0119A28-21F0-8626-9E2A-59C1CD032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 y="1274350"/>
            <a:ext cx="10677144" cy="4917662"/>
          </a:xfrm>
          <a:prstGeom prst="rect">
            <a:avLst/>
          </a:prstGeom>
        </p:spPr>
      </p:pic>
    </p:spTree>
    <p:extLst>
      <p:ext uri="{BB962C8B-B14F-4D97-AF65-F5344CB8AC3E}">
        <p14:creationId xmlns:p14="http://schemas.microsoft.com/office/powerpoint/2010/main" val="284907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045C8-CABC-F0B9-BC1F-DF051FDB47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284A5-D1C3-4C13-9F2D-378DB1B50686}"/>
              </a:ext>
            </a:extLst>
          </p:cNvPr>
          <p:cNvSpPr>
            <a:spLocks noGrp="1"/>
          </p:cNvSpPr>
          <p:nvPr>
            <p:ph type="title"/>
          </p:nvPr>
        </p:nvSpPr>
        <p:spPr>
          <a:xfrm>
            <a:off x="838200" y="365125"/>
            <a:ext cx="10515600" cy="649859"/>
          </a:xfrm>
        </p:spPr>
        <p:txBody>
          <a:bodyPr>
            <a:normAutofit/>
          </a:bodyPr>
          <a:lstStyle/>
          <a:p>
            <a:pPr algn="ctr"/>
            <a:r>
              <a:rPr lang="en-IN" sz="3000" b="1" u="sng" dirty="0">
                <a:latin typeface="+mn-lt"/>
              </a:rPr>
              <a:t>MODULE-2</a:t>
            </a:r>
          </a:p>
        </p:txBody>
      </p:sp>
      <p:sp>
        <p:nvSpPr>
          <p:cNvPr id="3" name="Rectangle 2">
            <a:extLst>
              <a:ext uri="{FF2B5EF4-FFF2-40B4-BE49-F238E27FC236}">
                <a16:creationId xmlns:a16="http://schemas.microsoft.com/office/drawing/2014/main" id="{87F15FD7-E128-33C1-82E0-4E02F9E075AA}"/>
              </a:ext>
            </a:extLst>
          </p:cNvPr>
          <p:cNvSpPr/>
          <p:nvPr/>
        </p:nvSpPr>
        <p:spPr>
          <a:xfrm>
            <a:off x="143158" y="243348"/>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Description automatically generated">
            <a:extLst>
              <a:ext uri="{FF2B5EF4-FFF2-40B4-BE49-F238E27FC236}">
                <a16:creationId xmlns:a16="http://schemas.microsoft.com/office/drawing/2014/main" id="{F9CA43E9-028A-2506-C623-5ACDCF9A4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 y="1217540"/>
            <a:ext cx="10677144" cy="4671196"/>
          </a:xfrm>
          <a:prstGeom prst="rect">
            <a:avLst/>
          </a:prstGeom>
        </p:spPr>
      </p:pic>
    </p:spTree>
    <p:extLst>
      <p:ext uri="{BB962C8B-B14F-4D97-AF65-F5344CB8AC3E}">
        <p14:creationId xmlns:p14="http://schemas.microsoft.com/office/powerpoint/2010/main" val="2625647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1EFA-FA9A-5D98-791C-1434F6AA1280}"/>
              </a:ext>
            </a:extLst>
          </p:cNvPr>
          <p:cNvSpPr>
            <a:spLocks noGrp="1"/>
          </p:cNvSpPr>
          <p:nvPr>
            <p:ph type="title"/>
          </p:nvPr>
        </p:nvSpPr>
        <p:spPr>
          <a:xfrm>
            <a:off x="838200" y="365125"/>
            <a:ext cx="10515600" cy="851027"/>
          </a:xfrm>
        </p:spPr>
        <p:txBody>
          <a:bodyPr>
            <a:normAutofit/>
          </a:bodyPr>
          <a:lstStyle/>
          <a:p>
            <a:pPr algn="ctr"/>
            <a:r>
              <a:rPr lang="en-IN" sz="3000" b="1" u="sng" dirty="0">
                <a:latin typeface="+mn-lt"/>
              </a:rPr>
              <a:t>MODULE-3</a:t>
            </a:r>
          </a:p>
        </p:txBody>
      </p:sp>
      <p:sp>
        <p:nvSpPr>
          <p:cNvPr id="4" name="TextBox 3">
            <a:extLst>
              <a:ext uri="{FF2B5EF4-FFF2-40B4-BE49-F238E27FC236}">
                <a16:creationId xmlns:a16="http://schemas.microsoft.com/office/drawing/2014/main" id="{1DFED949-1972-1475-CC37-F4259E9074D0}"/>
              </a:ext>
            </a:extLst>
          </p:cNvPr>
          <p:cNvSpPr txBox="1"/>
          <p:nvPr/>
        </p:nvSpPr>
        <p:spPr>
          <a:xfrm>
            <a:off x="678942" y="1622384"/>
            <a:ext cx="6094476" cy="523220"/>
          </a:xfrm>
          <a:prstGeom prst="rect">
            <a:avLst/>
          </a:prstGeom>
          <a:noFill/>
        </p:spPr>
        <p:txBody>
          <a:bodyPr wrap="square">
            <a:spAutoFit/>
          </a:bodyPr>
          <a:lstStyle/>
          <a:p>
            <a:r>
              <a:rPr lang="en-IN" sz="2800" b="1" dirty="0"/>
              <a:t>Block Chain : </a:t>
            </a:r>
            <a:endParaRPr lang="en-IN" sz="2800" dirty="0"/>
          </a:p>
        </p:txBody>
      </p:sp>
      <p:sp>
        <p:nvSpPr>
          <p:cNvPr id="5" name="Rectangle 4">
            <a:extLst>
              <a:ext uri="{FF2B5EF4-FFF2-40B4-BE49-F238E27FC236}">
                <a16:creationId xmlns:a16="http://schemas.microsoft.com/office/drawing/2014/main" id="{BB3BC0A0-0178-19BD-7214-8B72E52A05FF}"/>
              </a:ext>
            </a:extLst>
          </p:cNvPr>
          <p:cNvSpPr/>
          <p:nvPr/>
        </p:nvSpPr>
        <p:spPr>
          <a:xfrm>
            <a:off x="134014" y="192024"/>
            <a:ext cx="11739716" cy="642262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D3AFF1F-0DAD-D5AE-5BE9-7D0C691A7F2E}"/>
              </a:ext>
            </a:extLst>
          </p:cNvPr>
          <p:cNvSpPr txBox="1"/>
          <p:nvPr/>
        </p:nvSpPr>
        <p:spPr>
          <a:xfrm>
            <a:off x="678942" y="2551837"/>
            <a:ext cx="10202418" cy="2554545"/>
          </a:xfrm>
          <a:prstGeom prst="rect">
            <a:avLst/>
          </a:prstGeom>
          <a:noFill/>
        </p:spPr>
        <p:txBody>
          <a:bodyPr wrap="square">
            <a:spAutoFit/>
          </a:bodyPr>
          <a:lstStyle/>
          <a:p>
            <a:pPr marL="457200" indent="-457200">
              <a:buFont typeface="+mj-lt"/>
              <a:buAutoNum type="arabicPeriod"/>
            </a:pPr>
            <a:r>
              <a:rPr lang="en-US" sz="2000" b="1" dirty="0"/>
              <a:t>Smart Contracts: </a:t>
            </a:r>
            <a:r>
              <a:rPr lang="en-US" sz="2000" dirty="0"/>
              <a:t>Automated, self-executing contracts are drafted to enforce predefined rules and conditions without the need for intermediaries.</a:t>
            </a:r>
          </a:p>
          <a:p>
            <a:pPr marL="457200" indent="-457200">
              <a:buFont typeface="+mj-lt"/>
              <a:buAutoNum type="arabicPeriod"/>
            </a:pPr>
            <a:endParaRPr lang="en-US" sz="2000" dirty="0"/>
          </a:p>
          <a:p>
            <a:pPr marL="457200" indent="-457200">
              <a:buFont typeface="+mj-lt"/>
              <a:buAutoNum type="arabicPeriod"/>
            </a:pPr>
            <a:r>
              <a:rPr lang="en-US" sz="2000" b="1" dirty="0"/>
              <a:t>Submit Updates: </a:t>
            </a:r>
            <a:r>
              <a:rPr lang="en-US" sz="2000" dirty="0"/>
              <a:t>The local Model Updates are hashed using SHA 256 and stored in the blockchain.</a:t>
            </a:r>
          </a:p>
          <a:p>
            <a:pPr marL="457200" indent="-457200">
              <a:buFont typeface="+mj-lt"/>
              <a:buAutoNum type="arabicPeriod"/>
            </a:pPr>
            <a:endParaRPr lang="en-US" sz="2000" dirty="0"/>
          </a:p>
          <a:p>
            <a:pPr marL="457200" indent="-457200">
              <a:buFont typeface="+mj-lt"/>
              <a:buAutoNum type="arabicPeriod"/>
            </a:pPr>
            <a:r>
              <a:rPr lang="en-US" sz="2000" b="1" dirty="0"/>
              <a:t>Retrieve Updates: </a:t>
            </a:r>
            <a:r>
              <a:rPr lang="en-US" sz="2000" dirty="0"/>
              <a:t>The stored updates are retrieved, aggregated and sent to the global model. </a:t>
            </a:r>
            <a:endParaRPr lang="en-US" sz="2000" b="1" dirty="0"/>
          </a:p>
        </p:txBody>
      </p:sp>
    </p:spTree>
    <p:extLst>
      <p:ext uri="{BB962C8B-B14F-4D97-AF65-F5344CB8AC3E}">
        <p14:creationId xmlns:p14="http://schemas.microsoft.com/office/powerpoint/2010/main" val="1701844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426E-D361-EBD7-E9E2-B5566C132CE1}"/>
              </a:ext>
            </a:extLst>
          </p:cNvPr>
          <p:cNvSpPr>
            <a:spLocks noGrp="1"/>
          </p:cNvSpPr>
          <p:nvPr>
            <p:ph type="title"/>
          </p:nvPr>
        </p:nvSpPr>
        <p:spPr>
          <a:xfrm>
            <a:off x="838200" y="0"/>
            <a:ext cx="10515600" cy="1325563"/>
          </a:xfrm>
        </p:spPr>
        <p:txBody>
          <a:bodyPr>
            <a:normAutofit/>
          </a:bodyPr>
          <a:lstStyle/>
          <a:p>
            <a:pPr algn="ctr"/>
            <a:r>
              <a:rPr lang="en-IN" sz="3000" b="1" u="sng" dirty="0">
                <a:latin typeface="+mn-lt"/>
              </a:rPr>
              <a:t>MODULE-3</a:t>
            </a:r>
          </a:p>
        </p:txBody>
      </p:sp>
      <p:sp>
        <p:nvSpPr>
          <p:cNvPr id="3" name="Rectangle 2">
            <a:extLst>
              <a:ext uri="{FF2B5EF4-FFF2-40B4-BE49-F238E27FC236}">
                <a16:creationId xmlns:a16="http://schemas.microsoft.com/office/drawing/2014/main" id="{E33B4A57-4638-3517-9B49-75D960BBC596}"/>
              </a:ext>
            </a:extLst>
          </p:cNvPr>
          <p:cNvSpPr/>
          <p:nvPr/>
        </p:nvSpPr>
        <p:spPr>
          <a:xfrm>
            <a:off x="134014" y="192024"/>
            <a:ext cx="11739716" cy="642262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up of a sign&#10;&#10;Description automatically generated">
            <a:extLst>
              <a:ext uri="{FF2B5EF4-FFF2-40B4-BE49-F238E27FC236}">
                <a16:creationId xmlns:a16="http://schemas.microsoft.com/office/drawing/2014/main" id="{A98E8676-36EA-1663-5B5E-B7C3D9E04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 y="2470490"/>
            <a:ext cx="11642082" cy="1973493"/>
          </a:xfrm>
          <a:prstGeom prst="rect">
            <a:avLst/>
          </a:prstGeom>
        </p:spPr>
      </p:pic>
    </p:spTree>
    <p:extLst>
      <p:ext uri="{BB962C8B-B14F-4D97-AF65-F5344CB8AC3E}">
        <p14:creationId xmlns:p14="http://schemas.microsoft.com/office/powerpoint/2010/main" val="2921941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79CD4-C1D5-C6B1-2987-B498DEACB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468DA-C0C5-C44D-417E-079AAACE0347}"/>
              </a:ext>
            </a:extLst>
          </p:cNvPr>
          <p:cNvSpPr>
            <a:spLocks noGrp="1"/>
          </p:cNvSpPr>
          <p:nvPr>
            <p:ph type="title"/>
          </p:nvPr>
        </p:nvSpPr>
        <p:spPr>
          <a:xfrm>
            <a:off x="838200" y="0"/>
            <a:ext cx="10515600" cy="1325563"/>
          </a:xfrm>
        </p:spPr>
        <p:txBody>
          <a:bodyPr>
            <a:normAutofit/>
          </a:bodyPr>
          <a:lstStyle/>
          <a:p>
            <a:pPr algn="ctr"/>
            <a:r>
              <a:rPr lang="en-IN" sz="3000" b="1" u="sng" dirty="0">
                <a:latin typeface="+mn-lt"/>
              </a:rPr>
              <a:t>MODULE-3</a:t>
            </a:r>
          </a:p>
        </p:txBody>
      </p:sp>
      <p:sp>
        <p:nvSpPr>
          <p:cNvPr id="3" name="Rectangle 2">
            <a:extLst>
              <a:ext uri="{FF2B5EF4-FFF2-40B4-BE49-F238E27FC236}">
                <a16:creationId xmlns:a16="http://schemas.microsoft.com/office/drawing/2014/main" id="{07A1371F-E58D-2069-9D11-9FE0E518D803}"/>
              </a:ext>
            </a:extLst>
          </p:cNvPr>
          <p:cNvSpPr/>
          <p:nvPr/>
        </p:nvSpPr>
        <p:spPr>
          <a:xfrm>
            <a:off x="134014" y="192024"/>
            <a:ext cx="11739716" cy="642262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Description automatically generated">
            <a:extLst>
              <a:ext uri="{FF2B5EF4-FFF2-40B4-BE49-F238E27FC236}">
                <a16:creationId xmlns:a16="http://schemas.microsoft.com/office/drawing/2014/main" id="{D725E733-388B-8FBC-02E2-41B47EEF7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56" y="1393777"/>
            <a:ext cx="10448544" cy="4899737"/>
          </a:xfrm>
          <a:prstGeom prst="rect">
            <a:avLst/>
          </a:prstGeom>
        </p:spPr>
      </p:pic>
    </p:spTree>
    <p:extLst>
      <p:ext uri="{BB962C8B-B14F-4D97-AF65-F5344CB8AC3E}">
        <p14:creationId xmlns:p14="http://schemas.microsoft.com/office/powerpoint/2010/main" val="2484703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426E-D361-EBD7-E9E2-B5566C132CE1}"/>
              </a:ext>
            </a:extLst>
          </p:cNvPr>
          <p:cNvSpPr>
            <a:spLocks noGrp="1"/>
          </p:cNvSpPr>
          <p:nvPr>
            <p:ph type="title"/>
          </p:nvPr>
        </p:nvSpPr>
        <p:spPr>
          <a:xfrm>
            <a:off x="838200" y="0"/>
            <a:ext cx="10515600" cy="1325563"/>
          </a:xfrm>
        </p:spPr>
        <p:txBody>
          <a:bodyPr>
            <a:normAutofit/>
          </a:bodyPr>
          <a:lstStyle/>
          <a:p>
            <a:pPr algn="ctr"/>
            <a:r>
              <a:rPr lang="en-IN" sz="3000" b="1" u="sng" dirty="0">
                <a:latin typeface="+mn-lt"/>
              </a:rPr>
              <a:t>MODULE-4</a:t>
            </a:r>
          </a:p>
        </p:txBody>
      </p:sp>
      <p:sp>
        <p:nvSpPr>
          <p:cNvPr id="3" name="Rectangle 2">
            <a:extLst>
              <a:ext uri="{FF2B5EF4-FFF2-40B4-BE49-F238E27FC236}">
                <a16:creationId xmlns:a16="http://schemas.microsoft.com/office/drawing/2014/main" id="{E33B4A57-4638-3517-9B49-75D960BBC596}"/>
              </a:ext>
            </a:extLst>
          </p:cNvPr>
          <p:cNvSpPr/>
          <p:nvPr/>
        </p:nvSpPr>
        <p:spPr>
          <a:xfrm>
            <a:off x="134014" y="192024"/>
            <a:ext cx="11739716" cy="642262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638CFFB-5BE5-9C58-278D-03A9D8B44399}"/>
              </a:ext>
            </a:extLst>
          </p:cNvPr>
          <p:cNvSpPr txBox="1"/>
          <p:nvPr/>
        </p:nvSpPr>
        <p:spPr>
          <a:xfrm>
            <a:off x="606552" y="1517587"/>
            <a:ext cx="6996930" cy="1384995"/>
          </a:xfrm>
          <a:prstGeom prst="rect">
            <a:avLst/>
          </a:prstGeom>
          <a:noFill/>
        </p:spPr>
        <p:txBody>
          <a:bodyPr wrap="square">
            <a:spAutoFit/>
          </a:bodyPr>
          <a:lstStyle/>
          <a:p>
            <a:r>
              <a:rPr lang="en-IN" sz="2800" b="1" dirty="0"/>
              <a:t>Model Aggregation/Global Model Training:</a:t>
            </a:r>
          </a:p>
          <a:p>
            <a:endParaRPr lang="en-IN" sz="2800" b="1" dirty="0"/>
          </a:p>
          <a:p>
            <a:r>
              <a:rPr lang="en-IN" sz="2800" b="1" dirty="0"/>
              <a:t> </a:t>
            </a:r>
            <a:endParaRPr lang="en-IN" sz="2800" dirty="0"/>
          </a:p>
        </p:txBody>
      </p:sp>
      <p:sp>
        <p:nvSpPr>
          <p:cNvPr id="6" name="Rectangle 1">
            <a:extLst>
              <a:ext uri="{FF2B5EF4-FFF2-40B4-BE49-F238E27FC236}">
                <a16:creationId xmlns:a16="http://schemas.microsoft.com/office/drawing/2014/main" id="{48BC5B2A-DAF1-C84E-65CB-32F5FA1DB2A5}"/>
              </a:ext>
            </a:extLst>
          </p:cNvPr>
          <p:cNvSpPr>
            <a:spLocks noChangeArrowheads="1"/>
          </p:cNvSpPr>
          <p:nvPr/>
        </p:nvSpPr>
        <p:spPr bwMode="auto">
          <a:xfrm>
            <a:off x="606552" y="2461809"/>
            <a:ext cx="1126717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Local Training</a:t>
            </a:r>
            <a:r>
              <a:rPr kumimoji="0" lang="en-US" altLang="en-US" sz="2000" b="0" i="0" u="none" strike="noStrike" cap="none" normalizeH="0" baseline="0" dirty="0">
                <a:ln>
                  <a:noFill/>
                </a:ln>
                <a:solidFill>
                  <a:schemeClr val="tx1"/>
                </a:solidFill>
                <a:effectLst/>
                <a:latin typeface="Arial" panose="020B0604020202020204" pitchFamily="34" charset="0"/>
              </a:rPr>
              <a:t>: Clients train models locally and send updated weights to the server.</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FedAvg Aggregation</a:t>
            </a:r>
            <a:r>
              <a:rPr kumimoji="0" lang="en-US" altLang="en-US" sz="2000" b="0" i="0" u="none" strike="noStrike" cap="none" normalizeH="0" baseline="0" dirty="0">
                <a:ln>
                  <a:noFill/>
                </a:ln>
                <a:solidFill>
                  <a:schemeClr val="tx1"/>
                </a:solidFill>
                <a:effectLst/>
                <a:latin typeface="Arial" panose="020B0604020202020204" pitchFamily="34" charset="0"/>
              </a:rPr>
              <a:t>: The server uses the </a:t>
            </a:r>
            <a:r>
              <a:rPr kumimoji="0" lang="en-US" altLang="en-US" sz="2000" b="1" i="0" u="none" strike="noStrike" cap="none" normalizeH="0" baseline="0" dirty="0">
                <a:ln>
                  <a:noFill/>
                </a:ln>
                <a:solidFill>
                  <a:schemeClr val="tx1"/>
                </a:solidFill>
                <a:effectLst/>
                <a:latin typeface="Arial" panose="020B0604020202020204" pitchFamily="34" charset="0"/>
              </a:rPr>
              <a:t>FedAvg algorithm</a:t>
            </a:r>
            <a:r>
              <a:rPr kumimoji="0" lang="en-US" altLang="en-US" sz="2000" b="0" i="0" u="none" strike="noStrike" cap="none" normalizeH="0" baseline="0" dirty="0">
                <a:ln>
                  <a:noFill/>
                </a:ln>
                <a:solidFill>
                  <a:schemeClr val="tx1"/>
                </a:solidFill>
                <a:effectLst/>
                <a:latin typeface="Arial" panose="020B0604020202020204" pitchFamily="34" charset="0"/>
              </a:rPr>
              <a:t> to combine the weights, with more weight given to larger datasets.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indent="-342900" algn="just" defTabSz="914400" eaLnBrk="0" fontAlgn="base" hangingPunct="0">
              <a:spcBef>
                <a:spcPct val="0"/>
              </a:spcBef>
              <a:spcAft>
                <a:spcPct val="0"/>
              </a:spcAft>
              <a:buFont typeface="+mj-lt"/>
              <a:buAutoNum type="arabicPeriod"/>
            </a:pPr>
            <a:r>
              <a:rPr kumimoji="0" lang="en-US" altLang="en-US" sz="2000" b="1" i="0" u="none" strike="noStrike" cap="none" normalizeH="0" baseline="0" dirty="0">
                <a:ln>
                  <a:noFill/>
                </a:ln>
                <a:solidFill>
                  <a:schemeClr val="tx1"/>
                </a:solidFill>
                <a:effectLst/>
                <a:latin typeface="Arial" panose="020B0604020202020204" pitchFamily="34" charset="0"/>
              </a:rPr>
              <a:t>Global Model Update</a:t>
            </a:r>
            <a:r>
              <a:rPr kumimoji="0" lang="en-US" altLang="en-US" sz="2000" b="0" i="0" u="none" strike="noStrike" cap="none" normalizeH="0" baseline="0" dirty="0">
                <a:ln>
                  <a:noFill/>
                </a:ln>
                <a:solidFill>
                  <a:schemeClr val="tx1"/>
                </a:solidFill>
                <a:effectLst/>
                <a:latin typeface="Arial" panose="020B0604020202020204" pitchFamily="34" charset="0"/>
              </a:rPr>
              <a:t>: The global model is updated using the aggregated weights.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Model Distribution</a:t>
            </a:r>
            <a:r>
              <a:rPr kumimoji="0" lang="en-US" altLang="en-US" sz="2000" b="0" i="0" u="none" strike="noStrike" cap="none" normalizeH="0" baseline="0" dirty="0">
                <a:ln>
                  <a:noFill/>
                </a:ln>
                <a:solidFill>
                  <a:schemeClr val="tx1"/>
                </a:solidFill>
                <a:effectLst/>
                <a:latin typeface="Arial" panose="020B0604020202020204" pitchFamily="34" charset="0"/>
              </a:rPr>
              <a:t>: The updated global model is sent back to all clients for the next round.</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Repeat</a:t>
            </a:r>
            <a:r>
              <a:rPr kumimoji="0" lang="en-US" altLang="en-US" sz="2000" b="0" i="0" u="none" strike="noStrike" cap="none" normalizeH="0" baseline="0" dirty="0">
                <a:ln>
                  <a:noFill/>
                </a:ln>
                <a:solidFill>
                  <a:schemeClr val="tx1"/>
                </a:solidFill>
                <a:effectLst/>
                <a:latin typeface="Arial" panose="020B0604020202020204" pitchFamily="34" charset="0"/>
              </a:rPr>
              <a:t>: This process is repeated over multiple rounds to improve the model continuously. </a:t>
            </a:r>
          </a:p>
        </p:txBody>
      </p:sp>
    </p:spTree>
    <p:extLst>
      <p:ext uri="{BB962C8B-B14F-4D97-AF65-F5344CB8AC3E}">
        <p14:creationId xmlns:p14="http://schemas.microsoft.com/office/powerpoint/2010/main" val="890731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A57A4-12B7-90BC-8DCC-189B99552D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F80AF8-4733-14CD-DD29-AE6FDD5DC2BC}"/>
              </a:ext>
            </a:extLst>
          </p:cNvPr>
          <p:cNvSpPr>
            <a:spLocks noGrp="1"/>
          </p:cNvSpPr>
          <p:nvPr>
            <p:ph type="title"/>
          </p:nvPr>
        </p:nvSpPr>
        <p:spPr>
          <a:xfrm>
            <a:off x="-85983" y="536197"/>
            <a:ext cx="4191000" cy="790719"/>
          </a:xfrm>
        </p:spPr>
        <p:txBody>
          <a:bodyPr>
            <a:normAutofit/>
          </a:bodyPr>
          <a:lstStyle/>
          <a:p>
            <a:pPr algn="ctr"/>
            <a:r>
              <a:rPr kumimoji="0" lang="en-US" altLang="en-US" sz="2400" b="1" i="0" u="none" strike="noStrike" cap="none" normalizeH="0" baseline="0" dirty="0" err="1">
                <a:ln>
                  <a:noFill/>
                </a:ln>
                <a:solidFill>
                  <a:schemeClr val="tx1"/>
                </a:solidFill>
                <a:effectLst/>
                <a:latin typeface="Arial" panose="020B0604020202020204" pitchFamily="34" charset="0"/>
              </a:rPr>
              <a:t>FedAvg</a:t>
            </a:r>
            <a:r>
              <a:rPr kumimoji="0" lang="en-US" altLang="en-US" sz="2400" b="1" i="0" u="none" strike="noStrike" cap="none" normalizeH="0" baseline="0" dirty="0">
                <a:ln>
                  <a:noFill/>
                </a:ln>
                <a:solidFill>
                  <a:schemeClr val="tx1"/>
                </a:solidFill>
                <a:effectLst/>
                <a:latin typeface="Arial" panose="020B0604020202020204" pitchFamily="34" charset="0"/>
              </a:rPr>
              <a:t> algorithm</a:t>
            </a:r>
            <a:endParaRPr lang="en-IN" sz="2400" b="1" u="sng" dirty="0">
              <a:latin typeface="+mn-lt"/>
            </a:endParaRPr>
          </a:p>
        </p:txBody>
      </p:sp>
      <p:sp>
        <p:nvSpPr>
          <p:cNvPr id="3" name="Rectangle 2">
            <a:extLst>
              <a:ext uri="{FF2B5EF4-FFF2-40B4-BE49-F238E27FC236}">
                <a16:creationId xmlns:a16="http://schemas.microsoft.com/office/drawing/2014/main" id="{F1DD92E0-48D3-2C41-6F17-6A34494F63BF}"/>
              </a:ext>
            </a:extLst>
          </p:cNvPr>
          <p:cNvSpPr/>
          <p:nvPr/>
        </p:nvSpPr>
        <p:spPr>
          <a:xfrm>
            <a:off x="134014" y="192024"/>
            <a:ext cx="11739716" cy="642262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1">
            <a:extLst>
              <a:ext uri="{FF2B5EF4-FFF2-40B4-BE49-F238E27FC236}">
                <a16:creationId xmlns:a16="http://schemas.microsoft.com/office/drawing/2014/main" id="{D1646293-8365-E231-DF10-F22082E1B676}"/>
              </a:ext>
            </a:extLst>
          </p:cNvPr>
          <p:cNvSpPr>
            <a:spLocks noChangeArrowheads="1"/>
          </p:cNvSpPr>
          <p:nvPr/>
        </p:nvSpPr>
        <p:spPr bwMode="auto">
          <a:xfrm>
            <a:off x="606552" y="1517072"/>
            <a:ext cx="1126717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initialize global model θ₀</a:t>
            </a:r>
          </a:p>
          <a:p>
            <a:pPr marR="0" lvl="0" algn="just"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for each round t = 1, 2, ..., T:</a:t>
            </a: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Server:</a:t>
            </a: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1. choose a random set of clients</a:t>
            </a: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2. send the current model to these clients</a:t>
            </a:r>
          </a:p>
          <a:p>
            <a:pPr marR="0" lvl="0" algn="just"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Each Client:</a:t>
            </a: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1. receive the model from the server</a:t>
            </a: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2. train the model on their local data</a:t>
            </a: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3. send the updated model back to the server</a:t>
            </a:r>
          </a:p>
          <a:p>
            <a:pPr marR="0" lvl="0" algn="just"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Server:</a:t>
            </a: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1. average the models from the clients to create a new global model</a:t>
            </a:r>
          </a:p>
        </p:txBody>
      </p:sp>
    </p:spTree>
    <p:extLst>
      <p:ext uri="{BB962C8B-B14F-4D97-AF65-F5344CB8AC3E}">
        <p14:creationId xmlns:p14="http://schemas.microsoft.com/office/powerpoint/2010/main" val="1440668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B092-0CB6-3859-B0D9-9791E7D45EF8}"/>
              </a:ext>
            </a:extLst>
          </p:cNvPr>
          <p:cNvSpPr>
            <a:spLocks noGrp="1"/>
          </p:cNvSpPr>
          <p:nvPr>
            <p:ph type="title"/>
          </p:nvPr>
        </p:nvSpPr>
        <p:spPr>
          <a:xfrm>
            <a:off x="838200" y="365125"/>
            <a:ext cx="10515600" cy="649859"/>
          </a:xfrm>
        </p:spPr>
        <p:txBody>
          <a:bodyPr>
            <a:normAutofit/>
          </a:bodyPr>
          <a:lstStyle/>
          <a:p>
            <a:pPr algn="ctr"/>
            <a:r>
              <a:rPr lang="en-IN" sz="3000" b="1" u="sng" dirty="0">
                <a:latin typeface="+mn-lt"/>
              </a:rPr>
              <a:t>MODULE-4</a:t>
            </a:r>
          </a:p>
        </p:txBody>
      </p:sp>
      <p:sp>
        <p:nvSpPr>
          <p:cNvPr id="3" name="Rectangle 2">
            <a:extLst>
              <a:ext uri="{FF2B5EF4-FFF2-40B4-BE49-F238E27FC236}">
                <a16:creationId xmlns:a16="http://schemas.microsoft.com/office/drawing/2014/main" id="{4AA25FB8-253C-54FB-B269-01C3A5E212FF}"/>
              </a:ext>
            </a:extLst>
          </p:cNvPr>
          <p:cNvSpPr/>
          <p:nvPr/>
        </p:nvSpPr>
        <p:spPr>
          <a:xfrm>
            <a:off x="143158" y="243348"/>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681B8DE-73E6-A8D4-7E50-289679237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74" y="1136761"/>
            <a:ext cx="10805652" cy="4842589"/>
          </a:xfrm>
          <a:prstGeom prst="rect">
            <a:avLst/>
          </a:prstGeom>
        </p:spPr>
      </p:pic>
    </p:spTree>
    <p:extLst>
      <p:ext uri="{BB962C8B-B14F-4D97-AF65-F5344CB8AC3E}">
        <p14:creationId xmlns:p14="http://schemas.microsoft.com/office/powerpoint/2010/main" val="373013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2CC742-5BD1-047E-707E-559BFE9054A5}"/>
              </a:ext>
            </a:extLst>
          </p:cNvPr>
          <p:cNvSpPr txBox="1"/>
          <p:nvPr/>
        </p:nvSpPr>
        <p:spPr>
          <a:xfrm>
            <a:off x="904568" y="460421"/>
            <a:ext cx="10382864" cy="553998"/>
          </a:xfrm>
          <a:prstGeom prst="rect">
            <a:avLst/>
          </a:prstGeom>
          <a:noFill/>
        </p:spPr>
        <p:txBody>
          <a:bodyPr wrap="square" rtlCol="0">
            <a:spAutoFit/>
          </a:bodyPr>
          <a:lstStyle/>
          <a:p>
            <a:pPr algn="ctr"/>
            <a:r>
              <a:rPr lang="en-IN" sz="3000" b="1" u="sng" dirty="0"/>
              <a:t>PROBLEM STATEMENT</a:t>
            </a:r>
          </a:p>
        </p:txBody>
      </p:sp>
      <p:sp>
        <p:nvSpPr>
          <p:cNvPr id="2" name="TextBox 1">
            <a:extLst>
              <a:ext uri="{FF2B5EF4-FFF2-40B4-BE49-F238E27FC236}">
                <a16:creationId xmlns:a16="http://schemas.microsoft.com/office/drawing/2014/main" id="{A0335C2D-0E9B-FA71-04D4-214D9BF715F6}"/>
              </a:ext>
            </a:extLst>
          </p:cNvPr>
          <p:cNvSpPr txBox="1"/>
          <p:nvPr/>
        </p:nvSpPr>
        <p:spPr>
          <a:xfrm>
            <a:off x="1101213" y="1484671"/>
            <a:ext cx="10186219"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 Intelligent Transportation Systems (ITS) and vehicular networks face significant security threats, including zero-day attacks, due to insufficient real-time data on emerging threats.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 AI-based security solutions have limitations as they require data sharing, which raises privacy concerns when dealing with sensitive information in ITS.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Our project proposes a framework to allow secure, decentralized collaboration between vehicles for intrusion detection, ensuring privacy and system reliability.</a:t>
            </a:r>
          </a:p>
          <a:p>
            <a:pPr marL="342900" indent="-342900">
              <a:buFont typeface="Wingdings" panose="05000000000000000000" pitchFamily="2" charset="2"/>
              <a:buChar char="Ø"/>
            </a:pPr>
            <a:endParaRPr lang="en-IN" sz="2000" dirty="0"/>
          </a:p>
        </p:txBody>
      </p:sp>
      <p:sp>
        <p:nvSpPr>
          <p:cNvPr id="3" name="Rectangle 2">
            <a:extLst>
              <a:ext uri="{FF2B5EF4-FFF2-40B4-BE49-F238E27FC236}">
                <a16:creationId xmlns:a16="http://schemas.microsoft.com/office/drawing/2014/main" id="{6F0DA79E-7E16-D0D8-D399-DED736344454}"/>
              </a:ext>
            </a:extLst>
          </p:cNvPr>
          <p:cNvSpPr/>
          <p:nvPr/>
        </p:nvSpPr>
        <p:spPr>
          <a:xfrm>
            <a:off x="216310" y="226143"/>
            <a:ext cx="11739716" cy="64008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22887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AC75-94A9-C33B-5A53-4BB3333CB31B}"/>
              </a:ext>
            </a:extLst>
          </p:cNvPr>
          <p:cNvSpPr>
            <a:spLocks noGrp="1"/>
          </p:cNvSpPr>
          <p:nvPr>
            <p:ph type="title"/>
          </p:nvPr>
        </p:nvSpPr>
        <p:spPr>
          <a:xfrm>
            <a:off x="838200" y="365125"/>
            <a:ext cx="10515600" cy="631571"/>
          </a:xfrm>
        </p:spPr>
        <p:txBody>
          <a:bodyPr>
            <a:normAutofit/>
          </a:bodyPr>
          <a:lstStyle/>
          <a:p>
            <a:pPr algn="ctr"/>
            <a:r>
              <a:rPr lang="en-IN" sz="3000" b="1" u="sng" dirty="0">
                <a:latin typeface="+mn-lt"/>
              </a:rPr>
              <a:t>MODULE-5</a:t>
            </a:r>
          </a:p>
        </p:txBody>
      </p:sp>
      <p:sp>
        <p:nvSpPr>
          <p:cNvPr id="3" name="Rectangle 2">
            <a:extLst>
              <a:ext uri="{FF2B5EF4-FFF2-40B4-BE49-F238E27FC236}">
                <a16:creationId xmlns:a16="http://schemas.microsoft.com/office/drawing/2014/main" id="{DA107000-8571-51C0-2577-8E9543DE1ED0}"/>
              </a:ext>
            </a:extLst>
          </p:cNvPr>
          <p:cNvSpPr/>
          <p:nvPr/>
        </p:nvSpPr>
        <p:spPr>
          <a:xfrm>
            <a:off x="134014" y="192024"/>
            <a:ext cx="11739716" cy="642262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7753F9D-965B-F9AE-971E-39A609485AAF}"/>
              </a:ext>
            </a:extLst>
          </p:cNvPr>
          <p:cNvSpPr txBox="1"/>
          <p:nvPr/>
        </p:nvSpPr>
        <p:spPr>
          <a:xfrm>
            <a:off x="318270" y="996696"/>
            <a:ext cx="6094476" cy="1384995"/>
          </a:xfrm>
          <a:prstGeom prst="rect">
            <a:avLst/>
          </a:prstGeom>
          <a:noFill/>
        </p:spPr>
        <p:txBody>
          <a:bodyPr wrap="square">
            <a:spAutoFit/>
          </a:bodyPr>
          <a:lstStyle/>
          <a:p>
            <a:r>
              <a:rPr lang="en-IN" sz="2800" b="1" dirty="0"/>
              <a:t>User Interface : </a:t>
            </a:r>
          </a:p>
          <a:p>
            <a:endParaRPr lang="en-IN" sz="1400" b="1" dirty="0"/>
          </a:p>
          <a:p>
            <a:r>
              <a:rPr lang="en-IN" sz="2000" b="1" dirty="0"/>
              <a:t> Library used : </a:t>
            </a:r>
            <a:r>
              <a:rPr lang="en-IN" sz="2000" b="1" dirty="0" err="1"/>
              <a:t>Tkinter</a:t>
            </a:r>
            <a:endParaRPr lang="en-IN" sz="2000" b="1" dirty="0"/>
          </a:p>
          <a:p>
            <a:endParaRPr lang="en-IN" sz="2000" dirty="0"/>
          </a:p>
        </p:txBody>
      </p:sp>
      <p:sp>
        <p:nvSpPr>
          <p:cNvPr id="5" name="Rectangle 2">
            <a:extLst>
              <a:ext uri="{FF2B5EF4-FFF2-40B4-BE49-F238E27FC236}">
                <a16:creationId xmlns:a16="http://schemas.microsoft.com/office/drawing/2014/main" id="{C2E3A771-D5D9-724D-15CA-0CFEC61B8493}"/>
              </a:ext>
            </a:extLst>
          </p:cNvPr>
          <p:cNvSpPr>
            <a:spLocks noChangeArrowheads="1"/>
          </p:cNvSpPr>
          <p:nvPr/>
        </p:nvSpPr>
        <p:spPr bwMode="auto">
          <a:xfrm>
            <a:off x="279282" y="2187370"/>
            <a:ext cx="1144917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0" i="0" dirty="0">
                <a:solidFill>
                  <a:srgbClr val="202124"/>
                </a:solidFill>
                <a:effectLst/>
                <a:latin typeface="Arial" panose="020B0604020202020204" pitchFamily="34" charset="0"/>
                <a:cs typeface="Arial" panose="020B0604020202020204" pitchFamily="34" charset="0"/>
              </a:rPr>
              <a:t>Main Window: The primary container for all other GUI elements.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b="0" i="0" dirty="0">
              <a:solidFill>
                <a:srgbClr val="202124"/>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0" i="0" dirty="0">
                <a:solidFill>
                  <a:srgbClr val="202124"/>
                </a:solidFill>
                <a:effectLst/>
                <a:latin typeface="Arial" panose="020B0604020202020204" pitchFamily="34" charset="0"/>
                <a:cs typeface="Arial" panose="020B0604020202020204" pitchFamily="34" charset="0"/>
              </a:rPr>
              <a:t>Widgets: Building blocks like buttons, labels, and text fields.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b="0" i="0" dirty="0">
              <a:solidFill>
                <a:srgbClr val="202124"/>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0" i="0" dirty="0">
                <a:solidFill>
                  <a:srgbClr val="202124"/>
                </a:solidFill>
                <a:effectLst/>
                <a:latin typeface="Arial" panose="020B0604020202020204" pitchFamily="34" charset="0"/>
                <a:cs typeface="Arial" panose="020B0604020202020204" pitchFamily="34" charset="0"/>
              </a:rPr>
              <a:t>Layout Managers: Control how widgets are arranged in the main window.</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b="0" i="0" dirty="0">
              <a:solidFill>
                <a:srgbClr val="202124"/>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0" i="0" dirty="0">
                <a:solidFill>
                  <a:srgbClr val="202124"/>
                </a:solidFill>
                <a:effectLst/>
                <a:latin typeface="Arial" panose="020B0604020202020204" pitchFamily="34" charset="0"/>
                <a:cs typeface="Arial" panose="020B0604020202020204" pitchFamily="34" charset="0"/>
              </a:rPr>
              <a:t>Event Loop: Keeps the application running, waiting for user interactions.</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7918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AC75-94A9-C33B-5A53-4BB3333CB31B}"/>
              </a:ext>
            </a:extLst>
          </p:cNvPr>
          <p:cNvSpPr>
            <a:spLocks noGrp="1"/>
          </p:cNvSpPr>
          <p:nvPr>
            <p:ph type="title"/>
          </p:nvPr>
        </p:nvSpPr>
        <p:spPr>
          <a:xfrm>
            <a:off x="838200" y="365125"/>
            <a:ext cx="10515600" cy="631571"/>
          </a:xfrm>
        </p:spPr>
        <p:txBody>
          <a:bodyPr>
            <a:normAutofit/>
          </a:bodyPr>
          <a:lstStyle/>
          <a:p>
            <a:pPr algn="ctr"/>
            <a:r>
              <a:rPr lang="en-IN" sz="3000" b="1" u="sng" dirty="0">
                <a:latin typeface="+mn-lt"/>
              </a:rPr>
              <a:t>MODULE-5</a:t>
            </a:r>
          </a:p>
        </p:txBody>
      </p:sp>
      <p:sp>
        <p:nvSpPr>
          <p:cNvPr id="3" name="Rectangle 2">
            <a:extLst>
              <a:ext uri="{FF2B5EF4-FFF2-40B4-BE49-F238E27FC236}">
                <a16:creationId xmlns:a16="http://schemas.microsoft.com/office/drawing/2014/main" id="{DA107000-8571-51C0-2577-8E9543DE1ED0}"/>
              </a:ext>
            </a:extLst>
          </p:cNvPr>
          <p:cNvSpPr/>
          <p:nvPr/>
        </p:nvSpPr>
        <p:spPr>
          <a:xfrm>
            <a:off x="134014" y="192024"/>
            <a:ext cx="11739716" cy="642262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diagram of a python flask&#10;&#10;Description automatically generated">
            <a:extLst>
              <a:ext uri="{FF2B5EF4-FFF2-40B4-BE49-F238E27FC236}">
                <a16:creationId xmlns:a16="http://schemas.microsoft.com/office/drawing/2014/main" id="{0D789325-19AB-4344-D02E-4941B3810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32" y="1584446"/>
            <a:ext cx="11003280" cy="4586992"/>
          </a:xfrm>
          <a:prstGeom prst="rect">
            <a:avLst/>
          </a:prstGeom>
        </p:spPr>
      </p:pic>
    </p:spTree>
    <p:extLst>
      <p:ext uri="{BB962C8B-B14F-4D97-AF65-F5344CB8AC3E}">
        <p14:creationId xmlns:p14="http://schemas.microsoft.com/office/powerpoint/2010/main" val="2552688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B58D7-E6BF-7704-1356-CEF08FDB1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46D25-9D5D-A1E4-54FF-045B68B1BFA3}"/>
              </a:ext>
            </a:extLst>
          </p:cNvPr>
          <p:cNvSpPr>
            <a:spLocks noGrp="1"/>
          </p:cNvSpPr>
          <p:nvPr>
            <p:ph type="title"/>
          </p:nvPr>
        </p:nvSpPr>
        <p:spPr>
          <a:xfrm>
            <a:off x="838200" y="365125"/>
            <a:ext cx="10515600" cy="631571"/>
          </a:xfrm>
        </p:spPr>
        <p:txBody>
          <a:bodyPr>
            <a:normAutofit/>
          </a:bodyPr>
          <a:lstStyle/>
          <a:p>
            <a:pPr algn="ctr"/>
            <a:r>
              <a:rPr lang="en-IN" sz="3000" b="1" u="sng" dirty="0">
                <a:latin typeface="+mn-lt"/>
              </a:rPr>
              <a:t>MODULE-5</a:t>
            </a:r>
          </a:p>
        </p:txBody>
      </p:sp>
      <p:sp>
        <p:nvSpPr>
          <p:cNvPr id="3" name="Rectangle 2">
            <a:extLst>
              <a:ext uri="{FF2B5EF4-FFF2-40B4-BE49-F238E27FC236}">
                <a16:creationId xmlns:a16="http://schemas.microsoft.com/office/drawing/2014/main" id="{E2B01F69-DFF8-54C6-348A-FD8160275E59}"/>
              </a:ext>
            </a:extLst>
          </p:cNvPr>
          <p:cNvSpPr/>
          <p:nvPr/>
        </p:nvSpPr>
        <p:spPr>
          <a:xfrm>
            <a:off x="134014" y="192024"/>
            <a:ext cx="11739716" cy="642262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10;&#10;Description automatically generated">
            <a:extLst>
              <a:ext uri="{FF2B5EF4-FFF2-40B4-BE49-F238E27FC236}">
                <a16:creationId xmlns:a16="http://schemas.microsoft.com/office/drawing/2014/main" id="{EC90DBFE-4A75-BCAB-407A-66B5CCD77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12839"/>
            <a:ext cx="10515600" cy="4639906"/>
          </a:xfrm>
          <a:prstGeom prst="rect">
            <a:avLst/>
          </a:prstGeom>
        </p:spPr>
      </p:pic>
    </p:spTree>
    <p:extLst>
      <p:ext uri="{BB962C8B-B14F-4D97-AF65-F5344CB8AC3E}">
        <p14:creationId xmlns:p14="http://schemas.microsoft.com/office/powerpoint/2010/main" val="2957156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246D0C-9398-099E-A552-1DBF5C8CCB46}"/>
              </a:ext>
            </a:extLst>
          </p:cNvPr>
          <p:cNvSpPr txBox="1"/>
          <p:nvPr/>
        </p:nvSpPr>
        <p:spPr>
          <a:xfrm>
            <a:off x="545690" y="450636"/>
            <a:ext cx="11100620" cy="553998"/>
          </a:xfrm>
          <a:prstGeom prst="rect">
            <a:avLst/>
          </a:prstGeom>
          <a:noFill/>
        </p:spPr>
        <p:txBody>
          <a:bodyPr wrap="square" rtlCol="0">
            <a:spAutoFit/>
          </a:bodyPr>
          <a:lstStyle/>
          <a:p>
            <a:pPr algn="ctr"/>
            <a:r>
              <a:rPr lang="en-IN" sz="3000" b="1" u="sng" dirty="0"/>
              <a:t>DATASET</a:t>
            </a:r>
          </a:p>
        </p:txBody>
      </p:sp>
      <p:sp>
        <p:nvSpPr>
          <p:cNvPr id="5" name="TextBox 4">
            <a:extLst>
              <a:ext uri="{FF2B5EF4-FFF2-40B4-BE49-F238E27FC236}">
                <a16:creationId xmlns:a16="http://schemas.microsoft.com/office/drawing/2014/main" id="{92AE7FBE-0759-69D2-2151-7F75F543E44F}"/>
              </a:ext>
            </a:extLst>
          </p:cNvPr>
          <p:cNvSpPr txBox="1"/>
          <p:nvPr/>
        </p:nvSpPr>
        <p:spPr>
          <a:xfrm>
            <a:off x="545690" y="1004634"/>
            <a:ext cx="11385754" cy="6309420"/>
          </a:xfrm>
          <a:prstGeom prst="rect">
            <a:avLst/>
          </a:prstGeom>
          <a:noFill/>
        </p:spPr>
        <p:txBody>
          <a:bodyPr wrap="square" rtlCol="0">
            <a:spAutoFit/>
          </a:bodyPr>
          <a:lstStyle/>
          <a:p>
            <a:pPr algn="just"/>
            <a:r>
              <a:rPr lang="en-US" sz="2800" b="1" dirty="0"/>
              <a:t>UNSW NB-15 </a:t>
            </a:r>
          </a:p>
          <a:p>
            <a:pPr algn="just"/>
            <a:endParaRPr lang="en-US" sz="2800" b="1" dirty="0"/>
          </a:p>
          <a:p>
            <a:pPr algn="just"/>
            <a:r>
              <a:rPr lang="en-US" sz="2000" b="1" dirty="0"/>
              <a:t>Origin</a:t>
            </a:r>
            <a:r>
              <a:rPr lang="en-US" sz="2000" dirty="0"/>
              <a:t>: Developed by the University of New South Wales and the Australian Centre for Cyber Security.</a:t>
            </a:r>
          </a:p>
          <a:p>
            <a:pPr algn="just"/>
            <a:endParaRPr lang="en-US" sz="2000" b="1" dirty="0"/>
          </a:p>
          <a:p>
            <a:pPr algn="just"/>
            <a:r>
              <a:rPr lang="en-US" sz="2000" b="1" dirty="0"/>
              <a:t>Data Generation</a:t>
            </a:r>
            <a:r>
              <a:rPr lang="en-US" sz="2000" dirty="0"/>
              <a:t>: Simulated using the IXIA </a:t>
            </a:r>
            <a:r>
              <a:rPr lang="en-US" sz="2000" dirty="0" err="1"/>
              <a:t>PerfectStorm</a:t>
            </a:r>
            <a:r>
              <a:rPr lang="en-US" sz="2000" dirty="0"/>
              <a:t> tool to generate realistic network traffic, including both normal and malicious activities.</a:t>
            </a:r>
            <a:endParaRPr lang="en-US" sz="2000" b="1" dirty="0"/>
          </a:p>
          <a:p>
            <a:pPr algn="just"/>
            <a:endParaRPr lang="en-US" sz="2000" b="1" dirty="0"/>
          </a:p>
          <a:p>
            <a:r>
              <a:rPr lang="en-US" sz="2000" b="1" dirty="0"/>
              <a:t>Types of Attacks</a:t>
            </a:r>
            <a:r>
              <a:rPr lang="en-US" sz="2000" dirty="0"/>
              <a:t>: Features 9 attack categories, including:</a:t>
            </a:r>
          </a:p>
          <a:p>
            <a:r>
              <a:rPr lang="en-US" sz="2000" dirty="0"/>
              <a:t>[Denial of Service (DoS),Backdoor,Exploits,Fuzzers,Generic,Reconnaissance,Shellcode,Worms,Analysis]</a:t>
            </a:r>
          </a:p>
          <a:p>
            <a:endParaRPr lang="en-US" sz="2000" dirty="0"/>
          </a:p>
          <a:p>
            <a:r>
              <a:rPr lang="en-US" sz="2000" b="1" dirty="0"/>
              <a:t>Features</a:t>
            </a:r>
            <a:r>
              <a:rPr lang="en-US" sz="2000" dirty="0"/>
              <a:t>: Consists of 49 attributes, including:</a:t>
            </a:r>
          </a:p>
          <a:p>
            <a:pPr>
              <a:buFont typeface="Arial" panose="020B0604020202020204" pitchFamily="34" charset="0"/>
              <a:buChar char="•"/>
            </a:pPr>
            <a:r>
              <a:rPr lang="en-US" sz="2000" dirty="0"/>
              <a:t>Flow features (e.g., duration, bytes, packets)</a:t>
            </a:r>
          </a:p>
          <a:p>
            <a:pPr>
              <a:buFont typeface="Arial" panose="020B0604020202020204" pitchFamily="34" charset="0"/>
              <a:buChar char="•"/>
            </a:pPr>
            <a:r>
              <a:rPr lang="en-US" sz="2000" dirty="0"/>
              <a:t>Basic features (e.g., protocol type, service, flag)</a:t>
            </a:r>
          </a:p>
          <a:p>
            <a:pPr>
              <a:buFont typeface="Arial" panose="020B0604020202020204" pitchFamily="34" charset="0"/>
              <a:buChar char="•"/>
            </a:pPr>
            <a:r>
              <a:rPr lang="en-US" sz="2000" dirty="0"/>
              <a:t>Content features (e.g., source and destination IP addresses)</a:t>
            </a:r>
          </a:p>
          <a:p>
            <a:pPr>
              <a:buFont typeface="Arial" panose="020B0604020202020204" pitchFamily="34" charset="0"/>
              <a:buChar char="•"/>
            </a:pPr>
            <a:endParaRPr lang="en-US" sz="2000" dirty="0"/>
          </a:p>
          <a:p>
            <a:r>
              <a:rPr lang="en-IN" sz="2000" b="1" dirty="0"/>
              <a:t>Size</a:t>
            </a:r>
            <a:r>
              <a:rPr lang="en-IN" sz="2000" dirty="0"/>
              <a:t>: 2,540,044 records</a:t>
            </a:r>
            <a:endParaRPr lang="en-US" sz="2000" dirty="0"/>
          </a:p>
          <a:p>
            <a:endParaRPr lang="en-US" sz="2000" dirty="0"/>
          </a:p>
          <a:p>
            <a:pPr algn="just"/>
            <a:endParaRPr lang="en-US" sz="2000" b="1" dirty="0"/>
          </a:p>
          <a:p>
            <a:pPr algn="just"/>
            <a:endParaRPr lang="en-US" sz="2800" b="1" dirty="0"/>
          </a:p>
        </p:txBody>
      </p:sp>
      <p:sp>
        <p:nvSpPr>
          <p:cNvPr id="2" name="Rectangle 1">
            <a:extLst>
              <a:ext uri="{FF2B5EF4-FFF2-40B4-BE49-F238E27FC236}">
                <a16:creationId xmlns:a16="http://schemas.microsoft.com/office/drawing/2014/main" id="{3963FC48-BB3E-335C-6B63-F366FF6B69AE}"/>
              </a:ext>
            </a:extLst>
          </p:cNvPr>
          <p:cNvSpPr/>
          <p:nvPr/>
        </p:nvSpPr>
        <p:spPr>
          <a:xfrm>
            <a:off x="216310" y="173637"/>
            <a:ext cx="11739716" cy="645330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9023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246D0C-9398-099E-A552-1DBF5C8CCB46}"/>
              </a:ext>
            </a:extLst>
          </p:cNvPr>
          <p:cNvSpPr txBox="1"/>
          <p:nvPr/>
        </p:nvSpPr>
        <p:spPr>
          <a:xfrm>
            <a:off x="545690" y="450636"/>
            <a:ext cx="11100620" cy="553998"/>
          </a:xfrm>
          <a:prstGeom prst="rect">
            <a:avLst/>
          </a:prstGeom>
          <a:noFill/>
        </p:spPr>
        <p:txBody>
          <a:bodyPr wrap="square" rtlCol="0">
            <a:spAutoFit/>
          </a:bodyPr>
          <a:lstStyle/>
          <a:p>
            <a:pPr algn="ctr"/>
            <a:r>
              <a:rPr lang="en-IN" sz="3000" b="1" u="sng" dirty="0"/>
              <a:t>TECHNOLOGY AND TOOLS</a:t>
            </a:r>
          </a:p>
        </p:txBody>
      </p:sp>
      <p:sp>
        <p:nvSpPr>
          <p:cNvPr id="5" name="TextBox 4">
            <a:extLst>
              <a:ext uri="{FF2B5EF4-FFF2-40B4-BE49-F238E27FC236}">
                <a16:creationId xmlns:a16="http://schemas.microsoft.com/office/drawing/2014/main" id="{92AE7FBE-0759-69D2-2151-7F75F543E44F}"/>
              </a:ext>
            </a:extLst>
          </p:cNvPr>
          <p:cNvSpPr txBox="1"/>
          <p:nvPr/>
        </p:nvSpPr>
        <p:spPr>
          <a:xfrm>
            <a:off x="899652" y="1083292"/>
            <a:ext cx="11385754" cy="7171194"/>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t>Federated Learning (FL)</a:t>
            </a:r>
          </a:p>
          <a:p>
            <a:r>
              <a:rPr lang="en-US" sz="2000" b="1" dirty="0"/>
              <a:t> </a:t>
            </a:r>
          </a:p>
          <a:p>
            <a:pPr marL="342900" indent="-342900">
              <a:buFont typeface="Wingdings" panose="05000000000000000000" pitchFamily="2" charset="2"/>
              <a:buChar char="v"/>
            </a:pPr>
            <a:r>
              <a:rPr lang="en-US" sz="2000" b="1" dirty="0"/>
              <a:t>Blockchain Technology</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Python</a:t>
            </a:r>
          </a:p>
          <a:p>
            <a:endParaRPr lang="en-US" sz="2000" b="1" dirty="0"/>
          </a:p>
          <a:p>
            <a:pPr marL="342900" indent="-342900">
              <a:buFont typeface="Wingdings" panose="05000000000000000000" pitchFamily="2" charset="2"/>
              <a:buChar char="v"/>
            </a:pPr>
            <a:r>
              <a:rPr lang="en-US" sz="2000" b="1" dirty="0"/>
              <a:t>Solidity</a:t>
            </a:r>
          </a:p>
          <a:p>
            <a:endParaRPr lang="en-US" sz="2000" b="1" dirty="0"/>
          </a:p>
          <a:p>
            <a:pPr marL="342900" indent="-342900">
              <a:buFont typeface="Wingdings" panose="05000000000000000000" pitchFamily="2" charset="2"/>
              <a:buChar char="v"/>
            </a:pPr>
            <a:r>
              <a:rPr lang="en-US" sz="2000" b="1" dirty="0"/>
              <a:t>Truffle</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Node.js</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Ethereum</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Ganache</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Visual Studio Code</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dirty="0"/>
          </a:p>
        </p:txBody>
      </p:sp>
      <p:sp>
        <p:nvSpPr>
          <p:cNvPr id="2" name="Rectangle 1">
            <a:extLst>
              <a:ext uri="{FF2B5EF4-FFF2-40B4-BE49-F238E27FC236}">
                <a16:creationId xmlns:a16="http://schemas.microsoft.com/office/drawing/2014/main" id="{3963FC48-BB3E-335C-6B63-F366FF6B69AE}"/>
              </a:ext>
            </a:extLst>
          </p:cNvPr>
          <p:cNvSpPr/>
          <p:nvPr/>
        </p:nvSpPr>
        <p:spPr>
          <a:xfrm>
            <a:off x="216310" y="173637"/>
            <a:ext cx="11739716" cy="645330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5284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23355-97A3-162C-62A8-2698943E397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C302424-9A07-5620-C385-86895DA75BEE}"/>
              </a:ext>
            </a:extLst>
          </p:cNvPr>
          <p:cNvSpPr txBox="1"/>
          <p:nvPr/>
        </p:nvSpPr>
        <p:spPr>
          <a:xfrm>
            <a:off x="545690" y="450636"/>
            <a:ext cx="11100620" cy="553998"/>
          </a:xfrm>
          <a:prstGeom prst="rect">
            <a:avLst/>
          </a:prstGeom>
          <a:noFill/>
        </p:spPr>
        <p:txBody>
          <a:bodyPr wrap="square" rtlCol="0">
            <a:spAutoFit/>
          </a:bodyPr>
          <a:lstStyle/>
          <a:p>
            <a:pPr algn="ctr"/>
            <a:r>
              <a:rPr lang="en-IN" sz="3000" b="1" u="sng" dirty="0"/>
              <a:t>EVALUATION METRICS</a:t>
            </a:r>
          </a:p>
        </p:txBody>
      </p:sp>
      <p:sp>
        <p:nvSpPr>
          <p:cNvPr id="5" name="TextBox 4">
            <a:extLst>
              <a:ext uri="{FF2B5EF4-FFF2-40B4-BE49-F238E27FC236}">
                <a16:creationId xmlns:a16="http://schemas.microsoft.com/office/drawing/2014/main" id="{2E68C807-97B2-CA62-DA70-FAA816651A6E}"/>
              </a:ext>
            </a:extLst>
          </p:cNvPr>
          <p:cNvSpPr txBox="1"/>
          <p:nvPr/>
        </p:nvSpPr>
        <p:spPr>
          <a:xfrm>
            <a:off x="589936" y="1456918"/>
            <a:ext cx="11385754" cy="2862322"/>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t>Binary Classification </a:t>
            </a:r>
            <a:r>
              <a:rPr lang="en-US" sz="2000" b="1" dirty="0" err="1"/>
              <a:t>Performance:</a:t>
            </a:r>
            <a:r>
              <a:rPr lang="en-US" sz="2000" dirty="0" err="1"/>
              <a:t>The</a:t>
            </a:r>
            <a:r>
              <a:rPr lang="en-US" sz="2000" dirty="0"/>
              <a:t> ensemble model (</a:t>
            </a:r>
            <a:r>
              <a:rPr lang="en-US" sz="2000" dirty="0" err="1"/>
              <a:t>XGBoost</a:t>
            </a:r>
            <a:r>
              <a:rPr lang="en-US" sz="2000" dirty="0"/>
              <a:t>, </a:t>
            </a:r>
            <a:r>
              <a:rPr lang="en-US" sz="2000" dirty="0" err="1"/>
              <a:t>LightGBM</a:t>
            </a:r>
            <a:r>
              <a:rPr lang="en-US" sz="2000" dirty="0"/>
              <a:t>, </a:t>
            </a:r>
            <a:r>
              <a:rPr lang="en-US" sz="2000" dirty="0" err="1"/>
              <a:t>CatBoost</a:t>
            </a:r>
            <a:r>
              <a:rPr lang="en-US" sz="2000" dirty="0"/>
              <a:t>) achieved 99.95% accuracy, 99.97% precision, 99.83% recall, and 99.90% F1-score, demonstrating its effectiveness in detecting attacks in binary classification with minimal errors and strong generalization.</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dirty="0"/>
          </a:p>
        </p:txBody>
      </p:sp>
      <p:sp>
        <p:nvSpPr>
          <p:cNvPr id="2" name="Rectangle 1">
            <a:extLst>
              <a:ext uri="{FF2B5EF4-FFF2-40B4-BE49-F238E27FC236}">
                <a16:creationId xmlns:a16="http://schemas.microsoft.com/office/drawing/2014/main" id="{5A702A1E-8D37-2435-2DDF-3CA4DDF53B30}"/>
              </a:ext>
            </a:extLst>
          </p:cNvPr>
          <p:cNvSpPr/>
          <p:nvPr/>
        </p:nvSpPr>
        <p:spPr>
          <a:xfrm>
            <a:off x="216310" y="173637"/>
            <a:ext cx="11739716" cy="645330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9A435AD-2A92-D52A-357D-006285A5E4CB}"/>
              </a:ext>
            </a:extLst>
          </p:cNvPr>
          <p:cNvPicPr>
            <a:picLocks noChangeAspect="1"/>
          </p:cNvPicPr>
          <p:nvPr/>
        </p:nvPicPr>
        <p:blipFill>
          <a:blip r:embed="rId2"/>
          <a:stretch>
            <a:fillRect/>
          </a:stretch>
        </p:blipFill>
        <p:spPr>
          <a:xfrm>
            <a:off x="2326367" y="2623800"/>
            <a:ext cx="7513838" cy="3783563"/>
          </a:xfrm>
          <a:prstGeom prst="rect">
            <a:avLst/>
          </a:prstGeom>
        </p:spPr>
      </p:pic>
    </p:spTree>
    <p:extLst>
      <p:ext uri="{BB962C8B-B14F-4D97-AF65-F5344CB8AC3E}">
        <p14:creationId xmlns:p14="http://schemas.microsoft.com/office/powerpoint/2010/main" val="579838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55DC2-6B16-A591-15C2-2D3F550777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B608553-9F49-1818-A18F-18C5A9C922E3}"/>
              </a:ext>
            </a:extLst>
          </p:cNvPr>
          <p:cNvSpPr txBox="1"/>
          <p:nvPr/>
        </p:nvSpPr>
        <p:spPr>
          <a:xfrm>
            <a:off x="545690" y="450636"/>
            <a:ext cx="11100620" cy="553998"/>
          </a:xfrm>
          <a:prstGeom prst="rect">
            <a:avLst/>
          </a:prstGeom>
          <a:noFill/>
        </p:spPr>
        <p:txBody>
          <a:bodyPr wrap="square" rtlCol="0">
            <a:spAutoFit/>
          </a:bodyPr>
          <a:lstStyle/>
          <a:p>
            <a:pPr algn="ctr"/>
            <a:r>
              <a:rPr lang="en-IN" sz="3000" b="1" u="sng" dirty="0"/>
              <a:t>EVALUATION METRICS</a:t>
            </a:r>
          </a:p>
        </p:txBody>
      </p:sp>
      <p:sp>
        <p:nvSpPr>
          <p:cNvPr id="5" name="TextBox 4">
            <a:extLst>
              <a:ext uri="{FF2B5EF4-FFF2-40B4-BE49-F238E27FC236}">
                <a16:creationId xmlns:a16="http://schemas.microsoft.com/office/drawing/2014/main" id="{5CDDE87B-9B59-3787-1AC0-B1FC5FE5D438}"/>
              </a:ext>
            </a:extLst>
          </p:cNvPr>
          <p:cNvSpPr txBox="1"/>
          <p:nvPr/>
        </p:nvSpPr>
        <p:spPr>
          <a:xfrm>
            <a:off x="589936" y="1456918"/>
            <a:ext cx="11385754" cy="2862322"/>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t>Multi-Class Classification Performance:</a:t>
            </a:r>
            <a:r>
              <a:rPr lang="en-US" sz="2000" dirty="0"/>
              <a:t> The ensemble model achieved 79.93% accuracy, 73.85% precision, 70.64% recall, and 71.23% F1-score in multi-class classification, with performance challenges due to class imbalance and the complexity of distinguishing similar attack types.</a:t>
            </a: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b="1" dirty="0"/>
          </a:p>
          <a:p>
            <a:endParaRPr lang="en-US" sz="2000" b="1" dirty="0"/>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endParaRPr lang="en-US" sz="2000" dirty="0"/>
          </a:p>
        </p:txBody>
      </p:sp>
      <p:sp>
        <p:nvSpPr>
          <p:cNvPr id="2" name="Rectangle 1">
            <a:extLst>
              <a:ext uri="{FF2B5EF4-FFF2-40B4-BE49-F238E27FC236}">
                <a16:creationId xmlns:a16="http://schemas.microsoft.com/office/drawing/2014/main" id="{18EB632B-200D-F6E7-2114-8BB5C05D8EBB}"/>
              </a:ext>
            </a:extLst>
          </p:cNvPr>
          <p:cNvSpPr/>
          <p:nvPr/>
        </p:nvSpPr>
        <p:spPr>
          <a:xfrm>
            <a:off x="216310" y="173637"/>
            <a:ext cx="11739716" cy="645330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E2A4327-E0DE-40FE-FE53-3189101EE6AD}"/>
              </a:ext>
            </a:extLst>
          </p:cNvPr>
          <p:cNvPicPr>
            <a:picLocks noChangeAspect="1"/>
          </p:cNvPicPr>
          <p:nvPr/>
        </p:nvPicPr>
        <p:blipFill>
          <a:blip r:embed="rId2"/>
          <a:stretch>
            <a:fillRect/>
          </a:stretch>
        </p:blipFill>
        <p:spPr>
          <a:xfrm>
            <a:off x="1991378" y="2501318"/>
            <a:ext cx="7536080" cy="3794763"/>
          </a:xfrm>
          <a:prstGeom prst="rect">
            <a:avLst/>
          </a:prstGeom>
        </p:spPr>
      </p:pic>
    </p:spTree>
    <p:extLst>
      <p:ext uri="{BB962C8B-B14F-4D97-AF65-F5344CB8AC3E}">
        <p14:creationId xmlns:p14="http://schemas.microsoft.com/office/powerpoint/2010/main" val="146066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99034-8111-1C19-1AD4-5A2C8E6CCD9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6B7BF8A-3C36-0544-4A2E-76F8BAE090B0}"/>
              </a:ext>
            </a:extLst>
          </p:cNvPr>
          <p:cNvSpPr txBox="1"/>
          <p:nvPr/>
        </p:nvSpPr>
        <p:spPr>
          <a:xfrm>
            <a:off x="545690" y="450636"/>
            <a:ext cx="11100620" cy="553998"/>
          </a:xfrm>
          <a:prstGeom prst="rect">
            <a:avLst/>
          </a:prstGeom>
          <a:noFill/>
        </p:spPr>
        <p:txBody>
          <a:bodyPr wrap="square" rtlCol="0">
            <a:spAutoFit/>
          </a:bodyPr>
          <a:lstStyle/>
          <a:p>
            <a:pPr algn="ctr"/>
            <a:r>
              <a:rPr lang="en-IN" sz="3000" b="1" u="sng" dirty="0"/>
              <a:t>EVALUATION METRICS</a:t>
            </a:r>
          </a:p>
        </p:txBody>
      </p:sp>
      <p:sp>
        <p:nvSpPr>
          <p:cNvPr id="2" name="Rectangle 1">
            <a:extLst>
              <a:ext uri="{FF2B5EF4-FFF2-40B4-BE49-F238E27FC236}">
                <a16:creationId xmlns:a16="http://schemas.microsoft.com/office/drawing/2014/main" id="{5F8F8302-C489-E56D-2FF9-202A6F7E01C7}"/>
              </a:ext>
            </a:extLst>
          </p:cNvPr>
          <p:cNvSpPr/>
          <p:nvPr/>
        </p:nvSpPr>
        <p:spPr>
          <a:xfrm>
            <a:off x="216310" y="173637"/>
            <a:ext cx="11739716" cy="645330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79AD755-597B-AB31-7B18-88BF79A3B9F7}"/>
              </a:ext>
            </a:extLst>
          </p:cNvPr>
          <p:cNvPicPr>
            <a:picLocks noChangeAspect="1"/>
          </p:cNvPicPr>
          <p:nvPr/>
        </p:nvPicPr>
        <p:blipFill>
          <a:blip r:embed="rId2"/>
          <a:stretch>
            <a:fillRect/>
          </a:stretch>
        </p:blipFill>
        <p:spPr>
          <a:xfrm>
            <a:off x="1988056" y="1004634"/>
            <a:ext cx="8473468" cy="5091763"/>
          </a:xfrm>
          <a:prstGeom prst="rect">
            <a:avLst/>
          </a:prstGeom>
        </p:spPr>
      </p:pic>
      <p:sp>
        <p:nvSpPr>
          <p:cNvPr id="8" name="TextBox 7">
            <a:extLst>
              <a:ext uri="{FF2B5EF4-FFF2-40B4-BE49-F238E27FC236}">
                <a16:creationId xmlns:a16="http://schemas.microsoft.com/office/drawing/2014/main" id="{D24EB43E-85AF-508A-2163-8011230646AE}"/>
              </a:ext>
            </a:extLst>
          </p:cNvPr>
          <p:cNvSpPr txBox="1"/>
          <p:nvPr/>
        </p:nvSpPr>
        <p:spPr>
          <a:xfrm>
            <a:off x="4458928" y="6177003"/>
            <a:ext cx="3868995" cy="369332"/>
          </a:xfrm>
          <a:prstGeom prst="rect">
            <a:avLst/>
          </a:prstGeom>
          <a:noFill/>
        </p:spPr>
        <p:txBody>
          <a:bodyPr wrap="square" rtlCol="0">
            <a:spAutoFit/>
          </a:bodyPr>
          <a:lstStyle/>
          <a:p>
            <a:r>
              <a:rPr lang="en-US" sz="1800" b="1" i="0" u="none" strike="noStrike" baseline="0" dirty="0" err="1">
                <a:latin typeface="NimbusRomNo9L-Medi"/>
              </a:rPr>
              <a:t>Accuracy,Precison,Recall</a:t>
            </a:r>
            <a:r>
              <a:rPr lang="en-US" sz="1800" b="1" i="0" u="none" strike="noStrike" baseline="0" dirty="0">
                <a:latin typeface="NimbusRomNo9L-Medi"/>
              </a:rPr>
              <a:t> and F1 score</a:t>
            </a:r>
            <a:endParaRPr lang="en-IN" b="1" dirty="0"/>
          </a:p>
        </p:txBody>
      </p:sp>
    </p:spTree>
    <p:extLst>
      <p:ext uri="{BB962C8B-B14F-4D97-AF65-F5344CB8AC3E}">
        <p14:creationId xmlns:p14="http://schemas.microsoft.com/office/powerpoint/2010/main" val="4198254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377759-CC65-0353-EA93-1F7B16660764}"/>
              </a:ext>
            </a:extLst>
          </p:cNvPr>
          <p:cNvSpPr txBox="1"/>
          <p:nvPr/>
        </p:nvSpPr>
        <p:spPr>
          <a:xfrm>
            <a:off x="776748" y="324465"/>
            <a:ext cx="10618839" cy="553998"/>
          </a:xfrm>
          <a:prstGeom prst="rect">
            <a:avLst/>
          </a:prstGeom>
          <a:noFill/>
        </p:spPr>
        <p:txBody>
          <a:bodyPr wrap="square" rtlCol="0">
            <a:spAutoFit/>
          </a:bodyPr>
          <a:lstStyle/>
          <a:p>
            <a:pPr algn="ctr"/>
            <a:r>
              <a:rPr lang="en-IN" sz="3000" b="1" u="sng" dirty="0"/>
              <a:t>REFERENCES</a:t>
            </a:r>
          </a:p>
        </p:txBody>
      </p:sp>
      <p:sp>
        <p:nvSpPr>
          <p:cNvPr id="5" name="TextBox 4">
            <a:extLst>
              <a:ext uri="{FF2B5EF4-FFF2-40B4-BE49-F238E27FC236}">
                <a16:creationId xmlns:a16="http://schemas.microsoft.com/office/drawing/2014/main" id="{AFEB1004-5D2A-AE57-AFDE-4544CE62EAA5}"/>
              </a:ext>
            </a:extLst>
          </p:cNvPr>
          <p:cNvSpPr txBox="1"/>
          <p:nvPr/>
        </p:nvSpPr>
        <p:spPr>
          <a:xfrm>
            <a:off x="619431" y="1140542"/>
            <a:ext cx="10933471" cy="4801314"/>
          </a:xfrm>
          <a:prstGeom prst="rect">
            <a:avLst/>
          </a:prstGeom>
          <a:noFill/>
        </p:spPr>
        <p:txBody>
          <a:bodyPr wrap="square" rtlCol="0">
            <a:spAutoFit/>
          </a:bodyPr>
          <a:lstStyle/>
          <a:p>
            <a:pPr algn="just"/>
            <a:r>
              <a:rPr lang="en-US" b="0" i="0" u="none" strike="noStrike" baseline="0" dirty="0"/>
              <a:t>[</a:t>
            </a:r>
            <a:r>
              <a:rPr lang="en-US" dirty="0"/>
              <a:t>1</a:t>
            </a:r>
            <a:r>
              <a:rPr lang="en-US" b="0" i="0" u="none" strike="noStrike" baseline="0" dirty="0"/>
              <a:t>] M. Abdel-Basset, N. </a:t>
            </a:r>
            <a:r>
              <a:rPr lang="en-US" b="0" i="0" u="none" strike="noStrike" baseline="0" dirty="0" err="1"/>
              <a:t>Moustafa</a:t>
            </a:r>
            <a:r>
              <a:rPr lang="en-US" b="0" i="0" u="none" strike="noStrike" baseline="0" dirty="0"/>
              <a:t>, H. Hawash, I. Razzak, K. M. </a:t>
            </a:r>
            <a:r>
              <a:rPr lang="en-US" b="0" i="0" u="none" strike="noStrike" baseline="0" dirty="0" err="1"/>
              <a:t>Sallam,and</a:t>
            </a:r>
            <a:r>
              <a:rPr lang="en-US" b="0" i="0" u="none" strike="noStrike" baseline="0" dirty="0"/>
              <a:t> O. M. </a:t>
            </a:r>
            <a:r>
              <a:rPr lang="en-US" b="0" i="0" u="none" strike="noStrike" baseline="0" dirty="0" err="1"/>
              <a:t>Elkomy</a:t>
            </a:r>
            <a:r>
              <a:rPr lang="en-US" b="0" i="0" u="none" strike="noStrike" baseline="0" dirty="0"/>
              <a:t>, “Federated intrusion detection in blockchain-based </a:t>
            </a:r>
            <a:r>
              <a:rPr lang="sv-SE" b="0" i="0" u="none" strike="noStrike" baseline="0" dirty="0"/>
              <a:t>smart transportation systems,” IEEE Trans. Intell. Transp. Syst., vol. 23, </a:t>
            </a:r>
            <a:r>
              <a:rPr lang="en-IN" b="0" i="0" u="none" strike="noStrike" baseline="0" dirty="0"/>
              <a:t>no. 3, pp. 2523–2537, Mar. 2022.</a:t>
            </a:r>
          </a:p>
          <a:p>
            <a:pPr algn="just"/>
            <a:endParaRPr lang="en-IN" b="0" i="0" u="none" strike="noStrike" baseline="0" dirty="0"/>
          </a:p>
          <a:p>
            <a:pPr algn="just"/>
            <a:r>
              <a:rPr lang="en-US" b="0" i="0" u="none" strike="noStrike" baseline="0" dirty="0"/>
              <a:t>[2] Z. A. El </a:t>
            </a:r>
            <a:r>
              <a:rPr lang="en-US" b="0" i="0" u="none" strike="noStrike" baseline="0" dirty="0" err="1"/>
              <a:t>Houda</a:t>
            </a:r>
            <a:r>
              <a:rPr lang="en-US" b="0" i="0" u="none" strike="noStrike" baseline="0" dirty="0"/>
              <a:t>, B. Brik, and L. </a:t>
            </a:r>
            <a:r>
              <a:rPr lang="en-US" b="0" i="0" u="none" strike="noStrike" baseline="0" dirty="0" err="1"/>
              <a:t>Khoukhi</a:t>
            </a:r>
            <a:r>
              <a:rPr lang="en-US" b="0" i="0" u="none" strike="noStrike" baseline="0" dirty="0"/>
              <a:t>, “Ensemble learning for </a:t>
            </a:r>
            <a:r>
              <a:rPr lang="en-IN" b="0" i="0" u="none" strike="noStrike" baseline="0" dirty="0"/>
              <a:t>intrusion detection in SDN-based zero touch smart grid systems,” </a:t>
            </a:r>
            <a:r>
              <a:rPr lang="en-US" b="0" i="0" u="none" strike="noStrike" baseline="0" dirty="0"/>
              <a:t>in Proc. IEEE 47th Conf. Local </a:t>
            </a:r>
            <a:r>
              <a:rPr lang="en-US" b="0" i="0" u="none" strike="noStrike" baseline="0" dirty="0" err="1"/>
              <a:t>Comput</a:t>
            </a:r>
            <a:r>
              <a:rPr lang="en-US" b="0" i="0" u="none" strike="noStrike" baseline="0" dirty="0"/>
              <a:t>. </a:t>
            </a:r>
            <a:r>
              <a:rPr lang="en-US" b="0" i="0" u="none" strike="noStrike" baseline="0" dirty="0" err="1"/>
              <a:t>Netw</a:t>
            </a:r>
            <a:r>
              <a:rPr lang="en-US" b="0" i="0" u="none" strike="noStrike" baseline="0" dirty="0"/>
              <a:t>. (LCN), Sep. 2022, </a:t>
            </a:r>
            <a:r>
              <a:rPr lang="en-IN" b="0" i="0" u="none" strike="noStrike" baseline="0" dirty="0"/>
              <a:t>pp. 149–156.</a:t>
            </a:r>
          </a:p>
          <a:p>
            <a:pPr algn="just"/>
            <a:endParaRPr lang="en-IN" b="0" i="0" u="none" strike="noStrike" baseline="0" dirty="0"/>
          </a:p>
          <a:p>
            <a:pPr algn="just"/>
            <a:r>
              <a:rPr lang="en-US" b="0" i="0" u="none" strike="noStrike" baseline="0" dirty="0"/>
              <a:t>[3] J. Zhao, X. Chang, Y. Feng, C. H. Liu, and N. Liu, “Participant selection for federated learning with heterogeneous data in intelligent transport </a:t>
            </a:r>
            <a:r>
              <a:rPr lang="en-IN" b="0" i="0" u="none" strike="noStrike" baseline="0" dirty="0"/>
              <a:t>system,” IEEE Trans. </a:t>
            </a:r>
            <a:r>
              <a:rPr lang="en-IN" b="0" i="0" u="none" strike="noStrike" baseline="0" dirty="0" err="1"/>
              <a:t>Intell</a:t>
            </a:r>
            <a:r>
              <a:rPr lang="en-IN" b="0" i="0" u="none" strike="noStrike" baseline="0" dirty="0"/>
              <a:t>. Transp. Syst., vol. 24, no. 1, pp. 1106–1115, Jan. 2023.</a:t>
            </a:r>
          </a:p>
          <a:p>
            <a:pPr algn="just"/>
            <a:endParaRPr lang="en-IN" b="0" i="0" u="none" strike="noStrike" baseline="0" dirty="0"/>
          </a:p>
          <a:p>
            <a:pPr algn="just"/>
            <a:r>
              <a:rPr lang="en-US" b="0" i="0" u="none" strike="noStrike" baseline="0" dirty="0"/>
              <a:t>[4] Z. A. E. </a:t>
            </a:r>
            <a:r>
              <a:rPr lang="en-US" b="0" i="0" u="none" strike="noStrike" baseline="0" dirty="0" err="1"/>
              <a:t>Houda</a:t>
            </a:r>
            <a:r>
              <a:rPr lang="en-US" b="0" i="0" u="none" strike="noStrike" baseline="0" dirty="0"/>
              <a:t>, A. Hafid, and L. </a:t>
            </a:r>
            <a:r>
              <a:rPr lang="en-US" b="0" i="0" u="none" strike="noStrike" baseline="0" dirty="0" err="1"/>
              <a:t>Khoukhi</a:t>
            </a:r>
            <a:r>
              <a:rPr lang="en-US" b="0" i="0" u="none" strike="noStrike" baseline="0" dirty="0"/>
              <a:t>, “Blockchain meets AMI: Towards secure advanced metering infrastructures,” in Proc. IEEE Int. </a:t>
            </a:r>
            <a:r>
              <a:rPr lang="fr-FR" b="0" i="0" u="none" strike="noStrike" baseline="0" dirty="0"/>
              <a:t>Conf. Commun. (ICC), Jun. 2020, pp. 1–6.</a:t>
            </a:r>
          </a:p>
          <a:p>
            <a:pPr algn="just"/>
            <a:endParaRPr lang="en-US" b="0" i="0" u="none" strike="noStrike" baseline="0" dirty="0"/>
          </a:p>
          <a:p>
            <a:pPr algn="just"/>
            <a:r>
              <a:rPr lang="en-US" dirty="0"/>
              <a:t>[5] </a:t>
            </a:r>
            <a:r>
              <a:rPr lang="en-US" b="0" i="0" u="none" strike="noStrike" baseline="0" dirty="0"/>
              <a:t>Z. A. El </a:t>
            </a:r>
            <a:r>
              <a:rPr lang="en-US" b="0" i="0" u="none" strike="noStrike" baseline="0" dirty="0" err="1"/>
              <a:t>Houda</a:t>
            </a:r>
            <a:r>
              <a:rPr lang="en-US" b="0" i="0" u="none" strike="noStrike" baseline="0" dirty="0"/>
              <a:t>, “Security enforcement through software defined </a:t>
            </a:r>
            <a:r>
              <a:rPr lang="fr-FR" b="0" i="0" u="none" strike="noStrike" baseline="0" dirty="0"/>
              <a:t>networks (SDN),” </a:t>
            </a:r>
            <a:r>
              <a:rPr lang="fr-FR" b="0" i="0" u="none" strike="noStrike" baseline="0" dirty="0" err="1"/>
              <a:t>Ph.D</a:t>
            </a:r>
            <a:r>
              <a:rPr lang="fr-FR" b="0" i="0" u="none" strike="noStrike" baseline="0" dirty="0"/>
              <a:t>. dissertation, </a:t>
            </a:r>
            <a:r>
              <a:rPr lang="fr-FR" b="0" i="0" u="none" strike="noStrike" baseline="0" dirty="0" err="1"/>
              <a:t>Departement</a:t>
            </a:r>
            <a:r>
              <a:rPr lang="fr-FR" b="0" i="0" u="none" strike="noStrike" baseline="0" dirty="0"/>
              <a:t> d’informatique et </a:t>
            </a:r>
            <a:r>
              <a:rPr lang="en-IN" b="0" i="0" u="none" strike="noStrike" baseline="0" dirty="0"/>
              <a:t>de Recherche </a:t>
            </a:r>
            <a:r>
              <a:rPr lang="en-IN" b="0" i="0" u="none" strike="noStrike" baseline="0" dirty="0" err="1"/>
              <a:t>Operationnelle</a:t>
            </a:r>
            <a:r>
              <a:rPr lang="en-IN" b="0" i="0" u="none" strike="noStrike" baseline="0" dirty="0"/>
              <a:t>, </a:t>
            </a:r>
            <a:r>
              <a:rPr lang="en-IN" b="0" i="0" u="none" strike="noStrike" baseline="0" dirty="0" err="1"/>
              <a:t>Universite</a:t>
            </a:r>
            <a:r>
              <a:rPr lang="en-IN" b="0" i="0" u="none" strike="noStrike" baseline="0" dirty="0"/>
              <a:t> a Montreal, Montreal, QC,</a:t>
            </a:r>
          </a:p>
          <a:p>
            <a:pPr algn="just"/>
            <a:r>
              <a:rPr lang="en-IN" b="0" i="0" u="none" strike="noStrike" baseline="0" dirty="0"/>
              <a:t>Canada, 2021.</a:t>
            </a:r>
          </a:p>
          <a:p>
            <a:pPr algn="just"/>
            <a:endParaRPr lang="en-IN" dirty="0"/>
          </a:p>
        </p:txBody>
      </p:sp>
      <p:sp>
        <p:nvSpPr>
          <p:cNvPr id="2" name="Rectangle 1">
            <a:extLst>
              <a:ext uri="{FF2B5EF4-FFF2-40B4-BE49-F238E27FC236}">
                <a16:creationId xmlns:a16="http://schemas.microsoft.com/office/drawing/2014/main" id="{6F2B8086-A8A2-0455-F715-CB07EE460D8D}"/>
              </a:ext>
            </a:extLst>
          </p:cNvPr>
          <p:cNvSpPr/>
          <p:nvPr/>
        </p:nvSpPr>
        <p:spPr>
          <a:xfrm>
            <a:off x="216310" y="255639"/>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4549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2729E-678F-FF0F-0D84-7737236006C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7B34FE9-99D0-CEA4-C06D-97927E6D15CD}"/>
              </a:ext>
            </a:extLst>
          </p:cNvPr>
          <p:cNvSpPr txBox="1"/>
          <p:nvPr/>
        </p:nvSpPr>
        <p:spPr>
          <a:xfrm>
            <a:off x="776748" y="324465"/>
            <a:ext cx="10618839" cy="553998"/>
          </a:xfrm>
          <a:prstGeom prst="rect">
            <a:avLst/>
          </a:prstGeom>
          <a:noFill/>
        </p:spPr>
        <p:txBody>
          <a:bodyPr wrap="square" rtlCol="0">
            <a:spAutoFit/>
          </a:bodyPr>
          <a:lstStyle/>
          <a:p>
            <a:pPr algn="ctr"/>
            <a:r>
              <a:rPr lang="en-IN" sz="3000" b="1" u="sng" dirty="0"/>
              <a:t>REFERENCES</a:t>
            </a:r>
          </a:p>
        </p:txBody>
      </p:sp>
      <p:sp>
        <p:nvSpPr>
          <p:cNvPr id="5" name="TextBox 4">
            <a:extLst>
              <a:ext uri="{FF2B5EF4-FFF2-40B4-BE49-F238E27FC236}">
                <a16:creationId xmlns:a16="http://schemas.microsoft.com/office/drawing/2014/main" id="{D6CC32FB-5B96-67FD-D1B1-C5509CC39C05}"/>
              </a:ext>
            </a:extLst>
          </p:cNvPr>
          <p:cNvSpPr txBox="1"/>
          <p:nvPr/>
        </p:nvSpPr>
        <p:spPr>
          <a:xfrm>
            <a:off x="481781" y="1166990"/>
            <a:ext cx="10933471" cy="4801314"/>
          </a:xfrm>
          <a:prstGeom prst="rect">
            <a:avLst/>
          </a:prstGeom>
          <a:noFill/>
        </p:spPr>
        <p:txBody>
          <a:bodyPr wrap="square" rtlCol="0">
            <a:spAutoFit/>
          </a:bodyPr>
          <a:lstStyle/>
          <a:p>
            <a:pPr algn="just"/>
            <a:r>
              <a:rPr lang="en-US" b="0" i="0" u="none" strike="noStrike" baseline="0" dirty="0">
                <a:latin typeface="NimbusRomNo9L-Regu"/>
              </a:rPr>
              <a:t>[6] Brik, B., Z. A. El Houda, and L. </a:t>
            </a:r>
            <a:r>
              <a:rPr lang="en-US" b="0" i="0" u="none" strike="noStrike" baseline="0" dirty="0" err="1">
                <a:latin typeface="NimbusRomNo9L-Regu"/>
              </a:rPr>
              <a:t>Khoukhi</a:t>
            </a:r>
            <a:r>
              <a:rPr lang="en-US" b="0" i="0" u="none" strike="noStrike" baseline="0" dirty="0">
                <a:latin typeface="NimbusRomNo9L-Regu"/>
              </a:rPr>
              <a:t>. “Ensemble learning for </a:t>
            </a:r>
            <a:r>
              <a:rPr lang="en-IN" b="0" i="0" u="none" strike="noStrike" baseline="0" dirty="0">
                <a:latin typeface="NimbusRomNo9L-Regu"/>
              </a:rPr>
              <a:t>intrusion detection in SDN-based zero-touch smart grid systems.” IEEE </a:t>
            </a:r>
            <a:r>
              <a:rPr lang="en-US" b="0" i="0" u="none" strike="noStrike" baseline="0" dirty="0">
                <a:latin typeface="NimbusRomNo9L-Regu"/>
              </a:rPr>
              <a:t>47th Conference on Local Computer Networks (LCN), pp. 149–156, 2022.</a:t>
            </a:r>
          </a:p>
          <a:p>
            <a:pPr algn="just"/>
            <a:endParaRPr lang="en-US" b="0" i="0" u="none" strike="noStrike" baseline="0" dirty="0">
              <a:latin typeface="NimbusRomNo9L-Regu"/>
            </a:endParaRPr>
          </a:p>
          <a:p>
            <a:pPr algn="just"/>
            <a:r>
              <a:rPr lang="en-US" b="0" i="0" u="none" strike="noStrike" baseline="0" dirty="0">
                <a:latin typeface="NimbusRomNo9L-Regu"/>
              </a:rPr>
              <a:t>[7] Zhou, X., Y. Liu, J. Zhang, and J. Zhao. “A differentially private federated learning model against poisoning attacks in edge computing.” IEEE Transactions on Network and Service Management, Volume 19, Issue </a:t>
            </a:r>
            <a:r>
              <a:rPr lang="en-IN" b="0" i="0" u="none" strike="noStrike" baseline="0" dirty="0">
                <a:latin typeface="NimbusRomNo9L-Regu"/>
              </a:rPr>
              <a:t>4, pp. 4821-4834, 2022.</a:t>
            </a:r>
          </a:p>
          <a:p>
            <a:pPr algn="just"/>
            <a:endParaRPr lang="en-IN" b="0" i="0" u="none" strike="noStrike" baseline="0" dirty="0">
              <a:latin typeface="NimbusRomNo9L-Regu"/>
            </a:endParaRPr>
          </a:p>
          <a:p>
            <a:pPr algn="just"/>
            <a:r>
              <a:rPr lang="en-US" b="0" i="0" u="none" strike="noStrike" baseline="0" dirty="0">
                <a:latin typeface="NimbusRomNo9L-Regu"/>
              </a:rPr>
              <a:t>[8] Feng, Y., C. H. Liu, J. Zhao, X. Chang, and N. Liu. “Participant selection for federated learning with heterogeneous data in intelligent </a:t>
            </a:r>
            <a:r>
              <a:rPr lang="en-IN" b="0" i="0" u="none" strike="noStrike" baseline="0" dirty="0">
                <a:latin typeface="NimbusRomNo9L-Regu"/>
              </a:rPr>
              <a:t>transport system.” IEEE Transactions on Intelligent Transportation Systems, 24(1):1106–1115, Jan. 2023.</a:t>
            </a:r>
          </a:p>
          <a:p>
            <a:pPr algn="just"/>
            <a:endParaRPr lang="en-IN" b="0" i="0" u="none" strike="noStrike" baseline="0" dirty="0">
              <a:latin typeface="NimbusRomNo9L-Regu"/>
            </a:endParaRPr>
          </a:p>
          <a:p>
            <a:pPr algn="just"/>
            <a:r>
              <a:rPr lang="en-US" b="0" i="0" u="none" strike="noStrike" baseline="0" dirty="0">
                <a:latin typeface="NimbusRomNo9L-Regu"/>
              </a:rPr>
              <a:t>[9] Deng, X., S. Liu, J. Yu, and S. Wan. “</a:t>
            </a:r>
            <a:r>
              <a:rPr lang="en-US" b="0" i="0" u="none" strike="noStrike" baseline="0" dirty="0" err="1">
                <a:latin typeface="NimbusRomNo9L-Regu"/>
              </a:rPr>
              <a:t>FedCPF</a:t>
            </a:r>
            <a:r>
              <a:rPr lang="en-US" b="0" i="0" u="none" strike="noStrike" baseline="0" dirty="0">
                <a:latin typeface="NimbusRomNo9L-Regu"/>
              </a:rPr>
              <a:t>: An efficient communication federated learning approach for vehicular edge computing in 6G </a:t>
            </a:r>
            <a:r>
              <a:rPr lang="fr-FR" b="0" i="0" u="none" strike="noStrike" baseline="0" dirty="0">
                <a:latin typeface="NimbusRomNo9L-Regu"/>
              </a:rPr>
              <a:t>communication networks.” IEEE Transactions on Intelligent Transportation </a:t>
            </a:r>
            <a:r>
              <a:rPr lang="en-IN" b="0" i="0" u="none" strike="noStrike" baseline="0" dirty="0">
                <a:latin typeface="NimbusRomNo9L-Regu"/>
              </a:rPr>
              <a:t>Systems, 23(2):1616–1629, Feb. 2022.</a:t>
            </a:r>
          </a:p>
          <a:p>
            <a:pPr algn="just"/>
            <a:endParaRPr lang="en-IN" b="0" i="0" u="none" strike="noStrike" baseline="0" dirty="0">
              <a:latin typeface="NimbusRomNo9L-Regu"/>
            </a:endParaRPr>
          </a:p>
          <a:p>
            <a:pPr algn="just"/>
            <a:r>
              <a:rPr lang="en-US" b="0" i="0" u="none" strike="noStrike" baseline="0">
                <a:latin typeface="NimbusRomNo9L-Regu"/>
              </a:rPr>
              <a:t>[10] </a:t>
            </a:r>
            <a:r>
              <a:rPr lang="en-US" b="0" i="0" u="none" strike="noStrike" baseline="0" dirty="0" err="1">
                <a:latin typeface="NimbusRomNo9L-Regu"/>
              </a:rPr>
              <a:t>Khoukhi</a:t>
            </a:r>
            <a:r>
              <a:rPr lang="en-US" b="0" i="0" u="none" strike="noStrike" baseline="0" dirty="0">
                <a:latin typeface="NimbusRomNo9L-Regu"/>
              </a:rPr>
              <a:t>, L., Z. A. E. Houda, A. S. Hafid, and B. Brik. “When collaborative federated learning meets blockchain to preserve privacy in healthcare.” </a:t>
            </a:r>
            <a:r>
              <a:rPr lang="en-IN" b="0" i="0" u="none" strike="noStrike" baseline="0" dirty="0">
                <a:latin typeface="NimbusRomNo9L-Regu"/>
              </a:rPr>
              <a:t>IEEE Access, Volume 10, pages 2455–2465, Sep./Oct. 2023.</a:t>
            </a:r>
            <a:endParaRPr lang="en-IN" dirty="0"/>
          </a:p>
        </p:txBody>
      </p:sp>
      <p:sp>
        <p:nvSpPr>
          <p:cNvPr id="2" name="Rectangle 1">
            <a:extLst>
              <a:ext uri="{FF2B5EF4-FFF2-40B4-BE49-F238E27FC236}">
                <a16:creationId xmlns:a16="http://schemas.microsoft.com/office/drawing/2014/main" id="{B460D37D-9483-BC19-40C6-BE6B1A569977}"/>
              </a:ext>
            </a:extLst>
          </p:cNvPr>
          <p:cNvSpPr/>
          <p:nvPr/>
        </p:nvSpPr>
        <p:spPr>
          <a:xfrm>
            <a:off x="216310" y="255639"/>
            <a:ext cx="11739716" cy="637130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299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D60E9-8331-1634-4370-141C05C8192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670EA5-D6AF-A72D-06FB-683698BDFE2F}"/>
              </a:ext>
            </a:extLst>
          </p:cNvPr>
          <p:cNvSpPr txBox="1"/>
          <p:nvPr/>
        </p:nvSpPr>
        <p:spPr>
          <a:xfrm>
            <a:off x="904568" y="460421"/>
            <a:ext cx="10382864" cy="553998"/>
          </a:xfrm>
          <a:prstGeom prst="rect">
            <a:avLst/>
          </a:prstGeom>
          <a:noFill/>
        </p:spPr>
        <p:txBody>
          <a:bodyPr wrap="square" rtlCol="0">
            <a:spAutoFit/>
          </a:bodyPr>
          <a:lstStyle/>
          <a:p>
            <a:pPr algn="ctr"/>
            <a:r>
              <a:rPr lang="en-IN" sz="3000" b="1" u="sng" dirty="0"/>
              <a:t>OBJECTIVES</a:t>
            </a:r>
          </a:p>
        </p:txBody>
      </p:sp>
      <p:sp>
        <p:nvSpPr>
          <p:cNvPr id="2" name="TextBox 1">
            <a:extLst>
              <a:ext uri="{FF2B5EF4-FFF2-40B4-BE49-F238E27FC236}">
                <a16:creationId xmlns:a16="http://schemas.microsoft.com/office/drawing/2014/main" id="{DB1845F6-8E3C-44AA-A284-2F32249EF481}"/>
              </a:ext>
            </a:extLst>
          </p:cNvPr>
          <p:cNvSpPr txBox="1"/>
          <p:nvPr/>
        </p:nvSpPr>
        <p:spPr>
          <a:xfrm>
            <a:off x="1238864" y="2036973"/>
            <a:ext cx="10186219"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solidFill>
                  <a:srgbClr val="202124"/>
                </a:solidFill>
                <a:effectLst/>
              </a:rPr>
              <a:t>Secure Intrusion Detection: Develop a blockchain-enabled federated learning system to detect and classify cyberattacks in vehicular edge networks while preserving data privacy.</a:t>
            </a:r>
          </a:p>
          <a:p>
            <a:r>
              <a:rPr lang="en-US" sz="2000" b="0" i="0" dirty="0">
                <a:solidFill>
                  <a:srgbClr val="202124"/>
                </a:solidFill>
                <a:effectLst/>
              </a:rPr>
              <a:t> </a:t>
            </a:r>
          </a:p>
          <a:p>
            <a:pPr marL="342900" indent="-342900">
              <a:buFont typeface="Wingdings" panose="05000000000000000000" pitchFamily="2" charset="2"/>
              <a:buChar char="Ø"/>
            </a:pPr>
            <a:r>
              <a:rPr lang="en-US" sz="2000" b="0" i="0" dirty="0">
                <a:solidFill>
                  <a:srgbClr val="202124"/>
                </a:solidFill>
                <a:effectLst/>
              </a:rPr>
              <a:t>Enhance Model Accuracy: Utilize ensemble learning methods (</a:t>
            </a:r>
            <a:r>
              <a:rPr lang="en-US" sz="2000" b="0" i="0" dirty="0" err="1">
                <a:solidFill>
                  <a:srgbClr val="202124"/>
                </a:solidFill>
                <a:effectLst/>
              </a:rPr>
              <a:t>XGBoost</a:t>
            </a:r>
            <a:r>
              <a:rPr lang="en-US" sz="2000" b="0" i="0" dirty="0">
                <a:solidFill>
                  <a:srgbClr val="202124"/>
                </a:solidFill>
                <a:effectLst/>
              </a:rPr>
              <a:t>, </a:t>
            </a:r>
            <a:r>
              <a:rPr lang="en-US" sz="2000" b="0" i="0" dirty="0" err="1">
                <a:solidFill>
                  <a:srgbClr val="202124"/>
                </a:solidFill>
                <a:effectLst/>
              </a:rPr>
              <a:t>LightGBM</a:t>
            </a:r>
            <a:r>
              <a:rPr lang="en-US" sz="2000" b="0" i="0" dirty="0">
                <a:solidFill>
                  <a:srgbClr val="202124"/>
                </a:solidFill>
                <a:effectLst/>
              </a:rPr>
              <a:t>, and </a:t>
            </a:r>
            <a:r>
              <a:rPr lang="en-US" sz="2000" b="0" i="0" dirty="0" err="1">
                <a:solidFill>
                  <a:srgbClr val="202124"/>
                </a:solidFill>
                <a:effectLst/>
              </a:rPr>
              <a:t>CatBoost</a:t>
            </a:r>
            <a:r>
              <a:rPr lang="en-US" sz="2000" b="0" i="0" dirty="0">
                <a:solidFill>
                  <a:srgbClr val="202124"/>
                </a:solidFill>
                <a:effectLst/>
              </a:rPr>
              <a:t>) to improve the accuracy and robustness of intrusion detection. </a:t>
            </a:r>
          </a:p>
          <a:p>
            <a:pPr marL="342900" indent="-342900">
              <a:buFont typeface="Wingdings" panose="05000000000000000000" pitchFamily="2" charset="2"/>
              <a:buChar char="Ø"/>
            </a:pPr>
            <a:endParaRPr lang="en-US" sz="2000" b="0" i="0" dirty="0">
              <a:solidFill>
                <a:srgbClr val="202124"/>
              </a:solidFill>
              <a:effectLst/>
            </a:endParaRPr>
          </a:p>
          <a:p>
            <a:pPr marL="342900" indent="-342900">
              <a:buFont typeface="Wingdings" panose="05000000000000000000" pitchFamily="2" charset="2"/>
              <a:buChar char="Ø"/>
            </a:pPr>
            <a:r>
              <a:rPr lang="en-US" sz="2000" b="0" i="0" dirty="0">
                <a:solidFill>
                  <a:srgbClr val="202124"/>
                </a:solidFill>
                <a:effectLst/>
              </a:rPr>
              <a:t>Ensure Data Integrity: Leverage blockchain to securely aggregate model updates, ensuring transparency and protection against malicious tampering.</a:t>
            </a:r>
            <a:endParaRPr lang="en-IN" sz="2000" dirty="0"/>
          </a:p>
        </p:txBody>
      </p:sp>
      <p:sp>
        <p:nvSpPr>
          <p:cNvPr id="3" name="Rectangle 2">
            <a:extLst>
              <a:ext uri="{FF2B5EF4-FFF2-40B4-BE49-F238E27FC236}">
                <a16:creationId xmlns:a16="http://schemas.microsoft.com/office/drawing/2014/main" id="{5F8C6A2D-7D43-9D46-EA9A-395EE2B85504}"/>
              </a:ext>
            </a:extLst>
          </p:cNvPr>
          <p:cNvSpPr/>
          <p:nvPr/>
        </p:nvSpPr>
        <p:spPr>
          <a:xfrm>
            <a:off x="216310" y="226143"/>
            <a:ext cx="11739716" cy="64008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5B5EB51-A920-FC61-1B51-7ACF961284F0}"/>
              </a:ext>
            </a:extLst>
          </p:cNvPr>
          <p:cNvSpPr txBox="1"/>
          <p:nvPr/>
        </p:nvSpPr>
        <p:spPr>
          <a:xfrm>
            <a:off x="-796413" y="1248697"/>
            <a:ext cx="6096000" cy="461665"/>
          </a:xfrm>
          <a:prstGeom prst="rect">
            <a:avLst/>
          </a:prstGeom>
          <a:noFill/>
        </p:spPr>
        <p:txBody>
          <a:bodyPr wrap="square">
            <a:spAutoFit/>
          </a:bodyPr>
          <a:lstStyle/>
          <a:p>
            <a:pPr algn="ctr"/>
            <a:r>
              <a:rPr lang="en-IN" sz="2400" b="1" u="sng" dirty="0"/>
              <a:t>PHASE 1:</a:t>
            </a:r>
          </a:p>
        </p:txBody>
      </p:sp>
    </p:spTree>
    <p:extLst>
      <p:ext uri="{BB962C8B-B14F-4D97-AF65-F5344CB8AC3E}">
        <p14:creationId xmlns:p14="http://schemas.microsoft.com/office/powerpoint/2010/main" val="108172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A7FF5-78FD-6D2E-426A-7F7BA3B9A37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13C56D3-A3FF-48C5-B69B-60D4B75EDCC4}"/>
              </a:ext>
            </a:extLst>
          </p:cNvPr>
          <p:cNvSpPr txBox="1"/>
          <p:nvPr/>
        </p:nvSpPr>
        <p:spPr>
          <a:xfrm>
            <a:off x="904568" y="460421"/>
            <a:ext cx="10382864" cy="553998"/>
          </a:xfrm>
          <a:prstGeom prst="rect">
            <a:avLst/>
          </a:prstGeom>
          <a:noFill/>
        </p:spPr>
        <p:txBody>
          <a:bodyPr wrap="square" rtlCol="0">
            <a:spAutoFit/>
          </a:bodyPr>
          <a:lstStyle/>
          <a:p>
            <a:pPr algn="ctr"/>
            <a:r>
              <a:rPr lang="en-IN" sz="3000" b="1" u="sng" dirty="0"/>
              <a:t>OBJECTIVES</a:t>
            </a:r>
          </a:p>
        </p:txBody>
      </p:sp>
      <p:sp>
        <p:nvSpPr>
          <p:cNvPr id="3" name="Rectangle 2">
            <a:extLst>
              <a:ext uri="{FF2B5EF4-FFF2-40B4-BE49-F238E27FC236}">
                <a16:creationId xmlns:a16="http://schemas.microsoft.com/office/drawing/2014/main" id="{196F83BF-F5E7-0550-2245-6E877ECA5833}"/>
              </a:ext>
            </a:extLst>
          </p:cNvPr>
          <p:cNvSpPr/>
          <p:nvPr/>
        </p:nvSpPr>
        <p:spPr>
          <a:xfrm>
            <a:off x="216310" y="226143"/>
            <a:ext cx="11739716" cy="64008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8DE87A1-B1ED-150B-58BF-45AF77C61AAE}"/>
              </a:ext>
            </a:extLst>
          </p:cNvPr>
          <p:cNvSpPr txBox="1"/>
          <p:nvPr/>
        </p:nvSpPr>
        <p:spPr>
          <a:xfrm>
            <a:off x="-796413" y="1248697"/>
            <a:ext cx="6096000" cy="461665"/>
          </a:xfrm>
          <a:prstGeom prst="rect">
            <a:avLst/>
          </a:prstGeom>
          <a:noFill/>
        </p:spPr>
        <p:txBody>
          <a:bodyPr wrap="square">
            <a:spAutoFit/>
          </a:bodyPr>
          <a:lstStyle/>
          <a:p>
            <a:pPr algn="ctr"/>
            <a:r>
              <a:rPr lang="en-IN" sz="2400" b="1" u="sng" dirty="0"/>
              <a:t>PHASE 2:</a:t>
            </a:r>
          </a:p>
        </p:txBody>
      </p:sp>
      <p:sp>
        <p:nvSpPr>
          <p:cNvPr id="22" name="TextBox 21">
            <a:extLst>
              <a:ext uri="{FF2B5EF4-FFF2-40B4-BE49-F238E27FC236}">
                <a16:creationId xmlns:a16="http://schemas.microsoft.com/office/drawing/2014/main" id="{FE3CCC36-0149-2533-76AA-0707A5AB8192}"/>
              </a:ext>
            </a:extLst>
          </p:cNvPr>
          <p:cNvSpPr txBox="1"/>
          <p:nvPr/>
        </p:nvSpPr>
        <p:spPr>
          <a:xfrm>
            <a:off x="1061884" y="1710362"/>
            <a:ext cx="9556955"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Address Blockchain Vulnerabilities: Implement measures to mitigate blockchain-specific threats like Sybil attacks and unauthorized client participation.</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Optimize System Performance: Enhance the system’s efficiency for larger and more dynamic vehicular networks with diverse data sources.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Advanced Aggregation Strategies: Explore improved techniques, such as model pruning and optimized federated averaging, for better global model performance.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Real-Time Adaptation: Integrate real-time network data</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to improve the system's responsiveness to emerging threats and evolving attack patterns.</a:t>
            </a:r>
          </a:p>
          <a:p>
            <a:endParaRPr lang="en-US" sz="2000" dirty="0"/>
          </a:p>
        </p:txBody>
      </p:sp>
    </p:spTree>
    <p:extLst>
      <p:ext uri="{BB962C8B-B14F-4D97-AF65-F5344CB8AC3E}">
        <p14:creationId xmlns:p14="http://schemas.microsoft.com/office/powerpoint/2010/main" val="159914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2CC742-5BD1-047E-707E-559BFE9054A5}"/>
              </a:ext>
            </a:extLst>
          </p:cNvPr>
          <p:cNvSpPr txBox="1"/>
          <p:nvPr/>
        </p:nvSpPr>
        <p:spPr>
          <a:xfrm>
            <a:off x="904568" y="548911"/>
            <a:ext cx="10382864" cy="553998"/>
          </a:xfrm>
          <a:prstGeom prst="rect">
            <a:avLst/>
          </a:prstGeom>
          <a:noFill/>
        </p:spPr>
        <p:txBody>
          <a:bodyPr wrap="square" rtlCol="0">
            <a:spAutoFit/>
          </a:bodyPr>
          <a:lstStyle/>
          <a:p>
            <a:pPr algn="ctr"/>
            <a:r>
              <a:rPr lang="en-US" sz="3000" b="1" u="sng" dirty="0"/>
              <a:t>CHALLENGES ADDRESSED</a:t>
            </a:r>
            <a:endParaRPr lang="en-IN" sz="3000" b="1" u="sng" dirty="0"/>
          </a:p>
        </p:txBody>
      </p:sp>
      <p:sp>
        <p:nvSpPr>
          <p:cNvPr id="2" name="TextBox 1">
            <a:extLst>
              <a:ext uri="{FF2B5EF4-FFF2-40B4-BE49-F238E27FC236}">
                <a16:creationId xmlns:a16="http://schemas.microsoft.com/office/drawing/2014/main" id="{A0335C2D-0E9B-FA71-04D4-214D9BF715F6}"/>
              </a:ext>
            </a:extLst>
          </p:cNvPr>
          <p:cNvSpPr txBox="1"/>
          <p:nvPr/>
        </p:nvSpPr>
        <p:spPr>
          <a:xfrm>
            <a:off x="1071716" y="1618156"/>
            <a:ext cx="10019071" cy="1938992"/>
          </a:xfrm>
          <a:prstGeom prst="rect">
            <a:avLst/>
          </a:prstGeom>
          <a:noFill/>
        </p:spPr>
        <p:txBody>
          <a:bodyPr wrap="square" rtlCol="0">
            <a:spAutoFit/>
          </a:bodyPr>
          <a:lstStyle/>
          <a:p>
            <a:pPr algn="just"/>
            <a:endParaRPr lang="en-US" sz="2000" dirty="0"/>
          </a:p>
          <a:p>
            <a:pPr marL="342900" indent="-342900" algn="just">
              <a:buFont typeface="Wingdings" panose="05000000000000000000" pitchFamily="2" charset="2"/>
              <a:buChar char="Ø"/>
            </a:pPr>
            <a:r>
              <a:rPr lang="en-US" sz="2000" dirty="0"/>
              <a:t>Privacy concerns related to sharing sensitive data for security purposes.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 Ensuring trustworthiness and integrity in the decentralized collaborative learning process among edge devices.</a:t>
            </a:r>
          </a:p>
          <a:p>
            <a:pPr marL="342900" indent="-342900" algn="just">
              <a:buFont typeface="Wingdings" panose="05000000000000000000" pitchFamily="2" charset="2"/>
              <a:buChar char="Ø"/>
            </a:pPr>
            <a:endParaRPr lang="en-US" sz="2000" dirty="0"/>
          </a:p>
        </p:txBody>
      </p:sp>
      <p:sp>
        <p:nvSpPr>
          <p:cNvPr id="3" name="Rectangle 2">
            <a:extLst>
              <a:ext uri="{FF2B5EF4-FFF2-40B4-BE49-F238E27FC236}">
                <a16:creationId xmlns:a16="http://schemas.microsoft.com/office/drawing/2014/main" id="{C803264E-7A01-AC51-2FAB-532DA25CE802}"/>
              </a:ext>
            </a:extLst>
          </p:cNvPr>
          <p:cNvSpPr/>
          <p:nvPr/>
        </p:nvSpPr>
        <p:spPr>
          <a:xfrm>
            <a:off x="216310" y="265471"/>
            <a:ext cx="11739716" cy="636147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434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2CC742-5BD1-047E-707E-559BFE9054A5}"/>
              </a:ext>
            </a:extLst>
          </p:cNvPr>
          <p:cNvSpPr txBox="1"/>
          <p:nvPr/>
        </p:nvSpPr>
        <p:spPr>
          <a:xfrm>
            <a:off x="865239" y="562909"/>
            <a:ext cx="10382864" cy="553998"/>
          </a:xfrm>
          <a:prstGeom prst="rect">
            <a:avLst/>
          </a:prstGeom>
          <a:noFill/>
        </p:spPr>
        <p:txBody>
          <a:bodyPr wrap="square" rtlCol="0">
            <a:spAutoFit/>
          </a:bodyPr>
          <a:lstStyle/>
          <a:p>
            <a:pPr algn="ctr"/>
            <a:r>
              <a:rPr lang="en-US" sz="3000" b="1" u="sng" dirty="0"/>
              <a:t>SOCIAL IMPACT</a:t>
            </a:r>
            <a:endParaRPr lang="en-IN" sz="3000" b="1" u="sng" dirty="0"/>
          </a:p>
        </p:txBody>
      </p:sp>
      <p:sp>
        <p:nvSpPr>
          <p:cNvPr id="2" name="TextBox 1">
            <a:extLst>
              <a:ext uri="{FF2B5EF4-FFF2-40B4-BE49-F238E27FC236}">
                <a16:creationId xmlns:a16="http://schemas.microsoft.com/office/drawing/2014/main" id="{A0335C2D-0E9B-FA71-04D4-214D9BF715F6}"/>
              </a:ext>
            </a:extLst>
          </p:cNvPr>
          <p:cNvSpPr txBox="1"/>
          <p:nvPr/>
        </p:nvSpPr>
        <p:spPr>
          <a:xfrm>
            <a:off x="865239" y="1997839"/>
            <a:ext cx="10451690" cy="224676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Reduces the risk of cyberattacks on transportation systems, enhancing road safety and potentially preventing accidents.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 Protects personal data, such as location and driving behavior, ensuring privacy for individuals.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 Increases public trust in intelligent transportation systems by improving security and reliability.</a:t>
            </a:r>
          </a:p>
          <a:p>
            <a:pPr marL="342900" indent="-342900" algn="just">
              <a:buFont typeface="Wingdings" panose="05000000000000000000" pitchFamily="2" charset="2"/>
              <a:buChar char="Ø"/>
            </a:pPr>
            <a:endParaRPr lang="en-US" sz="2000" dirty="0"/>
          </a:p>
        </p:txBody>
      </p:sp>
      <p:sp>
        <p:nvSpPr>
          <p:cNvPr id="3" name="Rectangle 2">
            <a:extLst>
              <a:ext uri="{FF2B5EF4-FFF2-40B4-BE49-F238E27FC236}">
                <a16:creationId xmlns:a16="http://schemas.microsoft.com/office/drawing/2014/main" id="{F21737BB-4E0A-4A67-9C8D-16B790CECDB9}"/>
              </a:ext>
            </a:extLst>
          </p:cNvPr>
          <p:cNvSpPr/>
          <p:nvPr/>
        </p:nvSpPr>
        <p:spPr>
          <a:xfrm>
            <a:off x="216310" y="235975"/>
            <a:ext cx="11739716" cy="636147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805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4D8C31-49D4-8653-DA57-3546727778E9}"/>
              </a:ext>
            </a:extLst>
          </p:cNvPr>
          <p:cNvSpPr txBox="1"/>
          <p:nvPr/>
        </p:nvSpPr>
        <p:spPr>
          <a:xfrm>
            <a:off x="1391264" y="216311"/>
            <a:ext cx="9409471" cy="553998"/>
          </a:xfrm>
          <a:prstGeom prst="rect">
            <a:avLst/>
          </a:prstGeom>
          <a:noFill/>
        </p:spPr>
        <p:txBody>
          <a:bodyPr wrap="square" rtlCol="0">
            <a:spAutoFit/>
          </a:bodyPr>
          <a:lstStyle/>
          <a:p>
            <a:pPr algn="ctr"/>
            <a:r>
              <a:rPr lang="en-IN" sz="3000" b="1" u="sng" dirty="0"/>
              <a:t>LITERATURE SURVEY</a:t>
            </a:r>
          </a:p>
        </p:txBody>
      </p:sp>
      <p:graphicFrame>
        <p:nvGraphicFramePr>
          <p:cNvPr id="5" name="Table 4">
            <a:extLst>
              <a:ext uri="{FF2B5EF4-FFF2-40B4-BE49-F238E27FC236}">
                <a16:creationId xmlns:a16="http://schemas.microsoft.com/office/drawing/2014/main" id="{946C1744-6C07-0192-FE84-A6CB1A27032A}"/>
              </a:ext>
            </a:extLst>
          </p:cNvPr>
          <p:cNvGraphicFramePr>
            <a:graphicFrameLocks noGrp="1"/>
          </p:cNvGraphicFramePr>
          <p:nvPr>
            <p:extLst>
              <p:ext uri="{D42A27DB-BD31-4B8C-83A1-F6EECF244321}">
                <p14:modId xmlns:p14="http://schemas.microsoft.com/office/powerpoint/2010/main" val="1019370696"/>
              </p:ext>
            </p:extLst>
          </p:nvPr>
        </p:nvGraphicFramePr>
        <p:xfrm>
          <a:off x="530941" y="770309"/>
          <a:ext cx="11238272" cy="5867400"/>
        </p:xfrm>
        <a:graphic>
          <a:graphicData uri="http://schemas.openxmlformats.org/drawingml/2006/table">
            <a:tbl>
              <a:tblPr firstRow="1" bandRow="1">
                <a:tableStyleId>{93296810-A885-4BE3-A3E7-6D5BEEA58F35}</a:tableStyleId>
              </a:tblPr>
              <a:tblGrid>
                <a:gridCol w="2809568">
                  <a:extLst>
                    <a:ext uri="{9D8B030D-6E8A-4147-A177-3AD203B41FA5}">
                      <a16:colId xmlns:a16="http://schemas.microsoft.com/office/drawing/2014/main" val="3858330866"/>
                    </a:ext>
                  </a:extLst>
                </a:gridCol>
                <a:gridCol w="2809568">
                  <a:extLst>
                    <a:ext uri="{9D8B030D-6E8A-4147-A177-3AD203B41FA5}">
                      <a16:colId xmlns:a16="http://schemas.microsoft.com/office/drawing/2014/main" val="2357219953"/>
                    </a:ext>
                  </a:extLst>
                </a:gridCol>
                <a:gridCol w="2809568">
                  <a:extLst>
                    <a:ext uri="{9D8B030D-6E8A-4147-A177-3AD203B41FA5}">
                      <a16:colId xmlns:a16="http://schemas.microsoft.com/office/drawing/2014/main" val="4257167455"/>
                    </a:ext>
                  </a:extLst>
                </a:gridCol>
                <a:gridCol w="2809568">
                  <a:extLst>
                    <a:ext uri="{9D8B030D-6E8A-4147-A177-3AD203B41FA5}">
                      <a16:colId xmlns:a16="http://schemas.microsoft.com/office/drawing/2014/main" val="461616866"/>
                    </a:ext>
                  </a:extLst>
                </a:gridCol>
              </a:tblGrid>
              <a:tr h="444716">
                <a:tc>
                  <a:txBody>
                    <a:bodyPr/>
                    <a:lstStyle/>
                    <a:p>
                      <a:pPr algn="ctr"/>
                      <a:r>
                        <a:rPr lang="en-IN" sz="2500" dirty="0"/>
                        <a:t>TITLE  </a:t>
                      </a:r>
                    </a:p>
                  </a:txBody>
                  <a:tcPr/>
                </a:tc>
                <a:tc>
                  <a:txBody>
                    <a:bodyPr/>
                    <a:lstStyle/>
                    <a:p>
                      <a:pPr algn="ctr"/>
                      <a:r>
                        <a:rPr lang="en-IN" sz="2500" dirty="0"/>
                        <a:t>DETAILS OF PUBLICATION</a:t>
                      </a:r>
                    </a:p>
                  </a:txBody>
                  <a:tcPr/>
                </a:tc>
                <a:tc>
                  <a:txBody>
                    <a:bodyPr/>
                    <a:lstStyle/>
                    <a:p>
                      <a:pPr algn="ctr"/>
                      <a:r>
                        <a:rPr lang="en-IN" sz="2500" dirty="0"/>
                        <a:t>HIGHLIGHTS</a:t>
                      </a:r>
                    </a:p>
                  </a:txBody>
                  <a:tcPr/>
                </a:tc>
                <a:tc>
                  <a:txBody>
                    <a:bodyPr/>
                    <a:lstStyle/>
                    <a:p>
                      <a:pPr algn="ctr"/>
                      <a:r>
                        <a:rPr lang="en-IN" sz="2500" dirty="0"/>
                        <a:t>CHALLENGES TO BE ADDRESSED</a:t>
                      </a:r>
                    </a:p>
                  </a:txBody>
                  <a:tcPr/>
                </a:tc>
                <a:extLst>
                  <a:ext uri="{0D108BD9-81ED-4DB2-BD59-A6C34878D82A}">
                    <a16:rowId xmlns:a16="http://schemas.microsoft.com/office/drawing/2014/main" val="1637464500"/>
                  </a:ext>
                </a:extLst>
              </a:tr>
              <a:tr h="444716">
                <a:tc>
                  <a:txBody>
                    <a:bodyPr/>
                    <a:lstStyle/>
                    <a:p>
                      <a:pPr algn="l"/>
                      <a:r>
                        <a:rPr lang="en-IN" sz="1700" b="0" i="0" u="none" strike="noStrike" kern="1200" baseline="0" dirty="0">
                          <a:solidFill>
                            <a:schemeClr val="dk1"/>
                          </a:solidFill>
                          <a:latin typeface="+mn-lt"/>
                          <a:ea typeface="+mn-ea"/>
                          <a:cs typeface="+mn-cs"/>
                        </a:rPr>
                        <a:t>Blockchain-Enabled Federated Learning for</a:t>
                      </a:r>
                    </a:p>
                    <a:p>
                      <a:pPr algn="l"/>
                      <a:r>
                        <a:rPr lang="en-IN" sz="1700" b="0" i="0" u="none" strike="noStrike" kern="1200" baseline="0" dirty="0">
                          <a:solidFill>
                            <a:schemeClr val="dk1"/>
                          </a:solidFill>
                          <a:latin typeface="+mn-lt"/>
                          <a:ea typeface="+mn-ea"/>
                          <a:cs typeface="+mn-cs"/>
                        </a:rPr>
                        <a:t>Enhanced Collaborative Intrusion Detection</a:t>
                      </a:r>
                    </a:p>
                    <a:p>
                      <a:pPr algn="l"/>
                      <a:r>
                        <a:rPr lang="en-IN" sz="1700" b="0" i="0" u="none" strike="noStrike" kern="1200" baseline="0" dirty="0">
                          <a:solidFill>
                            <a:schemeClr val="dk1"/>
                          </a:solidFill>
                          <a:latin typeface="+mn-lt"/>
                          <a:ea typeface="+mn-ea"/>
                          <a:cs typeface="+mn-cs"/>
                        </a:rPr>
                        <a:t>In Vehicular Edge Computing</a:t>
                      </a:r>
                      <a:endParaRPr lang="en-IN" sz="1700" dirty="0"/>
                    </a:p>
                  </a:txBody>
                  <a:tcPr/>
                </a:tc>
                <a:tc>
                  <a:txBody>
                    <a:bodyPr/>
                    <a:lstStyle/>
                    <a:p>
                      <a:pPr algn="just"/>
                      <a:r>
                        <a:rPr lang="en-IN" sz="1800" b="0" i="0" u="none" strike="noStrike" kern="1200" baseline="0" dirty="0">
                          <a:solidFill>
                            <a:schemeClr val="dk1"/>
                          </a:solidFill>
                          <a:latin typeface="+mn-lt"/>
                          <a:ea typeface="+mn-ea"/>
                          <a:cs typeface="+mn-cs"/>
                        </a:rPr>
                        <a:t>IEEE TRANSACTIONS ON INTELLIGENT TRANSPORTATION SYSTEMS, VOL. 25, NO. 7, JULY 2024</a:t>
                      </a:r>
                      <a:endParaRPr lang="en-IN" sz="1700" dirty="0"/>
                    </a:p>
                  </a:txBody>
                  <a:tcPr/>
                </a:tc>
                <a:tc>
                  <a:txBody>
                    <a:bodyPr/>
                    <a:lstStyle/>
                    <a:p>
                      <a:pPr marL="285750" indent="-285750" algn="just">
                        <a:buFont typeface="Wingdings" panose="05000000000000000000" pitchFamily="2" charset="2"/>
                        <a:buChar char="Ø"/>
                      </a:pPr>
                      <a:r>
                        <a:rPr lang="en-US" sz="1700" dirty="0"/>
                        <a:t>Introduces a novel Edge-based Framework that uses Federated Learning (FL) and blockchain to enhance the security and privacy of Intelligent Transportation Systems (ITS) against emerging threats like zero-day attacks. </a:t>
                      </a:r>
                    </a:p>
                    <a:p>
                      <a:pPr marL="285750" indent="-285750" algn="just">
                        <a:buFont typeface="Wingdings" panose="05000000000000000000" pitchFamily="2" charset="2"/>
                        <a:buChar char="Ø"/>
                      </a:pPr>
                      <a:r>
                        <a:rPr lang="en-US" sz="1700" dirty="0"/>
                        <a:t>The framework includes a distributed Edge architecture for secure collaboration among nodes and a blockchain-based reputation system to ensure the trustworthiness of the FL process. </a:t>
                      </a:r>
                      <a:endParaRPr lang="en-IN" sz="1700" dirty="0"/>
                    </a:p>
                  </a:txBody>
                  <a:tcPr/>
                </a:tc>
                <a:tc>
                  <a:txBody>
                    <a:bodyPr/>
                    <a:lstStyle/>
                    <a:p>
                      <a:pPr marL="285750" indent="-285750" algn="just">
                        <a:buFont typeface="Arial" panose="020B0604020202020204" pitchFamily="34" charset="0"/>
                        <a:buChar char="•"/>
                      </a:pPr>
                      <a:r>
                        <a:rPr lang="en-US" sz="1700" dirty="0"/>
                        <a:t>Developing AI models that provide clear explanations is crucial to increasing the transparency of the Federated Learning (FL) training process and enabling the identification and prevention of backdoor attacks. </a:t>
                      </a:r>
                    </a:p>
                    <a:p>
                      <a:pPr marL="285750" indent="-285750" algn="just">
                        <a:buFont typeface="Arial" panose="020B0604020202020204" pitchFamily="34" charset="0"/>
                        <a:buChar char="•"/>
                      </a:pPr>
                      <a:r>
                        <a:rPr lang="en-US" sz="1700" dirty="0"/>
                        <a:t>Enhancing the scalability of the reputation system presents another significant challenge. </a:t>
                      </a:r>
                    </a:p>
                    <a:p>
                      <a:pPr marL="285750" indent="-285750" algn="just">
                        <a:buFont typeface="Arial" panose="020B0604020202020204" pitchFamily="34" charset="0"/>
                        <a:buChar char="•"/>
                      </a:pPr>
                      <a:r>
                        <a:rPr lang="en-US" sz="1700" dirty="0"/>
                        <a:t>Extending our framework to other datasets is necessary to ensure comprehensive testing and validation across diverse scenarios.</a:t>
                      </a:r>
                      <a:endParaRPr lang="en-IN" sz="1700" dirty="0"/>
                    </a:p>
                  </a:txBody>
                  <a:tcPr/>
                </a:tc>
                <a:extLst>
                  <a:ext uri="{0D108BD9-81ED-4DB2-BD59-A6C34878D82A}">
                    <a16:rowId xmlns:a16="http://schemas.microsoft.com/office/drawing/2014/main" val="1160526511"/>
                  </a:ext>
                </a:extLst>
              </a:tr>
            </a:tbl>
          </a:graphicData>
        </a:graphic>
      </p:graphicFrame>
      <p:sp>
        <p:nvSpPr>
          <p:cNvPr id="2" name="Rectangle 1">
            <a:extLst>
              <a:ext uri="{FF2B5EF4-FFF2-40B4-BE49-F238E27FC236}">
                <a16:creationId xmlns:a16="http://schemas.microsoft.com/office/drawing/2014/main" id="{FA52B5BD-EC34-7513-B2F3-DB7CBDD30A24}"/>
              </a:ext>
            </a:extLst>
          </p:cNvPr>
          <p:cNvSpPr/>
          <p:nvPr/>
        </p:nvSpPr>
        <p:spPr>
          <a:xfrm>
            <a:off x="216310" y="216311"/>
            <a:ext cx="11739716" cy="653353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710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46C1744-6C07-0192-FE84-A6CB1A27032A}"/>
              </a:ext>
            </a:extLst>
          </p:cNvPr>
          <p:cNvGraphicFramePr>
            <a:graphicFrameLocks noGrp="1"/>
          </p:cNvGraphicFramePr>
          <p:nvPr>
            <p:extLst>
              <p:ext uri="{D42A27DB-BD31-4B8C-83A1-F6EECF244321}">
                <p14:modId xmlns:p14="http://schemas.microsoft.com/office/powerpoint/2010/main" val="1181120102"/>
              </p:ext>
            </p:extLst>
          </p:nvPr>
        </p:nvGraphicFramePr>
        <p:xfrm>
          <a:off x="393288" y="274320"/>
          <a:ext cx="11326764" cy="6227738"/>
        </p:xfrm>
        <a:graphic>
          <a:graphicData uri="http://schemas.openxmlformats.org/drawingml/2006/table">
            <a:tbl>
              <a:tblPr firstRow="1" bandRow="1">
                <a:tableStyleId>{93296810-A885-4BE3-A3E7-6D5BEEA58F35}</a:tableStyleId>
              </a:tblPr>
              <a:tblGrid>
                <a:gridCol w="2831691">
                  <a:extLst>
                    <a:ext uri="{9D8B030D-6E8A-4147-A177-3AD203B41FA5}">
                      <a16:colId xmlns:a16="http://schemas.microsoft.com/office/drawing/2014/main" val="3858330866"/>
                    </a:ext>
                  </a:extLst>
                </a:gridCol>
                <a:gridCol w="2831691">
                  <a:extLst>
                    <a:ext uri="{9D8B030D-6E8A-4147-A177-3AD203B41FA5}">
                      <a16:colId xmlns:a16="http://schemas.microsoft.com/office/drawing/2014/main" val="2357219953"/>
                    </a:ext>
                  </a:extLst>
                </a:gridCol>
                <a:gridCol w="2831691">
                  <a:extLst>
                    <a:ext uri="{9D8B030D-6E8A-4147-A177-3AD203B41FA5}">
                      <a16:colId xmlns:a16="http://schemas.microsoft.com/office/drawing/2014/main" val="4257167455"/>
                    </a:ext>
                  </a:extLst>
                </a:gridCol>
                <a:gridCol w="2831691">
                  <a:extLst>
                    <a:ext uri="{9D8B030D-6E8A-4147-A177-3AD203B41FA5}">
                      <a16:colId xmlns:a16="http://schemas.microsoft.com/office/drawing/2014/main" val="461616866"/>
                    </a:ext>
                  </a:extLst>
                </a:gridCol>
              </a:tblGrid>
              <a:tr h="840672">
                <a:tc>
                  <a:txBody>
                    <a:bodyPr/>
                    <a:lstStyle/>
                    <a:p>
                      <a:pPr algn="ctr"/>
                      <a:r>
                        <a:rPr lang="en-IN" sz="2500" dirty="0"/>
                        <a:t>TITLE  </a:t>
                      </a:r>
                    </a:p>
                  </a:txBody>
                  <a:tcPr/>
                </a:tc>
                <a:tc>
                  <a:txBody>
                    <a:bodyPr/>
                    <a:lstStyle/>
                    <a:p>
                      <a:pPr algn="ctr"/>
                      <a:r>
                        <a:rPr lang="en-IN" sz="2500" dirty="0"/>
                        <a:t>DETAILS OF PUBLICATION</a:t>
                      </a:r>
                    </a:p>
                  </a:txBody>
                  <a:tcPr/>
                </a:tc>
                <a:tc>
                  <a:txBody>
                    <a:bodyPr/>
                    <a:lstStyle/>
                    <a:p>
                      <a:pPr algn="ctr"/>
                      <a:r>
                        <a:rPr lang="en-IN" sz="2500" dirty="0"/>
                        <a:t>HIGHLIGHTS</a:t>
                      </a:r>
                    </a:p>
                  </a:txBody>
                  <a:tcPr/>
                </a:tc>
                <a:tc>
                  <a:txBody>
                    <a:bodyPr/>
                    <a:lstStyle/>
                    <a:p>
                      <a:pPr algn="ctr"/>
                      <a:r>
                        <a:rPr lang="en-IN" sz="2500" dirty="0"/>
                        <a:t>CHALLENGES TO BE ADDRESSED</a:t>
                      </a:r>
                    </a:p>
                  </a:txBody>
                  <a:tcPr/>
                </a:tc>
                <a:extLst>
                  <a:ext uri="{0D108BD9-81ED-4DB2-BD59-A6C34878D82A}">
                    <a16:rowId xmlns:a16="http://schemas.microsoft.com/office/drawing/2014/main" val="1637464500"/>
                  </a:ext>
                </a:extLst>
              </a:tr>
              <a:tr h="5374298">
                <a:tc>
                  <a:txBody>
                    <a:bodyPr/>
                    <a:lstStyle/>
                    <a:p>
                      <a:pPr algn="l"/>
                      <a:r>
                        <a:rPr lang="en-US" sz="1800" b="0" i="0" u="none" strike="noStrike" kern="1200" baseline="0" dirty="0">
                          <a:solidFill>
                            <a:schemeClr val="dk1"/>
                          </a:solidFill>
                          <a:latin typeface="+mn-lt"/>
                          <a:ea typeface="+mn-ea"/>
                          <a:cs typeface="+mn-cs"/>
                        </a:rPr>
                        <a:t>Federated Intrusion Detection in Blockchain-Based</a:t>
                      </a:r>
                    </a:p>
                    <a:p>
                      <a:pPr algn="l"/>
                      <a:r>
                        <a:rPr lang="en-IN" sz="1800" b="0" i="0" u="none" strike="noStrike" kern="1200" baseline="0" dirty="0">
                          <a:solidFill>
                            <a:schemeClr val="dk1"/>
                          </a:solidFill>
                          <a:latin typeface="+mn-lt"/>
                          <a:ea typeface="+mn-ea"/>
                          <a:cs typeface="+mn-cs"/>
                        </a:rPr>
                        <a:t>Smart Transportation Systems</a:t>
                      </a:r>
                      <a:endParaRPr lang="en-IN" sz="1800" dirty="0"/>
                    </a:p>
                  </a:txBody>
                  <a:tcPr/>
                </a:tc>
                <a:tc>
                  <a:txBody>
                    <a:bodyPr/>
                    <a:lstStyle/>
                    <a:p>
                      <a:pPr algn="just"/>
                      <a:r>
                        <a:rPr lang="en-IN" sz="1800" b="0" i="0" u="none" strike="noStrike" kern="1200" baseline="0" dirty="0">
                          <a:solidFill>
                            <a:schemeClr val="dk1"/>
                          </a:solidFill>
                          <a:latin typeface="+mn-lt"/>
                          <a:ea typeface="+mn-ea"/>
                          <a:cs typeface="+mn-cs"/>
                        </a:rPr>
                        <a:t>IEEE TRANSACTIONS ON INTELLIGENT TRANSPORTATION SYSTEMS, VOL. 23, NO. 3, MARCH 2022</a:t>
                      </a:r>
                      <a:endParaRPr lang="en-IN" sz="1600" dirty="0"/>
                    </a:p>
                  </a:txBody>
                  <a:tcPr/>
                </a:tc>
                <a:tc>
                  <a:txBody>
                    <a:bodyPr/>
                    <a:lstStyle/>
                    <a:p>
                      <a:pPr marL="285750" indent="-285750" algn="just">
                        <a:buFont typeface="Wingdings" panose="05000000000000000000" pitchFamily="2" charset="2"/>
                        <a:buChar char="Ø"/>
                      </a:pPr>
                      <a:r>
                        <a:rPr lang="en-US" sz="1600" dirty="0"/>
                        <a:t>A Federated Deep Learning-based Intrusion Detection System (FED-IDS) that leverages blockchain technology and Vehicular Edge Computing to enhance the security and privacy of Smart Transportation Systems (STS). </a:t>
                      </a:r>
                    </a:p>
                    <a:p>
                      <a:pPr marL="285750" indent="-285750" algn="just">
                        <a:buFont typeface="Wingdings" panose="05000000000000000000" pitchFamily="2" charset="2"/>
                        <a:buChar char="Ø"/>
                      </a:pPr>
                      <a:r>
                        <a:rPr lang="en-US" sz="1600" dirty="0"/>
                        <a:t>The proposed FED-IDS utilizes context-aware Transformer networks to efficiently model and detect cyberattacks in vehicular networks, with decentralized federated training managed by a consortium blockchain.</a:t>
                      </a:r>
                    </a:p>
                    <a:p>
                      <a:pPr marL="285750" indent="-285750" algn="just">
                        <a:buFont typeface="Wingdings" panose="05000000000000000000" pitchFamily="2" charset="2"/>
                        <a:buChar char="Ø"/>
                      </a:pPr>
                      <a:r>
                        <a:rPr lang="en-US" sz="1600" dirty="0"/>
                        <a:t> The framework's effectiveness is validated using public datasets.</a:t>
                      </a:r>
                      <a:endParaRPr lang="en-IN" sz="1700" dirty="0"/>
                    </a:p>
                  </a:txBody>
                  <a:tcPr/>
                </a:tc>
                <a:tc>
                  <a:txBody>
                    <a:bodyPr/>
                    <a:lstStyle/>
                    <a:p>
                      <a:pPr marL="285750" indent="-285750">
                        <a:buFont typeface="Wingdings" panose="05000000000000000000" pitchFamily="2" charset="2"/>
                        <a:buChar char="Ø"/>
                      </a:pPr>
                      <a:r>
                        <a:rPr lang="en-US" sz="1600" dirty="0"/>
                        <a:t>FED-IDS requires a large amount of labeled vehicular data for training, but labeling is laborious and time-consuming. </a:t>
                      </a:r>
                    </a:p>
                    <a:p>
                      <a:pPr marL="285750" indent="-285750">
                        <a:buFont typeface="Wingdings" panose="05000000000000000000" pitchFamily="2" charset="2"/>
                        <a:buChar char="Ø"/>
                      </a:pPr>
                      <a:r>
                        <a:rPr lang="en-US" sz="1600" dirty="0"/>
                        <a:t>Future work should focus on leveraging semi-labeled and unlabeled data.</a:t>
                      </a:r>
                    </a:p>
                    <a:p>
                      <a:pPr marL="285750" indent="-285750">
                        <a:buFont typeface="Wingdings" panose="05000000000000000000" pitchFamily="2" charset="2"/>
                        <a:buChar char="Ø"/>
                      </a:pPr>
                      <a:r>
                        <a:rPr lang="en-US" sz="1600" dirty="0"/>
                        <a:t>The imbalance in training data significantly affects collaborative detection performance.</a:t>
                      </a:r>
                    </a:p>
                    <a:p>
                      <a:pPr marL="285750" indent="-285750">
                        <a:buFont typeface="Wingdings" panose="05000000000000000000" pitchFamily="2" charset="2"/>
                        <a:buChar char="Ø"/>
                      </a:pPr>
                      <a:r>
                        <a:rPr lang="en-US" sz="1600" dirty="0"/>
                        <a:t>Current blockchain systems face challenges with divergence, limited efficiency, and high computational demands, necessitating new techniques to balance these issues.</a:t>
                      </a:r>
                      <a:endParaRPr lang="en-IN" sz="1600" dirty="0"/>
                    </a:p>
                  </a:txBody>
                  <a:tcPr/>
                </a:tc>
                <a:extLst>
                  <a:ext uri="{0D108BD9-81ED-4DB2-BD59-A6C34878D82A}">
                    <a16:rowId xmlns:a16="http://schemas.microsoft.com/office/drawing/2014/main" val="1160526511"/>
                  </a:ext>
                </a:extLst>
              </a:tr>
            </a:tbl>
          </a:graphicData>
        </a:graphic>
      </p:graphicFrame>
      <p:sp>
        <p:nvSpPr>
          <p:cNvPr id="2" name="Rectangle 1">
            <a:extLst>
              <a:ext uri="{FF2B5EF4-FFF2-40B4-BE49-F238E27FC236}">
                <a16:creationId xmlns:a16="http://schemas.microsoft.com/office/drawing/2014/main" id="{E01D0642-703F-09E9-5695-42111FD543F1}"/>
              </a:ext>
            </a:extLst>
          </p:cNvPr>
          <p:cNvSpPr/>
          <p:nvPr/>
        </p:nvSpPr>
        <p:spPr>
          <a:xfrm>
            <a:off x="147484" y="108155"/>
            <a:ext cx="11808542" cy="663677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7063154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2300</TotalTime>
  <Words>3028</Words>
  <Application>Microsoft Office PowerPoint</Application>
  <PresentationFormat>Widescreen</PresentationFormat>
  <Paragraphs>323</Paragraphs>
  <Slides>39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Aptos</vt:lpstr>
      <vt:lpstr>Arial</vt:lpstr>
      <vt:lpstr>Calibri</vt:lpstr>
      <vt:lpstr>Calibri Light</vt:lpstr>
      <vt:lpstr>NimbusRomNo9L-Medi</vt:lpstr>
      <vt:lpstr>NimbusRomNo9L-Regu</vt:lpstr>
      <vt:lpstr>Times New Roman</vt:lpstr>
      <vt:lpstr>Wingdings</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MODULE-2</vt:lpstr>
      <vt:lpstr>PowerPoint Presentation</vt:lpstr>
      <vt:lpstr>MODULE-2</vt:lpstr>
      <vt:lpstr>MODULE-2</vt:lpstr>
      <vt:lpstr>MODULE-3</vt:lpstr>
      <vt:lpstr>MODULE-3</vt:lpstr>
      <vt:lpstr>MODULE-3</vt:lpstr>
      <vt:lpstr>MODULE-4</vt:lpstr>
      <vt:lpstr>FedAvg algorithm</vt:lpstr>
      <vt:lpstr>MODULE-4</vt:lpstr>
      <vt:lpstr>MODULE-5</vt:lpstr>
      <vt:lpstr>MODULE-5</vt:lpstr>
      <vt:lpstr>MODULE-5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K</dc:creator>
  <cp:lastModifiedBy>MOHAMED K</cp:lastModifiedBy>
  <cp:revision>71</cp:revision>
  <dcterms:created xsi:type="dcterms:W3CDTF">2024-08-29T14:04:38Z</dcterms:created>
  <dcterms:modified xsi:type="dcterms:W3CDTF">2024-12-17T20:55:17Z</dcterms:modified>
</cp:coreProperties>
</file>