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3" r:id="rId17"/>
    <p:sldId id="272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2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1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3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0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0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4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6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5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2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4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7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1" y="1354183"/>
            <a:ext cx="7772400" cy="23876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alibri Light" panose="020F0302020204030204" pitchFamily="34" charset="0"/>
              </a:rPr>
              <a:t/>
            </a:r>
            <a:br>
              <a:rPr lang="en-US" sz="4000" dirty="0">
                <a:latin typeface="Calibri Light" panose="020F0302020204030204" pitchFamily="34" charset="0"/>
              </a:rPr>
            </a:br>
            <a:r>
              <a:rPr lang="en-US" sz="4000" dirty="0">
                <a:latin typeface="Calibri Light" panose="020F0302020204030204" pitchFamily="34" charset="0"/>
              </a:rPr>
              <a:t> </a:t>
            </a:r>
            <a:r>
              <a:rPr lang="en-US" sz="4000" b="1" dirty="0">
                <a:latin typeface="Calibri Light" panose="020F0302020204030204" pitchFamily="34" charset="0"/>
              </a:rPr>
              <a:t>Fluorescent Labeling of Cytolysin A </a:t>
            </a:r>
            <a:r>
              <a:rPr lang="en-US" sz="4000" b="1" dirty="0" smtClean="0">
                <a:latin typeface="Calibri Light" panose="020F0302020204030204" pitchFamily="34" charset="0"/>
              </a:rPr>
              <a:t>Pore Forming Toxin and </a:t>
            </a:r>
            <a:r>
              <a:rPr lang="en-US" sz="4000" b="1" dirty="0">
                <a:latin typeface="Calibri Light" panose="020F0302020204030204" pitchFamily="34" charset="0"/>
              </a:rPr>
              <a:t>Assessing Lipid Phase Dependent Activity</a:t>
            </a:r>
            <a:endParaRPr lang="en-US" sz="4000" dirty="0">
              <a:latin typeface="Calibri Light" panose="020F0302020204030204" pitchFamily="34" charset="0"/>
            </a:endParaRPr>
          </a:p>
        </p:txBody>
      </p:sp>
      <p:pic>
        <p:nvPicPr>
          <p:cNvPr id="5" name="Picture 4" descr="C:\Users\Nirmalya\Documents\Downloads\500px-Indian_Institute_of_Science_Logo.svg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3481" y="240157"/>
            <a:ext cx="1512168" cy="144016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364342" y="3561479"/>
            <a:ext cx="6415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 Vivek </a:t>
            </a:r>
            <a:r>
              <a:rPr lang="en-US" sz="2400" dirty="0" smtClean="0">
                <a:latin typeface="+mj-lt"/>
              </a:rPr>
              <a:t>Rai, </a:t>
            </a:r>
            <a:r>
              <a:rPr lang="en-US" sz="2400" dirty="0">
                <a:latin typeface="+mj-lt"/>
              </a:rPr>
              <a:t>Pradeep </a:t>
            </a:r>
            <a:r>
              <a:rPr lang="en-US" sz="2400" dirty="0" smtClean="0">
                <a:latin typeface="+mj-lt"/>
              </a:rPr>
              <a:t>S. and </a:t>
            </a:r>
            <a:r>
              <a:rPr lang="en-US" sz="2400" dirty="0">
                <a:latin typeface="+mj-lt"/>
              </a:rPr>
              <a:t>Sandhya </a:t>
            </a:r>
            <a:r>
              <a:rPr lang="en-US" sz="2400" dirty="0" smtClean="0">
                <a:latin typeface="+mj-lt"/>
              </a:rPr>
              <a:t>S. Visweswariah</a:t>
            </a:r>
            <a:endParaRPr lang="en-US" sz="24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0850" y="4655754"/>
            <a:ext cx="2755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  <a:latin typeface="+mj-lt"/>
              </a:rPr>
              <a:t>18.05.2015 – 10.05.2015</a:t>
            </a:r>
            <a:endParaRPr lang="en-US" sz="20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41540" y="5222781"/>
            <a:ext cx="4654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+mj-lt"/>
              </a:rPr>
              <a:t>Bio-Engineering Summer Training Program Indian Institute of Science, Bangalore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21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we did?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IN" sz="2400" dirty="0">
                <a:latin typeface="+mj-lt"/>
              </a:rPr>
              <a:t>Recovery, amplification and verification of His-ClyA Q56C </a:t>
            </a:r>
            <a:r>
              <a:rPr lang="en-IN" sz="2400" dirty="0" smtClean="0">
                <a:latin typeface="+mj-lt"/>
              </a:rPr>
              <a:t>plasmid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IN" sz="2400" dirty="0">
                <a:latin typeface="+mj-lt"/>
              </a:rPr>
              <a:t>Expression, purification and characterization of His-ClyA Q56C and </a:t>
            </a:r>
            <a:r>
              <a:rPr lang="en-IN" sz="2400" dirty="0" smtClean="0">
                <a:latin typeface="+mj-lt"/>
              </a:rPr>
              <a:t>His-ClyA</a:t>
            </a:r>
          </a:p>
          <a:p>
            <a:pPr marL="457200" indent="-457200">
              <a:buSzPct val="100000"/>
              <a:buFont typeface="+mj-lt"/>
              <a:buAutoNum type="arabicPeriod" startAt="3"/>
            </a:pPr>
            <a:r>
              <a:rPr lang="en-IN" sz="2400" dirty="0">
                <a:latin typeface="+mj-lt"/>
              </a:rPr>
              <a:t>Hemolysis assay of ClyA Q56C by spectrophotometric detection of released hemoglobin </a:t>
            </a:r>
          </a:p>
          <a:p>
            <a:pPr marL="457200" indent="-457200">
              <a:buSzPct val="100000"/>
              <a:buFont typeface="+mj-lt"/>
              <a:buAutoNum type="arabicPeriod" startAt="3"/>
            </a:pPr>
            <a:r>
              <a:rPr lang="en-IN" sz="2400" dirty="0">
                <a:latin typeface="+mj-lt"/>
              </a:rPr>
              <a:t>Calcein leakage assay of small unilamellar vesicles (SUVs) containing calcein at a self-quenching concentration</a:t>
            </a:r>
          </a:p>
          <a:p>
            <a:pPr marL="457200" indent="-457200">
              <a:buSzPct val="100000"/>
              <a:buFont typeface="+mj-lt"/>
              <a:buAutoNum type="arabicPeriod" startAt="3"/>
            </a:pPr>
            <a:r>
              <a:rPr lang="en-IN" sz="2400" dirty="0">
                <a:latin typeface="+mj-lt"/>
              </a:rPr>
              <a:t>Labelling the cysteine at 56</a:t>
            </a:r>
            <a:r>
              <a:rPr lang="en-IN" sz="2400" baseline="30000" dirty="0">
                <a:latin typeface="+mj-lt"/>
              </a:rPr>
              <a:t>th</a:t>
            </a:r>
            <a:r>
              <a:rPr lang="en-IN" sz="2400" dirty="0">
                <a:latin typeface="+mj-lt"/>
              </a:rPr>
              <a:t> position with Cy3 using maleimide conjugation reaction</a:t>
            </a:r>
          </a:p>
          <a:p>
            <a:pPr marL="0" indent="0">
              <a:buSzPct val="100000"/>
              <a:buNone/>
            </a:pPr>
            <a:endParaRPr lang="en-IN" sz="2400" dirty="0">
              <a:latin typeface="+mj-lt"/>
            </a:endParaRPr>
          </a:p>
          <a:p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82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got?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IN" sz="2400" dirty="0" smtClean="0">
                <a:latin typeface="+mj-lt"/>
              </a:rPr>
              <a:t>Purified ClyA Q56C and ClyA WT with concentration .42 mg/ml and 1.01 mg/ml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IN" sz="2400" dirty="0" smtClean="0">
                <a:latin typeface="+mj-lt"/>
              </a:rPr>
              <a:t>Predominant monomeric fraction of protein during gel filtration</a:t>
            </a:r>
            <a:endParaRPr lang="en-IN" sz="24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296475"/>
            <a:ext cx="3956229" cy="9669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334" b="12684"/>
          <a:stretch/>
        </p:blipFill>
        <p:spPr>
          <a:xfrm>
            <a:off x="4584879" y="3517820"/>
            <a:ext cx="3930471" cy="25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4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+mj-lt"/>
              </a:rPr>
              <a:t>Hemolytic activity of ClyA Q56C</a:t>
            </a:r>
            <a:endParaRPr lang="en-IN" sz="24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350" b="12312"/>
          <a:stretch/>
        </p:blipFill>
        <p:spPr>
          <a:xfrm>
            <a:off x="1455312" y="2434107"/>
            <a:ext cx="6256187" cy="374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8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+mj-lt"/>
              </a:rPr>
              <a:t>A labelled and potent toxin ClyA Q56C – Cy3</a:t>
            </a:r>
            <a:endParaRPr lang="en-IN" sz="24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15" y="2202288"/>
            <a:ext cx="6568370" cy="397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+mj-lt"/>
              </a:rPr>
              <a:t>Lipid phase dependent kinetics of ClyA</a:t>
            </a:r>
          </a:p>
          <a:p>
            <a:endParaRPr lang="en-IN" sz="24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3" r="3894" b="2787"/>
          <a:stretch/>
        </p:blipFill>
        <p:spPr>
          <a:xfrm>
            <a:off x="628650" y="2437301"/>
            <a:ext cx="3827440" cy="3422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6" b="1528"/>
          <a:stretch/>
        </p:blipFill>
        <p:spPr>
          <a:xfrm>
            <a:off x="4456090" y="2437301"/>
            <a:ext cx="4059260" cy="333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5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does it end?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latin typeface="+mj-lt"/>
              </a:rPr>
              <a:t>A little, direct evidence is present elucidating the oligomer assembly mechanism</a:t>
            </a:r>
          </a:p>
          <a:p>
            <a:r>
              <a:rPr lang="en-IN" sz="2400" dirty="0" smtClean="0">
                <a:latin typeface="+mj-lt"/>
              </a:rPr>
              <a:t>A fluorophore tagged protein could help us investigate the assembly mechanism on single molecule level, on both cellular and supported bilayer surfaces</a:t>
            </a:r>
          </a:p>
          <a:p>
            <a:r>
              <a:rPr lang="en-IN" sz="2400" dirty="0" smtClean="0">
                <a:latin typeface="+mj-lt"/>
              </a:rPr>
              <a:t>A purified, potent fluorophore tagged single mutant protein ClyA Q56C – Cy3</a:t>
            </a:r>
          </a:p>
          <a:p>
            <a:r>
              <a:rPr lang="en-IN" sz="2400" dirty="0" smtClean="0">
                <a:latin typeface="+mj-lt"/>
              </a:rPr>
              <a:t>A qualitative study of Cytolysin A showing lipid phase dependent kinetic behaviour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1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Where to, </a:t>
            </a:r>
            <a:r>
              <a:rPr lang="en-IN" dirty="0" smtClean="0"/>
              <a:t>now?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+mj-lt"/>
              </a:rPr>
              <a:t>Super resolution microscopy (TIRF/Confocal) with labelled protein on cell and supported lipid bilayer surface</a:t>
            </a:r>
            <a:endParaRPr lang="en-IN" sz="2400" dirty="0">
              <a:latin typeface="+mj-lt"/>
            </a:endParaRPr>
          </a:p>
          <a:p>
            <a:r>
              <a:rPr lang="en-IN" sz="2400" dirty="0" smtClean="0">
                <a:latin typeface="+mj-lt"/>
              </a:rPr>
              <a:t>Achieve better fluorescence labelling</a:t>
            </a:r>
          </a:p>
          <a:p>
            <a:r>
              <a:rPr lang="en-IN" sz="2400" dirty="0" smtClean="0">
                <a:latin typeface="+mj-lt"/>
              </a:rPr>
              <a:t>Label the double mutant and perform FRET experiments to analyse conformational changes more closely</a:t>
            </a:r>
          </a:p>
          <a:p>
            <a:r>
              <a:rPr lang="en-IN" sz="2400" dirty="0" smtClean="0">
                <a:latin typeface="+mj-lt"/>
              </a:rPr>
              <a:t>Quantify the lipid phase behaviour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80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Acknowledgements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+mj-lt"/>
              </a:rPr>
              <a:t>Dr Ben Schuler for providing us the plasmid samples for mutant ClyA proteins.</a:t>
            </a:r>
          </a:p>
          <a:p>
            <a:r>
              <a:rPr lang="en-IN" sz="2400" dirty="0" smtClean="0">
                <a:latin typeface="+mj-lt"/>
              </a:rPr>
              <a:t>Mr Pradeep Sathyanarayana for helping me with the theoretical and experimental knowledge base</a:t>
            </a:r>
          </a:p>
          <a:p>
            <a:r>
              <a:rPr lang="en-IN" sz="2400" dirty="0" err="1" smtClean="0">
                <a:latin typeface="+mj-lt"/>
              </a:rPr>
              <a:t>Prof.</a:t>
            </a:r>
            <a:r>
              <a:rPr lang="en-IN" sz="2400" dirty="0" smtClean="0">
                <a:latin typeface="+mj-lt"/>
              </a:rPr>
              <a:t> Sandhya S. Visweswariah for her sustained support and monitoring of my efforts</a:t>
            </a:r>
          </a:p>
          <a:p>
            <a:r>
              <a:rPr lang="en-IN" sz="2400" dirty="0" smtClean="0">
                <a:latin typeface="+mj-lt"/>
              </a:rPr>
              <a:t>All the lab members for providing a nourishing, learning oriented laboratory environment</a:t>
            </a:r>
          </a:p>
          <a:p>
            <a:r>
              <a:rPr lang="en-IN" sz="2400" dirty="0" smtClean="0">
                <a:latin typeface="+mj-lt"/>
              </a:rPr>
              <a:t>Prof. Rahul Roy for his continuous inputs throughout the program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57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740" y="2696202"/>
            <a:ext cx="7886700" cy="1325563"/>
          </a:xfrm>
        </p:spPr>
        <p:txBody>
          <a:bodyPr/>
          <a:lstStyle/>
          <a:p>
            <a:pPr algn="ctr"/>
            <a:r>
              <a:rPr lang="en-IN" b="1" dirty="0" smtClean="0"/>
              <a:t>Thank you!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062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Pore Forming Toxins (PFTs)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</a:pPr>
            <a:r>
              <a:rPr lang="en-US" sz="2400" dirty="0" smtClean="0">
                <a:latin typeface="+mj-lt"/>
              </a:rPr>
              <a:t>represent </a:t>
            </a:r>
            <a:r>
              <a:rPr lang="en-US" sz="2400" dirty="0" smtClean="0">
                <a:latin typeface="+mj-lt"/>
              </a:rPr>
              <a:t>the largest class of bacterial toxins</a:t>
            </a:r>
          </a:p>
          <a:p>
            <a:pPr>
              <a:lnSpc>
                <a:spcPct val="100000"/>
              </a:lnSpc>
              <a:buSzPct val="75000"/>
            </a:pPr>
            <a:r>
              <a:rPr lang="en-US" sz="2400" dirty="0" smtClean="0">
                <a:latin typeface="+mj-lt"/>
              </a:rPr>
              <a:t>also </a:t>
            </a:r>
            <a:r>
              <a:rPr lang="en-US" sz="2400" dirty="0" smtClean="0">
                <a:latin typeface="+mj-lt"/>
              </a:rPr>
              <a:t>produced by higher organisms like </a:t>
            </a:r>
            <a:r>
              <a:rPr lang="en-GB" sz="2400" dirty="0" err="1" smtClean="0">
                <a:latin typeface="+mj-lt"/>
              </a:rPr>
              <a:t>cnidaria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smtClean="0">
                <a:latin typeface="+mj-lt"/>
              </a:rPr>
              <a:t>sea anemones (</a:t>
            </a:r>
            <a:r>
              <a:rPr lang="en-US" sz="2400" dirty="0" err="1" smtClean="0">
                <a:latin typeface="+mj-lt"/>
              </a:rPr>
              <a:t>actinoporins</a:t>
            </a:r>
            <a:r>
              <a:rPr lang="en-US" sz="2400" dirty="0" smtClean="0">
                <a:latin typeface="+mj-lt"/>
              </a:rPr>
              <a:t>), earthworm (</a:t>
            </a:r>
            <a:r>
              <a:rPr lang="en-US" sz="2400" dirty="0" err="1" smtClean="0">
                <a:latin typeface="+mj-lt"/>
              </a:rPr>
              <a:t>lysenin</a:t>
            </a:r>
            <a:r>
              <a:rPr lang="en-US" sz="2400" dirty="0" smtClean="0">
                <a:latin typeface="+mj-lt"/>
              </a:rPr>
              <a:t>), plants (</a:t>
            </a:r>
            <a:r>
              <a:rPr lang="en-US" sz="2400" dirty="0" err="1" smtClean="0">
                <a:latin typeface="+mj-lt"/>
              </a:rPr>
              <a:t>enterolobin</a:t>
            </a:r>
            <a:r>
              <a:rPr lang="en-US" sz="2400" dirty="0" smtClean="0">
                <a:latin typeface="+mj-lt"/>
              </a:rPr>
              <a:t>) and mammals (perforin)</a:t>
            </a:r>
          </a:p>
          <a:p>
            <a:pPr>
              <a:lnSpc>
                <a:spcPct val="100000"/>
              </a:lnSpc>
              <a:buSzPct val="75000"/>
            </a:pPr>
            <a:r>
              <a:rPr lang="en-US" sz="2400" dirty="0" smtClean="0">
                <a:latin typeface="+mj-lt"/>
              </a:rPr>
              <a:t>exist in </a:t>
            </a:r>
            <a:r>
              <a:rPr lang="en-US" sz="2400" i="1" dirty="0" smtClean="0">
                <a:solidFill>
                  <a:srgbClr val="FF6600"/>
                </a:solidFill>
                <a:latin typeface="+mj-lt"/>
              </a:rPr>
              <a:t>bistable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states</a:t>
            </a:r>
          </a:p>
          <a:p>
            <a:pPr>
              <a:lnSpc>
                <a:spcPct val="100000"/>
              </a:lnSpc>
              <a:buSzPct val="75000"/>
            </a:pPr>
            <a:r>
              <a:rPr lang="en-US" sz="2400" dirty="0" smtClean="0">
                <a:latin typeface="+mj-lt"/>
              </a:rPr>
              <a:t>cause unregulated efflux of ions, biomolecules, or allow influx of external toxins</a:t>
            </a:r>
            <a:endParaRPr lang="en-US" sz="2400" dirty="0" smtClean="0">
              <a:latin typeface="+mj-lt"/>
            </a:endParaRPr>
          </a:p>
          <a:p>
            <a:pPr>
              <a:lnSpc>
                <a:spcPct val="100000"/>
              </a:lnSpc>
              <a:buSzPct val="75000"/>
            </a:pPr>
            <a:r>
              <a:rPr lang="en-US" sz="2400" dirty="0" smtClean="0">
                <a:latin typeface="+mj-lt"/>
              </a:rPr>
              <a:t>look stunning!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61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α-</a:t>
            </a:r>
            <a:r>
              <a:rPr lang="en-IN" dirty="0"/>
              <a:t>Haemolysin </a:t>
            </a:r>
            <a:r>
              <a:rPr lang="en-IN" dirty="0" smtClean="0"/>
              <a:t>of </a:t>
            </a:r>
            <a:r>
              <a:rPr lang="en-IN" i="1" dirty="0" smtClean="0"/>
              <a:t>S. </a:t>
            </a:r>
            <a:r>
              <a:rPr lang="en-IN" i="1" dirty="0"/>
              <a:t>aureus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1690689"/>
            <a:ext cx="7886699" cy="4233593"/>
          </a:xfrm>
        </p:spPr>
      </p:pic>
      <p:sp>
        <p:nvSpPr>
          <p:cNvPr id="5" name="TextBox 4"/>
          <p:cNvSpPr txBox="1"/>
          <p:nvPr/>
        </p:nvSpPr>
        <p:spPr>
          <a:xfrm>
            <a:off x="1332359" y="5924282"/>
            <a:ext cx="64792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+mj-lt"/>
              </a:rPr>
              <a:t>Each </a:t>
            </a:r>
            <a:r>
              <a:rPr lang="en-IN" sz="2000" dirty="0">
                <a:latin typeface="+mj-lt"/>
              </a:rPr>
              <a:t>segment coloured a different colour of the rainbow</a:t>
            </a:r>
            <a:r>
              <a:rPr lang="en-IN" sz="2000" dirty="0" smtClean="0">
                <a:latin typeface="+mj-lt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IN" sz="2000" dirty="0" smtClean="0">
                <a:latin typeface="+mj-lt"/>
              </a:rPr>
              <a:t>(L</a:t>
            </a:r>
            <a:r>
              <a:rPr lang="en-IN" sz="2000" dirty="0">
                <a:latin typeface="+mj-lt"/>
              </a:rPr>
              <a:t>. Song et </a:t>
            </a:r>
            <a:r>
              <a:rPr lang="en-IN" sz="2000" dirty="0" smtClean="0">
                <a:latin typeface="+mj-lt"/>
              </a:rPr>
              <a:t>al. </a:t>
            </a:r>
            <a:r>
              <a:rPr lang="en-IN" sz="2000" i="1" dirty="0" smtClean="0">
                <a:latin typeface="+mj-lt"/>
              </a:rPr>
              <a:t>Science</a:t>
            </a:r>
            <a:r>
              <a:rPr lang="en-IN" sz="2000" dirty="0" smtClean="0">
                <a:latin typeface="+mj-lt"/>
              </a:rPr>
              <a:t> </a:t>
            </a:r>
            <a:r>
              <a:rPr lang="en-IN" sz="2000" b="1" dirty="0">
                <a:latin typeface="+mj-lt"/>
              </a:rPr>
              <a:t>274:</a:t>
            </a:r>
            <a:r>
              <a:rPr lang="en-IN" sz="2000" dirty="0">
                <a:latin typeface="+mj-lt"/>
              </a:rPr>
              <a:t> 1859 -</a:t>
            </a:r>
            <a:r>
              <a:rPr lang="en-IN" sz="2000" dirty="0" smtClean="0">
                <a:latin typeface="+mj-lt"/>
              </a:rPr>
              <a:t>1866)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283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Perforin of Mammals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623" y="5947510"/>
            <a:ext cx="5282753" cy="6132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2000" dirty="0" smtClean="0">
                <a:latin typeface="+mj-lt"/>
              </a:rPr>
              <a:t>Cryo-electron microscopy of lymphocyte perforin.</a:t>
            </a:r>
          </a:p>
          <a:p>
            <a:pPr marL="0" indent="0" algn="ctr">
              <a:buNone/>
            </a:pPr>
            <a:r>
              <a:rPr lang="da-DK" sz="2000" dirty="0" smtClean="0">
                <a:latin typeface="+mj-lt"/>
              </a:rPr>
              <a:t>(Law et al. </a:t>
            </a:r>
            <a:r>
              <a:rPr lang="da-DK" sz="2000" i="1" dirty="0" smtClean="0">
                <a:latin typeface="+mj-lt"/>
              </a:rPr>
              <a:t>Nature</a:t>
            </a:r>
            <a:r>
              <a:rPr lang="da-DK" sz="2000" dirty="0" smtClean="0">
                <a:latin typeface="+mj-lt"/>
              </a:rPr>
              <a:t> </a:t>
            </a:r>
            <a:r>
              <a:rPr lang="da-DK" sz="2000" b="1" dirty="0" smtClean="0">
                <a:latin typeface="+mj-lt"/>
              </a:rPr>
              <a:t>468</a:t>
            </a:r>
            <a:r>
              <a:rPr lang="da-DK" sz="2000" dirty="0" smtClean="0">
                <a:latin typeface="+mj-lt"/>
              </a:rPr>
              <a:t>, 447–45)</a:t>
            </a:r>
            <a:endParaRPr lang="en-IN" sz="20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28650" y="1690688"/>
            <a:ext cx="7886700" cy="4027531"/>
            <a:chOff x="157381" y="4509120"/>
            <a:chExt cx="3894584" cy="1842147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81" y="4509120"/>
              <a:ext cx="3894584" cy="1842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Oval 13"/>
            <p:cNvSpPr/>
            <p:nvPr/>
          </p:nvSpPr>
          <p:spPr>
            <a:xfrm>
              <a:off x="157381" y="4509120"/>
              <a:ext cx="378101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1817635" y="4646280"/>
              <a:ext cx="378101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403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Cytolysin A of </a:t>
            </a:r>
            <a:r>
              <a:rPr lang="en-IN" i="1" dirty="0" smtClean="0"/>
              <a:t>E. coli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01828"/>
          </a:xfrm>
        </p:spPr>
        <p:txBody>
          <a:bodyPr numCol="2"/>
          <a:lstStyle/>
          <a:p>
            <a:pPr>
              <a:lnSpc>
                <a:spcPct val="100000"/>
              </a:lnSpc>
              <a:buSzPct val="75000"/>
            </a:pPr>
            <a:r>
              <a:rPr lang="en-US" sz="2400" dirty="0" smtClean="0">
                <a:latin typeface="+mj-lt"/>
              </a:rPr>
              <a:t>a member </a:t>
            </a:r>
            <a:r>
              <a:rPr lang="en-US" sz="2400" dirty="0">
                <a:latin typeface="+mj-lt"/>
              </a:rPr>
              <a:t>of α-PFT family, present in </a:t>
            </a:r>
            <a:r>
              <a:rPr lang="en-US" sz="2400" i="1" dirty="0">
                <a:latin typeface="+mj-lt"/>
              </a:rPr>
              <a:t>E.  Coli, </a:t>
            </a:r>
            <a:r>
              <a:rPr lang="it-IT" sz="2400" i="1" dirty="0">
                <a:latin typeface="+mj-lt"/>
              </a:rPr>
              <a:t>Salmonella enterica, Shigella flexneri </a:t>
            </a:r>
          </a:p>
          <a:p>
            <a:pPr>
              <a:lnSpc>
                <a:spcPct val="100000"/>
              </a:lnSpc>
              <a:buSzPct val="75000"/>
            </a:pPr>
            <a:r>
              <a:rPr lang="en-US" sz="2400" dirty="0" smtClean="0">
                <a:latin typeface="+mj-lt"/>
              </a:rPr>
              <a:t>assembles </a:t>
            </a:r>
            <a:r>
              <a:rPr lang="en-US" sz="2400" dirty="0">
                <a:latin typeface="+mj-lt"/>
              </a:rPr>
              <a:t>as a </a:t>
            </a:r>
            <a:r>
              <a:rPr lang="en-US" sz="2400" dirty="0" smtClean="0">
                <a:latin typeface="+mj-lt"/>
              </a:rPr>
              <a:t>dodecameric* </a:t>
            </a:r>
            <a:r>
              <a:rPr lang="en-US" sz="2400" dirty="0">
                <a:latin typeface="+mj-lt"/>
              </a:rPr>
              <a:t>pore with a 2.8 nm cation selective </a:t>
            </a:r>
            <a:r>
              <a:rPr lang="en-US" sz="2400" dirty="0" smtClean="0">
                <a:latin typeface="+mj-lt"/>
              </a:rPr>
              <a:t>lumen</a:t>
            </a:r>
          </a:p>
          <a:p>
            <a:pPr>
              <a:lnSpc>
                <a:spcPct val="100000"/>
              </a:lnSpc>
              <a:buSzPct val="75000"/>
            </a:pPr>
            <a:r>
              <a:rPr lang="en-US" sz="2400" dirty="0">
                <a:latin typeface="+mj-lt"/>
              </a:rPr>
              <a:t>not expressed at </a:t>
            </a:r>
            <a:r>
              <a:rPr lang="en-US" sz="2400" dirty="0" smtClean="0">
                <a:latin typeface="+mj-lt"/>
              </a:rPr>
              <a:t>detectable </a:t>
            </a:r>
            <a:r>
              <a:rPr lang="en-US" sz="2400" dirty="0">
                <a:latin typeface="+mj-lt"/>
              </a:rPr>
              <a:t>levels in most strains of </a:t>
            </a:r>
            <a:r>
              <a:rPr lang="en-US" sz="2400" i="1" dirty="0">
                <a:latin typeface="+mj-lt"/>
              </a:rPr>
              <a:t>E. coli</a:t>
            </a:r>
            <a:endParaRPr lang="en-US" sz="2400" dirty="0" smtClean="0">
              <a:latin typeface="+mj-lt"/>
            </a:endParaRPr>
          </a:p>
          <a:p>
            <a:pPr>
              <a:lnSpc>
                <a:spcPct val="100000"/>
              </a:lnSpc>
              <a:buSzPct val="75000"/>
            </a:pPr>
            <a:r>
              <a:rPr lang="en-US" sz="2400" dirty="0" smtClean="0">
                <a:latin typeface="+mj-lt"/>
              </a:rPr>
              <a:t>presence </a:t>
            </a:r>
            <a:r>
              <a:rPr lang="en-US" sz="2400" dirty="0">
                <a:latin typeface="+mj-lt"/>
              </a:rPr>
              <a:t>in </a:t>
            </a:r>
            <a:r>
              <a:rPr lang="en-US" sz="2400" dirty="0" smtClean="0">
                <a:latin typeface="+mj-lt"/>
              </a:rPr>
              <a:t>several </a:t>
            </a:r>
            <a:r>
              <a:rPr lang="en-US" sz="2400" dirty="0">
                <a:latin typeface="+mj-lt"/>
              </a:rPr>
              <a:t>strains of </a:t>
            </a:r>
            <a:r>
              <a:rPr lang="en-US" sz="2400" i="1" dirty="0">
                <a:latin typeface="+mj-lt"/>
              </a:rPr>
              <a:t>E. coli </a:t>
            </a:r>
            <a:r>
              <a:rPr lang="en-US" sz="2400" dirty="0">
                <a:latin typeface="+mj-lt"/>
              </a:rPr>
              <a:t>suggest a possible role in pathogenicity</a:t>
            </a:r>
            <a:endParaRPr lang="en-IN" sz="2400" dirty="0">
              <a:latin typeface="+mj-lt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014" y="1825625"/>
            <a:ext cx="2689336" cy="394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6014" y="5904232"/>
            <a:ext cx="2689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 </a:t>
            </a:r>
            <a:r>
              <a:rPr lang="en-IN" sz="1400" dirty="0">
                <a:solidFill>
                  <a:srgbClr val="7030A0"/>
                </a:solidFill>
                <a:latin typeface="+mj-lt"/>
              </a:rPr>
              <a:t>Mueller, M et al., </a:t>
            </a:r>
            <a:r>
              <a:rPr lang="en-IN" sz="1400" i="1" dirty="0">
                <a:solidFill>
                  <a:srgbClr val="7030A0"/>
                </a:solidFill>
                <a:latin typeface="+mj-lt"/>
              </a:rPr>
              <a:t>Nature</a:t>
            </a:r>
            <a:r>
              <a:rPr lang="en-IN" sz="1400" dirty="0">
                <a:solidFill>
                  <a:srgbClr val="7030A0"/>
                </a:solidFill>
                <a:latin typeface="+mj-lt"/>
              </a:rPr>
              <a:t> 459</a:t>
            </a:r>
            <a:r>
              <a:rPr lang="en-IN" sz="1400" b="1" dirty="0">
                <a:solidFill>
                  <a:srgbClr val="7030A0"/>
                </a:solidFill>
                <a:latin typeface="+mj-lt"/>
              </a:rPr>
              <a:t>,</a:t>
            </a:r>
            <a:r>
              <a:rPr lang="en-IN" sz="1400" dirty="0">
                <a:solidFill>
                  <a:srgbClr val="7030A0"/>
                </a:solidFill>
                <a:latin typeface="+mj-lt"/>
              </a:rPr>
              <a:t> 726–30 (2009).</a:t>
            </a:r>
            <a:endParaRPr lang="en-I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952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Cytolysin A of </a:t>
            </a:r>
            <a:r>
              <a:rPr lang="en-IN" i="1" dirty="0" smtClean="0"/>
              <a:t>E. coli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77" r="2771" b="3051"/>
          <a:stretch/>
        </p:blipFill>
        <p:spPr>
          <a:xfrm>
            <a:off x="628650" y="1690689"/>
            <a:ext cx="5800840" cy="43366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9490" y="2335507"/>
            <a:ext cx="21993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</a:rPr>
              <a:t>Transition from monomer to protomer involves structural rearrangement of ~60% of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residues</a:t>
            </a:r>
            <a:endParaRPr lang="en-IN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6163" y="6014434"/>
            <a:ext cx="99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Source?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0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Assembly mechanism</a:t>
            </a:r>
            <a:endParaRPr lang="en-IN" dirty="0"/>
          </a:p>
        </p:txBody>
      </p:sp>
      <p:pic>
        <p:nvPicPr>
          <p:cNvPr id="4" name="Picture 10" descr="C:\Ubuntu transfer\Dropbox\Pradeep IISC\Reports\2014\06.02.14 Comprehensive reoprt\New folder\Pore form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588231"/>
            <a:ext cx="7886700" cy="251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 Brace 8"/>
          <p:cNvSpPr/>
          <p:nvPr/>
        </p:nvSpPr>
        <p:spPr>
          <a:xfrm rot="5400000">
            <a:off x="1593548" y="1363525"/>
            <a:ext cx="328834" cy="19447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Brace 9"/>
          <p:cNvSpPr/>
          <p:nvPr/>
        </p:nvSpPr>
        <p:spPr>
          <a:xfrm rot="5400000">
            <a:off x="7283863" y="1363524"/>
            <a:ext cx="328834" cy="19447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275008" y="1724014"/>
            <a:ext cx="114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+mj-lt"/>
              </a:rPr>
              <a:t>Known</a:t>
            </a:r>
            <a:endParaRPr lang="en-IN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8049" y="1690689"/>
            <a:ext cx="112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+mj-lt"/>
              </a:rPr>
              <a:t>Known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675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Assembly mechanism</a:t>
            </a:r>
            <a:endParaRPr lang="en-IN" dirty="0"/>
          </a:p>
        </p:txBody>
      </p:sp>
      <p:pic>
        <p:nvPicPr>
          <p:cNvPr id="4" name="Picture 10" descr="C:\Ubuntu transfer\Dropbox\Pradeep IISC\Reports\2014\06.02.14 Comprehensive reoprt\New folder\Pore form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588231"/>
            <a:ext cx="7886700" cy="251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/>
          <p:cNvSpPr/>
          <p:nvPr/>
        </p:nvSpPr>
        <p:spPr>
          <a:xfrm rot="5400000">
            <a:off x="4358875" y="4147623"/>
            <a:ext cx="426249" cy="28462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181081" y="6036215"/>
            <a:ext cx="2814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+mj-lt"/>
              </a:rPr>
              <a:t>How does this occur?</a:t>
            </a:r>
            <a:endParaRPr lang="en-IN" sz="2400" dirty="0">
              <a:latin typeface="+mj-lt"/>
            </a:endParaRPr>
          </a:p>
        </p:txBody>
      </p:sp>
      <p:sp>
        <p:nvSpPr>
          <p:cNvPr id="9" name="Left Brace 8"/>
          <p:cNvSpPr/>
          <p:nvPr/>
        </p:nvSpPr>
        <p:spPr>
          <a:xfrm rot="5400000">
            <a:off x="1593548" y="1363525"/>
            <a:ext cx="328834" cy="19447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Brace 9"/>
          <p:cNvSpPr/>
          <p:nvPr/>
        </p:nvSpPr>
        <p:spPr>
          <a:xfrm rot="5400000">
            <a:off x="7283863" y="1363524"/>
            <a:ext cx="328834" cy="19447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275008" y="1724014"/>
            <a:ext cx="114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+mj-lt"/>
              </a:rPr>
              <a:t>Known</a:t>
            </a:r>
            <a:endParaRPr lang="en-IN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8049" y="1690689"/>
            <a:ext cx="112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+mj-lt"/>
              </a:rPr>
              <a:t>Known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13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did?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</a:pPr>
            <a:r>
              <a:rPr lang="en-IN" sz="2400" dirty="0" smtClean="0">
                <a:latin typeface="+mj-lt"/>
              </a:rPr>
              <a:t>Extraction and purification of ClyA, ClyA Q56C</a:t>
            </a:r>
          </a:p>
          <a:p>
            <a:pPr>
              <a:lnSpc>
                <a:spcPct val="100000"/>
              </a:lnSpc>
              <a:buSzPct val="75000"/>
            </a:pPr>
            <a:r>
              <a:rPr lang="en-IN" sz="2400" dirty="0" smtClean="0">
                <a:latin typeface="+mj-lt"/>
              </a:rPr>
              <a:t>Obtained a fluorophore tagged potent toxin ClyA Q56C – Cy3</a:t>
            </a:r>
          </a:p>
          <a:p>
            <a:pPr>
              <a:lnSpc>
                <a:spcPct val="100000"/>
              </a:lnSpc>
              <a:buSzPct val="75000"/>
            </a:pPr>
            <a:r>
              <a:rPr lang="en-IN" sz="2400" dirty="0" smtClean="0">
                <a:latin typeface="+mj-lt"/>
              </a:rPr>
              <a:t>Verified the activity of proteins using </a:t>
            </a:r>
            <a:r>
              <a:rPr lang="en-US" sz="2400" dirty="0" smtClean="0">
                <a:latin typeface="+mj-lt"/>
              </a:rPr>
              <a:t>hemolytic</a:t>
            </a:r>
            <a:r>
              <a:rPr lang="en-IN" sz="2400" dirty="0" smtClean="0">
                <a:latin typeface="+mj-lt"/>
              </a:rPr>
              <a:t> assay and calcein leakage assay</a:t>
            </a:r>
          </a:p>
          <a:p>
            <a:pPr>
              <a:lnSpc>
                <a:spcPct val="100000"/>
              </a:lnSpc>
              <a:buSzPct val="75000"/>
            </a:pPr>
            <a:r>
              <a:rPr lang="en-IN" sz="2400" dirty="0" smtClean="0">
                <a:latin typeface="+mj-lt"/>
              </a:rPr>
              <a:t>Studied the lipid phase dependent kinetics of protein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36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</TotalTime>
  <Words>574</Words>
  <Application>Microsoft Office PowerPoint</Application>
  <PresentationFormat>On-screen Show (4:3)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  Fluorescent Labeling of Cytolysin A Pore Forming Toxin and Assessing Lipid Phase Dependent Activity</vt:lpstr>
      <vt:lpstr>Pore Forming Toxins (PFTs)</vt:lpstr>
      <vt:lpstr>α-Haemolysin of S. aureus</vt:lpstr>
      <vt:lpstr>Perforin of Mammals</vt:lpstr>
      <vt:lpstr>Cytolysin A of E. coli</vt:lpstr>
      <vt:lpstr>Cytolysin A of E. coli</vt:lpstr>
      <vt:lpstr>Assembly mechanism</vt:lpstr>
      <vt:lpstr>Assembly mechanism</vt:lpstr>
      <vt:lpstr>What we did?</vt:lpstr>
      <vt:lpstr>How we did?</vt:lpstr>
      <vt:lpstr>What we got?</vt:lpstr>
      <vt:lpstr>PowerPoint Presentation</vt:lpstr>
      <vt:lpstr>PowerPoint Presentation</vt:lpstr>
      <vt:lpstr>PowerPoint Presentation</vt:lpstr>
      <vt:lpstr>How does it end?</vt:lpstr>
      <vt:lpstr>Where to, now?</vt:lpstr>
      <vt:lpstr>Acknowledgements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Fluorescent Labeling of Cytolysin A and Assessing Lipid Phase Dependent Activity</dc:title>
  <dc:creator>Vivek</dc:creator>
  <cp:lastModifiedBy>sanatan kumar</cp:lastModifiedBy>
  <cp:revision>30</cp:revision>
  <dcterms:created xsi:type="dcterms:W3CDTF">2015-07-11T15:59:30Z</dcterms:created>
  <dcterms:modified xsi:type="dcterms:W3CDTF">2015-07-14T14:53:28Z</dcterms:modified>
</cp:coreProperties>
</file>