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8.xml.rels" ContentType="application/vnd.openxmlformats-package.relationships+xml"/>
  <Override PartName="/ppt/notesSlides/notesSlide8.xml" ContentType="application/vnd.openxmlformats-officedocument.presentationml.notesSlide+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42.png" ContentType="image/png"/>
  <Override PartName="/ppt/media/image41.png" ContentType="image/png"/>
  <Override PartName="/ppt/media/image36.png" ContentType="image/png"/>
  <Override PartName="/ppt/media/image32.png" ContentType="image/png"/>
  <Override PartName="/ppt/media/image30.png" ContentType="image/png"/>
  <Override PartName="/ppt/media/image27.png" ContentType="image/png"/>
  <Override PartName="/ppt/media/image26.png" ContentType="image/png"/>
  <Override PartName="/ppt/media/image38.png" ContentType="image/png"/>
  <Override PartName="/ppt/media/image33.png" ContentType="image/png"/>
  <Override PartName="/ppt/media/image25.png" ContentType="image/png"/>
  <Override PartName="/ppt/media/image28.png" ContentType="image/png"/>
  <Override PartName="/ppt/media/image37.png" ContentType="image/png"/>
  <Override PartName="/ppt/media/image22.png" ContentType="image/png"/>
  <Override PartName="/ppt/media/image31.png" ContentType="image/png"/>
  <Override PartName="/ppt/media/image24.png" ContentType="image/png"/>
  <Override PartName="/ppt/media/image21.png" ContentType="image/png"/>
  <Override PartName="/ppt/media/image20.png" ContentType="image/png"/>
  <Override PartName="/ppt/media/image19.png" ContentType="image/png"/>
  <Override PartName="/ppt/media/image16.png" ContentType="image/png"/>
  <Override PartName="/ppt/media/image17.png" ContentType="image/png"/>
  <Override PartName="/ppt/media/image14.png" ContentType="image/png"/>
  <Override PartName="/ppt/media/image13.png" ContentType="image/png"/>
  <Override PartName="/ppt/media/image23.png" ContentType="image/png"/>
  <Override PartName="/ppt/media/image39.png" ContentType="image/png"/>
  <Override PartName="/ppt/media/image35.png" ContentType="image/png"/>
  <Override PartName="/ppt/media/image12.png" ContentType="image/png"/>
  <Override PartName="/ppt/media/image10.png" ContentType="image/png"/>
  <Override PartName="/ppt/media/image15.png" ContentType="image/png"/>
  <Override PartName="/ppt/media/image9.png" ContentType="image/png"/>
  <Override PartName="/ppt/media/image40.png" ContentType="image/png"/>
  <Override PartName="/ppt/media/image8.png" ContentType="image/png"/>
  <Override PartName="/ppt/media/image29.png" ContentType="image/png"/>
  <Override PartName="/ppt/media/image34.png" ContentType="image/png"/>
  <Override PartName="/ppt/media/image6.png" ContentType="image/png"/>
  <Override PartName="/ppt/media/image5.png" ContentType="image/png"/>
  <Override PartName="/ppt/media/image18.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40"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41"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42"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43" name="PlaceHolder 5"/>
          <p:cNvSpPr>
            <a:spLocks noGrp="1"/>
          </p:cNvSpPr>
          <p:nvPr>
            <p:ph type="sldNum"/>
          </p:nvPr>
        </p:nvSpPr>
        <p:spPr>
          <a:xfrm>
            <a:off x="4399200" y="9555480"/>
            <a:ext cx="3372840" cy="502560"/>
          </a:xfrm>
          <a:prstGeom prst="rect">
            <a:avLst/>
          </a:prstGeom>
        </p:spPr>
        <p:txBody>
          <a:bodyPr lIns="0" rIns="0" tIns="0" bIns="0" anchor="b"/>
          <a:p>
            <a:pPr algn="r"/>
            <a:fld id="{715F4763-3367-48AC-A314-A37E6BEA0E97}"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NCBI Portal presents a program specific approach. You first decide which program you want to use and then perform your analysis. SequenceServer undoes  this counterintuitive pattern and allows you think from the side of problem. You have a 'sequence', what all you can do to analyze it. It's a good, healthy shift in approach, in my opinion, especially during the literature review process.</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a:fillRect/>
          </a:stretch>
        </p:blipFill>
        <p:spPr>
          <a:xfrm>
            <a:off x="2292120" y="1768680"/>
            <a:ext cx="5495040" cy="4384440"/>
          </a:xfrm>
          <a:prstGeom prst="rect">
            <a:avLst/>
          </a:prstGeom>
          <a:ln>
            <a:noFill/>
          </a:ln>
        </p:spPr>
      </p:pic>
      <p:pic>
        <p:nvPicPr>
          <p:cNvPr id="38" name="" descr=""/>
          <p:cNvPicPr/>
          <p:nvPr/>
        </p:nvPicPr>
        <p:blipFill>
          <a:blip r:embed="rId3"/>
          <a:stretch>
            <a:fillRect/>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FD29B080-4108-4F54-95F0-2905BC9381F5}"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4.png"/><Relationship Id="rId11" Type="http://schemas.openxmlformats.org/officeDocument/2006/relationships/image" Target="../media/image25.png"/><Relationship Id="rId12" Type="http://schemas.openxmlformats.org/officeDocument/2006/relationships/image" Target="../media/image26.png"/><Relationship Id="rId13" Type="http://schemas.openxmlformats.org/officeDocument/2006/relationships/image" Target="../media/image27.png"/><Relationship Id="rId14" Type="http://schemas.openxmlformats.org/officeDocument/2006/relationships/image" Target="../media/image28.png"/><Relationship Id="rId15" Type="http://schemas.openxmlformats.org/officeDocument/2006/relationships/image" Target="../media/image29.png"/><Relationship Id="rId16" Type="http://schemas.openxmlformats.org/officeDocument/2006/relationships/image" Target="../media/image30.png"/><Relationship Id="rId17" Type="http://schemas.openxmlformats.org/officeDocument/2006/relationships/image" Target="../media/image31.png"/><Relationship Id="rId18" Type="http://schemas.openxmlformats.org/officeDocument/2006/relationships/image" Target="../media/image32.png"/><Relationship Id="rId19" Type="http://schemas.openxmlformats.org/officeDocument/2006/relationships/image" Target="../media/image33.png"/><Relationship Id="rId20" Type="http://schemas.openxmlformats.org/officeDocument/2006/relationships/image" Target="../media/image34.png"/><Relationship Id="rId21" Type="http://schemas.openxmlformats.org/officeDocument/2006/relationships/image" Target="../media/image35.png"/><Relationship Id="rId22" Type="http://schemas.openxmlformats.org/officeDocument/2006/relationships/image" Target="../media/image36.png"/><Relationship Id="rId23" Type="http://schemas.openxmlformats.org/officeDocument/2006/relationships/image" Target="../media/image37.png"/><Relationship Id="rId24" Type="http://schemas.openxmlformats.org/officeDocument/2006/relationships/image" Target="../media/image38.png"/><Relationship Id="rId25" Type="http://schemas.openxmlformats.org/officeDocument/2006/relationships/image" Target="../media/image39.png"/><Relationship Id="rId26" Type="http://schemas.openxmlformats.org/officeDocument/2006/relationships/image" Target="../media/image40.png"/><Relationship Id="rId27" Type="http://schemas.openxmlformats.org/officeDocument/2006/relationships/image" Target="../media/image41.png"/><Relationship Id="rId28" Type="http://schemas.openxmlformats.org/officeDocument/2006/relationships/image" Target="../media/image42.png"/><Relationship Id="rId29"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TextShape 1"/>
          <p:cNvSpPr txBox="1"/>
          <p:nvPr/>
        </p:nvSpPr>
        <p:spPr>
          <a:xfrm>
            <a:off x="504000" y="301320"/>
            <a:ext cx="9071640" cy="5851800"/>
          </a:xfrm>
          <a:prstGeom prst="rect">
            <a:avLst/>
          </a:prstGeom>
        </p:spPr>
        <p:txBody>
          <a:bodyPr lIns="0" rIns="0" tIns="0" bIns="0" anchor="ctr"/>
          <a:p>
            <a:pPr algn="ctr"/>
            <a:r>
              <a:rPr lang="en-US" sz="3600">
                <a:solidFill>
                  <a:srgbClr val="ff420e"/>
                </a:solidFill>
                <a:latin typeface="Arial"/>
              </a:rPr>
              <a:t>SequenceServer,</a:t>
            </a:r>
            <a:r>
              <a:rPr lang="en-US" sz="3200">
                <a:latin typeface="Arial"/>
              </a:rPr>
              <a:t> </a:t>
            </a:r>
            <a:r>
              <a:rPr lang="en-US" sz="2400">
                <a:latin typeface="Arial"/>
              </a:rPr>
              <a:t>BLAST search made easy!</a:t>
            </a:r>
            <a:endParaRPr/>
          </a:p>
          <a:p>
            <a:pPr algn="ctr"/>
            <a:endParaRPr/>
          </a:p>
          <a:p>
            <a:pPr algn="ctr"/>
            <a:r>
              <a:rPr lang="en-US">
                <a:latin typeface="DejaVu Sans Mono"/>
              </a:rPr>
              <a:t>http://www.sequenceserver.com</a:t>
            </a:r>
            <a:endParaRPr/>
          </a:p>
          <a:p>
            <a:pPr algn="ctr"/>
            <a:endParaRPr/>
          </a:p>
          <a:p>
            <a:pPr algn="ctr"/>
            <a:r>
              <a:rPr lang="en-US">
                <a:latin typeface="DejaVu Sans Mono"/>
              </a:rPr>
              <a:t>http://dx.doi.org/10.1101/033142</a:t>
            </a:r>
            <a:endParaRPr/>
          </a:p>
        </p:txBody>
      </p:sp>
      <p:sp>
        <p:nvSpPr>
          <p:cNvPr id="45" name="TextShape 2"/>
          <p:cNvSpPr txBox="1"/>
          <p:nvPr/>
        </p:nvSpPr>
        <p:spPr>
          <a:xfrm>
            <a:off x="7061040" y="5079600"/>
            <a:ext cx="1225440" cy="2052720"/>
          </a:xfrm>
          <a:prstGeom prst="rect">
            <a:avLst/>
          </a:prstGeom>
        </p:spPr>
        <p:txBody>
          <a:bodyPr lIns="90000" rIns="90000" tIns="45000" bIns="45000"/>
          <a:p>
            <a:r>
              <a:rPr lang="en-US">
                <a:latin typeface="Arial"/>
              </a:rPr>
              <a:t> </a:t>
            </a:r>
            <a:endParaRPr/>
          </a:p>
        </p:txBody>
      </p:sp>
      <p:sp>
        <p:nvSpPr>
          <p:cNvPr id="46" name="TextShape 3"/>
          <p:cNvSpPr txBox="1"/>
          <p:nvPr/>
        </p:nvSpPr>
        <p:spPr>
          <a:xfrm>
            <a:off x="77040" y="6621120"/>
            <a:ext cx="2038320" cy="678240"/>
          </a:xfrm>
          <a:prstGeom prst="rect">
            <a:avLst/>
          </a:prstGeom>
        </p:spPr>
        <p:txBody>
          <a:bodyPr lIns="0" rIns="0" tIns="0" bIns="0"/>
          <a:p>
            <a:pPr>
              <a:buSzPct val="45000"/>
              <a:buFont typeface="StarSymbol"/>
              <a:buChar char=""/>
            </a:pPr>
            <a:r>
              <a:rPr i="1" lang="en-US" sz="2000">
                <a:latin typeface="Arial"/>
              </a:rPr>
              <a:t>Vivek Rai</a:t>
            </a:r>
            <a:r>
              <a:rPr i="1" lang="en-US" sz="2000">
                <a:latin typeface="Arial"/>
              </a:rPr>
              <a:t>
</a:t>
            </a:r>
            <a:r>
              <a:rPr i="1" lang="en-US" sz="2000">
                <a:latin typeface="Arial"/>
              </a:rPr>
              <a:t>5</a:t>
            </a:r>
            <a:r>
              <a:rPr i="1" lang="en-US" sz="2000" baseline="101000">
                <a:latin typeface="Arial"/>
              </a:rPr>
              <a:t>th</a:t>
            </a:r>
            <a:r>
              <a:rPr i="1" lang="en-US" sz="2000">
                <a:latin typeface="Arial"/>
              </a:rPr>
              <a:t> year</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 name="TextShape 1"/>
          <p:cNvSpPr txBox="1"/>
          <p:nvPr/>
        </p:nvSpPr>
        <p:spPr>
          <a:xfrm>
            <a:off x="504000" y="301320"/>
            <a:ext cx="9071640" cy="1262160"/>
          </a:xfrm>
          <a:prstGeom prst="rect">
            <a:avLst/>
          </a:prstGeom>
        </p:spPr>
        <p:txBody>
          <a:bodyPr lIns="0" rIns="0" tIns="0" bIns="0" anchor="ctr"/>
          <a:p>
            <a:r>
              <a:rPr lang="en-US" sz="4400">
                <a:solidFill>
                  <a:srgbClr val="ff420e"/>
                </a:solidFill>
                <a:latin typeface="Arial"/>
              </a:rPr>
              <a:t>.. existing issues</a:t>
            </a:r>
            <a:endParaRPr/>
          </a:p>
        </p:txBody>
      </p:sp>
      <p:sp>
        <p:nvSpPr>
          <p:cNvPr id="65"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Difficult to customize report</a:t>
            </a:r>
            <a:endParaRPr/>
          </a:p>
          <a:p>
            <a:pPr>
              <a:buSzPct val="45000"/>
              <a:buFont typeface="StarSymbol"/>
              <a:buChar char=""/>
            </a:pPr>
            <a:endParaRPr/>
          </a:p>
        </p:txBody>
      </p:sp>
      <p:pic>
        <p:nvPicPr>
          <p:cNvPr id="66" name="" descr=""/>
          <p:cNvPicPr/>
          <p:nvPr/>
        </p:nvPicPr>
        <p:blipFill>
          <a:blip r:embed="rId1"/>
          <a:stretch>
            <a:fillRect/>
          </a:stretch>
        </p:blipFill>
        <p:spPr>
          <a:xfrm>
            <a:off x="914400" y="2966400"/>
            <a:ext cx="8483040" cy="288720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 name="TextShape 1"/>
          <p:cNvSpPr txBox="1"/>
          <p:nvPr/>
        </p:nvSpPr>
        <p:spPr>
          <a:xfrm>
            <a:off x="504000" y="301320"/>
            <a:ext cx="9071640" cy="1262160"/>
          </a:xfrm>
          <a:prstGeom prst="rect">
            <a:avLst/>
          </a:prstGeom>
        </p:spPr>
        <p:txBody>
          <a:bodyPr lIns="0" rIns="0" tIns="0" bIns="0" anchor="ctr"/>
          <a:p>
            <a:r>
              <a:rPr lang="en-US" sz="4400">
                <a:solidFill>
                  <a:srgbClr val="ff420e"/>
                </a:solidFill>
                <a:latin typeface="Arial"/>
              </a:rPr>
              <a:t>.. existing issues</a:t>
            </a:r>
            <a:endParaRPr/>
          </a:p>
        </p:txBody>
      </p:sp>
      <p:sp>
        <p:nvSpPr>
          <p:cNvPr id="68"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Unintuitive visualizations</a:t>
            </a:r>
            <a:endParaRPr/>
          </a:p>
          <a:p>
            <a:pPr>
              <a:buSzPct val="45000"/>
              <a:buFont typeface="StarSymbol"/>
              <a:buChar char=""/>
            </a:pPr>
            <a:endParaRPr/>
          </a:p>
        </p:txBody>
      </p:sp>
      <p:pic>
        <p:nvPicPr>
          <p:cNvPr id="69" name="" descr=""/>
          <p:cNvPicPr/>
          <p:nvPr/>
        </p:nvPicPr>
        <p:blipFill>
          <a:blip r:embed="rId1"/>
          <a:stretch>
            <a:fillRect/>
          </a:stretch>
        </p:blipFill>
        <p:spPr>
          <a:xfrm>
            <a:off x="2427120" y="2387160"/>
            <a:ext cx="5324040" cy="410508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 name="TextShape 1"/>
          <p:cNvSpPr txBox="1"/>
          <p:nvPr/>
        </p:nvSpPr>
        <p:spPr>
          <a:xfrm>
            <a:off x="504000" y="301320"/>
            <a:ext cx="9071640" cy="5851800"/>
          </a:xfrm>
          <a:prstGeom prst="rect">
            <a:avLst/>
          </a:prstGeom>
        </p:spPr>
        <p:txBody>
          <a:bodyPr lIns="0" rIns="0" tIns="0" bIns="0" anchor="ctr"/>
          <a:p>
            <a:pPr algn="ctr"/>
            <a:r>
              <a:rPr lang="en-US" sz="3600">
                <a:solidFill>
                  <a:srgbClr val="ff420e"/>
                </a:solidFill>
                <a:latin typeface="Arial"/>
              </a:rPr>
              <a:t>SequenceServer</a:t>
            </a:r>
            <a:endParaRPr/>
          </a:p>
          <a:p>
            <a:pPr algn="ctr"/>
            <a:endParaRPr/>
          </a:p>
          <a:p>
            <a:pPr algn="ctr"/>
            <a:r>
              <a:rPr lang="en-US" sz="2200">
                <a:latin typeface="DejaVu Sans Mono"/>
              </a:rPr>
              <a:t>40,000+ downloads, 30+ citations</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p:spPr>
        <p:txBody>
          <a:bodyPr lIns="0" rIns="0" tIns="0" bIns="0" anchor="ctr"/>
          <a:p>
            <a:r>
              <a:rPr lang="en-US" sz="4400">
                <a:solidFill>
                  <a:srgbClr val="ff420e"/>
                </a:solidFill>
                <a:latin typeface="Arial"/>
              </a:rPr>
              <a:t>.. bespoke interface </a:t>
            </a:r>
            <a:endParaRPr/>
          </a:p>
        </p:txBody>
      </p:sp>
      <p:sp>
        <p:nvSpPr>
          <p:cNvPr id="72"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Clutter free, streamlined, intelligent interface</a:t>
            </a:r>
            <a:endParaRPr/>
          </a:p>
          <a:p>
            <a:pPr>
              <a:buSzPct val="45000"/>
              <a:buFont typeface="StarSymbol"/>
              <a:buChar char=""/>
            </a:pPr>
            <a:endParaRPr/>
          </a:p>
        </p:txBody>
      </p:sp>
      <p:pic>
        <p:nvPicPr>
          <p:cNvPr id="73" name="" descr=""/>
          <p:cNvPicPr/>
          <p:nvPr/>
        </p:nvPicPr>
        <p:blipFill>
          <a:blip r:embed="rId1"/>
          <a:stretch>
            <a:fillRect/>
          </a:stretch>
        </p:blipFill>
        <p:spPr>
          <a:xfrm>
            <a:off x="1628640" y="2581200"/>
            <a:ext cx="6581880" cy="403200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TextShape 1"/>
          <p:cNvSpPr txBox="1"/>
          <p:nvPr/>
        </p:nvSpPr>
        <p:spPr>
          <a:xfrm>
            <a:off x="504000" y="301320"/>
            <a:ext cx="9071640" cy="1262160"/>
          </a:xfrm>
          <a:prstGeom prst="rect">
            <a:avLst/>
          </a:prstGeom>
        </p:spPr>
        <p:txBody>
          <a:bodyPr lIns="0" rIns="0" tIns="0" bIns="0" anchor="ctr"/>
          <a:p>
            <a:r>
              <a:rPr lang="en-US" sz="4400">
                <a:solidFill>
                  <a:srgbClr val="ff420e"/>
                </a:solidFill>
                <a:latin typeface="Arial"/>
              </a:rPr>
              <a:t>.. host anyway you like </a:t>
            </a:r>
            <a:endParaRPr/>
          </a:p>
        </p:txBody>
      </p:sp>
      <p:sp>
        <p:nvSpPr>
          <p:cNvPr id="75"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Can be setup for personal or public use;</a:t>
            </a:r>
            <a:endParaRPr/>
          </a:p>
          <a:p>
            <a:pPr>
              <a:buSzPct val="45000"/>
              <a:buFont typeface="StarSymbol"/>
              <a:buChar char=""/>
            </a:pPr>
            <a:r>
              <a:rPr lang="en-US" sz="3200">
                <a:latin typeface="Arial"/>
              </a:rPr>
              <a:t>share with collaborators</a:t>
            </a:r>
            <a:endParaRPr/>
          </a:p>
          <a:p>
            <a:pPr>
              <a:buSzPct val="45000"/>
              <a:buFont typeface="StarSymbol"/>
              <a:buChar char=""/>
            </a:pPr>
            <a:endParaRPr/>
          </a:p>
        </p:txBody>
      </p:sp>
      <p:sp>
        <p:nvSpPr>
          <p:cNvPr id="76" name="TextShape 3"/>
          <p:cNvSpPr txBox="1"/>
          <p:nvPr/>
        </p:nvSpPr>
        <p:spPr>
          <a:xfrm>
            <a:off x="1920240" y="3594240"/>
            <a:ext cx="6400800" cy="3022920"/>
          </a:xfrm>
          <a:prstGeom prst="rect">
            <a:avLst/>
          </a:prstGeom>
        </p:spPr>
        <p:txBody>
          <a:bodyPr lIns="0" rIns="0" tIns="0" bIns="0"/>
          <a:p>
            <a:pPr>
              <a:buSzPct val="45000"/>
              <a:buFont typeface="StarSymbol"/>
              <a:buChar char=""/>
            </a:pPr>
            <a:r>
              <a:rPr lang="en-US">
                <a:latin typeface="DejaVu Sans Mono"/>
              </a:rPr>
              <a:t>http://localhost:4567</a:t>
            </a:r>
            <a:endParaRPr/>
          </a:p>
          <a:p>
            <a:pPr>
              <a:buSzPct val="45000"/>
              <a:buFont typeface="StarSymbol"/>
              <a:buChar char=""/>
            </a:pPr>
            <a:r>
              <a:rPr lang="en-US">
                <a:latin typeface="DejaVu Sans Mono"/>
              </a:rPr>
              <a:t>http://www.antgenomes.org/sequenceserver/</a:t>
            </a:r>
            <a:endParaRPr/>
          </a:p>
          <a:p>
            <a:pPr>
              <a:buSzPct val="45000"/>
              <a:buFont typeface="StarSymbol"/>
              <a:buChar char=""/>
            </a:pPr>
            <a:r>
              <a:rPr lang="en-US">
                <a:latin typeface="DejaVu Sans Mono"/>
              </a:rPr>
              <a:t>http://reefgenomics.org/blast/</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p:spPr>
        <p:txBody>
          <a:bodyPr lIns="0" rIns="0" tIns="0" bIns="0" anchor="ctr"/>
          <a:p>
            <a:r>
              <a:rPr lang="en-US" sz="4400">
                <a:solidFill>
                  <a:srgbClr val="ff420e"/>
                </a:solidFill>
                <a:latin typeface="Arial"/>
              </a:rPr>
              <a:t>.. visualizations </a:t>
            </a:r>
            <a:endParaRPr/>
          </a:p>
        </p:txBody>
      </p:sp>
      <p:sp>
        <p:nvSpPr>
          <p:cNvPr id="78"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Export graphics</a:t>
            </a:r>
            <a:endParaRPr/>
          </a:p>
          <a:p>
            <a:pPr>
              <a:buSzPct val="45000"/>
              <a:buFont typeface="StarSymbol"/>
              <a:buChar char=""/>
            </a:pPr>
            <a:endParaRPr/>
          </a:p>
        </p:txBody>
      </p:sp>
      <p:pic>
        <p:nvPicPr>
          <p:cNvPr id="79" name="" descr=""/>
          <p:cNvPicPr/>
          <p:nvPr/>
        </p:nvPicPr>
        <p:blipFill>
          <a:blip r:embed="rId1"/>
          <a:stretch>
            <a:fillRect/>
          </a:stretch>
        </p:blipFill>
        <p:spPr>
          <a:xfrm>
            <a:off x="2834640" y="2309040"/>
            <a:ext cx="4794120" cy="409176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504000" y="301320"/>
            <a:ext cx="9071640" cy="1262160"/>
          </a:xfrm>
          <a:prstGeom prst="rect">
            <a:avLst/>
          </a:prstGeom>
        </p:spPr>
        <p:txBody>
          <a:bodyPr lIns="0" rIns="0" tIns="0" bIns="0" anchor="ctr"/>
          <a:p>
            <a:r>
              <a:rPr lang="en-US" sz="4400">
                <a:solidFill>
                  <a:srgbClr val="ff420e"/>
                </a:solidFill>
                <a:latin typeface="Arial"/>
              </a:rPr>
              <a:t>.. visualizations </a:t>
            </a:r>
            <a:endParaRPr/>
          </a:p>
        </p:txBody>
      </p:sp>
      <p:sp>
        <p:nvSpPr>
          <p:cNvPr id="81"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Export graphics</a:t>
            </a:r>
            <a:endParaRPr/>
          </a:p>
          <a:p>
            <a:pPr>
              <a:buSzPct val="45000"/>
              <a:buFont typeface="StarSymbol"/>
              <a:buChar char=""/>
            </a:pPr>
            <a:endParaRPr/>
          </a:p>
        </p:txBody>
      </p:sp>
      <p:pic>
        <p:nvPicPr>
          <p:cNvPr id="82" name="" descr=""/>
          <p:cNvPicPr/>
          <p:nvPr/>
        </p:nvPicPr>
        <p:blipFill>
          <a:blip r:embed="rId1"/>
          <a:stretch>
            <a:fillRect/>
          </a:stretch>
        </p:blipFill>
        <p:spPr>
          <a:xfrm>
            <a:off x="1675800" y="2926080"/>
            <a:ext cx="7102440" cy="295308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504000" y="301320"/>
            <a:ext cx="9071640" cy="1262160"/>
          </a:xfrm>
          <a:prstGeom prst="rect">
            <a:avLst/>
          </a:prstGeom>
        </p:spPr>
        <p:txBody>
          <a:bodyPr lIns="0" rIns="0" tIns="0" bIns="0" anchor="ctr"/>
          <a:p>
            <a:r>
              <a:rPr lang="en-US" sz="4400">
                <a:solidFill>
                  <a:srgbClr val="ff420e"/>
                </a:solidFill>
                <a:latin typeface="Arial"/>
              </a:rPr>
              <a:t>.. customized reports </a:t>
            </a:r>
            <a:endParaRPr/>
          </a:p>
        </p:txBody>
      </p:sp>
      <p:sp>
        <p:nvSpPr>
          <p:cNvPr id="84"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Download FASTA files, reports</a:t>
            </a:r>
            <a:endParaRPr/>
          </a:p>
          <a:p>
            <a:pPr>
              <a:buSzPct val="45000"/>
              <a:buFont typeface="StarSymbol"/>
              <a:buChar char=""/>
            </a:pPr>
            <a:endParaRPr/>
          </a:p>
        </p:txBody>
      </p:sp>
      <p:pic>
        <p:nvPicPr>
          <p:cNvPr id="85" name="" descr=""/>
          <p:cNvPicPr/>
          <p:nvPr/>
        </p:nvPicPr>
        <p:blipFill>
          <a:blip r:embed="rId1"/>
          <a:stretch>
            <a:fillRect/>
          </a:stretch>
        </p:blipFill>
        <p:spPr>
          <a:xfrm>
            <a:off x="2032920" y="2452320"/>
            <a:ext cx="5639760" cy="418644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504000" y="301320"/>
            <a:ext cx="9071640" cy="1262160"/>
          </a:xfrm>
          <a:prstGeom prst="rect">
            <a:avLst/>
          </a:prstGeom>
        </p:spPr>
        <p:txBody>
          <a:bodyPr lIns="0" rIns="0" tIns="0" bIns="0" anchor="ctr"/>
          <a:p>
            <a:r>
              <a:rPr lang="en-US" sz="4400">
                <a:solidFill>
                  <a:srgbClr val="ff420e"/>
                </a:solidFill>
                <a:latin typeface="Arial"/>
              </a:rPr>
              <a:t>.. and many more </a:t>
            </a:r>
            <a:endParaRPr/>
          </a:p>
        </p:txBody>
      </p:sp>
      <p:sp>
        <p:nvSpPr>
          <p:cNvPr id="87"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Link with other databases</a:t>
            </a:r>
            <a:endParaRPr/>
          </a:p>
          <a:p>
            <a:pPr>
              <a:buSzPct val="45000"/>
              <a:buFont typeface="StarSymbol"/>
              <a:buChar char=""/>
            </a:pPr>
            <a:r>
              <a:rPr lang="en-US" sz="3200">
                <a:latin typeface="Arial"/>
              </a:rPr>
              <a:t>Support other search programs</a:t>
            </a:r>
            <a:endParaRPr/>
          </a:p>
          <a:p>
            <a:pPr>
              <a:buSzPct val="45000"/>
              <a:buFont typeface="StarSymbol"/>
              <a:buChar char=""/>
            </a:pPr>
            <a:r>
              <a:rPr lang="en-US" sz="3200">
                <a:latin typeface="Arial"/>
              </a:rPr>
              <a:t>All features of BLAST+ supported</a:t>
            </a:r>
            <a:endParaRPr/>
          </a:p>
          <a:p>
            <a:pPr>
              <a:buSzPct val="45000"/>
              <a:buFont typeface="StarSymbol"/>
              <a:buChar char=""/>
            </a:pPr>
            <a:r>
              <a:rPr lang="en-US" sz="3200">
                <a:latin typeface="Arial"/>
              </a:rPr>
              <a:t>Guided setup (takes less than 15 minutes)</a:t>
            </a:r>
            <a:endParaRPr/>
          </a:p>
          <a:p>
            <a:pPr>
              <a:buSzPct val="45000"/>
              <a:buFont typeface="StarSymbol"/>
              <a:buChar char=""/>
            </a:pPr>
            <a:r>
              <a:rPr lang="en-US" sz="3200">
                <a:latin typeface="Arial"/>
              </a:rPr>
              <a:t>Free for research</a:t>
            </a:r>
            <a:endParaRPr/>
          </a:p>
          <a:p>
            <a:pPr>
              <a:buSzPct val="45000"/>
              <a:buFont typeface="StarSymbol"/>
              <a:buChar char=""/>
            </a:pP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504000" y="301320"/>
            <a:ext cx="9071640" cy="5851800"/>
          </a:xfrm>
          <a:prstGeom prst="rect">
            <a:avLst/>
          </a:prstGeom>
        </p:spPr>
        <p:txBody>
          <a:bodyPr lIns="0" rIns="0" tIns="0" bIns="0" anchor="ctr"/>
          <a:p>
            <a:pPr algn="ctr"/>
            <a:r>
              <a:rPr lang="en-US" sz="3600">
                <a:solidFill>
                  <a:srgbClr val="ff420e"/>
                </a:solidFill>
                <a:latin typeface="Arial"/>
              </a:rPr>
              <a:t>Demonstration</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TextShape 1"/>
          <p:cNvSpPr txBox="1"/>
          <p:nvPr/>
        </p:nvSpPr>
        <p:spPr>
          <a:xfrm>
            <a:off x="504000" y="301320"/>
            <a:ext cx="9071640" cy="5851800"/>
          </a:xfrm>
          <a:prstGeom prst="rect">
            <a:avLst/>
          </a:prstGeom>
        </p:spPr>
        <p:txBody>
          <a:bodyPr lIns="0" rIns="0" tIns="0" bIns="0" anchor="ctr"/>
          <a:p>
            <a:pPr algn="ctr">
              <a:buFont typeface="StarSymbol"/>
              <a:buAutoNum type="alphaLcParenR"/>
            </a:pPr>
            <a:r>
              <a:rPr lang="en-US" sz="3600">
                <a:solidFill>
                  <a:srgbClr val="ff420e"/>
                </a:solidFill>
                <a:latin typeface="Arial"/>
              </a:rPr>
              <a:t>SequenceServer </a:t>
            </a:r>
            <a:r>
              <a:rPr lang="en-US" sz="3600">
                <a:solidFill>
                  <a:srgbClr val="000000"/>
                </a:solidFill>
                <a:latin typeface="Arial"/>
              </a:rPr>
              <a:t>is not a new alignment tool</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504000" y="301320"/>
            <a:ext cx="9071640" cy="1262160"/>
          </a:xfrm>
          <a:prstGeom prst="rect">
            <a:avLst/>
          </a:prstGeom>
        </p:spPr>
        <p:txBody>
          <a:bodyPr lIns="0" rIns="0" tIns="0" bIns="0" anchor="ctr"/>
          <a:p>
            <a:r>
              <a:rPr lang="en-US" sz="4400">
                <a:solidFill>
                  <a:srgbClr val="ff420e"/>
                </a:solidFill>
                <a:latin typeface="Arial"/>
              </a:rPr>
              <a:t>.. summary </a:t>
            </a:r>
            <a:endParaRPr/>
          </a:p>
        </p:txBody>
      </p:sp>
      <p:graphicFrame>
        <p:nvGraphicFramePr>
          <p:cNvPr id="90" name="Table 2"/>
          <p:cNvGraphicFramePr/>
          <p:nvPr/>
        </p:nvGraphicFramePr>
        <p:xfrm>
          <a:off x="888840" y="2041560"/>
          <a:ext cx="8500320" cy="2792160"/>
        </p:xfrm>
        <a:graphic>
          <a:graphicData uri="http://schemas.openxmlformats.org/drawingml/2006/table">
            <a:tbl>
              <a:tblPr/>
              <a:tblGrid>
                <a:gridCol w="3161160"/>
                <a:gridCol w="2505240"/>
                <a:gridCol w="2834280"/>
              </a:tblGrid>
              <a:tr h="398520">
                <a:tc>
                  <a:txBody>
                    <a:bodyPr lIns="90000" rIns="90000" tIns="46800" bIns="46800"/>
                    <a:p>
                      <a:pPr algn="ctr"/>
                      <a:r>
                        <a:rPr b="1" lang="en-US">
                          <a:latin typeface="Arial"/>
                        </a:rPr>
                        <a:t>Feature</a:t>
                      </a:r>
                      <a:endParaRPr/>
                    </a:p>
                  </a:txBody>
                  <a:tcPr/>
                </a:tc>
                <a:tc>
                  <a:txBody>
                    <a:bodyPr lIns="90000" rIns="90000" tIns="46800" bIns="46800"/>
                    <a:p>
                      <a:pPr algn="ctr"/>
                      <a:r>
                        <a:rPr b="1" lang="en-US">
                          <a:latin typeface="Arial"/>
                        </a:rPr>
                        <a:t>NCBI wwwBlast</a:t>
                      </a:r>
                      <a:endParaRPr/>
                    </a:p>
                  </a:txBody>
                  <a:tcPr/>
                </a:tc>
                <a:tc>
                  <a:txBody>
                    <a:bodyPr lIns="90000" rIns="90000" tIns="46800" bIns="46800"/>
                    <a:p>
                      <a:pPr algn="ctr"/>
                      <a:r>
                        <a:rPr b="1" lang="en-US">
                          <a:latin typeface="Arial"/>
                        </a:rPr>
                        <a:t>SequenceServer</a:t>
                      </a:r>
                      <a:endParaRPr/>
                    </a:p>
                  </a:txBody>
                  <a:tcPr/>
                </a:tc>
              </a:tr>
              <a:tr h="398520">
                <a:tc>
                  <a:txBody>
                    <a:bodyPr lIns="90000" rIns="90000" tIns="46800" bIns="46800"/>
                    <a:p>
                      <a:pPr algn="ctr"/>
                      <a:r>
                        <a:rPr lang="en-US">
                          <a:latin typeface="Arial"/>
                        </a:rPr>
                        <a:t>Private databases</a:t>
                      </a:r>
                      <a:endParaRPr/>
                    </a:p>
                  </a:txBody>
                  <a:tcPr/>
                </a:tc>
                <a:tc>
                  <a:tcPr/>
                </a:tc>
                <a:tc>
                  <a:tcPr/>
                </a:tc>
              </a:tr>
              <a:tr h="398520">
                <a:tc>
                  <a:txBody>
                    <a:bodyPr lIns="90000" rIns="90000" tIns="46800" bIns="46800"/>
                    <a:p>
                      <a:pPr algn="ctr"/>
                      <a:r>
                        <a:rPr lang="en-US">
                          <a:latin typeface="Arial"/>
                        </a:rPr>
                        <a:t>Publishable Graphics</a:t>
                      </a:r>
                      <a:endParaRPr/>
                    </a:p>
                  </a:txBody>
                  <a:tcPr/>
                </a:tc>
                <a:tc>
                  <a:tcPr/>
                </a:tc>
                <a:tc>
                  <a:tcPr/>
                </a:tc>
              </a:tr>
              <a:tr h="398520">
                <a:tc>
                  <a:txBody>
                    <a:bodyPr lIns="90000" rIns="90000" tIns="46800" bIns="46800"/>
                    <a:p>
                      <a:pPr algn="ctr"/>
                      <a:r>
                        <a:rPr lang="en-US">
                          <a:latin typeface="Arial"/>
                        </a:rPr>
                        <a:t>Personal/Public setup</a:t>
                      </a:r>
                      <a:endParaRPr/>
                    </a:p>
                  </a:txBody>
                  <a:tcPr/>
                </a:tc>
                <a:tc>
                  <a:tcPr/>
                </a:tc>
                <a:tc>
                  <a:tcPr/>
                </a:tc>
              </a:tr>
              <a:tr h="398520">
                <a:tc>
                  <a:txBody>
                    <a:bodyPr lIns="90000" rIns="90000" tIns="46800" bIns="46800"/>
                    <a:p>
                      <a:pPr algn="ctr"/>
                      <a:r>
                        <a:rPr lang="en-US">
                          <a:latin typeface="Arial"/>
                        </a:rPr>
                        <a:t>Clutter free UI</a:t>
                      </a:r>
                      <a:endParaRPr/>
                    </a:p>
                  </a:txBody>
                  <a:tcPr/>
                </a:tc>
                <a:tc>
                  <a:tcPr/>
                </a:tc>
                <a:tc>
                  <a:tcPr/>
                </a:tc>
              </a:tr>
              <a:tr h="398520">
                <a:tc>
                  <a:txBody>
                    <a:bodyPr lIns="90000" rIns="90000" tIns="46800" bIns="46800"/>
                    <a:p>
                      <a:pPr algn="ctr"/>
                      <a:r>
                        <a:rPr lang="en-US">
                          <a:latin typeface="Arial"/>
                        </a:rPr>
                        <a:t>BLAST</a:t>
                      </a:r>
                      <a:endParaRPr/>
                    </a:p>
                  </a:txBody>
                  <a:tcPr/>
                </a:tc>
                <a:tc>
                  <a:tcPr/>
                </a:tc>
                <a:tc>
                  <a:tcPr/>
                </a:tc>
              </a:tr>
              <a:tr h="401400">
                <a:tc>
                  <a:txBody>
                    <a:bodyPr lIns="90000" rIns="90000" tIns="46800" bIns="46800"/>
                    <a:p>
                      <a:pPr algn="ctr"/>
                      <a:r>
                        <a:rPr lang="en-US">
                          <a:latin typeface="Arial"/>
                        </a:rPr>
                        <a:t>Support other programs</a:t>
                      </a:r>
                      <a:endParaRPr/>
                    </a:p>
                  </a:txBody>
                  <a:tcPr/>
                </a:tc>
                <a:tc>
                  <a:tcPr/>
                </a:tc>
                <a:tc>
                  <a:tcPr/>
                </a:tc>
              </a:tr>
            </a:tbl>
          </a:graphicData>
        </a:graphic>
      </p:graphicFrame>
      <p:pic>
        <p:nvPicPr>
          <p:cNvPr id="91" name="" descr=""/>
          <p:cNvPicPr/>
          <p:nvPr/>
        </p:nvPicPr>
        <p:blipFill>
          <a:blip r:embed="rId1"/>
          <a:stretch>
            <a:fillRect/>
          </a:stretch>
        </p:blipFill>
        <p:spPr>
          <a:xfrm>
            <a:off x="7305480" y="2377440"/>
            <a:ext cx="423000" cy="424080"/>
          </a:xfrm>
          <a:prstGeom prst="rect">
            <a:avLst/>
          </a:prstGeom>
          <a:ln>
            <a:noFill/>
          </a:ln>
        </p:spPr>
      </p:pic>
      <p:pic>
        <p:nvPicPr>
          <p:cNvPr id="92" name="" descr=""/>
          <p:cNvPicPr/>
          <p:nvPr/>
        </p:nvPicPr>
        <p:blipFill>
          <a:blip r:embed="rId2"/>
          <a:stretch>
            <a:fillRect/>
          </a:stretch>
        </p:blipFill>
        <p:spPr>
          <a:xfrm>
            <a:off x="5343480" y="2392920"/>
            <a:ext cx="423360" cy="423000"/>
          </a:xfrm>
          <a:prstGeom prst="rect">
            <a:avLst/>
          </a:prstGeom>
          <a:ln>
            <a:noFill/>
          </a:ln>
        </p:spPr>
      </p:pic>
      <p:pic>
        <p:nvPicPr>
          <p:cNvPr id="93" name="" descr=""/>
          <p:cNvPicPr/>
          <p:nvPr/>
        </p:nvPicPr>
        <p:blipFill>
          <a:blip r:embed="rId3"/>
          <a:stretch>
            <a:fillRect/>
          </a:stretch>
        </p:blipFill>
        <p:spPr>
          <a:xfrm>
            <a:off x="7305480" y="2377440"/>
            <a:ext cx="423000" cy="424080"/>
          </a:xfrm>
          <a:prstGeom prst="rect">
            <a:avLst/>
          </a:prstGeom>
          <a:ln>
            <a:noFill/>
          </a:ln>
        </p:spPr>
      </p:pic>
      <p:pic>
        <p:nvPicPr>
          <p:cNvPr id="94" name="" descr=""/>
          <p:cNvPicPr/>
          <p:nvPr/>
        </p:nvPicPr>
        <p:blipFill>
          <a:blip r:embed="rId4"/>
          <a:stretch>
            <a:fillRect/>
          </a:stretch>
        </p:blipFill>
        <p:spPr>
          <a:xfrm>
            <a:off x="5343480" y="2392920"/>
            <a:ext cx="423360" cy="423000"/>
          </a:xfrm>
          <a:prstGeom prst="rect">
            <a:avLst/>
          </a:prstGeom>
          <a:ln>
            <a:noFill/>
          </a:ln>
        </p:spPr>
      </p:pic>
      <p:pic>
        <p:nvPicPr>
          <p:cNvPr id="95" name="" descr=""/>
          <p:cNvPicPr/>
          <p:nvPr/>
        </p:nvPicPr>
        <p:blipFill>
          <a:blip r:embed="rId5"/>
          <a:stretch>
            <a:fillRect/>
          </a:stretch>
        </p:blipFill>
        <p:spPr>
          <a:xfrm>
            <a:off x="7305480" y="2377440"/>
            <a:ext cx="423000" cy="424080"/>
          </a:xfrm>
          <a:prstGeom prst="rect">
            <a:avLst/>
          </a:prstGeom>
          <a:ln>
            <a:noFill/>
          </a:ln>
        </p:spPr>
      </p:pic>
      <p:pic>
        <p:nvPicPr>
          <p:cNvPr id="96" name="" descr=""/>
          <p:cNvPicPr/>
          <p:nvPr/>
        </p:nvPicPr>
        <p:blipFill>
          <a:blip r:embed="rId6"/>
          <a:stretch>
            <a:fillRect/>
          </a:stretch>
        </p:blipFill>
        <p:spPr>
          <a:xfrm>
            <a:off x="5343480" y="2392920"/>
            <a:ext cx="423360" cy="423000"/>
          </a:xfrm>
          <a:prstGeom prst="rect">
            <a:avLst/>
          </a:prstGeom>
          <a:ln>
            <a:noFill/>
          </a:ln>
        </p:spPr>
      </p:pic>
      <p:pic>
        <p:nvPicPr>
          <p:cNvPr id="97" name="" descr=""/>
          <p:cNvPicPr/>
          <p:nvPr/>
        </p:nvPicPr>
        <p:blipFill>
          <a:blip r:embed="rId7"/>
          <a:stretch>
            <a:fillRect/>
          </a:stretch>
        </p:blipFill>
        <p:spPr>
          <a:xfrm>
            <a:off x="7305480" y="2786040"/>
            <a:ext cx="423000" cy="423000"/>
          </a:xfrm>
          <a:prstGeom prst="rect">
            <a:avLst/>
          </a:prstGeom>
          <a:ln>
            <a:noFill/>
          </a:ln>
        </p:spPr>
      </p:pic>
      <p:pic>
        <p:nvPicPr>
          <p:cNvPr id="98" name="" descr=""/>
          <p:cNvPicPr/>
          <p:nvPr/>
        </p:nvPicPr>
        <p:blipFill>
          <a:blip r:embed="rId8"/>
          <a:stretch>
            <a:fillRect/>
          </a:stretch>
        </p:blipFill>
        <p:spPr>
          <a:xfrm>
            <a:off x="5343480" y="2801520"/>
            <a:ext cx="423360" cy="423000"/>
          </a:xfrm>
          <a:prstGeom prst="rect">
            <a:avLst/>
          </a:prstGeom>
          <a:ln>
            <a:noFill/>
          </a:ln>
        </p:spPr>
      </p:pic>
      <p:pic>
        <p:nvPicPr>
          <p:cNvPr id="99" name="" descr=""/>
          <p:cNvPicPr/>
          <p:nvPr/>
        </p:nvPicPr>
        <p:blipFill>
          <a:blip r:embed="rId9"/>
          <a:stretch>
            <a:fillRect/>
          </a:stretch>
        </p:blipFill>
        <p:spPr>
          <a:xfrm>
            <a:off x="7305480" y="2377440"/>
            <a:ext cx="423000" cy="424080"/>
          </a:xfrm>
          <a:prstGeom prst="rect">
            <a:avLst/>
          </a:prstGeom>
          <a:ln>
            <a:noFill/>
          </a:ln>
        </p:spPr>
      </p:pic>
      <p:pic>
        <p:nvPicPr>
          <p:cNvPr id="100" name="" descr=""/>
          <p:cNvPicPr/>
          <p:nvPr/>
        </p:nvPicPr>
        <p:blipFill>
          <a:blip r:embed="rId10"/>
          <a:stretch>
            <a:fillRect/>
          </a:stretch>
        </p:blipFill>
        <p:spPr>
          <a:xfrm>
            <a:off x="5343480" y="2392920"/>
            <a:ext cx="423360" cy="423000"/>
          </a:xfrm>
          <a:prstGeom prst="rect">
            <a:avLst/>
          </a:prstGeom>
          <a:ln>
            <a:noFill/>
          </a:ln>
        </p:spPr>
      </p:pic>
      <p:pic>
        <p:nvPicPr>
          <p:cNvPr id="101" name="" descr=""/>
          <p:cNvPicPr/>
          <p:nvPr/>
        </p:nvPicPr>
        <p:blipFill>
          <a:blip r:embed="rId11"/>
          <a:stretch>
            <a:fillRect/>
          </a:stretch>
        </p:blipFill>
        <p:spPr>
          <a:xfrm>
            <a:off x="7305480" y="3209040"/>
            <a:ext cx="423000" cy="422640"/>
          </a:xfrm>
          <a:prstGeom prst="rect">
            <a:avLst/>
          </a:prstGeom>
          <a:ln>
            <a:noFill/>
          </a:ln>
        </p:spPr>
      </p:pic>
      <p:pic>
        <p:nvPicPr>
          <p:cNvPr id="102" name="" descr=""/>
          <p:cNvPicPr/>
          <p:nvPr/>
        </p:nvPicPr>
        <p:blipFill>
          <a:blip r:embed="rId12"/>
          <a:stretch>
            <a:fillRect/>
          </a:stretch>
        </p:blipFill>
        <p:spPr>
          <a:xfrm>
            <a:off x="5343480" y="3224520"/>
            <a:ext cx="423360" cy="423000"/>
          </a:xfrm>
          <a:prstGeom prst="rect">
            <a:avLst/>
          </a:prstGeom>
          <a:ln>
            <a:noFill/>
          </a:ln>
        </p:spPr>
      </p:pic>
      <p:pic>
        <p:nvPicPr>
          <p:cNvPr id="103" name="" descr=""/>
          <p:cNvPicPr/>
          <p:nvPr/>
        </p:nvPicPr>
        <p:blipFill>
          <a:blip r:embed="rId13"/>
          <a:stretch>
            <a:fillRect/>
          </a:stretch>
        </p:blipFill>
        <p:spPr>
          <a:xfrm>
            <a:off x="7305480" y="2377440"/>
            <a:ext cx="423000" cy="424080"/>
          </a:xfrm>
          <a:prstGeom prst="rect">
            <a:avLst/>
          </a:prstGeom>
          <a:ln>
            <a:noFill/>
          </a:ln>
        </p:spPr>
      </p:pic>
      <p:pic>
        <p:nvPicPr>
          <p:cNvPr id="104" name="" descr=""/>
          <p:cNvPicPr/>
          <p:nvPr/>
        </p:nvPicPr>
        <p:blipFill>
          <a:blip r:embed="rId14"/>
          <a:stretch>
            <a:fillRect/>
          </a:stretch>
        </p:blipFill>
        <p:spPr>
          <a:xfrm>
            <a:off x="5343480" y="2392920"/>
            <a:ext cx="423360" cy="423000"/>
          </a:xfrm>
          <a:prstGeom prst="rect">
            <a:avLst/>
          </a:prstGeom>
          <a:ln>
            <a:noFill/>
          </a:ln>
        </p:spPr>
      </p:pic>
      <p:pic>
        <p:nvPicPr>
          <p:cNvPr id="105" name="" descr=""/>
          <p:cNvPicPr/>
          <p:nvPr/>
        </p:nvPicPr>
        <p:blipFill>
          <a:blip r:embed="rId15"/>
          <a:stretch>
            <a:fillRect/>
          </a:stretch>
        </p:blipFill>
        <p:spPr>
          <a:xfrm>
            <a:off x="7305480" y="2377440"/>
            <a:ext cx="423000" cy="424080"/>
          </a:xfrm>
          <a:prstGeom prst="rect">
            <a:avLst/>
          </a:prstGeom>
          <a:ln>
            <a:noFill/>
          </a:ln>
        </p:spPr>
      </p:pic>
      <p:pic>
        <p:nvPicPr>
          <p:cNvPr id="106" name="" descr=""/>
          <p:cNvPicPr/>
          <p:nvPr/>
        </p:nvPicPr>
        <p:blipFill>
          <a:blip r:embed="rId16"/>
          <a:stretch>
            <a:fillRect/>
          </a:stretch>
        </p:blipFill>
        <p:spPr>
          <a:xfrm>
            <a:off x="5343480" y="2392920"/>
            <a:ext cx="423360" cy="423000"/>
          </a:xfrm>
          <a:prstGeom prst="rect">
            <a:avLst/>
          </a:prstGeom>
          <a:ln>
            <a:noFill/>
          </a:ln>
        </p:spPr>
      </p:pic>
      <p:pic>
        <p:nvPicPr>
          <p:cNvPr id="107" name="" descr=""/>
          <p:cNvPicPr/>
          <p:nvPr/>
        </p:nvPicPr>
        <p:blipFill>
          <a:blip r:embed="rId17"/>
          <a:stretch>
            <a:fillRect/>
          </a:stretch>
        </p:blipFill>
        <p:spPr>
          <a:xfrm>
            <a:off x="7305480" y="3586320"/>
            <a:ext cx="423000" cy="423000"/>
          </a:xfrm>
          <a:prstGeom prst="rect">
            <a:avLst/>
          </a:prstGeom>
          <a:ln>
            <a:noFill/>
          </a:ln>
        </p:spPr>
      </p:pic>
      <p:pic>
        <p:nvPicPr>
          <p:cNvPr id="108" name="" descr=""/>
          <p:cNvPicPr/>
          <p:nvPr/>
        </p:nvPicPr>
        <p:blipFill>
          <a:blip r:embed="rId18"/>
          <a:stretch>
            <a:fillRect/>
          </a:stretch>
        </p:blipFill>
        <p:spPr>
          <a:xfrm>
            <a:off x="5343480" y="3601440"/>
            <a:ext cx="423360" cy="423000"/>
          </a:xfrm>
          <a:prstGeom prst="rect">
            <a:avLst/>
          </a:prstGeom>
          <a:ln>
            <a:noFill/>
          </a:ln>
        </p:spPr>
      </p:pic>
      <p:pic>
        <p:nvPicPr>
          <p:cNvPr id="109" name="" descr=""/>
          <p:cNvPicPr/>
          <p:nvPr/>
        </p:nvPicPr>
        <p:blipFill>
          <a:blip r:embed="rId19"/>
          <a:stretch>
            <a:fillRect/>
          </a:stretch>
        </p:blipFill>
        <p:spPr>
          <a:xfrm>
            <a:off x="7305480" y="2377440"/>
            <a:ext cx="423000" cy="424080"/>
          </a:xfrm>
          <a:prstGeom prst="rect">
            <a:avLst/>
          </a:prstGeom>
          <a:ln>
            <a:noFill/>
          </a:ln>
        </p:spPr>
      </p:pic>
      <p:pic>
        <p:nvPicPr>
          <p:cNvPr id="110" name="" descr=""/>
          <p:cNvPicPr/>
          <p:nvPr/>
        </p:nvPicPr>
        <p:blipFill>
          <a:blip r:embed="rId20"/>
          <a:stretch>
            <a:fillRect/>
          </a:stretch>
        </p:blipFill>
        <p:spPr>
          <a:xfrm>
            <a:off x="5343480" y="2392920"/>
            <a:ext cx="423360" cy="423000"/>
          </a:xfrm>
          <a:prstGeom prst="rect">
            <a:avLst/>
          </a:prstGeom>
          <a:ln>
            <a:noFill/>
          </a:ln>
        </p:spPr>
      </p:pic>
      <p:pic>
        <p:nvPicPr>
          <p:cNvPr id="111" name="" descr=""/>
          <p:cNvPicPr/>
          <p:nvPr/>
        </p:nvPicPr>
        <p:blipFill>
          <a:blip r:embed="rId21"/>
          <a:stretch>
            <a:fillRect/>
          </a:stretch>
        </p:blipFill>
        <p:spPr>
          <a:xfrm>
            <a:off x="7305480" y="2377440"/>
            <a:ext cx="423000" cy="424080"/>
          </a:xfrm>
          <a:prstGeom prst="rect">
            <a:avLst/>
          </a:prstGeom>
          <a:ln>
            <a:noFill/>
          </a:ln>
        </p:spPr>
      </p:pic>
      <p:pic>
        <p:nvPicPr>
          <p:cNvPr id="112" name="" descr=""/>
          <p:cNvPicPr/>
          <p:nvPr/>
        </p:nvPicPr>
        <p:blipFill>
          <a:blip r:embed="rId22"/>
          <a:stretch>
            <a:fillRect/>
          </a:stretch>
        </p:blipFill>
        <p:spPr>
          <a:xfrm>
            <a:off x="5343480" y="2392920"/>
            <a:ext cx="423360" cy="423000"/>
          </a:xfrm>
          <a:prstGeom prst="rect">
            <a:avLst/>
          </a:prstGeom>
          <a:ln>
            <a:noFill/>
          </a:ln>
        </p:spPr>
      </p:pic>
      <p:pic>
        <p:nvPicPr>
          <p:cNvPr id="113" name="" descr=""/>
          <p:cNvPicPr/>
          <p:nvPr/>
        </p:nvPicPr>
        <p:blipFill>
          <a:blip r:embed="rId23"/>
          <a:stretch>
            <a:fillRect/>
          </a:stretch>
        </p:blipFill>
        <p:spPr>
          <a:xfrm>
            <a:off x="5330880" y="3984840"/>
            <a:ext cx="423000" cy="423360"/>
          </a:xfrm>
          <a:prstGeom prst="rect">
            <a:avLst/>
          </a:prstGeom>
          <a:ln>
            <a:noFill/>
          </a:ln>
        </p:spPr>
      </p:pic>
      <p:pic>
        <p:nvPicPr>
          <p:cNvPr id="114" name="" descr=""/>
          <p:cNvPicPr/>
          <p:nvPr/>
        </p:nvPicPr>
        <p:blipFill>
          <a:blip r:embed="rId24"/>
          <a:stretch>
            <a:fillRect/>
          </a:stretch>
        </p:blipFill>
        <p:spPr>
          <a:xfrm>
            <a:off x="7305480" y="3999600"/>
            <a:ext cx="423000" cy="423000"/>
          </a:xfrm>
          <a:prstGeom prst="rect">
            <a:avLst/>
          </a:prstGeom>
          <a:ln>
            <a:noFill/>
          </a:ln>
        </p:spPr>
      </p:pic>
      <p:pic>
        <p:nvPicPr>
          <p:cNvPr id="115" name="" descr=""/>
          <p:cNvPicPr/>
          <p:nvPr/>
        </p:nvPicPr>
        <p:blipFill>
          <a:blip r:embed="rId25"/>
          <a:stretch>
            <a:fillRect/>
          </a:stretch>
        </p:blipFill>
        <p:spPr>
          <a:xfrm>
            <a:off x="7305480" y="3586320"/>
            <a:ext cx="423000" cy="423000"/>
          </a:xfrm>
          <a:prstGeom prst="rect">
            <a:avLst/>
          </a:prstGeom>
          <a:ln>
            <a:noFill/>
          </a:ln>
        </p:spPr>
      </p:pic>
      <p:pic>
        <p:nvPicPr>
          <p:cNvPr id="116" name="" descr=""/>
          <p:cNvPicPr/>
          <p:nvPr/>
        </p:nvPicPr>
        <p:blipFill>
          <a:blip r:embed="rId26"/>
          <a:stretch>
            <a:fillRect/>
          </a:stretch>
        </p:blipFill>
        <p:spPr>
          <a:xfrm>
            <a:off x="5343480" y="3601440"/>
            <a:ext cx="423360" cy="423000"/>
          </a:xfrm>
          <a:prstGeom prst="rect">
            <a:avLst/>
          </a:prstGeom>
          <a:ln>
            <a:noFill/>
          </a:ln>
        </p:spPr>
      </p:pic>
      <p:pic>
        <p:nvPicPr>
          <p:cNvPr id="117" name="" descr=""/>
          <p:cNvPicPr/>
          <p:nvPr/>
        </p:nvPicPr>
        <p:blipFill>
          <a:blip r:embed="rId27"/>
          <a:stretch>
            <a:fillRect/>
          </a:stretch>
        </p:blipFill>
        <p:spPr>
          <a:xfrm>
            <a:off x="7305480" y="4408200"/>
            <a:ext cx="423000" cy="422640"/>
          </a:xfrm>
          <a:prstGeom prst="rect">
            <a:avLst/>
          </a:prstGeom>
          <a:ln>
            <a:noFill/>
          </a:ln>
        </p:spPr>
      </p:pic>
      <p:pic>
        <p:nvPicPr>
          <p:cNvPr id="118" name="" descr=""/>
          <p:cNvPicPr/>
          <p:nvPr/>
        </p:nvPicPr>
        <p:blipFill>
          <a:blip r:embed="rId28"/>
          <a:stretch>
            <a:fillRect/>
          </a:stretch>
        </p:blipFill>
        <p:spPr>
          <a:xfrm>
            <a:off x="5343480" y="4422600"/>
            <a:ext cx="423360" cy="42372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504000" y="301320"/>
            <a:ext cx="9071640" cy="5851800"/>
          </a:xfrm>
          <a:prstGeom prst="rect">
            <a:avLst/>
          </a:prstGeom>
        </p:spPr>
        <p:txBody>
          <a:bodyPr lIns="0" rIns="0" tIns="0" bIns="0" anchor="ctr"/>
          <a:p>
            <a:pPr algn="ctr"/>
            <a:r>
              <a:rPr lang="en-US" sz="3600">
                <a:solidFill>
                  <a:srgbClr val="ff420e"/>
                </a:solidFill>
                <a:latin typeface="Arial"/>
              </a:rPr>
              <a:t>Thank you!</a:t>
            </a:r>
            <a:endParaRPr/>
          </a:p>
          <a:p>
            <a:pPr algn="ctr"/>
            <a:endParaRPr/>
          </a:p>
          <a:p>
            <a:pPr algn="ctr"/>
            <a:r>
              <a:rPr lang="en-US" sz="2800">
                <a:solidFill>
                  <a:srgbClr val="000000"/>
                </a:solidFill>
                <a:latin typeface="Arial"/>
              </a:rPr>
              <a:t>Questions?</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TextShape 1"/>
          <p:cNvSpPr txBox="1"/>
          <p:nvPr/>
        </p:nvSpPr>
        <p:spPr>
          <a:xfrm>
            <a:off x="504000" y="301320"/>
            <a:ext cx="9071640" cy="5851800"/>
          </a:xfrm>
          <a:prstGeom prst="rect">
            <a:avLst/>
          </a:prstGeom>
        </p:spPr>
        <p:txBody>
          <a:bodyPr lIns="0" rIns="0" tIns="0" bIns="0" anchor="ctr"/>
          <a:p>
            <a:pPr algn="ctr"/>
            <a:r>
              <a:rPr lang="en-US" sz="3600">
                <a:solidFill>
                  <a:srgbClr val="ff420e"/>
                </a:solidFill>
                <a:latin typeface="Arial"/>
              </a:rPr>
              <a:t>How do we use BLAST?</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504000" y="301320"/>
            <a:ext cx="9071640" cy="5851800"/>
          </a:xfrm>
          <a:prstGeom prst="rect">
            <a:avLst/>
          </a:prstGeom>
        </p:spPr>
        <p:txBody>
          <a:bodyPr lIns="0" rIns="0" tIns="0" bIns="0" anchor="ctr"/>
          <a:p>
            <a:pPr algn="ctr"/>
            <a:endParaRPr/>
          </a:p>
        </p:txBody>
      </p:sp>
      <p:pic>
        <p:nvPicPr>
          <p:cNvPr id="50" name="" descr=""/>
          <p:cNvPicPr/>
          <p:nvPr/>
        </p:nvPicPr>
        <p:blipFill>
          <a:blip r:embed="rId1"/>
          <a:stretch>
            <a:fillRect/>
          </a:stretch>
        </p:blipFill>
        <p:spPr>
          <a:xfrm>
            <a:off x="1209240" y="1228680"/>
            <a:ext cx="7646760" cy="44326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TextShape 1"/>
          <p:cNvSpPr txBox="1"/>
          <p:nvPr/>
        </p:nvSpPr>
        <p:spPr>
          <a:xfrm>
            <a:off x="504000" y="301320"/>
            <a:ext cx="9071640" cy="5851800"/>
          </a:xfrm>
          <a:prstGeom prst="rect">
            <a:avLst/>
          </a:prstGeom>
        </p:spPr>
        <p:txBody>
          <a:bodyPr lIns="0" rIns="0" tIns="0" bIns="0" anchor="ctr"/>
          <a:p>
            <a:pPr algn="ctr"/>
            <a:endParaRPr/>
          </a:p>
        </p:txBody>
      </p:sp>
      <p:pic>
        <p:nvPicPr>
          <p:cNvPr id="52" name="" descr=""/>
          <p:cNvPicPr/>
          <p:nvPr/>
        </p:nvPicPr>
        <p:blipFill>
          <a:blip r:embed="rId1"/>
          <a:stretch>
            <a:fillRect/>
          </a:stretch>
        </p:blipFill>
        <p:spPr>
          <a:xfrm>
            <a:off x="1209600" y="1305000"/>
            <a:ext cx="7746480" cy="42865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TextShape 1"/>
          <p:cNvSpPr txBox="1"/>
          <p:nvPr/>
        </p:nvSpPr>
        <p:spPr>
          <a:xfrm>
            <a:off x="504000" y="301320"/>
            <a:ext cx="9071640" cy="5851800"/>
          </a:xfrm>
          <a:prstGeom prst="rect">
            <a:avLst/>
          </a:prstGeom>
        </p:spPr>
        <p:txBody>
          <a:bodyPr lIns="0" rIns="0" tIns="0" bIns="0" anchor="ctr"/>
          <a:p>
            <a:pPr algn="ctr"/>
            <a:endParaRPr/>
          </a:p>
        </p:txBody>
      </p:sp>
      <p:pic>
        <p:nvPicPr>
          <p:cNvPr id="54" name="" descr=""/>
          <p:cNvPicPr/>
          <p:nvPr/>
        </p:nvPicPr>
        <p:blipFill>
          <a:blip r:embed="rId1"/>
          <a:stretch>
            <a:fillRect/>
          </a:stretch>
        </p:blipFill>
        <p:spPr>
          <a:xfrm>
            <a:off x="1209600" y="1305000"/>
            <a:ext cx="7746480" cy="4286520"/>
          </a:xfrm>
          <a:prstGeom prst="rect">
            <a:avLst/>
          </a:prstGeom>
          <a:ln>
            <a:noFill/>
          </a:ln>
        </p:spPr>
      </p:pic>
      <p:pic>
        <p:nvPicPr>
          <p:cNvPr id="55" name="" descr=""/>
          <p:cNvPicPr/>
          <p:nvPr/>
        </p:nvPicPr>
        <p:blipFill>
          <a:blip r:embed="rId2"/>
          <a:stretch>
            <a:fillRect/>
          </a:stretch>
        </p:blipFill>
        <p:spPr>
          <a:xfrm>
            <a:off x="3525480" y="2132280"/>
            <a:ext cx="2716200" cy="27162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 name="TextShape 1"/>
          <p:cNvSpPr txBox="1"/>
          <p:nvPr/>
        </p:nvSpPr>
        <p:spPr>
          <a:xfrm>
            <a:off x="504000" y="301320"/>
            <a:ext cx="9071640" cy="1262160"/>
          </a:xfrm>
          <a:prstGeom prst="rect">
            <a:avLst/>
          </a:prstGeom>
        </p:spPr>
        <p:txBody>
          <a:bodyPr lIns="0" rIns="0" tIns="0" bIns="0" anchor="ctr"/>
          <a:p>
            <a:r>
              <a:rPr lang="en-US" sz="4400">
                <a:solidFill>
                  <a:srgbClr val="ff420e"/>
                </a:solidFill>
                <a:latin typeface="Arial"/>
              </a:rPr>
              <a:t>.. goals</a:t>
            </a:r>
            <a:endParaRPr/>
          </a:p>
        </p:txBody>
      </p:sp>
      <p:sp>
        <p:nvSpPr>
          <p:cNvPr id="57"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2800">
                <a:latin typeface="Arial"/>
              </a:rPr>
              <a:t>Demonstrate SequenceServer</a:t>
            </a:r>
            <a:endParaRPr/>
          </a:p>
          <a:p>
            <a:pPr>
              <a:buSzPct val="45000"/>
              <a:buFont typeface="StarSymbol"/>
              <a:buChar char=""/>
            </a:pPr>
            <a:r>
              <a:rPr lang="en-US" sz="2800">
                <a:latin typeface="Arial"/>
              </a:rPr>
              <a:t>Encourage adoption</a:t>
            </a:r>
            <a:endParaRPr/>
          </a:p>
          <a:p>
            <a:pPr>
              <a:buSzPct val="45000"/>
              <a:buFont typeface="StarSymbol"/>
              <a:buChar char=""/>
            </a:pPr>
            <a:r>
              <a:rPr lang="en-US" sz="2800">
                <a:latin typeface="Arial"/>
              </a:rPr>
              <a:t>Collect suggestions and reviews for future improvment</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 name="TextShape 1"/>
          <p:cNvSpPr txBox="1"/>
          <p:nvPr/>
        </p:nvSpPr>
        <p:spPr>
          <a:xfrm>
            <a:off x="504000" y="301320"/>
            <a:ext cx="9071640" cy="1262160"/>
          </a:xfrm>
          <a:prstGeom prst="rect">
            <a:avLst/>
          </a:prstGeom>
        </p:spPr>
        <p:txBody>
          <a:bodyPr lIns="0" rIns="0" tIns="0" bIns="0" anchor="ctr"/>
          <a:p>
            <a:r>
              <a:rPr lang="en-US" sz="4400">
                <a:solidFill>
                  <a:srgbClr val="ff420e"/>
                </a:solidFill>
                <a:latin typeface="Arial"/>
              </a:rPr>
              <a:t>.. existing issues</a:t>
            </a:r>
            <a:endParaRPr/>
          </a:p>
        </p:txBody>
      </p:sp>
      <p:sp>
        <p:nvSpPr>
          <p:cNvPr id="59"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User Interface</a:t>
            </a:r>
            <a:endParaRPr/>
          </a:p>
          <a:p>
            <a:pPr>
              <a:buSzPct val="45000"/>
              <a:buFont typeface="StarSymbol"/>
              <a:buChar char=""/>
            </a:pPr>
            <a:endParaRPr/>
          </a:p>
        </p:txBody>
      </p:sp>
      <p:pic>
        <p:nvPicPr>
          <p:cNvPr id="60" name="" descr=""/>
          <p:cNvPicPr/>
          <p:nvPr/>
        </p:nvPicPr>
        <p:blipFill>
          <a:blip r:embed="rId1"/>
          <a:stretch>
            <a:fillRect/>
          </a:stretch>
        </p:blipFill>
        <p:spPr>
          <a:xfrm>
            <a:off x="3931920" y="1691280"/>
            <a:ext cx="5643720" cy="49388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p:spPr>
        <p:txBody>
          <a:bodyPr lIns="0" rIns="0" tIns="0" bIns="0" anchor="ctr"/>
          <a:p>
            <a:r>
              <a:rPr lang="en-US" sz="4400">
                <a:solidFill>
                  <a:srgbClr val="ff420e"/>
                </a:solidFill>
                <a:latin typeface="Arial"/>
              </a:rPr>
              <a:t>.. existing issues</a:t>
            </a:r>
            <a:endParaRPr/>
          </a:p>
        </p:txBody>
      </p:sp>
      <p:sp>
        <p:nvSpPr>
          <p:cNvPr id="62"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Cannot use private databases</a:t>
            </a:r>
            <a:endParaRPr/>
          </a:p>
          <a:p>
            <a:pPr>
              <a:buSzPct val="45000"/>
              <a:buFont typeface="StarSymbol"/>
              <a:buChar char=""/>
            </a:pPr>
            <a:endParaRPr/>
          </a:p>
        </p:txBody>
      </p:sp>
      <p:pic>
        <p:nvPicPr>
          <p:cNvPr id="63" name="" descr=""/>
          <p:cNvPicPr/>
          <p:nvPr/>
        </p:nvPicPr>
        <p:blipFill>
          <a:blip r:embed="rId1"/>
          <a:stretch>
            <a:fillRect/>
          </a:stretch>
        </p:blipFill>
        <p:spPr>
          <a:xfrm>
            <a:off x="1005840" y="2926080"/>
            <a:ext cx="8503920" cy="28544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