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8" r:id="rId2"/>
    <p:sldId id="267" r:id="rId3"/>
    <p:sldId id="266" r:id="rId4"/>
    <p:sldId id="256" r:id="rId5"/>
    <p:sldId id="257" r:id="rId6"/>
    <p:sldId id="258" r:id="rId7"/>
    <p:sldId id="259" r:id="rId8"/>
    <p:sldId id="260" r:id="rId9"/>
    <p:sldId id="261" r:id="rId10"/>
    <p:sldId id="262" r:id="rId11"/>
    <p:sldId id="263" r:id="rId12"/>
    <p:sldId id="264" r:id="rId13"/>
    <p:sldId id="265" r:id="rId14"/>
    <p:sldId id="271" r:id="rId15"/>
    <p:sldId id="270" r:id="rId16"/>
    <p:sldId id="269"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FF2E7-7BD1-47F8-8A60-C01A3698528C}"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7E3F3-188A-45ED-8E9B-4529CCF0B4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2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FF2E7-7BD1-47F8-8A60-C01A3698528C}"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269685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FF2E7-7BD1-47F8-8A60-C01A3698528C}"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23606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FF2E7-7BD1-47F8-8A60-C01A3698528C}"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13188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AFF2E7-7BD1-47F8-8A60-C01A3698528C}"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7E3F3-188A-45ED-8E9B-4529CCF0B4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9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AFF2E7-7BD1-47F8-8A60-C01A3698528C}"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283437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AFF2E7-7BD1-47F8-8A60-C01A3698528C}"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23614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AFF2E7-7BD1-47F8-8A60-C01A3698528C}"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109669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AFF2E7-7BD1-47F8-8A60-C01A3698528C}" type="datetimeFigureOut">
              <a:rPr lang="en-IN" smtClean="0"/>
              <a:t>03-02-2023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40114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AFF2E7-7BD1-47F8-8A60-C01A3698528C}" type="datetimeFigureOut">
              <a:rPr lang="en-IN" smtClean="0"/>
              <a:t>03-02-2023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F7E3F3-188A-45ED-8E9B-4529CCF0B4AE}" type="slidenum">
              <a:rPr lang="en-IN" smtClean="0"/>
              <a:t>‹#›</a:t>
            </a:fld>
            <a:endParaRPr lang="en-IN"/>
          </a:p>
        </p:txBody>
      </p:sp>
    </p:spTree>
    <p:extLst>
      <p:ext uri="{BB962C8B-B14F-4D97-AF65-F5344CB8AC3E}">
        <p14:creationId xmlns:p14="http://schemas.microsoft.com/office/powerpoint/2010/main" val="421678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AFF2E7-7BD1-47F8-8A60-C01A3698528C}"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7E3F3-188A-45ED-8E9B-4529CCF0B4AE}" type="slidenum">
              <a:rPr lang="en-IN" smtClean="0"/>
              <a:t>‹#›</a:t>
            </a:fld>
            <a:endParaRPr lang="en-IN"/>
          </a:p>
        </p:txBody>
      </p:sp>
    </p:spTree>
    <p:extLst>
      <p:ext uri="{BB962C8B-B14F-4D97-AF65-F5344CB8AC3E}">
        <p14:creationId xmlns:p14="http://schemas.microsoft.com/office/powerpoint/2010/main" val="427763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AFF2E7-7BD1-47F8-8A60-C01A3698528C}" type="datetimeFigureOut">
              <a:rPr lang="en-IN" smtClean="0"/>
              <a:t>03-02-2023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F7E3F3-188A-45ED-8E9B-4529CCF0B4A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8224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ankitnitjsr13/math-behind-decision-tree-algorithm-2aa398561d6d" TargetMode="External"/><Relationship Id="rId2" Type="http://schemas.openxmlformats.org/officeDocument/2006/relationships/hyperlink" Target="https://corporatefinanceinstitute.com/resources/data-science/decision-tree/" TargetMode="External"/><Relationship Id="rId1" Type="http://schemas.openxmlformats.org/officeDocument/2006/relationships/slideLayout" Target="../slideLayouts/slideLayout2.xml"/><Relationship Id="rId5" Type="http://schemas.openxmlformats.org/officeDocument/2006/relationships/hyperlink" Target="https://www.datascienceprophet.com/understanding-the-mathematics-behind-the-decision-tree-algorithm-part-i/" TargetMode="External"/><Relationship Id="rId4" Type="http://schemas.openxmlformats.org/officeDocument/2006/relationships/hyperlink" Target="http://homepage.cs.uri.edu/faculty/hamel/courses/2016/spring2016/csc581/lecture-notes/32-decision-tree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7858" y="1290935"/>
            <a:ext cx="10040471" cy="1754326"/>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Decision Tree Classification (CART) Algorithm</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356018" y="4437547"/>
            <a:ext cx="3872663" cy="1754326"/>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Done by:</a:t>
            </a:r>
          </a:p>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Raivatha K M</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7039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633" y="441849"/>
            <a:ext cx="9971315" cy="646331"/>
          </a:xfrm>
          <a:prstGeom prst="rect">
            <a:avLst/>
          </a:prstGeom>
        </p:spPr>
        <p:txBody>
          <a:bodyPr wrap="square">
            <a:spAutoFit/>
          </a:bodyPr>
          <a:lstStyle/>
          <a:p>
            <a:r>
              <a:rPr lang="en-US" b="1" dirty="0">
                <a:solidFill>
                  <a:srgbClr val="292929"/>
                </a:solidFill>
                <a:latin typeface="sohne"/>
              </a:rPr>
              <a:t>Temperature</a:t>
            </a:r>
          </a:p>
          <a:p>
            <a:r>
              <a:rPr lang="en-US" dirty="0">
                <a:solidFill>
                  <a:srgbClr val="292929"/>
                </a:solidFill>
                <a:latin typeface="source-serif-pro"/>
              </a:rPr>
              <a:t>Similarly, temperature is also a nominal feature, it can take three values, </a:t>
            </a:r>
            <a:r>
              <a:rPr lang="en-US" dirty="0" smtClean="0">
                <a:solidFill>
                  <a:srgbClr val="292929"/>
                </a:solidFill>
                <a:latin typeface="source-serif-pro"/>
              </a:rPr>
              <a:t>hot , cold </a:t>
            </a:r>
            <a:r>
              <a:rPr lang="en-US" dirty="0">
                <a:solidFill>
                  <a:srgbClr val="292929"/>
                </a:solidFill>
                <a:latin typeface="source-serif-pro"/>
              </a:rPr>
              <a:t>and mild</a:t>
            </a:r>
            <a:endParaRPr lang="en-US" b="0" i="0" dirty="0">
              <a:solidFill>
                <a:srgbClr val="292929"/>
              </a:solidFill>
              <a:effectLst/>
              <a:latin typeface="source-serif-pro"/>
            </a:endParaRPr>
          </a:p>
        </p:txBody>
      </p:sp>
      <p:pic>
        <p:nvPicPr>
          <p:cNvPr id="6146" name="Picture 2" descr="https://miro.medium.com/max/829/1*T4W2XVoeSmCVF42yufJT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84" y="1716677"/>
            <a:ext cx="6315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71154" y="3911212"/>
            <a:ext cx="9239794" cy="2308324"/>
          </a:xfrm>
          <a:prstGeom prst="rect">
            <a:avLst/>
          </a:prstGeom>
        </p:spPr>
        <p:txBody>
          <a:bodyPr wrap="square">
            <a:spAutoFit/>
          </a:bodyPr>
          <a:lstStyle/>
          <a:p>
            <a:r>
              <a:rPr lang="en-US" dirty="0">
                <a:solidFill>
                  <a:srgbClr val="292929"/>
                </a:solidFill>
                <a:latin typeface="source-serif-pro"/>
              </a:rPr>
              <a:t>Gini(temperature=hot) = 1-(2/4)²-(2/4)² = </a:t>
            </a:r>
            <a:r>
              <a:rPr lang="en-US" dirty="0" smtClean="0">
                <a:solidFill>
                  <a:srgbClr val="292929"/>
                </a:solidFill>
                <a:latin typeface="source-serif-pro"/>
              </a:rPr>
              <a:t>0.5</a:t>
            </a:r>
          </a:p>
          <a:p>
            <a:endParaRPr lang="en-US" dirty="0">
              <a:solidFill>
                <a:srgbClr val="292929"/>
              </a:solidFill>
              <a:latin typeface="source-serif-pro"/>
            </a:endParaRPr>
          </a:p>
          <a:p>
            <a:r>
              <a:rPr lang="en-US" dirty="0">
                <a:solidFill>
                  <a:srgbClr val="292929"/>
                </a:solidFill>
                <a:latin typeface="source-serif-pro"/>
              </a:rPr>
              <a:t>Gini(temperature=cool) = 1-(3/4)²-(1/4)² = </a:t>
            </a:r>
            <a:r>
              <a:rPr lang="en-US" dirty="0" smtClean="0">
                <a:solidFill>
                  <a:srgbClr val="292929"/>
                </a:solidFill>
                <a:latin typeface="source-serif-pro"/>
              </a:rPr>
              <a:t>0.375</a:t>
            </a:r>
          </a:p>
          <a:p>
            <a:endParaRPr lang="en-US" dirty="0">
              <a:solidFill>
                <a:srgbClr val="292929"/>
              </a:solidFill>
              <a:latin typeface="source-serif-pro"/>
            </a:endParaRPr>
          </a:p>
          <a:p>
            <a:r>
              <a:rPr lang="en-US" dirty="0">
                <a:solidFill>
                  <a:srgbClr val="292929"/>
                </a:solidFill>
                <a:latin typeface="source-serif-pro"/>
              </a:rPr>
              <a:t>Gini(temperature=mild) = 1-(4/6)²-(2/6)² = </a:t>
            </a:r>
            <a:r>
              <a:rPr lang="en-US" dirty="0" smtClean="0">
                <a:solidFill>
                  <a:srgbClr val="292929"/>
                </a:solidFill>
                <a:latin typeface="source-serif-pro"/>
              </a:rPr>
              <a:t>0.445</a:t>
            </a:r>
          </a:p>
          <a:p>
            <a:endParaRPr lang="en-US" dirty="0">
              <a:solidFill>
                <a:srgbClr val="292929"/>
              </a:solidFill>
              <a:latin typeface="source-serif-pro"/>
            </a:endParaRPr>
          </a:p>
          <a:p>
            <a:r>
              <a:rPr lang="en-US" dirty="0">
                <a:solidFill>
                  <a:srgbClr val="292929"/>
                </a:solidFill>
                <a:latin typeface="source-serif-pro"/>
              </a:rPr>
              <a:t>Now, the weighted sum of Gini index for temperature features can be calculated as,</a:t>
            </a:r>
          </a:p>
          <a:p>
            <a:r>
              <a:rPr lang="en-US" dirty="0">
                <a:solidFill>
                  <a:srgbClr val="292929"/>
                </a:solidFill>
                <a:latin typeface="source-serif-pro"/>
              </a:rPr>
              <a:t>Gini(temperature)= (4/14) *0.5 + (4/14) *0.375 + (6/14) *0.445 =0.439</a:t>
            </a:r>
            <a:endParaRPr lang="en-US" b="0" i="0" dirty="0">
              <a:solidFill>
                <a:srgbClr val="292929"/>
              </a:solidFill>
              <a:effectLst/>
              <a:latin typeface="source-serif-pro"/>
            </a:endParaRPr>
          </a:p>
        </p:txBody>
      </p:sp>
      <p:sp>
        <p:nvSpPr>
          <p:cNvPr id="8" name="Rectangle 1"/>
          <p:cNvSpPr>
            <a:spLocks noChangeArrowheads="1"/>
          </p:cNvSpPr>
          <p:nvPr/>
        </p:nvSpPr>
        <p:spPr bwMode="auto">
          <a:xfrm>
            <a:off x="7576457" y="3001520"/>
            <a:ext cx="461554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DC143C"/>
                </a:solidFill>
                <a:effectLst/>
                <a:latin typeface="Consolas" panose="020B0609020204030204" pitchFamily="49" charset="0"/>
              </a:rPr>
              <a:t>Gini = 1 - (x/n)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r>
              <a:rPr kumimoji="0" lang="en-US" altLang="en-US" sz="1600" b="0" i="0" u="none" strike="noStrike" cap="none" normalizeH="0" baseline="0" dirty="0" smtClean="0">
                <a:ln>
                  <a:noFill/>
                </a:ln>
                <a:solidFill>
                  <a:srgbClr val="DC143C"/>
                </a:solidFill>
                <a:effectLst/>
                <a:latin typeface="Consolas" panose="020B0609020204030204" pitchFamily="49" charset="0"/>
              </a:rPr>
              <a:t> - (y/n)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x</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positive</a:t>
            </a:r>
            <a:r>
              <a:rPr kumimoji="0" lang="en-US" altLang="en-US" sz="1400" b="0" i="0" u="none" strike="noStrike" cap="none" normalizeH="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000000"/>
                </a:solidFill>
                <a:effectLst/>
                <a:latin typeface="Verdana" panose="020B0604030504040204" pitchFamily="34" charset="0"/>
              </a:rPr>
              <a:t>answers(“YES")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n</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samples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y</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negative answers ("NO")</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91462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634" y="562094"/>
            <a:ext cx="1172116" cy="369332"/>
          </a:xfrm>
          <a:prstGeom prst="rect">
            <a:avLst/>
          </a:prstGeom>
        </p:spPr>
        <p:txBody>
          <a:bodyPr wrap="none">
            <a:spAutoFit/>
          </a:bodyPr>
          <a:lstStyle/>
          <a:p>
            <a:r>
              <a:rPr lang="en-IN" b="1" dirty="0">
                <a:solidFill>
                  <a:srgbClr val="292929"/>
                </a:solidFill>
                <a:latin typeface="sohne"/>
              </a:rPr>
              <a:t>Humidity</a:t>
            </a:r>
            <a:endParaRPr lang="en-IN" b="1" i="0" dirty="0">
              <a:solidFill>
                <a:srgbClr val="292929"/>
              </a:solidFill>
              <a:effectLst/>
              <a:latin typeface="sohne"/>
            </a:endParaRPr>
          </a:p>
        </p:txBody>
      </p:sp>
      <p:pic>
        <p:nvPicPr>
          <p:cNvPr id="7170" name="Picture 2" descr="https://miro.medium.com/max/843/1*9gbKL5XJFfvYF8rP5UoZC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1" y="1542052"/>
            <a:ext cx="641985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30341" y="3789292"/>
            <a:ext cx="9013372" cy="2308324"/>
          </a:xfrm>
          <a:prstGeom prst="rect">
            <a:avLst/>
          </a:prstGeom>
        </p:spPr>
        <p:txBody>
          <a:bodyPr wrap="square">
            <a:spAutoFit/>
          </a:bodyPr>
          <a:lstStyle/>
          <a:p>
            <a:r>
              <a:rPr lang="en-US" dirty="0">
                <a:solidFill>
                  <a:srgbClr val="292929"/>
                </a:solidFill>
                <a:latin typeface="source-serif-pro"/>
              </a:rPr>
              <a:t>Humidity is a binary class feature , it can take two value high and normal</a:t>
            </a:r>
            <a:r>
              <a:rPr lang="en-US" dirty="0" smtClean="0">
                <a:solidFill>
                  <a:srgbClr val="292929"/>
                </a:solidFill>
                <a:latin typeface="source-serif-pro"/>
              </a:rPr>
              <a:t>.</a:t>
            </a:r>
          </a:p>
          <a:p>
            <a:endParaRPr lang="en-US" dirty="0">
              <a:solidFill>
                <a:srgbClr val="292929"/>
              </a:solidFill>
              <a:latin typeface="source-serif-pro"/>
            </a:endParaRPr>
          </a:p>
          <a:p>
            <a:r>
              <a:rPr lang="en-US" dirty="0">
                <a:solidFill>
                  <a:srgbClr val="292929"/>
                </a:solidFill>
                <a:latin typeface="source-serif-pro"/>
              </a:rPr>
              <a:t>Gini(humidity=high) = 1-(3/7)²-(4/7)² = </a:t>
            </a:r>
            <a:r>
              <a:rPr lang="en-US" dirty="0" smtClean="0">
                <a:solidFill>
                  <a:srgbClr val="292929"/>
                </a:solidFill>
                <a:latin typeface="source-serif-pro"/>
              </a:rPr>
              <a:t>0.489</a:t>
            </a:r>
          </a:p>
          <a:p>
            <a:endParaRPr lang="en-US" dirty="0">
              <a:solidFill>
                <a:srgbClr val="292929"/>
              </a:solidFill>
              <a:latin typeface="source-serif-pro"/>
            </a:endParaRPr>
          </a:p>
          <a:p>
            <a:r>
              <a:rPr lang="en-US" dirty="0">
                <a:solidFill>
                  <a:srgbClr val="292929"/>
                </a:solidFill>
                <a:latin typeface="source-serif-pro"/>
              </a:rPr>
              <a:t>Gini(humidity=normal) = 1-(6/7)²-(1/7)² = </a:t>
            </a:r>
            <a:r>
              <a:rPr lang="en-US" dirty="0" smtClean="0">
                <a:solidFill>
                  <a:srgbClr val="292929"/>
                </a:solidFill>
                <a:latin typeface="source-serif-pro"/>
              </a:rPr>
              <a:t>0.244</a:t>
            </a:r>
          </a:p>
          <a:p>
            <a:endParaRPr lang="en-US" dirty="0">
              <a:solidFill>
                <a:srgbClr val="292929"/>
              </a:solidFill>
              <a:latin typeface="source-serif-pro"/>
            </a:endParaRPr>
          </a:p>
          <a:p>
            <a:r>
              <a:rPr lang="en-US" dirty="0">
                <a:solidFill>
                  <a:srgbClr val="292929"/>
                </a:solidFill>
                <a:latin typeface="source-serif-pro"/>
              </a:rPr>
              <a:t>Now, the weighted sum of Gini index for humidity features can be calculated as,</a:t>
            </a:r>
          </a:p>
          <a:p>
            <a:r>
              <a:rPr lang="en-US" dirty="0">
                <a:solidFill>
                  <a:srgbClr val="292929"/>
                </a:solidFill>
                <a:latin typeface="source-serif-pro"/>
              </a:rPr>
              <a:t>Gini(humidity) = (7/14) *0.489 + (7/14) *0.244=0.367</a:t>
            </a:r>
            <a:endParaRPr lang="en-US" b="0" i="0" dirty="0">
              <a:solidFill>
                <a:srgbClr val="292929"/>
              </a:solidFill>
              <a:effectLst/>
              <a:latin typeface="source-serif-pro"/>
            </a:endParaRPr>
          </a:p>
        </p:txBody>
      </p:sp>
      <p:sp>
        <p:nvSpPr>
          <p:cNvPr id="8" name="Rectangle 1"/>
          <p:cNvSpPr>
            <a:spLocks noChangeArrowheads="1"/>
          </p:cNvSpPr>
          <p:nvPr/>
        </p:nvSpPr>
        <p:spPr bwMode="auto">
          <a:xfrm>
            <a:off x="8368938" y="2786077"/>
            <a:ext cx="347472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DC143C"/>
                </a:solidFill>
                <a:effectLst/>
                <a:latin typeface="Consolas" panose="020B0609020204030204" pitchFamily="49" charset="0"/>
              </a:rPr>
              <a:t>Gini = 1 - (x/n)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r>
              <a:rPr kumimoji="0" lang="en-US" altLang="en-US" sz="1600" b="0" i="0" u="none" strike="noStrike" cap="none" normalizeH="0" baseline="0" dirty="0" smtClean="0">
                <a:ln>
                  <a:noFill/>
                </a:ln>
                <a:solidFill>
                  <a:srgbClr val="DC143C"/>
                </a:solidFill>
                <a:effectLst/>
                <a:latin typeface="Consolas" panose="020B0609020204030204" pitchFamily="49" charset="0"/>
              </a:rPr>
              <a:t> - (y/n)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x</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positive</a:t>
            </a:r>
            <a:r>
              <a:rPr kumimoji="0" lang="en-US" altLang="en-US" sz="1400" b="0" i="0" u="none" strike="noStrike" cap="none" normalizeH="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000000"/>
                </a:solidFill>
                <a:effectLst/>
                <a:latin typeface="Verdana" panose="020B0604030504040204" pitchFamily="34" charset="0"/>
              </a:rPr>
              <a:t>answers(“YES")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n</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samples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y</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negative answers ("NO")</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4939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296" y="501134"/>
            <a:ext cx="746871" cy="369332"/>
          </a:xfrm>
          <a:prstGeom prst="rect">
            <a:avLst/>
          </a:prstGeom>
        </p:spPr>
        <p:txBody>
          <a:bodyPr wrap="none">
            <a:spAutoFit/>
          </a:bodyPr>
          <a:lstStyle/>
          <a:p>
            <a:r>
              <a:rPr lang="en-IN" b="1" dirty="0">
                <a:solidFill>
                  <a:srgbClr val="292929"/>
                </a:solidFill>
                <a:latin typeface="sohne"/>
              </a:rPr>
              <a:t>Wind</a:t>
            </a:r>
            <a:endParaRPr lang="en-IN" b="1" i="0" dirty="0">
              <a:solidFill>
                <a:srgbClr val="292929"/>
              </a:solidFill>
              <a:effectLst/>
              <a:latin typeface="sohne"/>
            </a:endParaRPr>
          </a:p>
        </p:txBody>
      </p:sp>
      <p:pic>
        <p:nvPicPr>
          <p:cNvPr id="8194" name="Picture 2" descr="https://miro.medium.com/max/830/1*SgCENfTVjoJf1NYgubwSX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3" y="1550761"/>
            <a:ext cx="632460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18166" y="3702208"/>
            <a:ext cx="8326427" cy="2308324"/>
          </a:xfrm>
          <a:prstGeom prst="rect">
            <a:avLst/>
          </a:prstGeom>
        </p:spPr>
        <p:txBody>
          <a:bodyPr wrap="square">
            <a:spAutoFit/>
          </a:bodyPr>
          <a:lstStyle/>
          <a:p>
            <a:r>
              <a:rPr lang="en-US" dirty="0">
                <a:solidFill>
                  <a:srgbClr val="292929"/>
                </a:solidFill>
                <a:latin typeface="source-serif-pro"/>
              </a:rPr>
              <a:t>wind is a binary class feature , it can take two value weak and strong</a:t>
            </a:r>
            <a:r>
              <a:rPr lang="en-US" dirty="0" smtClean="0">
                <a:solidFill>
                  <a:srgbClr val="292929"/>
                </a:solidFill>
                <a:latin typeface="source-serif-pro"/>
              </a:rPr>
              <a:t>.</a:t>
            </a:r>
          </a:p>
          <a:p>
            <a:endParaRPr lang="en-US" dirty="0">
              <a:solidFill>
                <a:srgbClr val="292929"/>
              </a:solidFill>
              <a:latin typeface="source-serif-pro"/>
            </a:endParaRPr>
          </a:p>
          <a:p>
            <a:r>
              <a:rPr lang="en-US" dirty="0">
                <a:solidFill>
                  <a:srgbClr val="292929"/>
                </a:solidFill>
                <a:latin typeface="source-serif-pro"/>
              </a:rPr>
              <a:t>Gini(wind=weak)= 1-(6/8)²-(2/8)² = </a:t>
            </a:r>
            <a:r>
              <a:rPr lang="en-US" dirty="0" smtClean="0">
                <a:solidFill>
                  <a:srgbClr val="292929"/>
                </a:solidFill>
                <a:latin typeface="source-serif-pro"/>
              </a:rPr>
              <a:t>0.375</a:t>
            </a:r>
          </a:p>
          <a:p>
            <a:endParaRPr lang="en-US" dirty="0">
              <a:solidFill>
                <a:srgbClr val="292929"/>
              </a:solidFill>
              <a:latin typeface="source-serif-pro"/>
            </a:endParaRPr>
          </a:p>
          <a:p>
            <a:r>
              <a:rPr lang="en-US" dirty="0">
                <a:solidFill>
                  <a:srgbClr val="292929"/>
                </a:solidFill>
                <a:latin typeface="source-serif-pro"/>
              </a:rPr>
              <a:t>Gini(wind=strong)= 1-(3/6)²-(3/6)²= </a:t>
            </a:r>
            <a:r>
              <a:rPr lang="en-US" dirty="0" smtClean="0">
                <a:solidFill>
                  <a:srgbClr val="292929"/>
                </a:solidFill>
                <a:latin typeface="source-serif-pro"/>
              </a:rPr>
              <a:t>0.5</a:t>
            </a:r>
          </a:p>
          <a:p>
            <a:endParaRPr lang="en-US" dirty="0">
              <a:solidFill>
                <a:srgbClr val="292929"/>
              </a:solidFill>
              <a:latin typeface="source-serif-pro"/>
            </a:endParaRPr>
          </a:p>
          <a:p>
            <a:r>
              <a:rPr lang="en-US" dirty="0">
                <a:solidFill>
                  <a:srgbClr val="292929"/>
                </a:solidFill>
                <a:latin typeface="source-serif-pro"/>
              </a:rPr>
              <a:t>Now, the weighted sum of Gini index for wind features can be calculated as,</a:t>
            </a:r>
          </a:p>
          <a:p>
            <a:r>
              <a:rPr lang="en-US" dirty="0">
                <a:solidFill>
                  <a:srgbClr val="292929"/>
                </a:solidFill>
                <a:latin typeface="source-serif-pro"/>
              </a:rPr>
              <a:t>Gini(wind) = (8/14) *0.375 + (6/14) *0.5=0.428</a:t>
            </a:r>
            <a:endParaRPr lang="en-US" b="0" i="0" dirty="0">
              <a:solidFill>
                <a:srgbClr val="292929"/>
              </a:solidFill>
              <a:effectLst/>
              <a:latin typeface="source-serif-pro"/>
            </a:endParaRPr>
          </a:p>
        </p:txBody>
      </p:sp>
      <p:sp>
        <p:nvSpPr>
          <p:cNvPr id="8" name="Rectangle 1"/>
          <p:cNvSpPr>
            <a:spLocks noChangeArrowheads="1"/>
          </p:cNvSpPr>
          <p:nvPr/>
        </p:nvSpPr>
        <p:spPr bwMode="auto">
          <a:xfrm>
            <a:off x="8621486" y="2786077"/>
            <a:ext cx="357051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DC143C"/>
                </a:solidFill>
                <a:effectLst/>
                <a:latin typeface="Consolas" panose="020B0609020204030204" pitchFamily="49" charset="0"/>
              </a:rPr>
              <a:t>Gini = 1 - (x/n)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r>
              <a:rPr kumimoji="0" lang="en-US" altLang="en-US" sz="1600" b="0" i="0" u="none" strike="noStrike" cap="none" normalizeH="0" baseline="0" dirty="0" smtClean="0">
                <a:ln>
                  <a:noFill/>
                </a:ln>
                <a:solidFill>
                  <a:srgbClr val="DC143C"/>
                </a:solidFill>
                <a:effectLst/>
                <a:latin typeface="Consolas" panose="020B0609020204030204" pitchFamily="49" charset="0"/>
              </a:rPr>
              <a:t> - (y/n)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x</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positive</a:t>
            </a:r>
            <a:r>
              <a:rPr kumimoji="0" lang="en-US" altLang="en-US" sz="1400" b="0" i="0" u="none" strike="noStrike" cap="none" normalizeH="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000000"/>
                </a:solidFill>
                <a:effectLst/>
                <a:latin typeface="Verdana" panose="020B0604030504040204" pitchFamily="34" charset="0"/>
              </a:rPr>
              <a:t>answers(“YES")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n</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samples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y</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negative answers ("NO")</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2492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1555" y="538482"/>
            <a:ext cx="4693919" cy="1754326"/>
          </a:xfrm>
          <a:prstGeom prst="rect">
            <a:avLst/>
          </a:prstGeom>
        </p:spPr>
        <p:txBody>
          <a:bodyPr wrap="square">
            <a:spAutoFit/>
          </a:bodyPr>
          <a:lstStyle/>
          <a:p>
            <a:r>
              <a:rPr lang="en-US" b="1" dirty="0">
                <a:solidFill>
                  <a:srgbClr val="292929"/>
                </a:solidFill>
                <a:latin typeface="sohne"/>
              </a:rPr>
              <a:t>Decision for root </a:t>
            </a:r>
            <a:r>
              <a:rPr lang="en-US" b="1" dirty="0" smtClean="0">
                <a:solidFill>
                  <a:srgbClr val="292929"/>
                </a:solidFill>
                <a:latin typeface="sohne"/>
              </a:rPr>
              <a:t>node</a:t>
            </a:r>
          </a:p>
          <a:p>
            <a:endParaRPr lang="en-US" b="1" dirty="0">
              <a:solidFill>
                <a:srgbClr val="292929"/>
              </a:solidFill>
              <a:latin typeface="sohne"/>
            </a:endParaRPr>
          </a:p>
          <a:p>
            <a:endParaRPr lang="en-US" b="1" dirty="0" smtClean="0">
              <a:solidFill>
                <a:srgbClr val="292929"/>
              </a:solidFill>
              <a:latin typeface="sohne"/>
            </a:endParaRPr>
          </a:p>
          <a:p>
            <a:r>
              <a:rPr lang="en-US" dirty="0" smtClean="0">
                <a:solidFill>
                  <a:srgbClr val="292929"/>
                </a:solidFill>
                <a:latin typeface="source-serif-pro"/>
              </a:rPr>
              <a:t>So , the </a:t>
            </a:r>
            <a:r>
              <a:rPr lang="en-US" dirty="0">
                <a:solidFill>
                  <a:srgbClr val="292929"/>
                </a:solidFill>
                <a:latin typeface="source-serif-pro"/>
              </a:rPr>
              <a:t>final decision of all the </a:t>
            </a:r>
            <a:r>
              <a:rPr lang="en-US" dirty="0" smtClean="0">
                <a:solidFill>
                  <a:srgbClr val="292929"/>
                </a:solidFill>
                <a:latin typeface="source-serif-pro"/>
              </a:rPr>
              <a:t>features</a:t>
            </a:r>
            <a:endParaRPr lang="en-US" dirty="0">
              <a:solidFill>
                <a:srgbClr val="292929"/>
              </a:solidFill>
              <a:latin typeface="source-serif-pro"/>
            </a:endParaRPr>
          </a:p>
          <a:p>
            <a:r>
              <a:rPr lang="en-US" dirty="0"/>
              <a:t/>
            </a:r>
            <a:br>
              <a:rPr lang="en-US" dirty="0"/>
            </a:br>
            <a:endParaRPr lang="en-IN" dirty="0"/>
          </a:p>
        </p:txBody>
      </p:sp>
      <p:pic>
        <p:nvPicPr>
          <p:cNvPr id="9218" name="Picture 2" descr="https://miro.medium.com/max/590/1*GKaDsrFoqVMQlSubO_Vk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87" y="2824071"/>
            <a:ext cx="4495800" cy="24479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99910" y="1250910"/>
            <a:ext cx="6482850" cy="646331"/>
          </a:xfrm>
          <a:prstGeom prst="rect">
            <a:avLst/>
          </a:prstGeom>
        </p:spPr>
        <p:txBody>
          <a:bodyPr wrap="square">
            <a:spAutoFit/>
          </a:bodyPr>
          <a:lstStyle/>
          <a:p>
            <a:r>
              <a:rPr lang="en-US" dirty="0" smtClean="0">
                <a:solidFill>
                  <a:srgbClr val="292929"/>
                </a:solidFill>
                <a:latin typeface="source-serif-pro"/>
              </a:rPr>
              <a:t> as we </a:t>
            </a:r>
            <a:r>
              <a:rPr lang="en-US" dirty="0">
                <a:solidFill>
                  <a:srgbClr val="292929"/>
                </a:solidFill>
                <a:latin typeface="source-serif-pro"/>
              </a:rPr>
              <a:t>can seen that Gini index for outlook feature is </a:t>
            </a:r>
            <a:r>
              <a:rPr lang="en-US" dirty="0" smtClean="0">
                <a:solidFill>
                  <a:srgbClr val="292929"/>
                </a:solidFill>
                <a:latin typeface="source-serif-pro"/>
              </a:rPr>
              <a:t>  lowest</a:t>
            </a:r>
            <a:r>
              <a:rPr lang="en-US" dirty="0">
                <a:solidFill>
                  <a:srgbClr val="292929"/>
                </a:solidFill>
                <a:latin typeface="source-serif-pro"/>
              </a:rPr>
              <a:t>. So we get our root node.</a:t>
            </a:r>
            <a:endParaRPr lang="en-IN" dirty="0"/>
          </a:p>
        </p:txBody>
      </p:sp>
      <p:pic>
        <p:nvPicPr>
          <p:cNvPr id="9220" name="Picture 4" descr="https://miro.medium.com/max/651/1*YNqWIpCkCklSw1IB6Q68j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932" y="2468653"/>
            <a:ext cx="49625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4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7535" y="511518"/>
            <a:ext cx="338349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Parameters</a:t>
            </a:r>
            <a:endParaRPr lang="en-US" sz="5400" dirty="0">
              <a:ln w="0"/>
              <a:effectLst>
                <a:outerShdw blurRad="38100" dist="19050" dir="2700000" algn="tl" rotWithShape="0">
                  <a:schemeClr val="dk1">
                    <a:alpha val="40000"/>
                  </a:schemeClr>
                </a:outerShdw>
              </a:effectLst>
            </a:endParaRPr>
          </a:p>
        </p:txBody>
      </p:sp>
      <p:sp>
        <p:nvSpPr>
          <p:cNvPr id="6" name="Rectangle 1"/>
          <p:cNvSpPr>
            <a:spLocks noChangeArrowheads="1"/>
          </p:cNvSpPr>
          <p:nvPr/>
        </p:nvSpPr>
        <p:spPr bwMode="auto">
          <a:xfrm>
            <a:off x="1193074" y="2146442"/>
            <a:ext cx="8375574"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12529"/>
                </a:solidFill>
                <a:effectLst/>
                <a:latin typeface="-apple-system"/>
              </a:rPr>
              <a:t>criterion-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212529"/>
                </a:solidFill>
                <a:effectLst/>
                <a:latin typeface="-apple-system"/>
              </a:rPr>
              <a:t>The function to measure the quality of a split.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193074" y="3538679"/>
            <a:ext cx="9381735"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12529"/>
                </a:solidFill>
                <a:effectLst/>
                <a:latin typeface="-apple-system"/>
              </a:rPr>
              <a:t>Splitter</a:t>
            </a:r>
            <a:r>
              <a:rPr lang="en-US" altLang="en-US" sz="3200" b="1" i="1" dirty="0" smtClean="0">
                <a:solidFill>
                  <a:srgbClr val="212529"/>
                </a:solidFill>
                <a:latin typeface="-apple-system"/>
              </a:rPr>
              <a:t>-</a:t>
            </a:r>
            <a:endParaRPr kumimoji="0" lang="en-US" altLang="en-US" sz="3200" b="1" i="0" u="none" strike="noStrike" cap="none" normalizeH="0" baseline="0" dirty="0" smtClean="0">
              <a:ln>
                <a:noFill/>
              </a:ln>
              <a:solidFill>
                <a:srgbClr val="212529"/>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212529"/>
                </a:solidFill>
                <a:effectLst/>
                <a:latin typeface="-apple-system"/>
              </a:rPr>
              <a:t>The strategy used to choose the split at each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22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8722" y="475009"/>
            <a:ext cx="5745484" cy="1015663"/>
          </a:xfrm>
          <a:prstGeom prst="rect">
            <a:avLst/>
          </a:prstGeom>
        </p:spPr>
        <p:txBody>
          <a:bodyPr wrap="none">
            <a:spAutoFit/>
          </a:bodyPr>
          <a:lstStyle/>
          <a:p>
            <a:pPr fontAlgn="base"/>
            <a:r>
              <a:rPr lang="en-IN" sz="6000" dirty="0">
                <a:solidFill>
                  <a:srgbClr val="3D3B49"/>
                </a:solidFill>
                <a:latin typeface="gilroy"/>
              </a:rPr>
              <a:t>Hyperparameter</a:t>
            </a:r>
            <a:endParaRPr lang="en-IN" sz="6000" b="0" i="0" dirty="0">
              <a:solidFill>
                <a:srgbClr val="3D3B49"/>
              </a:solidFill>
              <a:effectLst/>
              <a:latin typeface="gilroy"/>
            </a:endParaRPr>
          </a:p>
        </p:txBody>
      </p:sp>
      <p:sp>
        <p:nvSpPr>
          <p:cNvPr id="5" name="Rectangle 4"/>
          <p:cNvSpPr/>
          <p:nvPr/>
        </p:nvSpPr>
        <p:spPr>
          <a:xfrm>
            <a:off x="318343" y="2379341"/>
            <a:ext cx="11408229" cy="3231654"/>
          </a:xfrm>
          <a:prstGeom prst="rect">
            <a:avLst/>
          </a:prstGeom>
        </p:spPr>
        <p:txBody>
          <a:bodyPr wrap="square">
            <a:spAutoFit/>
          </a:bodyPr>
          <a:lstStyle/>
          <a:p>
            <a:pPr fontAlgn="base"/>
            <a:r>
              <a:rPr lang="en-US" dirty="0" smtClean="0">
                <a:solidFill>
                  <a:srgbClr val="333333"/>
                </a:solidFill>
                <a:latin typeface="guardian-text-oreilly"/>
              </a:rPr>
              <a:t>max </a:t>
            </a:r>
            <a:r>
              <a:rPr lang="en-US" dirty="0">
                <a:solidFill>
                  <a:srgbClr val="333333"/>
                </a:solidFill>
                <a:latin typeface="guardian-text-oreilly"/>
              </a:rPr>
              <a:t>depth: This is the maximum number of children nodes that can grow out from the decision tree until the tree is cut off. </a:t>
            </a:r>
            <a:endParaRPr lang="en-US" dirty="0" smtClean="0">
              <a:solidFill>
                <a:srgbClr val="333333"/>
              </a:solidFill>
              <a:latin typeface="guardian-text-oreilly"/>
            </a:endParaRPr>
          </a:p>
          <a:p>
            <a:pPr fontAlgn="base"/>
            <a:endParaRPr lang="en-US" dirty="0" smtClean="0">
              <a:solidFill>
                <a:srgbClr val="333333"/>
              </a:solidFill>
              <a:latin typeface="guardian-text-oreilly"/>
            </a:endParaRPr>
          </a:p>
          <a:p>
            <a:r>
              <a:rPr lang="en-US" dirty="0"/>
              <a:t>min_samples_split – Minimum number of samples a node must possess before splitting</a:t>
            </a:r>
            <a:r>
              <a:rPr lang="en-US" dirty="0" smtClean="0"/>
              <a:t>.</a:t>
            </a:r>
          </a:p>
          <a:p>
            <a:endParaRPr lang="en-US" dirty="0"/>
          </a:p>
          <a:p>
            <a:r>
              <a:rPr lang="en-US" dirty="0"/>
              <a:t>min_samples_leaf – Minimum number of samples a leaf node must possess</a:t>
            </a:r>
            <a:r>
              <a:rPr lang="en-US" dirty="0" smtClean="0"/>
              <a:t>.</a:t>
            </a:r>
          </a:p>
          <a:p>
            <a:endParaRPr lang="en-US" dirty="0" smtClean="0"/>
          </a:p>
          <a:p>
            <a:r>
              <a:rPr lang="en-US" dirty="0" err="1" smtClean="0"/>
              <a:t>max_leaf_nodes</a:t>
            </a:r>
            <a:r>
              <a:rPr lang="en-US" dirty="0" smtClean="0"/>
              <a:t> </a:t>
            </a:r>
            <a:r>
              <a:rPr lang="en-US" dirty="0"/>
              <a:t>– Maximum number of leaf nodes a decision tree can have</a:t>
            </a:r>
            <a:r>
              <a:rPr lang="en-US" dirty="0" smtClean="0"/>
              <a:t>.</a:t>
            </a:r>
          </a:p>
          <a:p>
            <a:endParaRPr lang="en-US" dirty="0"/>
          </a:p>
          <a:p>
            <a:r>
              <a:rPr lang="en-US" dirty="0"/>
              <a:t>max_features – Maximum number of features that are taken into the account for splitting each node.</a:t>
            </a:r>
          </a:p>
          <a:p>
            <a:pPr fontAlgn="base"/>
            <a:endParaRPr lang="en-US" sz="2400" b="0" i="0" dirty="0">
              <a:solidFill>
                <a:srgbClr val="333333"/>
              </a:solidFill>
              <a:effectLst/>
              <a:latin typeface="guardian-text-oreilly"/>
            </a:endParaRPr>
          </a:p>
        </p:txBody>
      </p:sp>
    </p:spTree>
    <p:extLst>
      <p:ext uri="{BB962C8B-B14F-4D97-AF65-F5344CB8AC3E}">
        <p14:creationId xmlns:p14="http://schemas.microsoft.com/office/powerpoint/2010/main" val="143039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0238" y="1948898"/>
            <a:ext cx="6313716" cy="3046988"/>
          </a:xfrm>
          <a:prstGeom prst="rect">
            <a:avLst/>
          </a:prstGeom>
        </p:spPr>
        <p:txBody>
          <a:bodyPr wrap="square">
            <a:spAutoFit/>
          </a:bodyPr>
          <a:lstStyle/>
          <a:p>
            <a:pPr marL="342900" indent="-342900" algn="just" fontAlgn="base">
              <a:buFont typeface="Wingdings" panose="05000000000000000000" pitchFamily="2" charset="2"/>
              <a:buChar char="§"/>
            </a:pPr>
            <a:r>
              <a:rPr lang="en-US" sz="2400" dirty="0" smtClean="0">
                <a:solidFill>
                  <a:srgbClr val="273239"/>
                </a:solidFill>
                <a:latin typeface="urw-din"/>
              </a:rPr>
              <a:t>For </a:t>
            </a:r>
            <a:r>
              <a:rPr lang="en-US" sz="2400" dirty="0">
                <a:solidFill>
                  <a:srgbClr val="273239"/>
                </a:solidFill>
                <a:latin typeface="urw-din"/>
              </a:rPr>
              <a:t>quick Data insights.</a:t>
            </a:r>
          </a:p>
          <a:p>
            <a:pPr marL="342900" indent="-342900" algn="just" fontAlgn="base">
              <a:buFont typeface="Wingdings" panose="05000000000000000000" pitchFamily="2" charset="2"/>
              <a:buChar char="§"/>
            </a:pPr>
            <a:r>
              <a:rPr lang="en-US" sz="2400" dirty="0">
                <a:solidFill>
                  <a:srgbClr val="273239"/>
                </a:solidFill>
                <a:latin typeface="urw-din"/>
              </a:rPr>
              <a:t>In Blood Donors Classification.</a:t>
            </a:r>
          </a:p>
          <a:p>
            <a:pPr marL="342900" indent="-342900" algn="just" fontAlgn="base">
              <a:buFont typeface="Wingdings" panose="05000000000000000000" pitchFamily="2" charset="2"/>
              <a:buChar char="§"/>
            </a:pPr>
            <a:r>
              <a:rPr lang="en-US" sz="2400" dirty="0">
                <a:solidFill>
                  <a:srgbClr val="273239"/>
                </a:solidFill>
                <a:latin typeface="urw-din"/>
              </a:rPr>
              <a:t>For environmental and ecological data.</a:t>
            </a:r>
          </a:p>
          <a:p>
            <a:pPr marL="342900" indent="-342900" algn="just" fontAlgn="base">
              <a:buFont typeface="Wingdings" panose="05000000000000000000" pitchFamily="2" charset="2"/>
              <a:buChar char="§"/>
            </a:pPr>
            <a:r>
              <a:rPr lang="en-US" sz="2400" dirty="0">
                <a:solidFill>
                  <a:srgbClr val="273239"/>
                </a:solidFill>
                <a:latin typeface="urw-din"/>
              </a:rPr>
              <a:t>In the financial sectors</a:t>
            </a:r>
            <a:r>
              <a:rPr lang="en-US" sz="2400" dirty="0" smtClean="0">
                <a:solidFill>
                  <a:srgbClr val="273239"/>
                </a:solidFill>
                <a:latin typeface="urw-din"/>
              </a:rPr>
              <a:t>.</a:t>
            </a:r>
          </a:p>
          <a:p>
            <a:pPr marL="342900" indent="-342900" algn="just" fontAlgn="base">
              <a:buFont typeface="Wingdings" panose="05000000000000000000" pitchFamily="2" charset="2"/>
              <a:buChar char="§"/>
            </a:pPr>
            <a:r>
              <a:rPr lang="en-US" sz="2400" dirty="0"/>
              <a:t>image </a:t>
            </a:r>
            <a:r>
              <a:rPr lang="en-US" sz="2400" dirty="0" smtClean="0"/>
              <a:t>classification.</a:t>
            </a:r>
          </a:p>
          <a:p>
            <a:pPr marL="342900" indent="-342900" algn="just" fontAlgn="base">
              <a:buFont typeface="Wingdings" panose="05000000000000000000" pitchFamily="2" charset="2"/>
              <a:buChar char="§"/>
            </a:pPr>
            <a:r>
              <a:rPr lang="en-US" sz="2400" dirty="0" smtClean="0"/>
              <a:t>decision and </a:t>
            </a:r>
            <a:r>
              <a:rPr lang="en-US" sz="2400" dirty="0"/>
              <a:t>strategy </a:t>
            </a:r>
            <a:r>
              <a:rPr lang="en-US" sz="2400" dirty="0" smtClean="0"/>
              <a:t>analysis.</a:t>
            </a:r>
            <a:endParaRPr lang="en-US" sz="2400" dirty="0"/>
          </a:p>
          <a:p>
            <a:pPr marL="342900" indent="-342900" algn="just" fontAlgn="base">
              <a:buFont typeface="Wingdings" panose="05000000000000000000" pitchFamily="2" charset="2"/>
              <a:buChar char="§"/>
            </a:pPr>
            <a:r>
              <a:rPr lang="en-US" sz="2400" dirty="0" smtClean="0"/>
              <a:t>for diagnosis.</a:t>
            </a:r>
          </a:p>
          <a:p>
            <a:pPr marL="342900" indent="-342900" algn="just" fontAlgn="base">
              <a:buFont typeface="Wingdings" panose="05000000000000000000" pitchFamily="2" charset="2"/>
              <a:buChar char="§"/>
            </a:pPr>
            <a:r>
              <a:rPr lang="en-US" sz="2400" dirty="0" smtClean="0"/>
              <a:t>in </a:t>
            </a:r>
            <a:r>
              <a:rPr lang="en-US" sz="2400" dirty="0"/>
              <a:t>psychology for behavioral thinking </a:t>
            </a:r>
            <a:r>
              <a:rPr lang="en-US" sz="2400" dirty="0" smtClean="0"/>
              <a:t>analysis.</a:t>
            </a:r>
            <a:endParaRPr lang="en-US" sz="2400" b="0" i="0" dirty="0">
              <a:solidFill>
                <a:srgbClr val="273239"/>
              </a:solidFill>
              <a:effectLst/>
              <a:latin typeface="urw-din"/>
            </a:endParaRPr>
          </a:p>
        </p:txBody>
      </p:sp>
      <p:sp>
        <p:nvSpPr>
          <p:cNvPr id="5" name="Rectangle 4"/>
          <p:cNvSpPr/>
          <p:nvPr/>
        </p:nvSpPr>
        <p:spPr>
          <a:xfrm>
            <a:off x="670559" y="1095209"/>
            <a:ext cx="6270171" cy="584775"/>
          </a:xfrm>
          <a:prstGeom prst="rect">
            <a:avLst/>
          </a:prstGeom>
        </p:spPr>
        <p:txBody>
          <a:bodyPr wrap="square">
            <a:spAutoFit/>
          </a:bodyPr>
          <a:lstStyle/>
          <a:p>
            <a:pPr fontAlgn="base"/>
            <a:r>
              <a:rPr lang="en-US" sz="3200" b="1" dirty="0">
                <a:solidFill>
                  <a:srgbClr val="273239"/>
                </a:solidFill>
                <a:latin typeface="urw-din"/>
              </a:rPr>
              <a:t>Advantages</a:t>
            </a:r>
            <a:r>
              <a:rPr lang="en-US" sz="2400" b="1" dirty="0">
                <a:solidFill>
                  <a:srgbClr val="273239"/>
                </a:solidFill>
                <a:latin typeface="urw-din"/>
              </a:rPr>
              <a:t> </a:t>
            </a:r>
          </a:p>
        </p:txBody>
      </p:sp>
      <p:sp>
        <p:nvSpPr>
          <p:cNvPr id="6" name="Rectangle 5"/>
          <p:cNvSpPr/>
          <p:nvPr/>
        </p:nvSpPr>
        <p:spPr>
          <a:xfrm>
            <a:off x="487679" y="4380591"/>
            <a:ext cx="4711338" cy="1477328"/>
          </a:xfrm>
          <a:prstGeom prst="rect">
            <a:avLst/>
          </a:prstGeom>
        </p:spPr>
        <p:txBody>
          <a:bodyPr wrap="square">
            <a:spAutoFit/>
          </a:bodyPr>
          <a:lstStyle/>
          <a:p>
            <a:pPr fontAlgn="base"/>
            <a:endParaRPr lang="en-US" b="1" dirty="0">
              <a:solidFill>
                <a:srgbClr val="273239"/>
              </a:solidFill>
              <a:latin typeface="urw-din"/>
            </a:endParaRPr>
          </a:p>
          <a:p>
            <a:pPr fontAlgn="base">
              <a:buFont typeface="Arial" panose="020B0604020202020204" pitchFamily="34" charset="0"/>
              <a:buChar char="•"/>
            </a:pPr>
            <a:r>
              <a:rPr lang="en-US" b="1" dirty="0">
                <a:solidFill>
                  <a:srgbClr val="273239"/>
                </a:solidFill>
                <a:latin typeface="urw-din"/>
              </a:rPr>
              <a:t>Overfitting.</a:t>
            </a:r>
          </a:p>
          <a:p>
            <a:pPr fontAlgn="base">
              <a:buFont typeface="Arial" panose="020B0604020202020204" pitchFamily="34" charset="0"/>
              <a:buChar char="•"/>
            </a:pPr>
            <a:r>
              <a:rPr lang="en-IN" b="1" dirty="0"/>
              <a:t>Feature Reduction &amp; Data </a:t>
            </a:r>
            <a:r>
              <a:rPr lang="en-IN" b="1" dirty="0" smtClean="0"/>
              <a:t>Resampling</a:t>
            </a:r>
            <a:r>
              <a:rPr lang="en-US" dirty="0" smtClean="0">
                <a:solidFill>
                  <a:srgbClr val="273239"/>
                </a:solidFill>
                <a:latin typeface="urw-din"/>
              </a:rPr>
              <a:t>.</a:t>
            </a:r>
            <a:endParaRPr lang="en-US" dirty="0">
              <a:solidFill>
                <a:srgbClr val="273239"/>
              </a:solidFill>
              <a:latin typeface="urw-din"/>
            </a:endParaRPr>
          </a:p>
          <a:p>
            <a:pPr fontAlgn="base">
              <a:buFont typeface="Arial" panose="020B0604020202020204" pitchFamily="34" charset="0"/>
              <a:buChar char="•"/>
            </a:pPr>
            <a:r>
              <a:rPr lang="en-IN" b="1" dirty="0"/>
              <a:t>Optimization</a:t>
            </a:r>
          </a:p>
          <a:p>
            <a:pPr fontAlgn="base">
              <a:buFont typeface="Arial" panose="020B0604020202020204" pitchFamily="34" charset="0"/>
              <a:buChar char="•"/>
            </a:pPr>
            <a:r>
              <a:rPr lang="en-US" dirty="0" smtClean="0">
                <a:solidFill>
                  <a:srgbClr val="273239"/>
                </a:solidFill>
                <a:latin typeface="urw-din"/>
              </a:rPr>
              <a:t>.</a:t>
            </a:r>
            <a:r>
              <a:rPr lang="en-US" b="1" dirty="0" smtClean="0">
                <a:solidFill>
                  <a:srgbClr val="273239"/>
                </a:solidFill>
                <a:latin typeface="urw-din"/>
              </a:rPr>
              <a:t>unstable</a:t>
            </a:r>
            <a:r>
              <a:rPr lang="en-US" dirty="0">
                <a:solidFill>
                  <a:srgbClr val="273239"/>
                </a:solidFill>
                <a:latin typeface="urw-din"/>
              </a:rPr>
              <a:t>.</a:t>
            </a:r>
            <a:endParaRPr lang="en-US" b="0" i="0" dirty="0">
              <a:solidFill>
                <a:srgbClr val="273239"/>
              </a:solidFill>
              <a:effectLst/>
              <a:latin typeface="urw-din"/>
            </a:endParaRPr>
          </a:p>
        </p:txBody>
      </p:sp>
      <p:sp>
        <p:nvSpPr>
          <p:cNvPr id="2" name="Rectangle 1"/>
          <p:cNvSpPr/>
          <p:nvPr/>
        </p:nvSpPr>
        <p:spPr>
          <a:xfrm>
            <a:off x="487679" y="1826158"/>
            <a:ext cx="4798424" cy="1754326"/>
          </a:xfrm>
          <a:prstGeom prst="rect">
            <a:avLst/>
          </a:prstGeom>
        </p:spPr>
        <p:txBody>
          <a:bodyPr wrap="square">
            <a:spAutoFit/>
          </a:bodyPr>
          <a:lstStyle/>
          <a:p>
            <a:endParaRPr lang="en-IN" b="1" dirty="0"/>
          </a:p>
          <a:p>
            <a:pPr marL="285750" indent="-285750">
              <a:buFont typeface="Wingdings" panose="05000000000000000000" pitchFamily="2" charset="2"/>
              <a:buChar char="§"/>
            </a:pPr>
            <a:r>
              <a:rPr lang="en-IN" b="1" dirty="0"/>
              <a:t>Less Data Preparation</a:t>
            </a:r>
          </a:p>
          <a:p>
            <a:pPr marL="285750" indent="-285750">
              <a:buFont typeface="Wingdings" panose="05000000000000000000" pitchFamily="2" charset="2"/>
              <a:buChar char="§"/>
            </a:pPr>
            <a:r>
              <a:rPr lang="en-US" b="1" dirty="0" smtClean="0"/>
              <a:t>easy </a:t>
            </a:r>
            <a:r>
              <a:rPr lang="en-US" b="1" dirty="0"/>
              <a:t>to interpret and </a:t>
            </a:r>
            <a:r>
              <a:rPr lang="en-US" b="1" dirty="0" smtClean="0"/>
              <a:t>visualize </a:t>
            </a:r>
            <a:r>
              <a:rPr lang="en-US" b="1" dirty="0"/>
              <a:t>data patterns.</a:t>
            </a:r>
            <a:endParaRPr lang="en-IN" b="1" dirty="0"/>
          </a:p>
          <a:p>
            <a:pPr marL="285750" indent="-285750">
              <a:buFont typeface="Wingdings" panose="05000000000000000000" pitchFamily="2" charset="2"/>
              <a:buChar char="§"/>
            </a:pPr>
            <a:r>
              <a:rPr lang="en-IN" b="1" dirty="0"/>
              <a:t>Versatility</a:t>
            </a:r>
          </a:p>
          <a:p>
            <a:pPr marL="285750" indent="-285750">
              <a:buFont typeface="Wingdings" panose="05000000000000000000" pitchFamily="2" charset="2"/>
              <a:buChar char="§"/>
            </a:pPr>
            <a:r>
              <a:rPr lang="en-IN" b="1" smtClean="0"/>
              <a:t>accuracy </a:t>
            </a:r>
            <a:endParaRPr lang="en-IN" b="1" dirty="0"/>
          </a:p>
          <a:p>
            <a:pPr marL="285750" indent="-285750">
              <a:buFont typeface="Wingdings" panose="05000000000000000000" pitchFamily="2" charset="2"/>
              <a:buChar char="§"/>
            </a:pPr>
            <a:endParaRPr lang="en-US" dirty="0" smtClean="0"/>
          </a:p>
        </p:txBody>
      </p:sp>
      <p:sp>
        <p:nvSpPr>
          <p:cNvPr id="3" name="Rectangle 2"/>
          <p:cNvSpPr/>
          <p:nvPr/>
        </p:nvSpPr>
        <p:spPr>
          <a:xfrm>
            <a:off x="6229233" y="823253"/>
            <a:ext cx="363497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Applications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4079" y="3933987"/>
            <a:ext cx="2332754" cy="523220"/>
          </a:xfrm>
          <a:prstGeom prst="rect">
            <a:avLst/>
          </a:prstGeom>
          <a:noFill/>
        </p:spPr>
        <p:txBody>
          <a:bodyPr wrap="none" lIns="91440" tIns="45720" rIns="91440" bIns="45720">
            <a:spAutoFit/>
          </a:bodyPr>
          <a:lstStyle/>
          <a:p>
            <a:pPr algn="ctr"/>
            <a:r>
              <a:rPr lang="en-US" sz="2800" b="1" dirty="0" smtClean="0">
                <a:ln w="0"/>
                <a:effectLst>
                  <a:outerShdw blurRad="38100" dist="19050" dir="2700000" algn="tl" rotWithShape="0">
                    <a:schemeClr val="dk1">
                      <a:alpha val="40000"/>
                    </a:schemeClr>
                  </a:outerShdw>
                </a:effectLst>
              </a:rPr>
              <a:t>Disadvantages</a:t>
            </a:r>
            <a:endParaRPr lang="en-US"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7451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1119" y="2217561"/>
            <a:ext cx="8064137" cy="2862322"/>
          </a:xfrm>
          <a:prstGeom prst="rect">
            <a:avLst/>
          </a:prstGeom>
        </p:spPr>
        <p:txBody>
          <a:bodyPr wrap="square">
            <a:spAutoFit/>
          </a:bodyPr>
          <a:lstStyle/>
          <a:p>
            <a:r>
              <a:rPr lang="en-IN" dirty="0">
                <a:hlinkClick r:id="rId2"/>
              </a:rPr>
              <a:t>https://corporatefinanceinstitute.com/resources/data-science/decision-tree</a:t>
            </a:r>
            <a:r>
              <a:rPr lang="en-IN" dirty="0" smtClean="0">
                <a:hlinkClick r:id="rId2"/>
              </a:rPr>
              <a:t>/</a:t>
            </a:r>
            <a:endParaRPr lang="en-IN"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
        <p:nvSpPr>
          <p:cNvPr id="5" name="Rectangle 4"/>
          <p:cNvSpPr/>
          <p:nvPr/>
        </p:nvSpPr>
        <p:spPr>
          <a:xfrm>
            <a:off x="1341119" y="2827161"/>
            <a:ext cx="8691155" cy="923330"/>
          </a:xfrm>
          <a:prstGeom prst="rect">
            <a:avLst/>
          </a:prstGeom>
        </p:spPr>
        <p:txBody>
          <a:bodyPr wrap="square">
            <a:spAutoFit/>
          </a:bodyPr>
          <a:lstStyle/>
          <a:p>
            <a:endParaRPr lang="en-IN" dirty="0" smtClean="0">
              <a:hlinkClick r:id="rId3"/>
            </a:endParaRPr>
          </a:p>
          <a:p>
            <a:r>
              <a:rPr lang="en-IN" dirty="0" smtClean="0">
                <a:hlinkClick r:id="rId3"/>
              </a:rPr>
              <a:t>https</a:t>
            </a:r>
            <a:r>
              <a:rPr lang="en-IN" dirty="0">
                <a:hlinkClick r:id="rId3"/>
              </a:rPr>
              <a:t>://medium.com/@</a:t>
            </a:r>
            <a:r>
              <a:rPr lang="en-IN" dirty="0" smtClean="0">
                <a:hlinkClick r:id="rId3"/>
              </a:rPr>
              <a:t>ankitnitjsr13/math-behind-decision-tree-algorithm-2aa398561d6d</a:t>
            </a:r>
            <a:endParaRPr lang="en-IN" dirty="0" smtClean="0"/>
          </a:p>
          <a:p>
            <a:endParaRPr lang="en-IN" dirty="0"/>
          </a:p>
        </p:txBody>
      </p:sp>
      <p:sp>
        <p:nvSpPr>
          <p:cNvPr id="6" name="Rectangle 5"/>
          <p:cNvSpPr/>
          <p:nvPr/>
        </p:nvSpPr>
        <p:spPr>
          <a:xfrm>
            <a:off x="4340346" y="598604"/>
            <a:ext cx="3006208"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Reference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292345" y="3497721"/>
            <a:ext cx="10716775" cy="923330"/>
          </a:xfrm>
          <a:prstGeom prst="rect">
            <a:avLst/>
          </a:prstGeom>
        </p:spPr>
        <p:txBody>
          <a:bodyPr wrap="square">
            <a:spAutoFit/>
          </a:bodyPr>
          <a:lstStyle/>
          <a:p>
            <a:endParaRPr lang="en-IN" dirty="0" smtClean="0">
              <a:hlinkClick r:id="rId4"/>
            </a:endParaRPr>
          </a:p>
          <a:p>
            <a:r>
              <a:rPr lang="en-IN" dirty="0" smtClean="0">
                <a:hlinkClick r:id="rId4"/>
              </a:rPr>
              <a:t>http</a:t>
            </a:r>
            <a:r>
              <a:rPr lang="en-IN" dirty="0">
                <a:hlinkClick r:id="rId4"/>
              </a:rPr>
              <a:t>://</a:t>
            </a:r>
            <a:r>
              <a:rPr lang="en-IN" dirty="0" smtClean="0">
                <a:hlinkClick r:id="rId4"/>
              </a:rPr>
              <a:t>homepage.cs.uri.edu/faculty/hamel/courses/2016/spring2016/csc581/lecture-notes/32-decision-trees.pdf</a:t>
            </a:r>
            <a:endParaRPr lang="en-IN" dirty="0" smtClean="0"/>
          </a:p>
          <a:p>
            <a:endParaRPr lang="en-IN" dirty="0"/>
          </a:p>
        </p:txBody>
      </p:sp>
      <p:sp>
        <p:nvSpPr>
          <p:cNvPr id="8" name="Rectangle 7"/>
          <p:cNvSpPr/>
          <p:nvPr/>
        </p:nvSpPr>
        <p:spPr>
          <a:xfrm>
            <a:off x="1292344" y="4168281"/>
            <a:ext cx="10899655" cy="923330"/>
          </a:xfrm>
          <a:prstGeom prst="rect">
            <a:avLst/>
          </a:prstGeom>
        </p:spPr>
        <p:txBody>
          <a:bodyPr wrap="square">
            <a:spAutoFit/>
          </a:bodyPr>
          <a:lstStyle/>
          <a:p>
            <a:endParaRPr lang="en-IN" dirty="0" smtClean="0">
              <a:hlinkClick r:id="rId5"/>
            </a:endParaRPr>
          </a:p>
          <a:p>
            <a:r>
              <a:rPr lang="en-IN" dirty="0" smtClean="0">
                <a:hlinkClick r:id="rId5"/>
              </a:rPr>
              <a:t>https</a:t>
            </a:r>
            <a:r>
              <a:rPr lang="en-IN" dirty="0">
                <a:hlinkClick r:id="rId5"/>
              </a:rPr>
              <a:t>://www.datascienceprophet.com/understanding-the-mathematics-behind-the-decision-tree-algorithm-part-i</a:t>
            </a:r>
            <a:r>
              <a:rPr lang="en-IN" dirty="0" smtClean="0">
                <a:hlinkClick r:id="rId5"/>
              </a:rPr>
              <a:t>/</a:t>
            </a:r>
            <a:endParaRPr lang="en-IN" dirty="0" smtClean="0"/>
          </a:p>
          <a:p>
            <a:endParaRPr lang="en-IN" dirty="0"/>
          </a:p>
        </p:txBody>
      </p:sp>
    </p:spTree>
    <p:extLst>
      <p:ext uri="{BB962C8B-B14F-4D97-AF65-F5344CB8AC3E}">
        <p14:creationId xmlns:p14="http://schemas.microsoft.com/office/powerpoint/2010/main" val="137475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508588">
            <a:off x="4327664" y="2967335"/>
            <a:ext cx="3536674"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3213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925" y="106777"/>
            <a:ext cx="11486607" cy="1477328"/>
          </a:xfrm>
          <a:prstGeom prst="rect">
            <a:avLst/>
          </a:prstGeom>
        </p:spPr>
        <p:txBody>
          <a:bodyPr wrap="square">
            <a:spAutoFit/>
          </a:bodyPr>
          <a:lstStyle/>
          <a:p>
            <a:r>
              <a:rPr lang="en-US" b="1" dirty="0">
                <a:solidFill>
                  <a:srgbClr val="273239"/>
                </a:solidFill>
                <a:latin typeface="urw-din"/>
              </a:rPr>
              <a:t>Decision Tree</a:t>
            </a:r>
            <a:r>
              <a:rPr lang="en-US" dirty="0">
                <a:solidFill>
                  <a:srgbClr val="273239"/>
                </a:solidFill>
                <a:latin typeface="urw-din"/>
              </a:rPr>
              <a:t> </a:t>
            </a:r>
            <a:endParaRPr lang="en-US" dirty="0" smtClean="0">
              <a:solidFill>
                <a:srgbClr val="273239"/>
              </a:solidFill>
              <a:latin typeface="urw-din"/>
            </a:endParaRPr>
          </a:p>
          <a:p>
            <a:endParaRPr lang="en-US" dirty="0">
              <a:solidFill>
                <a:srgbClr val="273239"/>
              </a:solidFill>
              <a:latin typeface="urw-din"/>
            </a:endParaRPr>
          </a:p>
          <a:p>
            <a:r>
              <a:rPr lang="en-US" dirty="0" smtClean="0">
                <a:solidFill>
                  <a:srgbClr val="273239"/>
                </a:solidFill>
                <a:latin typeface="urw-din"/>
              </a:rPr>
              <a:t>It is </a:t>
            </a:r>
            <a:r>
              <a:rPr lang="en-US" dirty="0">
                <a:solidFill>
                  <a:srgbClr val="273239"/>
                </a:solidFill>
                <a:latin typeface="urw-din"/>
              </a:rPr>
              <a:t>the most powerful and popular tool for classification and prediction. A Decision tree is a flowchart-like tree structure, where each internal node denotes a test on an attribute, each branch represents an outcome of the test, and each leaf node (terminal node) holds a class label. </a:t>
            </a:r>
            <a:endParaRPr lang="en-IN" dirty="0"/>
          </a:p>
        </p:txBody>
      </p:sp>
      <p:pic>
        <p:nvPicPr>
          <p:cNvPr id="11266" name="Picture 2" descr="Decision_Tre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50" y="1688609"/>
            <a:ext cx="10990216" cy="461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3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e different components that make up a decision tree: The decision note is represented by a rectangle, chance nodes are represented by circles, and end nodes are represented by triangl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352" y="269453"/>
            <a:ext cx="7239282" cy="27088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81472" y="3348144"/>
            <a:ext cx="11035553" cy="397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23C50"/>
                </a:solidFill>
                <a:effectLst/>
                <a:latin typeface="var(--ds-font__dinpro--cond)"/>
              </a:rPr>
              <a:t>Root nodes</a:t>
            </a:r>
            <a:r>
              <a:rPr kumimoji="0" lang="en-US" altLang="en-US" sz="1200" b="0" i="0" u="none" strike="noStrike" cap="none" normalizeH="0" baseline="0" dirty="0" smtClean="0">
                <a:ln>
                  <a:noFill/>
                </a:ln>
                <a:solidFill>
                  <a:srgbClr val="223C50"/>
                </a:solidFill>
                <a:effectLst/>
                <a:latin typeface="TradeGothic"/>
              </a:rPr>
              <a:t>-In the diagram above, the blue decision node is what we call a ‘root node.’ This is always the first node in the path. It is the node from which all other decision, chance, and end nodes eventually branch.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223C50"/>
              </a:solidFill>
              <a:effectLst/>
              <a:latin typeface="var(--ds-font__dinpro--co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23C50"/>
                </a:solidFill>
                <a:effectLst/>
                <a:latin typeface="var(--ds-font__dinpro--cond)"/>
              </a:rPr>
              <a:t>Leaf nodes</a:t>
            </a:r>
            <a:r>
              <a:rPr kumimoji="0" lang="en-US" altLang="en-US" sz="1200" b="0" i="0" u="none" strike="noStrike" cap="none" normalizeH="0" baseline="0" dirty="0" smtClean="0">
                <a:ln>
                  <a:noFill/>
                </a:ln>
                <a:solidFill>
                  <a:srgbClr val="223C50"/>
                </a:solidFill>
                <a:effectLst/>
                <a:latin typeface="TradeGothic"/>
              </a:rPr>
              <a:t>-In the diagram above, the lilac end nodes are what we call ‘leaf nodes.’ These show the end of a decision path (or outcome). You can always identify a leaf node because it doesn’t split, or branch any further. Just like a real leaf!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223C50"/>
              </a:solidFill>
              <a:effectLst/>
              <a:latin typeface="var(--ds-font__dinpro--co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23C50"/>
                </a:solidFill>
                <a:effectLst/>
                <a:latin typeface="var(--ds-font__dinpro--cond)"/>
              </a:rPr>
              <a:t>Internal nodes</a:t>
            </a:r>
            <a:r>
              <a:rPr kumimoji="0" lang="en-US" altLang="en-US" sz="1200" b="0" i="0" u="none" strike="noStrike" cap="none" normalizeH="0" baseline="0" dirty="0" smtClean="0">
                <a:ln>
                  <a:noFill/>
                </a:ln>
                <a:solidFill>
                  <a:srgbClr val="223C50"/>
                </a:solidFill>
                <a:effectLst/>
                <a:latin typeface="TradeGothic"/>
              </a:rPr>
              <a:t>-Between the root node and the leaf nodes, we can have any number of internal nodes. These can include decisions and chance nodes (for simplicity, this diagram only uses chance nodes). It’s easy to identify an internal node—each one has branches of its own while also connecting to a previous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223C50"/>
              </a:solidFill>
              <a:effectLst/>
              <a:latin typeface="var(--ds-font__dinpro--co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23C50"/>
                </a:solidFill>
                <a:effectLst/>
                <a:latin typeface="var(--ds-font__dinpro--cond)"/>
              </a:rPr>
              <a:t>Splitting</a:t>
            </a:r>
            <a:r>
              <a:rPr kumimoji="0" lang="en-US" altLang="en-US" sz="1200" b="0" i="0" u="none" strike="noStrike" cap="none" normalizeH="0" baseline="0" dirty="0" smtClean="0">
                <a:ln>
                  <a:noFill/>
                </a:ln>
                <a:solidFill>
                  <a:srgbClr val="223C50"/>
                </a:solidFill>
                <a:effectLst/>
                <a:latin typeface="TradeGothic"/>
              </a:rPr>
              <a:t>-Branching or ‘splitting’ is what we call it when any node divides into two or more sub-nodes. These sub-nodes can be another internal node, or they can lead to an outcome (a leaf/ end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223C50"/>
              </a:solidFill>
              <a:effectLst/>
              <a:latin typeface="var(--ds-font__dinpro--co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23C50"/>
                </a:solidFill>
                <a:effectLst/>
                <a:latin typeface="var(--ds-font__dinpro--cond)"/>
              </a:rPr>
              <a:t>Pruning-</a:t>
            </a:r>
            <a:r>
              <a:rPr kumimoji="0" lang="en-US" altLang="en-US" sz="1200" b="0" i="0" u="none" strike="noStrike" cap="none" normalizeH="0" baseline="0" dirty="0" smtClean="0">
                <a:ln>
                  <a:noFill/>
                </a:ln>
                <a:solidFill>
                  <a:srgbClr val="223C50"/>
                </a:solidFill>
                <a:effectLst/>
                <a:latin typeface="TradeGothic"/>
              </a:rPr>
              <a:t>Sometimes decision trees can grow quite complex. In these cases, they can end up giving too much weight to irrelevant data. To avoid this problem, we can remove certain nodes using a process known as ‘pruning’. Pruning is exactly what it sounds like—if the tree grows branches we don’t need, we simply cut them off. Easy!</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rgbClr val="223C50"/>
              </a:solidFill>
              <a:effectLst/>
              <a:latin typeface="var(--ds-font__dinpro--co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rgbClr val="223C50"/>
              </a:solidFill>
              <a:effectLst/>
              <a:latin typeface="var(--ds-font__dinpro--con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2558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708" y="738046"/>
            <a:ext cx="11617234" cy="1477328"/>
          </a:xfrm>
          <a:prstGeom prst="rect">
            <a:avLst/>
          </a:prstGeom>
        </p:spPr>
        <p:txBody>
          <a:bodyPr wrap="square">
            <a:spAutoFit/>
          </a:bodyPr>
          <a:lstStyle/>
          <a:p>
            <a:r>
              <a:rPr lang="en-US" dirty="0">
                <a:solidFill>
                  <a:srgbClr val="292929"/>
                </a:solidFill>
                <a:latin typeface="source-serif-pro"/>
              </a:rPr>
              <a:t>Decision tree algorithm is one of the most popular machine learning algorithm. It is a supervised machine learning algorithm, used for both classification and regression task. It is a model that uses set of rules to classify something.</a:t>
            </a:r>
          </a:p>
          <a:p>
            <a:r>
              <a:rPr lang="en-US" dirty="0"/>
              <a:t/>
            </a:r>
            <a:br>
              <a:rPr lang="en-US" dirty="0"/>
            </a:br>
            <a:endParaRPr lang="en-IN" dirty="0"/>
          </a:p>
        </p:txBody>
      </p:sp>
      <p:sp>
        <p:nvSpPr>
          <p:cNvPr id="6" name="Rectangle 5"/>
          <p:cNvSpPr/>
          <p:nvPr/>
        </p:nvSpPr>
        <p:spPr>
          <a:xfrm>
            <a:off x="0" y="2280684"/>
            <a:ext cx="11874139" cy="1200329"/>
          </a:xfrm>
          <a:prstGeom prst="rect">
            <a:avLst/>
          </a:prstGeom>
        </p:spPr>
        <p:txBody>
          <a:bodyPr wrap="square">
            <a:spAutoFit/>
          </a:bodyPr>
          <a:lstStyle/>
          <a:p>
            <a:r>
              <a:rPr lang="en-US" dirty="0">
                <a:solidFill>
                  <a:srgbClr val="292929"/>
                </a:solidFill>
                <a:latin typeface="source-serif-pro"/>
              </a:rPr>
              <a:t>Lets see decision tree with this simple example, It is normal “AND’ operation problem, where ‘A’, ‘B’ are features and “A and B” are corresponding labels.</a:t>
            </a:r>
          </a:p>
          <a:p>
            <a:r>
              <a:rPr lang="en-US" dirty="0"/>
              <a:t/>
            </a:r>
            <a:br>
              <a:rPr lang="en-US" dirty="0"/>
            </a:br>
            <a:endParaRPr lang="en-IN" dirty="0"/>
          </a:p>
        </p:txBody>
      </p:sp>
      <p:pic>
        <p:nvPicPr>
          <p:cNvPr id="1028" name="Picture 4" descr="https://miro.medium.com/max/593/1*3jzxRm4EufROcwEGbIHP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847" y="3313218"/>
            <a:ext cx="6695096" cy="26626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6987" y="4498584"/>
            <a:ext cx="5082990" cy="1477328"/>
          </a:xfrm>
          <a:prstGeom prst="rect">
            <a:avLst/>
          </a:prstGeom>
        </p:spPr>
        <p:txBody>
          <a:bodyPr wrap="square">
            <a:spAutoFit/>
          </a:bodyPr>
          <a:lstStyle/>
          <a:p>
            <a:r>
              <a:rPr lang="en-US" dirty="0">
                <a:solidFill>
                  <a:srgbClr val="292929"/>
                </a:solidFill>
                <a:latin typeface="source-serif-pro"/>
              </a:rPr>
              <a:t>If A=F then result=F</a:t>
            </a:r>
          </a:p>
          <a:p>
            <a:r>
              <a:rPr lang="en-US" dirty="0">
                <a:solidFill>
                  <a:srgbClr val="292929"/>
                </a:solidFill>
                <a:latin typeface="source-serif-pro"/>
              </a:rPr>
              <a:t>If A=T and B=T, then result=T</a:t>
            </a:r>
          </a:p>
          <a:p>
            <a:r>
              <a:rPr lang="en-US" dirty="0">
                <a:solidFill>
                  <a:srgbClr val="292929"/>
                </a:solidFill>
                <a:latin typeface="source-serif-pro"/>
              </a:rPr>
              <a:t>If A=T and B=F, then result = F</a:t>
            </a:r>
          </a:p>
          <a:p>
            <a:r>
              <a:rPr lang="en-US" dirty="0">
                <a:solidFill>
                  <a:srgbClr val="292929"/>
                </a:solidFill>
                <a:latin typeface="source-serif-pro"/>
              </a:rPr>
              <a:t>This is a an example of binary classifier. It classify “And” operation is ‘False’ or ‘True’.</a:t>
            </a:r>
            <a:endParaRPr lang="en-US" b="0" i="0" dirty="0">
              <a:solidFill>
                <a:srgbClr val="292929"/>
              </a:solidFill>
              <a:effectLst/>
              <a:latin typeface="source-serif-pro"/>
            </a:endParaRPr>
          </a:p>
        </p:txBody>
      </p:sp>
    </p:spTree>
    <p:extLst>
      <p:ext uri="{BB962C8B-B14F-4D97-AF65-F5344CB8AC3E}">
        <p14:creationId xmlns:p14="http://schemas.microsoft.com/office/powerpoint/2010/main" val="1370400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634" y="744088"/>
            <a:ext cx="10721789" cy="646331"/>
          </a:xfrm>
          <a:prstGeom prst="rect">
            <a:avLst/>
          </a:prstGeom>
        </p:spPr>
        <p:txBody>
          <a:bodyPr wrap="square">
            <a:spAutoFit/>
          </a:bodyPr>
          <a:lstStyle/>
          <a:p>
            <a:r>
              <a:rPr lang="en-US" dirty="0">
                <a:solidFill>
                  <a:srgbClr val="292929"/>
                </a:solidFill>
                <a:latin typeface="source-serif-pro"/>
              </a:rPr>
              <a:t>Impurity measures the homogeneity in the data sample. If the sample is homogeneous then sample are from same class.</a:t>
            </a:r>
            <a:endParaRPr lang="en-IN" dirty="0"/>
          </a:p>
        </p:txBody>
      </p:sp>
      <p:sp>
        <p:nvSpPr>
          <p:cNvPr id="5" name="Rectangle 4"/>
          <p:cNvSpPr/>
          <p:nvPr/>
        </p:nvSpPr>
        <p:spPr>
          <a:xfrm>
            <a:off x="887505" y="2169477"/>
            <a:ext cx="7431741" cy="923330"/>
          </a:xfrm>
          <a:prstGeom prst="rect">
            <a:avLst/>
          </a:prstGeom>
        </p:spPr>
        <p:txBody>
          <a:bodyPr wrap="square">
            <a:spAutoFit/>
          </a:bodyPr>
          <a:lstStyle/>
          <a:p>
            <a:r>
              <a:rPr lang="en-US" dirty="0">
                <a:solidFill>
                  <a:srgbClr val="292929"/>
                </a:solidFill>
                <a:latin typeface="source-serif-pro"/>
              </a:rPr>
              <a:t>Let’s understand Impurity with the following toy example,</a:t>
            </a:r>
          </a:p>
          <a:p>
            <a:r>
              <a:rPr lang="en-US" dirty="0"/>
              <a:t/>
            </a:r>
            <a:br>
              <a:rPr lang="en-US" dirty="0"/>
            </a:br>
            <a:endParaRPr lang="en-IN" dirty="0"/>
          </a:p>
        </p:txBody>
      </p:sp>
      <p:pic>
        <p:nvPicPr>
          <p:cNvPr id="2050" name="Picture 2" descr="https://miro.medium.com/max/764/1*4I3W0Csqd66DUiuwIgLO5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635" y="1846121"/>
            <a:ext cx="3567954" cy="19716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90282" y="3288756"/>
            <a:ext cx="6096000" cy="2862322"/>
          </a:xfrm>
          <a:prstGeom prst="rect">
            <a:avLst/>
          </a:prstGeom>
        </p:spPr>
        <p:txBody>
          <a:bodyPr>
            <a:spAutoFit/>
          </a:bodyPr>
          <a:lstStyle/>
          <a:p>
            <a:r>
              <a:rPr lang="en-US" dirty="0">
                <a:solidFill>
                  <a:srgbClr val="292929"/>
                </a:solidFill>
                <a:latin typeface="source-serif-pro"/>
              </a:rPr>
              <a:t>From above image, a ball is randomly drawn from each bowl. So how much information you needed to accurately tells the color of ball. So, left bowl needed less information as all of the ball is red colored, central bowl needed more information than left bowl to tell it accurately, and right bowl needed maximum information as both number of both color ball are same.</a:t>
            </a:r>
          </a:p>
          <a:p>
            <a:r>
              <a:rPr lang="en-US" dirty="0">
                <a:solidFill>
                  <a:srgbClr val="292929"/>
                </a:solidFill>
                <a:latin typeface="source-serif-pro"/>
              </a:rPr>
              <a:t>As information is measure of purity, so we can say that left bowl is pure node, middle is less impure and right is more impure.</a:t>
            </a:r>
            <a:endParaRPr lang="en-US" b="0" i="0" dirty="0">
              <a:solidFill>
                <a:srgbClr val="292929"/>
              </a:solidFill>
              <a:effectLst/>
              <a:latin typeface="source-serif-pro"/>
            </a:endParaRPr>
          </a:p>
        </p:txBody>
      </p:sp>
    </p:spTree>
    <p:extLst>
      <p:ext uri="{BB962C8B-B14F-4D97-AF65-F5344CB8AC3E}">
        <p14:creationId xmlns:p14="http://schemas.microsoft.com/office/powerpoint/2010/main" val="347714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8569" y="447346"/>
            <a:ext cx="4897495" cy="369332"/>
          </a:xfrm>
          <a:prstGeom prst="rect">
            <a:avLst/>
          </a:prstGeom>
        </p:spPr>
        <p:txBody>
          <a:bodyPr wrap="none">
            <a:spAutoFit/>
          </a:bodyPr>
          <a:lstStyle/>
          <a:p>
            <a:r>
              <a:rPr lang="en-IN" dirty="0">
                <a:solidFill>
                  <a:srgbClr val="292929"/>
                </a:solidFill>
                <a:latin typeface="source-serif-pro"/>
              </a:rPr>
              <a:t>Gini index/ Gini </a:t>
            </a:r>
            <a:r>
              <a:rPr lang="en-IN" dirty="0" smtClean="0">
                <a:solidFill>
                  <a:srgbClr val="292929"/>
                </a:solidFill>
                <a:latin typeface="source-serif-pro"/>
              </a:rPr>
              <a:t>impurity - </a:t>
            </a:r>
            <a:r>
              <a:rPr lang="en-IN" dirty="0"/>
              <a:t>impurity measures </a:t>
            </a:r>
            <a:endParaRPr lang="en-IN" b="0" i="0" dirty="0">
              <a:solidFill>
                <a:srgbClr val="292929"/>
              </a:solidFill>
              <a:effectLst/>
              <a:latin typeface="source-serif-pro"/>
            </a:endParaRPr>
          </a:p>
        </p:txBody>
      </p:sp>
      <p:sp>
        <p:nvSpPr>
          <p:cNvPr id="6" name="Rectangle 5"/>
          <p:cNvSpPr/>
          <p:nvPr/>
        </p:nvSpPr>
        <p:spPr>
          <a:xfrm>
            <a:off x="717433" y="1964777"/>
            <a:ext cx="10309412" cy="1200329"/>
          </a:xfrm>
          <a:prstGeom prst="rect">
            <a:avLst/>
          </a:prstGeom>
        </p:spPr>
        <p:txBody>
          <a:bodyPr wrap="square">
            <a:spAutoFit/>
          </a:bodyPr>
          <a:lstStyle/>
          <a:p>
            <a:r>
              <a:rPr lang="en-US" dirty="0">
                <a:solidFill>
                  <a:srgbClr val="292929"/>
                </a:solidFill>
                <a:latin typeface="source-serif-pro"/>
              </a:rPr>
              <a:t>Gini index is measure of inequality in sample. It has value between 0 and 1. Gini index of value 0 means sample are perfectly homogeneous and all element are similar, whereas, Gini index of value 1 means maximal inequality among elements. It is sum of the square of the probabilities of each class. </a:t>
            </a:r>
            <a:endParaRPr lang="en-IN" dirty="0"/>
          </a:p>
        </p:txBody>
      </p:sp>
      <p:pic>
        <p:nvPicPr>
          <p:cNvPr id="7" name="Picture 6"/>
          <p:cNvPicPr>
            <a:picLocks noChangeAspect="1"/>
          </p:cNvPicPr>
          <p:nvPr/>
        </p:nvPicPr>
        <p:blipFill>
          <a:blip r:embed="rId2"/>
          <a:stretch>
            <a:fillRect/>
          </a:stretch>
        </p:blipFill>
        <p:spPr>
          <a:xfrm>
            <a:off x="4750813" y="3566530"/>
            <a:ext cx="2572735" cy="920576"/>
          </a:xfrm>
          <a:prstGeom prst="rect">
            <a:avLst/>
          </a:prstGeom>
        </p:spPr>
      </p:pic>
    </p:spTree>
    <p:extLst>
      <p:ext uri="{BB962C8B-B14F-4D97-AF65-F5344CB8AC3E}">
        <p14:creationId xmlns:p14="http://schemas.microsoft.com/office/powerpoint/2010/main" val="76858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692" y="1327565"/>
            <a:ext cx="8319248" cy="2862322"/>
          </a:xfrm>
          <a:prstGeom prst="rect">
            <a:avLst/>
          </a:prstGeom>
        </p:spPr>
        <p:txBody>
          <a:bodyPr wrap="square">
            <a:spAutoFit/>
          </a:bodyPr>
          <a:lstStyle/>
          <a:p>
            <a:r>
              <a:rPr lang="en-US" b="1" dirty="0" smtClean="0">
                <a:solidFill>
                  <a:srgbClr val="292929"/>
                </a:solidFill>
                <a:latin typeface="sohne"/>
              </a:rPr>
              <a:t>CART</a:t>
            </a:r>
          </a:p>
          <a:p>
            <a:endParaRPr lang="en-US" b="1" dirty="0">
              <a:solidFill>
                <a:srgbClr val="292929"/>
              </a:solidFill>
              <a:latin typeface="sohne"/>
            </a:endParaRPr>
          </a:p>
          <a:p>
            <a:r>
              <a:rPr lang="en-US" dirty="0">
                <a:solidFill>
                  <a:srgbClr val="292929"/>
                </a:solidFill>
                <a:latin typeface="source-serif-pro"/>
              </a:rPr>
              <a:t>It is used for generating both classification tree and regression tree</a:t>
            </a:r>
            <a:r>
              <a:rPr lang="en-US" dirty="0" smtClean="0">
                <a:solidFill>
                  <a:srgbClr val="292929"/>
                </a:solidFill>
                <a:latin typeface="source-serif-pro"/>
              </a:rPr>
              <a:t>.</a:t>
            </a:r>
          </a:p>
          <a:p>
            <a:endParaRPr lang="en-US" dirty="0">
              <a:solidFill>
                <a:srgbClr val="292929"/>
              </a:solidFill>
              <a:latin typeface="source-serif-pro"/>
            </a:endParaRPr>
          </a:p>
          <a:p>
            <a:r>
              <a:rPr lang="en-US" dirty="0">
                <a:solidFill>
                  <a:srgbClr val="292929"/>
                </a:solidFill>
                <a:latin typeface="source-serif-pro"/>
              </a:rPr>
              <a:t>It uses Gini index as metric/cost function to evaluate split in feature selection in case of classification tree</a:t>
            </a:r>
            <a:r>
              <a:rPr lang="en-US" dirty="0" smtClean="0">
                <a:solidFill>
                  <a:srgbClr val="292929"/>
                </a:solidFill>
                <a:latin typeface="source-serif-pro"/>
              </a:rPr>
              <a:t>.</a:t>
            </a:r>
          </a:p>
          <a:p>
            <a:endParaRPr lang="en-US" dirty="0">
              <a:solidFill>
                <a:srgbClr val="292929"/>
              </a:solidFill>
              <a:latin typeface="source-serif-pro"/>
            </a:endParaRPr>
          </a:p>
          <a:p>
            <a:r>
              <a:rPr lang="en-US" dirty="0">
                <a:solidFill>
                  <a:srgbClr val="292929"/>
                </a:solidFill>
                <a:latin typeface="source-serif-pro"/>
              </a:rPr>
              <a:t>It is used for binary classification</a:t>
            </a:r>
            <a:r>
              <a:rPr lang="en-US" dirty="0" smtClean="0">
                <a:solidFill>
                  <a:srgbClr val="292929"/>
                </a:solidFill>
                <a:latin typeface="source-serif-pro"/>
              </a:rPr>
              <a:t>.</a:t>
            </a:r>
          </a:p>
          <a:p>
            <a:endParaRPr lang="en-US" dirty="0">
              <a:solidFill>
                <a:srgbClr val="292929"/>
              </a:solidFill>
              <a:latin typeface="source-serif-pro"/>
            </a:endParaRPr>
          </a:p>
          <a:p>
            <a:endParaRPr lang="en-US" b="0" i="0" dirty="0">
              <a:solidFill>
                <a:srgbClr val="292929"/>
              </a:solidFill>
              <a:effectLst/>
              <a:latin typeface="source-serif-pro"/>
            </a:endParaRPr>
          </a:p>
        </p:txBody>
      </p:sp>
      <p:sp>
        <p:nvSpPr>
          <p:cNvPr id="5" name="Rectangle 4"/>
          <p:cNvSpPr/>
          <p:nvPr/>
        </p:nvSpPr>
        <p:spPr>
          <a:xfrm>
            <a:off x="444136" y="4189887"/>
            <a:ext cx="10685417" cy="1477328"/>
          </a:xfrm>
          <a:prstGeom prst="rect">
            <a:avLst/>
          </a:prstGeom>
        </p:spPr>
        <p:txBody>
          <a:bodyPr wrap="square">
            <a:spAutoFit/>
          </a:bodyPr>
          <a:lstStyle/>
          <a:p>
            <a:pPr algn="just" fontAlgn="base"/>
            <a:r>
              <a:rPr lang="en-US" b="1" dirty="0">
                <a:solidFill>
                  <a:srgbClr val="273239"/>
                </a:solidFill>
                <a:latin typeface="urw-din"/>
              </a:rPr>
              <a:t>Classification </a:t>
            </a:r>
            <a:r>
              <a:rPr lang="en-US" b="1" dirty="0" smtClean="0">
                <a:solidFill>
                  <a:srgbClr val="273239"/>
                </a:solidFill>
                <a:latin typeface="urw-din"/>
              </a:rPr>
              <a:t>tree</a:t>
            </a:r>
          </a:p>
          <a:p>
            <a:pPr algn="just" fontAlgn="base"/>
            <a:endParaRPr lang="en-US" b="1" dirty="0">
              <a:solidFill>
                <a:srgbClr val="273239"/>
              </a:solidFill>
              <a:latin typeface="urw-din"/>
            </a:endParaRPr>
          </a:p>
          <a:p>
            <a:pPr algn="just" fontAlgn="base"/>
            <a:r>
              <a:rPr lang="en-US" dirty="0">
                <a:solidFill>
                  <a:srgbClr val="273239"/>
                </a:solidFill>
                <a:latin typeface="urw-din"/>
              </a:rPr>
              <a:t>A classification tree is an algorithm where the target variable is categorical. The algorithm is then used to identify the “Class” within which the target variable is most likely to fall. Classification trees are used when the dataset needs to be split into classes that belong to the response variable(like yes or no)</a:t>
            </a:r>
            <a:endParaRPr lang="en-US" b="0" i="0" dirty="0">
              <a:solidFill>
                <a:srgbClr val="273239"/>
              </a:solidFill>
              <a:effectLst/>
              <a:latin typeface="urw-din"/>
            </a:endParaRPr>
          </a:p>
        </p:txBody>
      </p:sp>
    </p:spTree>
    <p:extLst>
      <p:ext uri="{BB962C8B-B14F-4D97-AF65-F5344CB8AC3E}">
        <p14:creationId xmlns:p14="http://schemas.microsoft.com/office/powerpoint/2010/main" val="362723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666/1*nW6bVgrd0Ikl74XP0_OUx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67" y="446949"/>
            <a:ext cx="5076825" cy="56498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27694" y="2316942"/>
            <a:ext cx="5567082" cy="646331"/>
          </a:xfrm>
          <a:prstGeom prst="rect">
            <a:avLst/>
          </a:prstGeom>
        </p:spPr>
        <p:txBody>
          <a:bodyPr wrap="square">
            <a:spAutoFit/>
          </a:bodyPr>
          <a:lstStyle/>
          <a:p>
            <a:r>
              <a:rPr lang="en-US" dirty="0">
                <a:solidFill>
                  <a:srgbClr val="292929"/>
                </a:solidFill>
                <a:latin typeface="source-serif-pro"/>
              </a:rPr>
              <a:t>From data, outlook, temperature, humidity, wind are the features of data.</a:t>
            </a:r>
            <a:endParaRPr lang="en-IN" dirty="0"/>
          </a:p>
        </p:txBody>
      </p:sp>
    </p:spTree>
    <p:extLst>
      <p:ext uri="{BB962C8B-B14F-4D97-AF65-F5344CB8AC3E}">
        <p14:creationId xmlns:p14="http://schemas.microsoft.com/office/powerpoint/2010/main" val="396297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309" y="494101"/>
            <a:ext cx="10180320" cy="646331"/>
          </a:xfrm>
          <a:prstGeom prst="rect">
            <a:avLst/>
          </a:prstGeom>
        </p:spPr>
        <p:txBody>
          <a:bodyPr wrap="square">
            <a:spAutoFit/>
          </a:bodyPr>
          <a:lstStyle/>
          <a:p>
            <a:r>
              <a:rPr lang="en-US" b="1" dirty="0">
                <a:solidFill>
                  <a:srgbClr val="292929"/>
                </a:solidFill>
                <a:latin typeface="sohne"/>
              </a:rPr>
              <a:t>Outlook</a:t>
            </a:r>
          </a:p>
          <a:p>
            <a:r>
              <a:rPr lang="en-US" dirty="0">
                <a:solidFill>
                  <a:srgbClr val="292929"/>
                </a:solidFill>
                <a:latin typeface="source-serif-pro"/>
              </a:rPr>
              <a:t>Outlook is a nominal feature. it can take three value, sunny, overcast and rain.</a:t>
            </a:r>
            <a:endParaRPr lang="en-US" b="0" i="0" dirty="0">
              <a:solidFill>
                <a:srgbClr val="292929"/>
              </a:solidFill>
              <a:effectLst/>
              <a:latin typeface="source-serif-pro"/>
            </a:endParaRPr>
          </a:p>
        </p:txBody>
      </p:sp>
      <p:pic>
        <p:nvPicPr>
          <p:cNvPr id="5122" name="Picture 2" descr="https://miro.medium.com/max/823/1*Xn-MQ263rktIntLRoKlM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1732552"/>
            <a:ext cx="6267450"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8309" y="3962972"/>
            <a:ext cx="8665029" cy="2308324"/>
          </a:xfrm>
          <a:prstGeom prst="rect">
            <a:avLst/>
          </a:prstGeom>
        </p:spPr>
        <p:txBody>
          <a:bodyPr wrap="square">
            <a:spAutoFit/>
          </a:bodyPr>
          <a:lstStyle/>
          <a:p>
            <a:r>
              <a:rPr lang="en-US" dirty="0">
                <a:solidFill>
                  <a:srgbClr val="292929"/>
                </a:solidFill>
                <a:latin typeface="source-serif-pro"/>
              </a:rPr>
              <a:t>Gini index (outlook=sunny)= 1-(2/5)²-(3/5)² = 1- 0.16–0.36 = </a:t>
            </a:r>
            <a:r>
              <a:rPr lang="en-US" dirty="0" smtClean="0">
                <a:solidFill>
                  <a:srgbClr val="292929"/>
                </a:solidFill>
                <a:latin typeface="source-serif-pro"/>
              </a:rPr>
              <a:t>0.48</a:t>
            </a:r>
          </a:p>
          <a:p>
            <a:endParaRPr lang="en-US" dirty="0">
              <a:solidFill>
                <a:srgbClr val="292929"/>
              </a:solidFill>
              <a:latin typeface="source-serif-pro"/>
            </a:endParaRPr>
          </a:p>
          <a:p>
            <a:r>
              <a:rPr lang="en-US" dirty="0">
                <a:solidFill>
                  <a:srgbClr val="292929"/>
                </a:solidFill>
                <a:latin typeface="source-serif-pro"/>
              </a:rPr>
              <a:t>Gini index(outlook=overcast)= 1- (4/4)²-(0/4)² = 1- 1- 0 = </a:t>
            </a:r>
            <a:r>
              <a:rPr lang="en-US" dirty="0" smtClean="0">
                <a:solidFill>
                  <a:srgbClr val="292929"/>
                </a:solidFill>
                <a:latin typeface="source-serif-pro"/>
              </a:rPr>
              <a:t>0</a:t>
            </a:r>
          </a:p>
          <a:p>
            <a:endParaRPr lang="en-US" dirty="0">
              <a:solidFill>
                <a:srgbClr val="292929"/>
              </a:solidFill>
              <a:latin typeface="source-serif-pro"/>
            </a:endParaRPr>
          </a:p>
          <a:p>
            <a:r>
              <a:rPr lang="en-US" dirty="0">
                <a:solidFill>
                  <a:srgbClr val="292929"/>
                </a:solidFill>
                <a:latin typeface="source-serif-pro"/>
              </a:rPr>
              <a:t>Gini index(outlook=rainfall)= 1- (3/5)² -(2/5)² = 1- 0.36- 0.16 = </a:t>
            </a:r>
            <a:r>
              <a:rPr lang="en-US" dirty="0" smtClean="0">
                <a:solidFill>
                  <a:srgbClr val="292929"/>
                </a:solidFill>
                <a:latin typeface="source-serif-pro"/>
              </a:rPr>
              <a:t>0.48</a:t>
            </a:r>
          </a:p>
          <a:p>
            <a:endParaRPr lang="en-US" dirty="0">
              <a:solidFill>
                <a:srgbClr val="292929"/>
              </a:solidFill>
              <a:latin typeface="source-serif-pro"/>
            </a:endParaRPr>
          </a:p>
          <a:p>
            <a:r>
              <a:rPr lang="en-US" dirty="0">
                <a:solidFill>
                  <a:srgbClr val="292929"/>
                </a:solidFill>
                <a:latin typeface="source-serif-pro"/>
              </a:rPr>
              <a:t>Now , we will calculate the weighted sum of Gini index for outlook features,</a:t>
            </a:r>
          </a:p>
          <a:p>
            <a:r>
              <a:rPr lang="en-US" dirty="0">
                <a:solidFill>
                  <a:srgbClr val="292929"/>
                </a:solidFill>
                <a:latin typeface="source-serif-pro"/>
              </a:rPr>
              <a:t>Gini(outlook) = (5/14)*0.48 + (4/14) *0 + (5/14)*0.48 = 0.342</a:t>
            </a:r>
            <a:endParaRPr lang="en-US" b="0" i="0" dirty="0">
              <a:solidFill>
                <a:srgbClr val="292929"/>
              </a:solidFill>
              <a:effectLst/>
              <a:latin typeface="source-serif-pro"/>
            </a:endParaRPr>
          </a:p>
        </p:txBody>
      </p:sp>
      <p:sp>
        <p:nvSpPr>
          <p:cNvPr id="6" name="Rectangle 1"/>
          <p:cNvSpPr>
            <a:spLocks noChangeArrowheads="1"/>
          </p:cNvSpPr>
          <p:nvPr/>
        </p:nvSpPr>
        <p:spPr bwMode="auto">
          <a:xfrm>
            <a:off x="7576457" y="3001520"/>
            <a:ext cx="461554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DC143C"/>
                </a:solidFill>
                <a:effectLst/>
                <a:latin typeface="Consolas" panose="020B0609020204030204" pitchFamily="49" charset="0"/>
              </a:rPr>
              <a:t>Gini = 1 - (x/n)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r>
              <a:rPr kumimoji="0" lang="en-US" altLang="en-US" sz="1600" b="0" i="0" u="none" strike="noStrike" cap="none" normalizeH="0" baseline="0" dirty="0" smtClean="0">
                <a:ln>
                  <a:noFill/>
                </a:ln>
                <a:solidFill>
                  <a:srgbClr val="DC143C"/>
                </a:solidFill>
                <a:effectLst/>
                <a:latin typeface="Consolas" panose="020B0609020204030204" pitchFamily="49" charset="0"/>
              </a:rPr>
              <a:t> - (y/n)</a:t>
            </a:r>
            <a:r>
              <a:rPr kumimoji="0" lang="en-US" altLang="en-US" sz="1600" b="0" i="0" u="none" strike="noStrike" cap="none" normalizeH="0" baseline="30000" dirty="0" smtClean="0">
                <a:ln>
                  <a:noFill/>
                </a:ln>
                <a:solidFill>
                  <a:srgbClr val="DC143C"/>
                </a:solidFill>
                <a:effectLst/>
                <a:latin typeface="Consolas" panose="020B0609020204030204" pitchFamily="49" charset="0"/>
              </a:rPr>
              <a:t>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x</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positive</a:t>
            </a:r>
            <a:r>
              <a:rPr kumimoji="0" lang="en-US" altLang="en-US" sz="1400" b="0" i="0" u="none" strike="noStrike" cap="none" normalizeH="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000000"/>
                </a:solidFill>
                <a:effectLst/>
                <a:latin typeface="Verdana" panose="020B0604030504040204" pitchFamily="34" charset="0"/>
              </a:rPr>
              <a:t>answers(“YES")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n</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samples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kumimoji="0" lang="en-US" altLang="en-US" sz="1400" b="0" i="0" u="none" strike="noStrike" cap="none" normalizeH="0" baseline="0" dirty="0" smtClean="0">
                <a:ln>
                  <a:noFill/>
                </a:ln>
                <a:solidFill>
                  <a:srgbClr val="DC143C"/>
                </a:solidFill>
                <a:effectLst/>
                <a:latin typeface="Consolas" panose="020B0609020204030204" pitchFamily="49" charset="0"/>
              </a:rPr>
              <a:t>y</a:t>
            </a:r>
            <a:r>
              <a:rPr kumimoji="0" lang="en-US" altLang="en-US" sz="1400" b="0" i="0" u="none" strike="noStrike" cap="none" normalizeH="0" baseline="0" dirty="0" smtClean="0">
                <a:ln>
                  <a:noFill/>
                </a:ln>
                <a:solidFill>
                  <a:srgbClr val="000000"/>
                </a:solidFill>
                <a:effectLst/>
                <a:latin typeface="Verdana" panose="020B0604030504040204" pitchFamily="34" charset="0"/>
              </a:rPr>
              <a:t> is the number of negative answers ("NO")</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429504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679</TotalTime>
  <Words>1494</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-apple-system</vt:lpstr>
      <vt:lpstr>Arial</vt:lpstr>
      <vt:lpstr>Calibri</vt:lpstr>
      <vt:lpstr>Calibri Light</vt:lpstr>
      <vt:lpstr>Consolas</vt:lpstr>
      <vt:lpstr>gilroy</vt:lpstr>
      <vt:lpstr>guardian-text-oreilly</vt:lpstr>
      <vt:lpstr>sohne</vt:lpstr>
      <vt:lpstr>source-serif-pro</vt:lpstr>
      <vt:lpstr>TradeGothic</vt:lpstr>
      <vt:lpstr>urw-din</vt:lpstr>
      <vt:lpstr>var(--ds-font__dinpro--cond)</vt:lpstr>
      <vt:lpstr>Verdana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USER-PC</dc:creator>
  <cp:lastModifiedBy>USER-PC</cp:lastModifiedBy>
  <cp:revision>31</cp:revision>
  <dcterms:created xsi:type="dcterms:W3CDTF">2023-02-02T04:56:44Z</dcterms:created>
  <dcterms:modified xsi:type="dcterms:W3CDTF">2023-02-03T09:01:11Z</dcterms:modified>
</cp:coreProperties>
</file>