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</p:sldMasterIdLst>
  <p:notesMasterIdLst>
    <p:notesMasterId r:id="rId12"/>
  </p:notesMasterIdLst>
  <p:sldIdLst>
    <p:sldId id="259" r:id="rId5"/>
    <p:sldId id="261" r:id="rId6"/>
    <p:sldId id="274" r:id="rId7"/>
    <p:sldId id="266" r:id="rId8"/>
    <p:sldId id="262" r:id="rId9"/>
    <p:sldId id="273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2" autoAdjust="0"/>
  </p:normalViewPr>
  <p:slideViewPr>
    <p:cSldViewPr snapToGrid="0">
      <p:cViewPr varScale="1">
        <p:scale>
          <a:sx n="89" d="100"/>
          <a:sy n="89" d="100"/>
        </p:scale>
        <p:origin x="466" y="-149"/>
      </p:cViewPr>
      <p:guideLst/>
    </p:cSldViewPr>
  </p:slideViewPr>
  <p:outlineViewPr>
    <p:cViewPr>
      <p:scale>
        <a:sx n="33" d="100"/>
        <a:sy n="33" d="100"/>
      </p:scale>
      <p:origin x="0" y="-588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61595-59EE-46FE-9AD4-893BD3CF30D8}" type="datetimeFigureOut">
              <a:rPr lang="en-US" smtClean="0"/>
              <a:t>2/22/2025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66E22B-85CA-45C7-86A8-A17C38B96A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070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0CF70A2-C0AD-4D28-B3EB-C43D221AD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EE984A-7865-4092-9DD1-FA065CFE1A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3B8F172B-7E78-455D-98E3-82DF61843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F50D9895-086D-4E52-B2BB-4B8D7993E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E441336E-0F59-4E8E-A2B5-D62EDA718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7B873BD-A26D-4CB5-BED3-D95C908B8B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0" y="1066800"/>
            <a:ext cx="5257800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5E2EC6-688E-4202-BA23-F29BE11456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43599" y="4074784"/>
            <a:ext cx="5257799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8709CFE-7328-4CEC-A7C8-D6C8B18D6CD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3232" y="740664"/>
            <a:ext cx="4745736" cy="539496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0042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A7F5322-A9D1-4D98-A1BC-9178604AB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70C34FA-2551-4FBC-8628-350654823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275" y="394623"/>
            <a:ext cx="5996619" cy="2131033"/>
          </a:xfrm>
        </p:spPr>
        <p:txBody>
          <a:bodyPr anchor="ctr">
            <a:normAutofit/>
          </a:bodyPr>
          <a:lstStyle/>
          <a:p>
            <a:pPr algn="l"/>
            <a:r>
              <a:rPr lang="en-US" sz="4400">
                <a:cs typeface="Posterama" panose="020B0504020200020000" pitchFamily="34" charset="0"/>
              </a:rPr>
              <a:t>Click to edit Master title style</a:t>
            </a:r>
            <a:endParaRPr lang="en-US" sz="4400" dirty="0">
              <a:cs typeface="Posterama" panose="020B0504020200020000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158CD79-85EA-4D75-A743-D3DB777D14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V="1">
            <a:off x="8194385" y="20961"/>
            <a:ext cx="3997615" cy="6816079"/>
            <a:chOff x="8059620" y="41922"/>
            <a:chExt cx="3997615" cy="6816077"/>
          </a:xfrm>
        </p:grpSpPr>
        <p:pic>
          <p:nvPicPr>
            <p:cNvPr id="9" name="Picture 8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50D423CE-750A-48C7-B236-F510652FED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 flipH="1">
              <a:off x="8059620" y="1345934"/>
              <a:ext cx="3997615" cy="5512065"/>
            </a:xfrm>
            <a:prstGeom prst="rect">
              <a:avLst/>
            </a:prstGeom>
          </p:spPr>
        </p:pic>
        <p:pic>
          <p:nvPicPr>
            <p:cNvPr id="10" name="Picture 9" descr="A picture containing sitting, dark, front, cat&#10;&#10;Description automatically generated">
              <a:extLst>
                <a:ext uri="{FF2B5EF4-FFF2-40B4-BE49-F238E27FC236}">
                  <a16:creationId xmlns:a16="http://schemas.microsoft.com/office/drawing/2014/main" id="{F198B21E-DBB4-4FAF-85E2-0929E6BFC0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915400" y="41922"/>
              <a:ext cx="3141835" cy="6816077"/>
            </a:xfrm>
            <a:prstGeom prst="rect">
              <a:avLst/>
            </a:prstGeom>
          </p:spPr>
        </p:pic>
      </p:grpSp>
      <p:sp>
        <p:nvSpPr>
          <p:cNvPr id="11" name="Subtitle 2">
            <a:extLst>
              <a:ext uri="{FF2B5EF4-FFF2-40B4-BE49-F238E27FC236}">
                <a16:creationId xmlns:a16="http://schemas.microsoft.com/office/drawing/2014/main" id="{AD9BB445-59C3-4B51-9237-1F7AC9B09F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85429" y="381000"/>
            <a:ext cx="3997745" cy="2133600"/>
          </a:xfrm>
        </p:spPr>
        <p:txBody>
          <a:bodyPr anchor="ctr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969566B9-A8AF-4476-A32A-4AEFC46430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3816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10391AAE-35A8-4BEC-BF35-22153B1436B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90488" y="2670048"/>
            <a:ext cx="5175504" cy="3639312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65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013596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A7506A-23D3-4E50-B632-7D75C652F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82A1112-7DAD-487B-84EF-9F2B9F4A6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52E39B3F-C08C-424B-908B-8A3E017C64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0050DD2-3323-4041-91C6-8BFA52F38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A34E2F-6A4E-4CFF-ACA1-994BA9CED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4276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8B9C0BE-DE84-42B6-9610-684AC81E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990599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5C06E1-E8B8-4F7A-8EB7-E594AFEE6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352800"/>
            <a:ext cx="4953000" cy="2514600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E340614F-452E-4022-B834-FFDC63466D3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81381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C9F0368A-AE83-428C-ABF7-694386AB623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465576"/>
            <a:ext cx="4617720" cy="25511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846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253A4E8-5A11-4C9C-8FC8-9D78AB5D3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464881" y="0"/>
            <a:ext cx="7724071" cy="6858000"/>
            <a:chOff x="4464881" y="0"/>
            <a:chExt cx="7724071" cy="6858000"/>
          </a:xfrm>
        </p:grpSpPr>
        <p:pic>
          <p:nvPicPr>
            <p:cNvPr id="7" name="Picture 6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7D633C1-4A46-44EA-B1E7-96EA9C44C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8" name="Picture 7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89667DF8-B73B-497B-95A4-5212EE66705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9" name="Title 1">
            <a:extLst>
              <a:ext uri="{FF2B5EF4-FFF2-40B4-BE49-F238E27FC236}">
                <a16:creationId xmlns:a16="http://schemas.microsoft.com/office/drawing/2014/main" id="{3EA3C8E6-EF45-4F18-A0CB-F0527540D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953000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0CA1F7B-7E1E-4745-8E06-38C79906E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4912"/>
            <a:ext cx="4952681" cy="3410712"/>
          </a:xfrm>
        </p:spPr>
        <p:txBody>
          <a:bodyPr anchor="t" anchorCtr="0">
            <a:normAutofit/>
          </a:bodyPr>
          <a:lstStyle>
            <a:lvl1pPr marL="0" indent="0">
              <a:buNone/>
              <a:defRPr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027CA11-7EE7-4C3B-AF4D-F50756E4EF6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86600" y="568324"/>
            <a:ext cx="4727448" cy="571500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269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29FC3DD-D5CF-4D3A-AD62-2D9AD0EA2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A543720-E70E-42D7-9835-39FDFE40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77000" y="0"/>
            <a:ext cx="5711952" cy="5071492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7D5BA9D0-B4FD-4CD7-8F18-76506E9720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7D2067D9-0848-4BAA-996E-BE1236E04A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1B87D7AA-E59B-441F-B5EC-E9828C1EDF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2301875"/>
          </a:xfrm>
        </p:spPr>
        <p:txBody>
          <a:bodyPr anchor="b">
            <a:normAutofit/>
          </a:bodyPr>
          <a:lstStyle>
            <a:lvl1pPr algn="ctr"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0806D6C-F8DC-4FFA-9381-5620B7391C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2743201"/>
            <a:ext cx="8763001" cy="9144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pPr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5095252-A020-4AA1-9BB3-013288AE3FB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17FBAD15-0D00-46EC-B530-EF6195F42D4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50792" y="3886200"/>
            <a:ext cx="4087368" cy="297180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8" name="Picture Placeholder 15">
            <a:extLst>
              <a:ext uri="{FF2B5EF4-FFF2-40B4-BE49-F238E27FC236}">
                <a16:creationId xmlns:a16="http://schemas.microsoft.com/office/drawing/2014/main" id="{0F93F034-901D-43B1-89E9-6291A86787F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32064" y="3886200"/>
            <a:ext cx="4059936" cy="297180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06652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62BDFDF-C29B-490D-B7E4-91359671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733B2E6-29D0-4249-A0A5-82013CE16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8" name="Picture 7" descr="A picture containing holding&#10;&#10;Description automatically generated">
              <a:extLst>
                <a:ext uri="{FF2B5EF4-FFF2-40B4-BE49-F238E27FC236}">
                  <a16:creationId xmlns:a16="http://schemas.microsoft.com/office/drawing/2014/main" id="{13AED3CD-2B31-49BC-BC04-850E0AD36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9" name="Picture 8" descr="A picture containing holding, flower&#10;&#10;Description automatically generated">
              <a:extLst>
                <a:ext uri="{FF2B5EF4-FFF2-40B4-BE49-F238E27FC236}">
                  <a16:creationId xmlns:a16="http://schemas.microsoft.com/office/drawing/2014/main" id="{D5FE2C96-BB8F-4A14-88E4-C871D91E28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4F2C506E-3A15-4D88-8C7E-AE65D21F18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1228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2D6351-AB6F-490B-97F2-D51C1478A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1223" y="1066800"/>
            <a:ext cx="5367527" cy="2833528"/>
          </a:xfrm>
        </p:spPr>
        <p:txBody>
          <a:bodyPr anchor="b">
            <a:normAutofit/>
          </a:bodyPr>
          <a:lstStyle/>
          <a:p>
            <a:pPr algn="l">
              <a:lnSpc>
                <a:spcPct val="100000"/>
              </a:lnSpc>
            </a:pPr>
            <a:r>
              <a:rPr lang="en-US" sz="4400" spc="120">
                <a:cs typeface="Posterama" panose="020B0504020200020000" pitchFamily="34" charset="0"/>
              </a:rPr>
              <a:t>Click to edit Master title style</a:t>
            </a:r>
            <a:endParaRPr lang="en-US" sz="4400" spc="120" dirty="0">
              <a:cs typeface="Posterama" panose="020B0504020200020000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EF760311-9637-47CC-B0E7-6C8C307C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1223" y="4074784"/>
            <a:ext cx="5367526" cy="1640216"/>
          </a:xfrm>
        </p:spPr>
        <p:txBody>
          <a:bodyPr anchor="t"/>
          <a:lstStyle>
            <a:lvl1pPr marL="0" indent="0">
              <a:buNone/>
              <a:defRPr/>
            </a:lvl1pPr>
          </a:lstStyle>
          <a:p>
            <a:pPr algn="l">
              <a:lnSpc>
                <a:spcPct val="110000"/>
              </a:lnSpc>
            </a:pPr>
            <a:r>
              <a:rPr lang="en-US" sz="2200">
                <a:cs typeface="Segoe UI Semilight" panose="020B0402040204020203" pitchFamily="34" charset="0"/>
              </a:rPr>
              <a:t>Click to edit Master subtitle style</a:t>
            </a:r>
            <a:endParaRPr lang="en-US" sz="2200" dirty="0">
              <a:cs typeface="Segoe UI Semilight" panose="020B0402040204020203" pitchFamily="34" charset="0"/>
            </a:endParaRP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89734E01-4E64-484E-9728-EF69422CB1D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13448" y="1014984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7CA897AB-A280-4B5A-BEF5-C5D11D6535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13448" y="3511296"/>
            <a:ext cx="4123944" cy="2322576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01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53361" y="1752600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53361" y="2666999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17999667-FDE9-4EC7-9EF8-E64C5DA4B1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1466" y="1757319"/>
            <a:ext cx="329184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4466FB3-35A6-4045-8C46-5F6399D7B4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466" y="2671718"/>
            <a:ext cx="3291840" cy="35226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477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E62CE4B-3BFB-4501-B59A-0ED68CF6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DF608493-BDCD-43BD-A3CC-24E750276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3192"/>
            <a:ext cx="4524956" cy="2130552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pc="120">
                <a:cs typeface="Posterama" panose="020B0504020200020000" pitchFamily="34" charset="0"/>
              </a:rPr>
              <a:t>Click to edit Master title style</a:t>
            </a:r>
            <a:endParaRPr lang="en-US" spc="120" dirty="0">
              <a:cs typeface="Posterama" panose="020B0504020200020000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3B9F353-002B-4A4D-A316-70D952EDA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27297"/>
            <a:ext cx="4524664" cy="3412969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800"/>
            </a:lvl1pPr>
          </a:lstStyle>
          <a:p>
            <a:pPr lvl="0">
              <a:lnSpc>
                <a:spcPct val="110000"/>
              </a:lnSpc>
            </a:pPr>
            <a:r>
              <a:rPr lang="en-US" sz="1800"/>
              <a:t>Click to edit Master text styles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9890B2B-FFC6-4C7C-A617-67144F1E3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255" y="0"/>
            <a:ext cx="5115697" cy="6858000"/>
          </a:xfrm>
          <a:prstGeom prst="rect">
            <a:avLst/>
          </a:prstGeom>
        </p:spPr>
      </p:pic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CD8768C-8806-4DE0-82CC-275A2EC6D47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79592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5" name="Picture Placeholder 23">
            <a:extLst>
              <a:ext uri="{FF2B5EF4-FFF2-40B4-BE49-F238E27FC236}">
                <a16:creationId xmlns:a16="http://schemas.microsoft.com/office/drawing/2014/main" id="{68CB9DF9-86EB-48CF-B212-F2B290C56FF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78824" y="74066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6" name="Picture Placeholder 23">
            <a:extLst>
              <a:ext uri="{FF2B5EF4-FFF2-40B4-BE49-F238E27FC236}">
                <a16:creationId xmlns:a16="http://schemas.microsoft.com/office/drawing/2014/main" id="{554B2207-3993-41B6-AF63-EBB48DACAB8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9592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7" name="Picture Placeholder 23">
            <a:extLst>
              <a:ext uri="{FF2B5EF4-FFF2-40B4-BE49-F238E27FC236}">
                <a16:creationId xmlns:a16="http://schemas.microsoft.com/office/drawing/2014/main" id="{DE0340D8-BC7E-4431-A7A7-8D634C8A19F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869680" y="3529584"/>
            <a:ext cx="2798762" cy="2606040"/>
          </a:xfrm>
          <a:solidFill>
            <a:schemeClr val="accent6"/>
          </a:solidFill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841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r>
              <a:rPr lang="en-US" dirty="0">
                <a:solidFill>
                  <a:schemeClr val="tx1">
                    <a:alpha val="60000"/>
                  </a:schemeClr>
                </a:solidFill>
              </a:rPr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46" r:id="rId4"/>
    <p:sldLayoutId id="2147483734" r:id="rId5"/>
    <p:sldLayoutId id="2147483752" r:id="rId6"/>
    <p:sldLayoutId id="2147483737" r:id="rId7"/>
    <p:sldLayoutId id="2147483750" r:id="rId8"/>
    <p:sldLayoutId id="2147483745" r:id="rId9"/>
    <p:sldLayoutId id="2147483751" r:id="rId10"/>
    <p:sldLayoutId id="2147483733" r:id="rId11"/>
    <p:sldLayoutId id="2147483744" r:id="rId12"/>
    <p:sldLayoutId id="2147483736" r:id="rId13"/>
    <p:sldLayoutId id="2147483739" r:id="rId14"/>
    <p:sldLayoutId id="2147483740" r:id="rId15"/>
    <p:sldLayoutId id="2147483741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DE03-5881-4143-92C0-900FD2200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4036" y="-205412"/>
            <a:ext cx="5257800" cy="2833528"/>
          </a:xfrm>
        </p:spPr>
        <p:txBody>
          <a:bodyPr/>
          <a:lstStyle/>
          <a:p>
            <a:pPr algn="ctr"/>
            <a:r>
              <a:rPr lang="en-US" dirty="0"/>
              <a:t>Flexibility  Hub (about fitness)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726D00-6671-49B9-B158-E8FE9A3057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1362" y="2822453"/>
            <a:ext cx="5257799" cy="1640216"/>
          </a:xfrm>
        </p:spPr>
        <p:txBody>
          <a:bodyPr/>
          <a:lstStyle/>
          <a:p>
            <a:r>
              <a:rPr lang="en-US" b="1" dirty="0">
                <a:latin typeface="Century Gothic" panose="020B0502020202020204" pitchFamily="34" charset="0"/>
              </a:rPr>
              <a:t>Prepared By 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B14461C-05D2-97C1-A2CE-9BB6CD73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0070" y="1103244"/>
            <a:ext cx="4648204" cy="4648204"/>
          </a:xfrm>
          <a:prstGeom prst="rect">
            <a:avLst/>
          </a:prstGeom>
        </p:spPr>
      </p:pic>
      <p:sp>
        <p:nvSpPr>
          <p:cNvPr id="13" name="Subtitle 2">
            <a:extLst>
              <a:ext uri="{FF2B5EF4-FFF2-40B4-BE49-F238E27FC236}">
                <a16:creationId xmlns:a16="http://schemas.microsoft.com/office/drawing/2014/main" id="{CE6D57E1-FC49-6AE1-216B-9482F216A991}"/>
              </a:ext>
            </a:extLst>
          </p:cNvPr>
          <p:cNvSpPr txBox="1">
            <a:spLocks/>
          </p:cNvSpPr>
          <p:nvPr/>
        </p:nvSpPr>
        <p:spPr>
          <a:xfrm>
            <a:off x="1712847" y="3352537"/>
            <a:ext cx="5257799" cy="2593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Century Gothic" panose="020B0502020202020204" pitchFamily="34" charset="0"/>
              </a:rPr>
              <a:t>Name : Raiyani Princy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Roll No : 117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Branch : CE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Batch : A4</a:t>
            </a:r>
          </a:p>
          <a:p>
            <a:r>
              <a:rPr lang="en-US" sz="1800" dirty="0">
                <a:latin typeface="Century Gothic" panose="020B0502020202020204" pitchFamily="34" charset="0"/>
              </a:rPr>
              <a:t>Enrollment No : 23002170110152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32788B-0278-DB2B-95EF-6301757B3B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46"/>
            <a:ext cx="1081029" cy="113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A6DDCA4-9BA1-6724-A5FE-171614982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743" y="0"/>
            <a:ext cx="339019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32293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71F5DD0-1F4C-45C4-8BEC-33AB4B47B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61" y="455210"/>
            <a:ext cx="4953000" cy="2130552"/>
          </a:xfrm>
        </p:spPr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ECA5D41-8779-43E7-AC6F-3AFF24624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35" y="1850269"/>
            <a:ext cx="4952681" cy="4381566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>
                <a:latin typeface="Century Gothic" panose="020B0502020202020204" pitchFamily="34" charset="0"/>
              </a:rPr>
              <a:t>Flexibility Hub </a:t>
            </a:r>
            <a:r>
              <a:rPr lang="en-US" sz="1800" dirty="0">
                <a:latin typeface="Century Gothic" panose="020B0502020202020204" pitchFamily="34" charset="0"/>
              </a:rPr>
              <a:t>Yoga is an online yoga platform designed for individuals of all fitness levels.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Offers a variety of yoga classes, programs, and personalized guidance to promote health and Flexibility.</a:t>
            </a:r>
          </a:p>
          <a:p>
            <a:pPr marL="457200" indent="-4572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Features include beginner-friendly content, free trials, and certified instructors.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21BC8-8853-41B4-91F9-DD94F793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A6D9C4-7A60-FAEA-16A5-567C566FB4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46"/>
            <a:ext cx="1081029" cy="113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BB3599C-049B-D4F2-780B-AE6D9AB03C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743" y="0"/>
            <a:ext cx="339019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69B7655-DAC9-AFD8-3E3D-7F4FD4A134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6599" y="1520486"/>
            <a:ext cx="6170966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968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FE912-FD42-F0C6-2484-1AE67256A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A567D-AB1C-B3C2-12FD-1693E29D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C057173F-37C5-CC86-3405-1D4F35CCB4B0}"/>
              </a:ext>
            </a:extLst>
          </p:cNvPr>
          <p:cNvSpPr txBox="1">
            <a:spLocks/>
          </p:cNvSpPr>
          <p:nvPr/>
        </p:nvSpPr>
        <p:spPr>
          <a:xfrm>
            <a:off x="463828" y="418770"/>
            <a:ext cx="5171672" cy="213055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Features of website  :</a:t>
            </a:r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A8BFD4A3-A1BF-1E6D-A37E-378D94912011}"/>
              </a:ext>
            </a:extLst>
          </p:cNvPr>
          <p:cNvSpPr txBox="1">
            <a:spLocks/>
          </p:cNvSpPr>
          <p:nvPr/>
        </p:nvSpPr>
        <p:spPr>
          <a:xfrm>
            <a:off x="487017" y="1850269"/>
            <a:ext cx="5690326" cy="341071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 A fixed-top navbar with links to different pages(Home, Classes, Progreams ,Teachers ,AboutUs) and user actions (Sign Up ,Log in).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 Displays categories likeYoga , Pilates , Meditation , and Guided Programs using Bootstrap cards.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A Bootstrap carousel to showcase user testimonials.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 Buttons for action like ”Browse Classes”,”Follow the Program”,etc…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latin typeface="Century Gothic" panose="020B0502020202020204" pitchFamily="34" charset="0"/>
              </a:rPr>
              <a:t> footer Contains links to important pages , contact information.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6BB7488-70A1-264A-4500-670E06B5E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46"/>
            <a:ext cx="1081029" cy="113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FECAF6-6947-4F09-4259-BE797BE38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743" y="0"/>
            <a:ext cx="339019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036CEC8-89CE-0173-0D4B-CE42581867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9488" y="1384655"/>
            <a:ext cx="5368199" cy="48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120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9D5D2-DF17-48BE-9B8D-D30FA1D97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609" y="942232"/>
            <a:ext cx="10895106" cy="1325563"/>
          </a:xfrm>
        </p:spPr>
        <p:txBody>
          <a:bodyPr/>
          <a:lstStyle/>
          <a:p>
            <a:r>
              <a:rPr lang="en-US" dirty="0"/>
              <a:t>Merits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BE9EC0-9538-4165-858A-443630651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4E2120-3789-693B-1ADF-4109D1948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549" y="2197926"/>
            <a:ext cx="5728240" cy="4195763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>
                <a:latin typeface="Century Gothic" panose="020B0502020202020204" pitchFamily="34" charset="0"/>
              </a:rPr>
              <a:t>Improve Blood Flow circulation and oxygen supply.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latin typeface="Century Gothic" panose="020B0502020202020204" pitchFamily="34" charset="0"/>
              </a:rPr>
              <a:t>Reduce Strees and mental Pease.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latin typeface="Century Gothic" panose="020B0502020202020204" pitchFamily="34" charset="0"/>
              </a:rPr>
              <a:t>Keeps you fresh and active all day.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latin typeface="Century Gothic" panose="020B0502020202020204" pitchFamily="34" charset="0"/>
              </a:rPr>
              <a:t>Help with deeper and restful sleep.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latin typeface="Century Gothic" panose="020B0502020202020204" pitchFamily="34" charset="0"/>
              </a:rPr>
              <a:t>Helps connected with your self.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latin typeface="Century Gothic" panose="020B0502020202020204" pitchFamily="34" charset="0"/>
              </a:rPr>
              <a:t>Increases Sharpens concentration and memory.</a:t>
            </a:r>
          </a:p>
          <a:p>
            <a:pPr>
              <a:buClr>
                <a:schemeClr val="tx1"/>
              </a:buClr>
            </a:pP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AB88E360-CA93-F127-407B-3504F1EFE03C}"/>
              </a:ext>
            </a:extLst>
          </p:cNvPr>
          <p:cNvSpPr txBox="1">
            <a:spLocks/>
          </p:cNvSpPr>
          <p:nvPr/>
        </p:nvSpPr>
        <p:spPr>
          <a:xfrm>
            <a:off x="6266903" y="1074754"/>
            <a:ext cx="31671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DeMerits :</a:t>
            </a: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8B479FD9-A2D1-1D05-BDF7-EBCE3C678806}"/>
              </a:ext>
            </a:extLst>
          </p:cNvPr>
          <p:cNvSpPr txBox="1">
            <a:spLocks/>
          </p:cNvSpPr>
          <p:nvPr/>
        </p:nvSpPr>
        <p:spPr>
          <a:xfrm>
            <a:off x="6674403" y="1962704"/>
            <a:ext cx="4456206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68AF0A34-98F8-9204-53DD-83A0B4088D95}"/>
              </a:ext>
            </a:extLst>
          </p:cNvPr>
          <p:cNvSpPr txBox="1">
            <a:spLocks/>
          </p:cNvSpPr>
          <p:nvPr/>
        </p:nvSpPr>
        <p:spPr>
          <a:xfrm>
            <a:off x="6197325" y="1962704"/>
            <a:ext cx="4456206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sz="2000" dirty="0">
              <a:latin typeface="Century Gothic" panose="020B0502020202020204" pitchFamily="34" charset="0"/>
            </a:endParaRPr>
          </a:p>
        </p:txBody>
      </p:sp>
      <p:sp>
        <p:nvSpPr>
          <p:cNvPr id="15" name="Content Placeholder 7">
            <a:extLst>
              <a:ext uri="{FF2B5EF4-FFF2-40B4-BE49-F238E27FC236}">
                <a16:creationId xmlns:a16="http://schemas.microsoft.com/office/drawing/2014/main" id="{12CBCED5-E106-908A-FB0A-763F4436F990}"/>
              </a:ext>
            </a:extLst>
          </p:cNvPr>
          <p:cNvSpPr txBox="1">
            <a:spLocks/>
          </p:cNvSpPr>
          <p:nvPr/>
        </p:nvSpPr>
        <p:spPr>
          <a:xfrm>
            <a:off x="6177442" y="2201241"/>
            <a:ext cx="5650119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2000" dirty="0">
                <a:latin typeface="Century Gothic" panose="020B0502020202020204" pitchFamily="34" charset="0"/>
              </a:rPr>
              <a:t>Wrong posture can cause injury.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latin typeface="Century Gothic" panose="020B0502020202020204" pitchFamily="34" charset="0"/>
              </a:rPr>
              <a:t>Some poses may not suit everyone.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latin typeface="Century Gothic" panose="020B0502020202020204" pitchFamily="34" charset="0"/>
              </a:rPr>
              <a:t>Incorrect  techniques may cause harm.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latin typeface="Century Gothic" panose="020B0502020202020204" pitchFamily="34" charset="0"/>
              </a:rPr>
              <a:t>People with certain health condition, like herniated disc may find some poses to harmful.</a:t>
            </a:r>
          </a:p>
          <a:p>
            <a:pPr>
              <a:buClr>
                <a:schemeClr val="tx1"/>
              </a:buClr>
            </a:pPr>
            <a:endParaRPr lang="en-US" sz="2000" dirty="0">
              <a:latin typeface="Century Gothic" panose="020B0502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8C8D70F-F0FC-A91D-0E6C-43896853D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46"/>
            <a:ext cx="1081029" cy="113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4E558C6-8AD0-F669-551C-260BE7A9B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743" y="0"/>
            <a:ext cx="339019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542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8C1B458-7EAA-F1D4-D543-CA56035D3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1359674"/>
            <a:ext cx="10895106" cy="1325563"/>
          </a:xfrm>
        </p:spPr>
        <p:txBody>
          <a:bodyPr/>
          <a:lstStyle/>
          <a:p>
            <a:r>
              <a:rPr lang="en-US" dirty="0"/>
              <a:t>Future Scope :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198DEA-BCC2-E788-EDDB-E983B48EEC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94" y="2645190"/>
            <a:ext cx="11274612" cy="4689889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Century Gothic" panose="020B0502020202020204" pitchFamily="34" charset="0"/>
              </a:rPr>
              <a:t>Global Reach: Accessible to anyone worldwide with an internet connection.</a:t>
            </a:r>
          </a:p>
          <a:p>
            <a:r>
              <a:rPr lang="en-US" sz="2000" b="1" dirty="0">
                <a:latin typeface="Century Gothic" panose="020B0502020202020204" pitchFamily="34" charset="0"/>
              </a:rPr>
              <a:t>Custom Programs: Future development of more specific yoga programs.</a:t>
            </a:r>
          </a:p>
          <a:p>
            <a:r>
              <a:rPr lang="en-US" sz="2000" b="1" dirty="0">
                <a:latin typeface="Century Gothic" panose="020B0502020202020204" pitchFamily="34" charset="0"/>
              </a:rPr>
              <a:t>Mobile App: Potential development of a mobile app for easy access.</a:t>
            </a:r>
          </a:p>
          <a:p>
            <a:r>
              <a:rPr lang="en-US" sz="2000" b="1" dirty="0">
                <a:latin typeface="Century Gothic" panose="020B0502020202020204" pitchFamily="34" charset="0"/>
              </a:rPr>
              <a:t>Expansion of Teacher Network: Adding more yoga experts to expand the variety of Teachings.</a:t>
            </a:r>
          </a:p>
          <a:p>
            <a:r>
              <a:rPr lang="en-US" sz="2000" b="1" dirty="0">
                <a:latin typeface="Century Gothic" panose="020B0502020202020204" pitchFamily="34" charset="0"/>
              </a:rPr>
              <a:t>Playlist Expansion: More curated playlists to suit different yoga moods and styles.</a:t>
            </a:r>
            <a:endParaRPr lang="en-IN" sz="20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5D3380-4430-C827-B830-F2CDDC09A3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46"/>
            <a:ext cx="1081029" cy="113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537074-5A7F-4D15-F119-61EE15E47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743" y="0"/>
            <a:ext cx="339019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70563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175FD-3A29-940B-BAD2-1E8CA9709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BBF4305-4806-B9E4-38AC-9A7E292F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1618091"/>
            <a:ext cx="10895106" cy="1325563"/>
          </a:xfrm>
        </p:spPr>
        <p:txBody>
          <a:bodyPr/>
          <a:lstStyle/>
          <a:p>
            <a:r>
              <a:rPr lang="en-US" dirty="0"/>
              <a:t>Conclusion :</a:t>
            </a:r>
            <a:endParaRPr lang="en-IN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D578FC9-2265-E3B6-3067-45F2257FD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225" y="3033106"/>
            <a:ext cx="9251836" cy="4689889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2000" dirty="0">
                <a:latin typeface="Century Gothic" panose="020B0502020202020204" pitchFamily="34" charset="0"/>
              </a:rPr>
              <a:t>Flexibility  Hubs offer convenient , accessible solutions for improving flexibility and overall fitness.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latin typeface="Century Gothic" panose="020B0502020202020204" pitchFamily="34" charset="0"/>
              </a:rPr>
              <a:t>Future advancements like AI , VR , and wearable integration will enhance personalization and user engagement.</a:t>
            </a:r>
          </a:p>
          <a:p>
            <a:pPr>
              <a:buClr>
                <a:schemeClr val="tx1"/>
              </a:buClr>
            </a:pPr>
            <a:r>
              <a:rPr lang="en-IN" sz="2000" dirty="0">
                <a:latin typeface="Century Gothic" panose="020B0502020202020204" pitchFamily="34" charset="0"/>
              </a:rPr>
              <a:t>Global </a:t>
            </a:r>
            <a:r>
              <a:rPr lang="en-US" sz="2000" dirty="0">
                <a:latin typeface="Century Gothic" panose="020B0502020202020204" pitchFamily="34" charset="0"/>
              </a:rPr>
              <a:t>accessibility and innovative features will make flexibility training available to a wider audience.</a:t>
            </a:r>
          </a:p>
          <a:p>
            <a:pPr>
              <a:buClr>
                <a:schemeClr val="tx1"/>
              </a:buClr>
            </a:pPr>
            <a:r>
              <a:rPr lang="en-US" sz="2000" dirty="0">
                <a:latin typeface="Century Gothic" panose="020B0502020202020204" pitchFamily="34" charset="0"/>
              </a:rPr>
              <a:t>Flexibility Hubs are poised to become an essential tool in a comprehensive  , balanced  fitness journey.</a:t>
            </a:r>
          </a:p>
          <a:p>
            <a:pPr>
              <a:buClr>
                <a:schemeClr val="tx1"/>
              </a:buClr>
            </a:pPr>
            <a:endParaRPr lang="en-IN" sz="2000" dirty="0">
              <a:latin typeface="Century Gothic" panose="020B0502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E83D7B8-697F-E833-D928-AD91EEF37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46"/>
            <a:ext cx="1081029" cy="113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7A5A74-BD32-325E-EAEC-EC2F889D9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743" y="0"/>
            <a:ext cx="339019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0325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81D8-DFFF-4518-A87C-2FF7F02CC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484901" y="394623"/>
            <a:ext cx="5996619" cy="2131033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F0E49-62B5-488C-B988-BDE7F7F30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106" y="6416675"/>
            <a:ext cx="2743200" cy="365125"/>
          </a:xfrm>
        </p:spPr>
        <p:txBody>
          <a:bodyPr/>
          <a:lstStyle/>
          <a:p>
            <a:fld id="{73B850FF-6169-4056-8077-06FFA93A536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8" name="Picture Placeholder 17">
            <a:extLst>
              <a:ext uri="{FF2B5EF4-FFF2-40B4-BE49-F238E27FC236}">
                <a16:creationId xmlns:a16="http://schemas.microsoft.com/office/drawing/2014/main" id="{156A4242-9B92-DEAE-09A9-AF90B36FEC5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3785" b="3785"/>
          <a:stretch>
            <a:fillRect/>
          </a:stretch>
        </p:blipFill>
        <p:spPr/>
      </p:pic>
      <p:pic>
        <p:nvPicPr>
          <p:cNvPr id="26" name="Picture Placeholder 25">
            <a:extLst>
              <a:ext uri="{FF2B5EF4-FFF2-40B4-BE49-F238E27FC236}">
                <a16:creationId xmlns:a16="http://schemas.microsoft.com/office/drawing/2014/main" id="{07FAB205-D0AF-7263-EC8A-65EC3F58F25D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2589" r="2589"/>
          <a:stretch>
            <a:fillRect/>
          </a:stretch>
        </p:blipFill>
        <p:spPr/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1D9502-27B5-5A6C-F944-91B55EF213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146"/>
            <a:ext cx="1081029" cy="1134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103F4E6-2E4C-4D55-FAB6-A4BAA64A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743" y="0"/>
            <a:ext cx="3390198" cy="64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34536130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_win32_JB_SL_v2.potx" id="{ADBA094C-A0EC-4C0A-B446-BFAC587CD452}" vid="{5D925AC9-0F62-4DD1-AF7D-A39A21A96BC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8EF3A0-5A01-4576-8764-452FD3A2CB70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841D0F8-A96E-436B-B6A7-2AFF6F30F9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41377AF-B80E-4F93-8088-50DE225F345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Dappled design</Template>
  <TotalTime>206</TotalTime>
  <Words>378</Words>
  <Application>Microsoft Office PowerPoint</Application>
  <PresentationFormat>Widescreen</PresentationFormat>
  <Paragraphs>45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Avenir Next LT Pro</vt:lpstr>
      <vt:lpstr>AvenirNext LT Pro Medium</vt:lpstr>
      <vt:lpstr>Calibri</vt:lpstr>
      <vt:lpstr>Century Gothic</vt:lpstr>
      <vt:lpstr>Posterama</vt:lpstr>
      <vt:lpstr>Sabon Next LT</vt:lpstr>
      <vt:lpstr>Segoe UI Semilight</vt:lpstr>
      <vt:lpstr>DappledVTI</vt:lpstr>
      <vt:lpstr>Flexibility  Hub (about fitness)</vt:lpstr>
      <vt:lpstr>Introduction </vt:lpstr>
      <vt:lpstr>PowerPoint Presentation</vt:lpstr>
      <vt:lpstr>Merits :</vt:lpstr>
      <vt:lpstr>Future Scope :</vt:lpstr>
      <vt:lpstr>Conclusion :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Manthan Rupapara</dc:creator>
  <cp:lastModifiedBy>princy raiyani</cp:lastModifiedBy>
  <cp:revision>9</cp:revision>
  <dcterms:created xsi:type="dcterms:W3CDTF">2025-02-21T14:09:24Z</dcterms:created>
  <dcterms:modified xsi:type="dcterms:W3CDTF">2025-02-22T01:11:57Z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