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sldIdLst>
    <p:sldId id="256" r:id="rId3"/>
    <p:sldId id="262" r:id="rId4"/>
    <p:sldId id="264" r:id="rId5"/>
    <p:sldId id="265" r:id="rId6"/>
    <p:sldId id="266" r:id="rId7"/>
    <p:sldId id="263" r:id="rId8"/>
    <p:sldId id="268" r:id="rId9"/>
    <p:sldId id="267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 autoAdjust="0"/>
    <p:restoredTop sz="93553" autoAdjust="0"/>
  </p:normalViewPr>
  <p:slideViewPr>
    <p:cSldViewPr>
      <p:cViewPr>
        <p:scale>
          <a:sx n="100" d="100"/>
          <a:sy n="100" d="100"/>
        </p:scale>
        <p:origin x="-3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588"/>
            <a:ext cx="9142412" cy="6856412"/>
          </a:xfrm>
          <a:prstGeom prst="rect">
            <a:avLst/>
          </a:prstGeom>
          <a:noFill/>
        </p:spPr>
      </p:pic>
      <p:sp>
        <p:nvSpPr>
          <p:cNvPr id="3" name="כותרת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1588"/>
            <a:ext cx="9142412" cy="6856412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6072206"/>
            <a:ext cx="1700854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3DE8-24B4-421F-AA55-85D809195A72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060E9-AA62-462C-AE87-E98AE93ECB8F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E9F1D-3C2E-4690-8E32-0B29F036B24E}" type="datetimeFigureOut">
              <a:rPr lang="he-IL" smtClean="0"/>
              <a:pPr/>
              <a:t>י"ג/טבת/תשע"ה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27A1-A7D6-4222-B626-FF40A4BBF5C0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 cstate="print"/>
          <a:srcRect l="24934" t="24197" r="16635" b="64105"/>
          <a:stretch>
            <a:fillRect/>
          </a:stretch>
        </p:blipFill>
        <p:spPr bwMode="auto">
          <a:xfrm>
            <a:off x="1142976" y="1714488"/>
            <a:ext cx="7029475" cy="2923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ctrTitle" idx="4294967295"/>
          </p:nvPr>
        </p:nvSpPr>
        <p:spPr>
          <a:xfrm>
            <a:off x="928662" y="2143116"/>
            <a:ext cx="7772400" cy="1470025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Workspace for Bank </a:t>
            </a:r>
            <a:r>
              <a:rPr lang="en-US" sz="2800" dirty="0" err="1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Hapoalim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 UIX</a:t>
            </a:r>
            <a:endParaRPr lang="he-IL" sz="28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12" y="4381500"/>
            <a:ext cx="33147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0250"/>
            <a:ext cx="7370763" cy="464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r" eaLnBrk="0" fontAlgn="base" hangingPunct="0">
              <a:spcAft>
                <a:spcPct val="0"/>
              </a:spcAft>
            </a:pPr>
            <a:r>
              <a:rPr kumimoji="1" lang="he-IL" sz="2800" dirty="0">
                <a:solidFill>
                  <a:schemeClr val="bg1"/>
                </a:solidFill>
                <a:cs typeface="Arial" pitchFamily="34" charset="0"/>
              </a:rPr>
              <a:t>המצב הקיים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643050"/>
            <a:ext cx="3000761" cy="41100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cxnSp>
        <p:nvCxnSpPr>
          <p:cNvPr id="8" name="מחבר חץ ישר 7"/>
          <p:cNvCxnSpPr/>
          <p:nvPr/>
        </p:nvCxnSpPr>
        <p:spPr>
          <a:xfrm rot="10800000">
            <a:off x="3214678" y="3857628"/>
            <a:ext cx="3000396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35010" y="1142984"/>
            <a:ext cx="8013733" cy="95866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</a:pPr>
            <a:r>
              <a:rPr lang="he-IL" sz="2000" b="1" dirty="0">
                <a:latin typeface="Arial" pitchFamily="34" charset="0"/>
                <a:cs typeface="Arial" pitchFamily="34" charset="0"/>
              </a:rPr>
              <a:t>בפורטל הארגוני קיימים מסמכים ב-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WORD</a:t>
            </a:r>
            <a:r>
              <a:rPr lang="he-IL" sz="2000" b="1" dirty="0">
                <a:latin typeface="Arial" pitchFamily="34" charset="0"/>
                <a:cs typeface="Arial" pitchFamily="34" charset="0"/>
              </a:rPr>
              <a:t> המתארים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2000" b="1" dirty="0">
                <a:latin typeface="Arial" pitchFamily="34" charset="0"/>
                <a:cs typeface="Arial" pitchFamily="34" charset="0"/>
              </a:rPr>
              <a:t>עיצובים של כפתורים</a:t>
            </a: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</a:pPr>
            <a:r>
              <a:rPr lang="he-IL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000" b="1" dirty="0">
                <a:latin typeface="Arial" pitchFamily="34" charset="0"/>
                <a:cs typeface="Arial" pitchFamily="34" charset="0"/>
              </a:rPr>
              <a:t>טבלאות, תפריטים ועוד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642910" y="1142984"/>
            <a:ext cx="8229600" cy="4525963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קשה </a:t>
            </a:r>
            <a:r>
              <a:rPr lang="he-IL" sz="2400" b="1" dirty="0" err="1">
                <a:latin typeface="Arial" pitchFamily="34" charset="0"/>
                <a:cs typeface="Arial" pitchFamily="34" charset="0"/>
              </a:rPr>
              <a:t>למצא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 חיבור בין מסמך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WORD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 לבין מסך </a:t>
            </a:r>
            <a:r>
              <a:rPr lang="he-IL" sz="2400" b="1" dirty="0" smtClean="0">
                <a:latin typeface="Arial" pitchFamily="34" charset="0"/>
                <a:cs typeface="Arial" pitchFamily="34" charset="0"/>
              </a:rPr>
              <a:t>באפליקציה</a:t>
            </a:r>
            <a:r>
              <a:rPr lang="he-IL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400" b="1" dirty="0" smtClean="0">
                <a:latin typeface="Arial" pitchFamily="34" charset="0"/>
                <a:cs typeface="Arial" pitchFamily="34" charset="0"/>
              </a:rPr>
              <a:t>(מוצג 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כנוהל ולא כחבילת תוכנה)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התהליך לוקח הרבה מאוד זמן </a:t>
            </a:r>
            <a:r>
              <a:rPr lang="he-IL" sz="2400" b="1" dirty="0" smtClean="0">
                <a:latin typeface="Arial" pitchFamily="34" charset="0"/>
                <a:cs typeface="Arial" pitchFamily="34" charset="0"/>
              </a:rPr>
              <a:t>למתכנת (מיקר את עלויות הפיתוח)</a:t>
            </a:r>
            <a:endParaRPr lang="he-IL" sz="2400" b="1" dirty="0"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בדיקת העיצוב מתבצעת ע"י מעבר של עין אנושית באפליקציה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אין ניהול שינויים של העיצובים שפותחו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אין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REUSE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 של התוצרים שפותחו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r" eaLnBrk="0" fontAlgn="base" hangingPunct="0">
              <a:spcAft>
                <a:spcPct val="0"/>
              </a:spcAft>
            </a:pPr>
            <a:r>
              <a:rPr kumimoji="1" lang="he-IL" sz="2800" dirty="0">
                <a:solidFill>
                  <a:schemeClr val="bg1"/>
                </a:solidFill>
                <a:cs typeface="Arial" pitchFamily="34" charset="0"/>
              </a:rPr>
              <a:t>חסרונות במצב הקיים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5357826"/>
            <a:ext cx="867737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r>
              <a:rPr lang="he-IL" sz="2400" b="1" dirty="0" smtClean="0"/>
              <a:t>חסר תוצר תוכנה תשתיתי שישמש את המחשוב של הבנק לפיתוח נכון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428596" y="1214422"/>
            <a:ext cx="8229600" cy="971550"/>
          </a:xfrm>
        </p:spPr>
        <p:txBody>
          <a:bodyPr/>
          <a:lstStyle/>
          <a:p>
            <a:pPr>
              <a:buNone/>
            </a:pPr>
            <a:r>
              <a:rPr lang="he-IL" sz="2400" b="1" u="sng" dirty="0" smtClean="0">
                <a:latin typeface="Arial" pitchFamily="34" charset="0"/>
                <a:cs typeface="Arial" pitchFamily="34" charset="0"/>
              </a:rPr>
              <a:t>המטרה:</a:t>
            </a:r>
          </a:p>
          <a:p>
            <a:pPr>
              <a:buNone/>
            </a:pPr>
            <a:r>
              <a:rPr lang="he-IL" sz="2400" b="1" dirty="0" smtClean="0">
                <a:latin typeface="Arial" pitchFamily="34" charset="0"/>
                <a:cs typeface="Arial" pitchFamily="34" charset="0"/>
              </a:rPr>
              <a:t>לספק 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מענה טכנולוגי לפיתוח אפליקציות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WEB</a:t>
            </a:r>
            <a:endParaRPr lang="he-IL" sz="2400" b="1" dirty="0">
              <a:latin typeface="Arial" pitchFamily="34" charset="0"/>
              <a:cs typeface="Arial" pitchFamily="34" charset="0"/>
            </a:endParaRPr>
          </a:p>
          <a:p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r" eaLnBrk="0" fontAlgn="base" hangingPunct="0">
              <a:spcAft>
                <a:spcPct val="0"/>
              </a:spcAft>
            </a:pPr>
            <a:r>
              <a:rPr kumimoji="1" lang="he-IL" sz="2800" dirty="0" smtClean="0">
                <a:solidFill>
                  <a:schemeClr val="bg1"/>
                </a:solidFill>
                <a:cs typeface="Arial" pitchFamily="34" charset="0"/>
              </a:rPr>
              <a:t>המטרה וקהל היעד</a:t>
            </a:r>
            <a:endParaRPr kumimoji="1" lang="he-IL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כותרת 1"/>
          <p:cNvSpPr txBox="1">
            <a:spLocks/>
          </p:cNvSpPr>
          <p:nvPr/>
        </p:nvSpPr>
        <p:spPr>
          <a:xfrm>
            <a:off x="428596" y="17144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he-IL" sz="2400" b="1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2400" b="1" u="sng" dirty="0" smtClean="0">
                <a:latin typeface="Arial" pitchFamily="34" charset="0"/>
                <a:cs typeface="Arial" pitchFamily="34" charset="0"/>
              </a:rPr>
              <a:t>קהל </a:t>
            </a:r>
            <a:r>
              <a:rPr lang="he-IL" sz="2400" b="1" u="sng" dirty="0">
                <a:latin typeface="Arial" pitchFamily="34" charset="0"/>
                <a:cs typeface="Arial" pitchFamily="34" charset="0"/>
              </a:rPr>
              <a:t>היעד: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286116" y="2643182"/>
            <a:ext cx="5357850" cy="250033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marL="342900" marR="0" lvl="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Blip>
                <a:blip r:embed="rId2"/>
              </a:buBlip>
              <a:tabLst/>
              <a:defRPr/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למאפיין</a:t>
            </a:r>
          </a:p>
          <a:p>
            <a:pPr marL="342900" marR="0" lvl="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Blip>
                <a:blip r:embed="rId2"/>
              </a:buBlip>
              <a:tabLst/>
              <a:defRPr/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למעצב מערכת</a:t>
            </a:r>
          </a:p>
          <a:p>
            <a:pPr marL="342900" marR="0" lvl="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Blip>
                <a:blip r:embed="rId2"/>
              </a:buBlip>
              <a:tabLst/>
              <a:defRPr/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למתכנת</a:t>
            </a:r>
          </a:p>
          <a:p>
            <a:pPr marL="342900" marR="0" lvl="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Blip>
                <a:blip r:embed="rId2"/>
              </a:buBlip>
              <a:tabLst/>
              <a:defRPr/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לחברות עיצוב (בעתיד)</a:t>
            </a:r>
          </a:p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he-IL" sz="6000" b="1" u="sng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43306" y="5143512"/>
            <a:ext cx="5001369" cy="11818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1">
            <a:spAutoFit/>
          </a:bodyPr>
          <a:lstStyle/>
          <a:p>
            <a: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e-IL" sz="2400" b="1" u="sng" dirty="0">
                <a:latin typeface="Arial" pitchFamily="34" charset="0"/>
                <a:cs typeface="Arial" pitchFamily="34" charset="0"/>
              </a:rPr>
              <a:t>הפתרון:</a:t>
            </a:r>
          </a:p>
          <a:p>
            <a:pPr marL="342900" indent="-342900">
              <a:spcBef>
                <a:spcPct val="20000"/>
              </a:spcBef>
            </a:pPr>
            <a:r>
              <a:rPr lang="he-IL" sz="2400" b="1" dirty="0" smtClean="0">
                <a:latin typeface="Arial" pitchFamily="34" charset="0"/>
                <a:cs typeface="Arial" pitchFamily="34" charset="0"/>
              </a:rPr>
              <a:t>לספק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WORKSPACE</a:t>
            </a:r>
            <a:r>
              <a:rPr lang="he-IL" sz="2400" b="1" dirty="0" smtClean="0">
                <a:latin typeface="Arial" pitchFamily="34" charset="0"/>
                <a:cs typeface="Arial" pitchFamily="34" charset="0"/>
              </a:rPr>
              <a:t> לצורך פיתוח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UI</a:t>
            </a:r>
          </a:p>
          <a:p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/>
          <p:cNvSpPr txBox="1">
            <a:spLocks noGrp="1"/>
          </p:cNvSpPr>
          <p:nvPr>
            <p:ph idx="4294967295"/>
          </p:nvPr>
        </p:nvSpPr>
        <p:spPr>
          <a:xfrm>
            <a:off x="142844" y="1214422"/>
            <a:ext cx="8658228" cy="6740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 smtClean="0">
                <a:latin typeface="Arial" pitchFamily="34" charset="0"/>
                <a:cs typeface="Arial" pitchFamily="34" charset="0"/>
              </a:rPr>
              <a:t>אוסף 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דוגמאות של עיצובים ברמת דף וחלקי דף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אוסף דוגמאות של רכיבים (כפתורים, טבלאות </a:t>
            </a:r>
            <a:r>
              <a:rPr lang="he-IL" sz="2400" b="1" dirty="0" err="1">
                <a:latin typeface="Arial" pitchFamily="34" charset="0"/>
                <a:cs typeface="Arial" pitchFamily="34" charset="0"/>
              </a:rPr>
              <a:t>וכו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'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דוגמאות קוד למתכנת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קישורים לספריות שפותחו בבנק (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DOCUMENTATION</a:t>
            </a:r>
            <a:r>
              <a:rPr lang="he-IL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ודוגמאות)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הנחיות למתכנת (רשימות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DEPENDENCIES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 מומלצות)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הגדרות </a:t>
            </a:r>
            <a:r>
              <a:rPr lang="he-IL" sz="2400" b="1" dirty="0" err="1">
                <a:latin typeface="Arial" pitchFamily="34" charset="0"/>
                <a:cs typeface="Arial" pitchFamily="34" charset="0"/>
              </a:rPr>
              <a:t>עיצוביות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 לסוגי אפליקציות שונים (מסילה, פורטל,...) מאושרים ע"י הגורמים </a:t>
            </a:r>
            <a:r>
              <a:rPr lang="he-IL" sz="2400" b="1" dirty="0" err="1">
                <a:latin typeface="Arial" pitchFamily="34" charset="0"/>
                <a:cs typeface="Arial" pitchFamily="34" charset="0"/>
              </a:rPr>
              <a:t>הרלונטים</a:t>
            </a:r>
            <a:r>
              <a:rPr lang="he-IL" sz="2400" b="1" dirty="0">
                <a:latin typeface="Arial" pitchFamily="34" charset="0"/>
                <a:cs typeface="Arial" pitchFamily="34" charset="0"/>
              </a:rPr>
              <a:t> בבנק.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SzPct val="90000"/>
              <a:buBlip>
                <a:blip r:embed="rId2"/>
              </a:buBlip>
            </a:pPr>
            <a:r>
              <a:rPr lang="he-IL" sz="2400" b="1" dirty="0">
                <a:latin typeface="Arial" pitchFamily="34" charset="0"/>
                <a:cs typeface="Arial" pitchFamily="34" charset="0"/>
              </a:rPr>
              <a:t>דוגמאות לפרויקטים מוכנים שאפשר להתבסס עליהם בפיתוח פרויקט חדש.</a:t>
            </a:r>
          </a:p>
          <a:p>
            <a:endParaRPr lang="he-IL" sz="2000" dirty="0" smtClean="0"/>
          </a:p>
          <a:p>
            <a:endParaRPr lang="he-IL" sz="2000" dirty="0" smtClean="0"/>
          </a:p>
          <a:p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r" eaLnBrk="0" fontAlgn="base" hangingPunct="0">
              <a:spcAft>
                <a:spcPct val="0"/>
              </a:spcAft>
            </a:pPr>
            <a:r>
              <a:rPr kumimoji="1" lang="he-IL" sz="2800" dirty="0" smtClean="0">
                <a:solidFill>
                  <a:schemeClr val="bg1"/>
                </a:solidFill>
                <a:cs typeface="Arial" pitchFamily="34" charset="0"/>
              </a:rPr>
              <a:t>תכולת ה-</a:t>
            </a:r>
            <a:r>
              <a:rPr kumimoji="1" lang="en-US" sz="2800" dirty="0" smtClean="0">
                <a:solidFill>
                  <a:schemeClr val="bg1"/>
                </a:solidFill>
                <a:cs typeface="Arial" pitchFamily="34" charset="0"/>
              </a:rPr>
              <a:t>WORKSPACE</a:t>
            </a:r>
            <a:endParaRPr kumimoji="1" lang="he-IL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he-IL" sz="2400" b="1" dirty="0" smtClean="0"/>
              <a:t> </a:t>
            </a:r>
            <a:r>
              <a:rPr lang="en-US" sz="2400" b="1" dirty="0" smtClean="0"/>
              <a:t>HTML5</a:t>
            </a:r>
          </a:p>
          <a:p>
            <a:r>
              <a:rPr lang="en-US" sz="2400" b="1" dirty="0" smtClean="0"/>
              <a:t>BOOTSTRAP</a:t>
            </a:r>
          </a:p>
          <a:p>
            <a:r>
              <a:rPr lang="en-US" sz="2400" b="1" dirty="0" smtClean="0"/>
              <a:t>ANGULAR</a:t>
            </a:r>
            <a:endParaRPr lang="he-IL" sz="2400" b="1" dirty="0" smtClean="0"/>
          </a:p>
          <a:p>
            <a:endParaRPr lang="he-IL" dirty="0"/>
          </a:p>
        </p:txBody>
      </p:sp>
      <p:sp>
        <p:nvSpPr>
          <p:cNvPr id="2" name="כותרת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r" eaLnBrk="0" fontAlgn="base" hangingPunct="0">
              <a:spcAft>
                <a:spcPct val="0"/>
              </a:spcAft>
            </a:pPr>
            <a:r>
              <a:rPr kumimoji="1" lang="he-IL" sz="2800" dirty="0">
                <a:solidFill>
                  <a:schemeClr val="bg1"/>
                </a:solidFill>
                <a:cs typeface="Arial" pitchFamily="34" charset="0"/>
              </a:rPr>
              <a:t>טכנולוגיות שהומלצו להשתמש בבנק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6217" y="500042"/>
            <a:ext cx="322953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kumimoji="1" lang="he-IL" sz="28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דוגמא ל-</a:t>
            </a:r>
            <a:r>
              <a:rPr kumimoji="1" lang="en-US" sz="2800" dirty="0" smtClean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rPr>
              <a:t>WORKSPACE</a:t>
            </a:r>
            <a:endParaRPr kumimoji="1" lang="he-IL" sz="2800" dirty="0" smtClean="0">
              <a:solidFill>
                <a:schemeClr val="bg1"/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2881" y="1857364"/>
            <a:ext cx="21913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http://localhost:3000</a:t>
            </a:r>
            <a:endParaRPr lang="he-IL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/>
          <p:cNvPicPr>
            <a:picLocks noChangeAspect="1" noChangeArrowheads="1"/>
          </p:cNvPicPr>
          <p:nvPr/>
        </p:nvPicPr>
        <p:blipFill>
          <a:blip r:embed="rId2" cstate="print"/>
          <a:srcRect l="24934" t="24197" r="16635" b="64105"/>
          <a:stretch>
            <a:fillRect/>
          </a:stretch>
        </p:blipFill>
        <p:spPr bwMode="auto">
          <a:xfrm>
            <a:off x="1119188" y="1239838"/>
            <a:ext cx="7856537" cy="326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תמונה 12" descr="הצלחה023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3817" y="3113581"/>
            <a:ext cx="1417149" cy="21358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388" name="Rectangle 30"/>
          <p:cNvSpPr>
            <a:spLocks noChangeArrowheads="1"/>
          </p:cNvSpPr>
          <p:nvPr/>
        </p:nvSpPr>
        <p:spPr bwMode="auto">
          <a:xfrm>
            <a:off x="4095750" y="3181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endParaRPr lang="he-IL"/>
          </a:p>
        </p:txBody>
      </p:sp>
      <p:sp>
        <p:nvSpPr>
          <p:cNvPr id="16389" name="Text Box 20"/>
          <p:cNvSpPr txBox="1">
            <a:spLocks noChangeArrowheads="1"/>
          </p:cNvSpPr>
          <p:nvPr/>
        </p:nvSpPr>
        <p:spPr bwMode="auto">
          <a:xfrm>
            <a:off x="1643063" y="1857375"/>
            <a:ext cx="4610100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he-IL" sz="7200" b="1" i="0">
                <a:solidFill>
                  <a:srgbClr val="FFFFFF"/>
                </a:solidFill>
              </a:rPr>
              <a:t>תודה.</a:t>
            </a:r>
            <a:endParaRPr lang="en-US" sz="7200" b="1" i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16141</TotalTime>
  <Words>197</Words>
  <Application>Microsoft Office PowerPoint</Application>
  <PresentationFormat>‫הצגה על המסך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8</vt:i4>
      </vt:variant>
    </vt:vector>
  </HeadingPairs>
  <TitlesOfParts>
    <vt:vector size="10" baseType="lpstr">
      <vt:lpstr>ערכת נושא Office</vt:lpstr>
      <vt:lpstr>עיצוב מותאם אישית</vt:lpstr>
      <vt:lpstr>Workspace for Bank Hapoalim UIX</vt:lpstr>
      <vt:lpstr>המצב הקיים</vt:lpstr>
      <vt:lpstr>חסרונות במצב הקיים</vt:lpstr>
      <vt:lpstr>המטרה וקהל היעד</vt:lpstr>
      <vt:lpstr>תכולת ה-WORKSPACE</vt:lpstr>
      <vt:lpstr>טכנולוגיות שהומלצו להשתמש בבנק</vt:lpstr>
      <vt:lpstr>שקופית 7</vt:lpstr>
      <vt:lpstr>שקופית 8</vt:lpstr>
    </vt:vector>
  </TitlesOfParts>
  <Company>Bank Hapoalim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Workspace for Bank Hapoalim UIX</dc:title>
  <dc:creator>I2J</dc:creator>
  <cp:lastModifiedBy>I2J</cp:lastModifiedBy>
  <cp:revision>33</cp:revision>
  <dcterms:created xsi:type="dcterms:W3CDTF">2014-12-24T07:55:08Z</dcterms:created>
  <dcterms:modified xsi:type="dcterms:W3CDTF">2015-01-04T12:57:09Z</dcterms:modified>
</cp:coreProperties>
</file>