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F6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A027494-C7EC-400A-BF2A-DEC4B7FA2F51}" type="datetimeFigureOut">
              <a:rPr lang="ro-RO" smtClean="0"/>
              <a:t>03.05.2024</a:t>
            </a:fld>
            <a:endParaRPr lang="ro-RO"/>
          </a:p>
        </p:txBody>
      </p:sp>
      <p:sp>
        <p:nvSpPr>
          <p:cNvPr id="5" name="Footer Placeholder 4"/>
          <p:cNvSpPr>
            <a:spLocks noGrp="1"/>
          </p:cNvSpPr>
          <p:nvPr>
            <p:ph type="ftr" sz="quarter" idx="11"/>
          </p:nvPr>
        </p:nvSpPr>
        <p:spPr>
          <a:xfrm>
            <a:off x="3962399" y="5870575"/>
            <a:ext cx="4893958" cy="377825"/>
          </a:xfrm>
        </p:spPr>
        <p:txBody>
          <a:bodyPr/>
          <a:lstStyle/>
          <a:p>
            <a:endParaRPr lang="ro-RO"/>
          </a:p>
        </p:txBody>
      </p:sp>
      <p:sp>
        <p:nvSpPr>
          <p:cNvPr id="6" name="Slide Number Placeholder 5"/>
          <p:cNvSpPr>
            <a:spLocks noGrp="1"/>
          </p:cNvSpPr>
          <p:nvPr>
            <p:ph type="sldNum" sz="quarter" idx="12"/>
          </p:nvPr>
        </p:nvSpPr>
        <p:spPr>
          <a:xfrm>
            <a:off x="10608958" y="5870575"/>
            <a:ext cx="551167" cy="377825"/>
          </a:xfrm>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9441890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27494-C7EC-400A-BF2A-DEC4B7FA2F51}" type="datetimeFigureOut">
              <a:rPr lang="ro-RO" smtClean="0"/>
              <a:t>03.05.2024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296727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27494-C7EC-400A-BF2A-DEC4B7FA2F51}" type="datetimeFigureOut">
              <a:rPr lang="ro-RO" smtClean="0"/>
              <a:t>03.05.2024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1518791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27494-C7EC-400A-BF2A-DEC4B7FA2F51}" type="datetimeFigureOut">
              <a:rPr lang="ro-RO" smtClean="0"/>
              <a:t>03.05.2024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425434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27494-C7EC-400A-BF2A-DEC4B7FA2F51}" type="datetimeFigureOut">
              <a:rPr lang="ro-RO" smtClean="0"/>
              <a:t>03.05.2024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2005734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27494-C7EC-400A-BF2A-DEC4B7FA2F51}" type="datetimeFigureOut">
              <a:rPr lang="ro-RO" smtClean="0"/>
              <a:t>03.05.2024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3956136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27494-C7EC-400A-BF2A-DEC4B7FA2F51}" type="datetimeFigureOut">
              <a:rPr lang="ro-RO" smtClean="0"/>
              <a:t>03.05.2024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1885037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27494-C7EC-400A-BF2A-DEC4B7FA2F51}" type="datetimeFigureOut">
              <a:rPr lang="ro-RO" smtClean="0"/>
              <a:t>03.05.2024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817DF58-2849-4E11-8803-26D28B80D468}" type="slidenum">
              <a:rPr lang="ro-RO" smtClean="0"/>
              <a:t>‹#›</a:t>
            </a:fld>
            <a:endParaRPr lang="ro-RO"/>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62091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27494-C7EC-400A-BF2A-DEC4B7FA2F51}" type="datetimeFigureOut">
              <a:rPr lang="ro-RO" smtClean="0"/>
              <a:t>03.05.2024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171680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27494-C7EC-400A-BF2A-DEC4B7FA2F51}" type="datetimeFigureOut">
              <a:rPr lang="ro-RO" smtClean="0"/>
              <a:t>03.05.2024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75077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27494-C7EC-400A-BF2A-DEC4B7FA2F51}" type="datetimeFigureOut">
              <a:rPr lang="ro-RO" smtClean="0"/>
              <a:t>03.05.2024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25932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27494-C7EC-400A-BF2A-DEC4B7FA2F51}" type="datetimeFigureOut">
              <a:rPr lang="ro-RO" smtClean="0"/>
              <a:t>03.05.2024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79228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027494-C7EC-400A-BF2A-DEC4B7FA2F51}" type="datetimeFigureOut">
              <a:rPr lang="ro-RO" smtClean="0"/>
              <a:t>03.05.2024</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262507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027494-C7EC-400A-BF2A-DEC4B7FA2F51}" type="datetimeFigureOut">
              <a:rPr lang="ro-RO" smtClean="0"/>
              <a:t>03.05.2024</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177917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A027494-C7EC-400A-BF2A-DEC4B7FA2F51}" type="datetimeFigureOut">
              <a:rPr lang="ro-RO" smtClean="0"/>
              <a:t>03.05.2024</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19502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27494-C7EC-400A-BF2A-DEC4B7FA2F51}" type="datetimeFigureOut">
              <a:rPr lang="ro-RO" smtClean="0"/>
              <a:t>03.05.2024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46564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027494-C7EC-400A-BF2A-DEC4B7FA2F51}" type="datetimeFigureOut">
              <a:rPr lang="ro-RO" smtClean="0"/>
              <a:t>03.05.2024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817DF58-2849-4E11-8803-26D28B80D468}" type="slidenum">
              <a:rPr lang="ro-RO" smtClean="0"/>
              <a:t>‹#›</a:t>
            </a:fld>
            <a:endParaRPr lang="ro-RO"/>
          </a:p>
        </p:txBody>
      </p:sp>
    </p:spTree>
    <p:extLst>
      <p:ext uri="{BB962C8B-B14F-4D97-AF65-F5344CB8AC3E}">
        <p14:creationId xmlns:p14="http://schemas.microsoft.com/office/powerpoint/2010/main" val="360373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027494-C7EC-400A-BF2A-DEC4B7FA2F51}" type="datetimeFigureOut">
              <a:rPr lang="ro-RO" smtClean="0"/>
              <a:t>03.05.2024</a:t>
            </a:fld>
            <a:endParaRPr lang="ro-RO"/>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o-RO"/>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17DF58-2849-4E11-8803-26D28B80D468}" type="slidenum">
              <a:rPr lang="ro-RO" smtClean="0"/>
              <a:t>‹#›</a:t>
            </a:fld>
            <a:endParaRPr lang="ro-RO"/>
          </a:p>
        </p:txBody>
      </p:sp>
    </p:spTree>
    <p:extLst>
      <p:ext uri="{BB962C8B-B14F-4D97-AF65-F5344CB8AC3E}">
        <p14:creationId xmlns:p14="http://schemas.microsoft.com/office/powerpoint/2010/main" val="4098390798"/>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5C4D-F491-D635-8DD3-807E5841243B}"/>
              </a:ext>
            </a:extLst>
          </p:cNvPr>
          <p:cNvSpPr>
            <a:spLocks noGrp="1"/>
          </p:cNvSpPr>
          <p:nvPr>
            <p:ph type="ctrTitle"/>
          </p:nvPr>
        </p:nvSpPr>
        <p:spPr>
          <a:xfrm>
            <a:off x="2497137" y="2229673"/>
            <a:ext cx="7197726" cy="1199328"/>
          </a:xfrm>
        </p:spPr>
        <p:txBody>
          <a:bodyPr/>
          <a:lstStyle/>
          <a:p>
            <a:pPr algn="ctr"/>
            <a:r>
              <a:rPr lang="ro-RO" dirty="0">
                <a:solidFill>
                  <a:srgbClr val="0EF65B"/>
                </a:solidFill>
                <a:latin typeface="Consolas" panose="020B0609020204030204" pitchFamily="49" charset="0"/>
              </a:rPr>
              <a:t>HEAP-URI</a:t>
            </a:r>
          </a:p>
        </p:txBody>
      </p:sp>
      <p:sp>
        <p:nvSpPr>
          <p:cNvPr id="3" name="Subtitle 2">
            <a:extLst>
              <a:ext uri="{FF2B5EF4-FFF2-40B4-BE49-F238E27FC236}">
                <a16:creationId xmlns:a16="http://schemas.microsoft.com/office/drawing/2014/main" id="{191D1D96-B09F-994D-4E3A-18021A879FF3}"/>
              </a:ext>
            </a:extLst>
          </p:cNvPr>
          <p:cNvSpPr>
            <a:spLocks noGrp="1"/>
          </p:cNvSpPr>
          <p:nvPr>
            <p:ph type="subTitle" idx="1"/>
          </p:nvPr>
        </p:nvSpPr>
        <p:spPr>
          <a:xfrm>
            <a:off x="4413022" y="4628327"/>
            <a:ext cx="7197726" cy="1405467"/>
          </a:xfrm>
        </p:spPr>
        <p:txBody>
          <a:bodyPr/>
          <a:lstStyle/>
          <a:p>
            <a:r>
              <a:rPr lang="ro-RO" dirty="0"/>
              <a:t>Grigorașcu andrei-antonio</a:t>
            </a:r>
          </a:p>
          <a:p>
            <a:r>
              <a:rPr lang="ro-RO" dirty="0"/>
              <a:t>Soare alex-antonio</a:t>
            </a:r>
          </a:p>
          <a:p>
            <a:r>
              <a:rPr lang="ro-RO" dirty="0"/>
              <a:t>Șerbănescu george-florin</a:t>
            </a:r>
          </a:p>
          <a:p>
            <a:endParaRPr lang="ro-RO" dirty="0"/>
          </a:p>
        </p:txBody>
      </p:sp>
    </p:spTree>
    <p:extLst>
      <p:ext uri="{BB962C8B-B14F-4D97-AF65-F5344CB8AC3E}">
        <p14:creationId xmlns:p14="http://schemas.microsoft.com/office/powerpoint/2010/main" val="9683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9851-F6AB-1BD1-0207-5A998AFD6699}"/>
              </a:ext>
            </a:extLst>
          </p:cNvPr>
          <p:cNvSpPr>
            <a:spLocks noGrp="1"/>
          </p:cNvSpPr>
          <p:nvPr>
            <p:ph type="title"/>
          </p:nvPr>
        </p:nvSpPr>
        <p:spPr>
          <a:xfrm>
            <a:off x="685801" y="609601"/>
            <a:ext cx="10131425" cy="320841"/>
          </a:xfrm>
        </p:spPr>
        <p:txBody>
          <a:bodyPr>
            <a:noAutofit/>
          </a:bodyPr>
          <a:lstStyle/>
          <a:p>
            <a:r>
              <a:rPr lang="ro-RO" sz="3200" dirty="0">
                <a:latin typeface="Consolas" panose="020B0609020204030204" pitchFamily="49" charset="0"/>
              </a:rPr>
              <a:t>2-3 heap – Operații</a:t>
            </a:r>
          </a:p>
        </p:txBody>
      </p:sp>
      <p:sp>
        <p:nvSpPr>
          <p:cNvPr id="3" name="TextBox 2">
            <a:extLst>
              <a:ext uri="{FF2B5EF4-FFF2-40B4-BE49-F238E27FC236}">
                <a16:creationId xmlns:a16="http://schemas.microsoft.com/office/drawing/2014/main" id="{15BF3FA3-5E77-BF78-28D0-520D111D3309}"/>
              </a:ext>
            </a:extLst>
          </p:cNvPr>
          <p:cNvSpPr txBox="1"/>
          <p:nvPr/>
        </p:nvSpPr>
        <p:spPr>
          <a:xfrm>
            <a:off x="685801" y="1332529"/>
            <a:ext cx="9228220" cy="4801314"/>
          </a:xfrm>
          <a:prstGeom prst="rect">
            <a:avLst/>
          </a:prstGeom>
          <a:noFill/>
        </p:spPr>
        <p:txBody>
          <a:bodyPr wrap="square" rtlCol="0">
            <a:spAutoFit/>
          </a:bodyPr>
          <a:lstStyle/>
          <a:p>
            <a:r>
              <a:rPr lang="ro-RO" b="1" u="sng" dirty="0">
                <a:latin typeface="Consolas" panose="020B0609020204030204" pitchFamily="49" charset="0"/>
              </a:rPr>
              <a:t>Inserare:</a:t>
            </a:r>
            <a:r>
              <a:rPr lang="ro-RO" dirty="0">
                <a:latin typeface="Consolas" panose="020B0609020204030204" pitchFamily="49" charset="0"/>
              </a:rPr>
              <a:t> pentru un arbore T(i) există următoarele cazuri:</a:t>
            </a:r>
          </a:p>
          <a:p>
            <a:pPr marL="342900" indent="-342900">
              <a:buFont typeface="+mj-lt"/>
              <a:buAutoNum type="alphaLcParenR"/>
            </a:pPr>
            <a:r>
              <a:rPr lang="ro-RO" dirty="0">
                <a:latin typeface="Consolas" panose="020B0609020204030204" pitchFamily="49" charset="0"/>
              </a:rPr>
              <a:t>	a</a:t>
            </a:r>
            <a:r>
              <a:rPr lang="ro-RO" baseline="-25000" dirty="0">
                <a:latin typeface="Consolas" panose="020B0609020204030204" pitchFamily="49" charset="0"/>
              </a:rPr>
              <a:t>i</a:t>
            </a:r>
            <a:r>
              <a:rPr lang="ro-RO" dirty="0">
                <a:latin typeface="Consolas" panose="020B0609020204030204" pitchFamily="49" charset="0"/>
              </a:rPr>
              <a:t>=0 (nu mai există nici un T(i) în heap) -&gt; se introduce arborele în poziția corespunzătoare.</a:t>
            </a:r>
          </a:p>
          <a:p>
            <a:pPr marL="342900" indent="-342900">
              <a:buFont typeface="+mj-lt"/>
              <a:buAutoNum type="alphaLcParenR"/>
            </a:pPr>
            <a:r>
              <a:rPr lang="ro-RO" dirty="0">
                <a:latin typeface="Consolas" panose="020B0609020204030204" pitchFamily="49" charset="0"/>
              </a:rPr>
              <a:t> a</a:t>
            </a:r>
            <a:r>
              <a:rPr lang="ro-RO" baseline="-25000" dirty="0">
                <a:latin typeface="Consolas" panose="020B0609020204030204" pitchFamily="49" charset="0"/>
              </a:rPr>
              <a:t>i</a:t>
            </a:r>
            <a:r>
              <a:rPr lang="ro-RO" dirty="0">
                <a:latin typeface="Consolas" panose="020B0609020204030204" pitchFamily="49" charset="0"/>
              </a:rPr>
              <a:t>=1 -&gt; se crează 2T(i) în arbore; se compară rădăcinile celor 2 T(i)-uri și se alege rădăcina.</a:t>
            </a:r>
          </a:p>
          <a:p>
            <a:pPr marL="342900" indent="-342900">
              <a:buFont typeface="+mj-lt"/>
              <a:buAutoNum type="alphaLcParenR"/>
            </a:pPr>
            <a:r>
              <a:rPr lang="ro-RO" baseline="-25000" dirty="0">
                <a:latin typeface="Consolas" panose="020B0609020204030204" pitchFamily="49" charset="0"/>
              </a:rPr>
              <a:t> </a:t>
            </a:r>
            <a:r>
              <a:rPr lang="ro-RO" dirty="0">
                <a:latin typeface="Consolas" panose="020B0609020204030204" pitchFamily="49" charset="0"/>
              </a:rPr>
              <a:t>a</a:t>
            </a:r>
            <a:r>
              <a:rPr lang="ro-RO" baseline="-25000" dirty="0">
                <a:latin typeface="Consolas" panose="020B0609020204030204" pitchFamily="49" charset="0"/>
              </a:rPr>
              <a:t>i</a:t>
            </a:r>
            <a:r>
              <a:rPr lang="ro-RO" dirty="0">
                <a:latin typeface="Consolas" panose="020B0609020204030204" pitchFamily="49" charset="0"/>
              </a:rPr>
              <a:t>=2 -&gt; se crează un T(i+1) și se continuă procesul de reuniune cu cei T(i+1) ce se află în heap.</a:t>
            </a:r>
          </a:p>
          <a:p>
            <a:endParaRPr lang="ro-RO" dirty="0">
              <a:latin typeface="Consolas" panose="020B0609020204030204" pitchFamily="49" charset="0"/>
            </a:endParaRPr>
          </a:p>
          <a:p>
            <a:r>
              <a:rPr lang="ro-RO" dirty="0">
                <a:latin typeface="Consolas" panose="020B0609020204030204" pitchFamily="49" charset="0"/>
              </a:rPr>
              <a:t>Inserarea unui nod este inserarea unui arbore T(0).</a:t>
            </a:r>
          </a:p>
          <a:p>
            <a:endParaRPr lang="ro-RO" dirty="0">
              <a:latin typeface="Consolas" panose="020B0609020204030204" pitchFamily="49" charset="0"/>
            </a:endParaRPr>
          </a:p>
          <a:p>
            <a:r>
              <a:rPr lang="ro-RO" b="1" u="sng" dirty="0">
                <a:latin typeface="Consolas" panose="020B0609020204030204" pitchFamily="49" charset="0"/>
              </a:rPr>
              <a:t>Ștergere minim:</a:t>
            </a:r>
            <a:r>
              <a:rPr lang="ro-RO" dirty="0">
                <a:latin typeface="Consolas" panose="020B0609020204030204" pitchFamily="49" charset="0"/>
              </a:rPr>
              <a:t> se compară rădăcinile arborilor și se elimină minimul, ștergere în urma căreia se formează niște arbori de grad mai mic; se realizează procesul de reuniune asemenea celui de inserare arbore.</a:t>
            </a:r>
          </a:p>
          <a:p>
            <a:endParaRPr lang="ro-RO" dirty="0">
              <a:latin typeface="Consolas" panose="020B0609020204030204" pitchFamily="49" charset="0"/>
            </a:endParaRPr>
          </a:p>
          <a:p>
            <a:r>
              <a:rPr lang="ro-RO" b="1" u="sng" dirty="0">
                <a:latin typeface="Consolas" panose="020B0609020204030204" pitchFamily="49" charset="0"/>
              </a:rPr>
              <a:t>Reuniunea a 2 heap-uri</a:t>
            </a:r>
            <a:r>
              <a:rPr lang="ro-RO" dirty="0">
                <a:latin typeface="Consolas" panose="020B0609020204030204" pitchFamily="49" charset="0"/>
              </a:rPr>
              <a:t>: se extrage fiecare arbore dintr-un heap și se inserează în celălalt heap.</a:t>
            </a:r>
          </a:p>
          <a:p>
            <a:endParaRPr lang="ro-RO" dirty="0">
              <a:latin typeface="Consolas" panose="020B0609020204030204" pitchFamily="49" charset="0"/>
            </a:endParaRPr>
          </a:p>
        </p:txBody>
      </p:sp>
    </p:spTree>
    <p:extLst>
      <p:ext uri="{BB962C8B-B14F-4D97-AF65-F5344CB8AC3E}">
        <p14:creationId xmlns:p14="http://schemas.microsoft.com/office/powerpoint/2010/main" val="210629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516-885D-F418-E031-F3E25EE25EC4}"/>
              </a:ext>
            </a:extLst>
          </p:cNvPr>
          <p:cNvSpPr>
            <a:spLocks noGrp="1"/>
          </p:cNvSpPr>
          <p:nvPr>
            <p:ph type="title"/>
          </p:nvPr>
        </p:nvSpPr>
        <p:spPr>
          <a:xfrm>
            <a:off x="685801" y="609601"/>
            <a:ext cx="10131425" cy="603380"/>
          </a:xfrm>
        </p:spPr>
        <p:txBody>
          <a:bodyPr>
            <a:normAutofit fontScale="90000"/>
          </a:bodyPr>
          <a:lstStyle/>
          <a:p>
            <a:r>
              <a:rPr lang="en-US" dirty="0" err="1">
                <a:latin typeface="Consolas" panose="020B0609020204030204" pitchFamily="49" charset="0"/>
              </a:rPr>
              <a:t>cuprins</a:t>
            </a:r>
            <a:endParaRPr lang="ro-RO" dirty="0">
              <a:latin typeface="Consolas" panose="020B0609020204030204" pitchFamily="49" charset="0"/>
            </a:endParaRPr>
          </a:p>
        </p:txBody>
      </p:sp>
      <p:sp>
        <p:nvSpPr>
          <p:cNvPr id="3" name="TextBox 2">
            <a:extLst>
              <a:ext uri="{FF2B5EF4-FFF2-40B4-BE49-F238E27FC236}">
                <a16:creationId xmlns:a16="http://schemas.microsoft.com/office/drawing/2014/main" id="{21C624DC-0281-61A2-2162-E6D2E78921CB}"/>
              </a:ext>
            </a:extLst>
          </p:cNvPr>
          <p:cNvSpPr txBox="1"/>
          <p:nvPr/>
        </p:nvSpPr>
        <p:spPr>
          <a:xfrm>
            <a:off x="1032387" y="2526890"/>
            <a:ext cx="5771536"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onsolas" panose="020B0609020204030204" pitchFamily="49" charset="0"/>
              </a:rPr>
              <a:t>Fibonacci Heap</a:t>
            </a:r>
          </a:p>
          <a:p>
            <a:pPr marL="285750" indent="-285750">
              <a:buFont typeface="Arial" panose="020B0604020202020204" pitchFamily="34" charset="0"/>
              <a:buChar char="•"/>
            </a:pPr>
            <a:endParaRPr lang="en-US" sz="2400" dirty="0">
              <a:latin typeface="Consolas" panose="020B0609020204030204" pitchFamily="49" charset="0"/>
            </a:endParaRPr>
          </a:p>
          <a:p>
            <a:pPr marL="285750" indent="-285750">
              <a:buFont typeface="Arial" panose="020B0604020202020204" pitchFamily="34" charset="0"/>
              <a:buChar char="•"/>
            </a:pPr>
            <a:r>
              <a:rPr lang="en-US" sz="2400" dirty="0">
                <a:latin typeface="Consolas" panose="020B0609020204030204" pitchFamily="49" charset="0"/>
              </a:rPr>
              <a:t>Leftist Heap</a:t>
            </a:r>
          </a:p>
          <a:p>
            <a:pPr marL="285750" indent="-285750">
              <a:buFont typeface="Arial" panose="020B0604020202020204" pitchFamily="34" charset="0"/>
              <a:buChar char="•"/>
            </a:pPr>
            <a:endParaRPr lang="en-US" sz="2400" dirty="0">
              <a:latin typeface="Consolas" panose="020B0609020204030204" pitchFamily="49" charset="0"/>
            </a:endParaRPr>
          </a:p>
          <a:p>
            <a:pPr marL="285750" indent="-285750">
              <a:buFont typeface="Arial" panose="020B0604020202020204" pitchFamily="34" charset="0"/>
              <a:buChar char="•"/>
            </a:pPr>
            <a:r>
              <a:rPr lang="en-US" sz="2400" dirty="0">
                <a:latin typeface="Consolas" panose="020B0609020204030204" pitchFamily="49" charset="0"/>
              </a:rPr>
              <a:t>2-3 heap</a:t>
            </a:r>
            <a:endParaRPr lang="ro-RO" sz="2400" dirty="0">
              <a:latin typeface="Consolas" panose="020B0609020204030204" pitchFamily="49" charset="0"/>
            </a:endParaRPr>
          </a:p>
        </p:txBody>
      </p:sp>
    </p:spTree>
    <p:extLst>
      <p:ext uri="{BB962C8B-B14F-4D97-AF65-F5344CB8AC3E}">
        <p14:creationId xmlns:p14="http://schemas.microsoft.com/office/powerpoint/2010/main" val="18608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3508-77A1-1825-E1B5-3AE9BEF13445}"/>
              </a:ext>
            </a:extLst>
          </p:cNvPr>
          <p:cNvSpPr>
            <a:spLocks noGrp="1"/>
          </p:cNvSpPr>
          <p:nvPr>
            <p:ph type="title"/>
          </p:nvPr>
        </p:nvSpPr>
        <p:spPr>
          <a:xfrm>
            <a:off x="685801" y="609600"/>
            <a:ext cx="10131425" cy="658761"/>
          </a:xfrm>
        </p:spPr>
        <p:txBody>
          <a:bodyPr>
            <a:normAutofit/>
          </a:bodyPr>
          <a:lstStyle/>
          <a:p>
            <a:r>
              <a:rPr lang="en-US" sz="3200" dirty="0">
                <a:latin typeface="Consolas" panose="020B0609020204030204" pitchFamily="49" charset="0"/>
              </a:rPr>
              <a:t>Fibonacci heap</a:t>
            </a:r>
            <a:endParaRPr lang="ro-RO" sz="3200" dirty="0">
              <a:latin typeface="Consolas" panose="020B0609020204030204" pitchFamily="49" charset="0"/>
            </a:endParaRPr>
          </a:p>
        </p:txBody>
      </p:sp>
      <p:sp>
        <p:nvSpPr>
          <p:cNvPr id="3" name="TextBox 2">
            <a:extLst>
              <a:ext uri="{FF2B5EF4-FFF2-40B4-BE49-F238E27FC236}">
                <a16:creationId xmlns:a16="http://schemas.microsoft.com/office/drawing/2014/main" id="{AC42A14E-725D-AEA3-2E22-0D4090492F09}"/>
              </a:ext>
            </a:extLst>
          </p:cNvPr>
          <p:cNvSpPr txBox="1"/>
          <p:nvPr/>
        </p:nvSpPr>
        <p:spPr>
          <a:xfrm>
            <a:off x="835742" y="2172929"/>
            <a:ext cx="6764593" cy="2246769"/>
          </a:xfrm>
          <a:prstGeom prst="rect">
            <a:avLst/>
          </a:prstGeom>
          <a:noFill/>
        </p:spPr>
        <p:txBody>
          <a:bodyPr wrap="square" rtlCol="0">
            <a:spAutoFit/>
          </a:bodyPr>
          <a:lstStyle/>
          <a:p>
            <a:r>
              <a:rPr lang="ro-RO" dirty="0">
                <a:latin typeface="Consolas" panose="020B0609020204030204" pitchFamily="49" charset="0"/>
              </a:rPr>
              <a:t>	</a:t>
            </a:r>
            <a:r>
              <a:rPr lang="en-US" sz="2000" dirty="0">
                <a:latin typeface="Consolas" panose="020B0609020204030204" pitchFamily="49" charset="0"/>
              </a:rPr>
              <a:t>Un Fibonacci heap </a:t>
            </a:r>
            <a:r>
              <a:rPr lang="en-US" sz="2000" dirty="0" err="1">
                <a:latin typeface="Consolas" panose="020B0609020204030204" pitchFamily="49" charset="0"/>
              </a:rPr>
              <a:t>este</a:t>
            </a:r>
            <a:r>
              <a:rPr lang="en-US" sz="2000" dirty="0">
                <a:latin typeface="Consolas" panose="020B0609020204030204" pitchFamily="49" charset="0"/>
              </a:rPr>
              <a:t> o </a:t>
            </a:r>
            <a:r>
              <a:rPr lang="en-US" sz="2000" dirty="0" err="1">
                <a:latin typeface="Consolas" panose="020B0609020204030204" pitchFamily="49" charset="0"/>
              </a:rPr>
              <a:t>structur</a:t>
            </a:r>
            <a:r>
              <a:rPr lang="ro-RO" sz="2000" dirty="0">
                <a:latin typeface="Consolas" panose="020B0609020204030204" pitchFamily="49" charset="0"/>
              </a:rPr>
              <a:t>ă de date formată dintr-o pădure de </a:t>
            </a:r>
            <a:r>
              <a:rPr lang="ro-RO" sz="2000">
                <a:latin typeface="Consolas" panose="020B0609020204030204" pitchFamily="49" charset="0"/>
              </a:rPr>
              <a:t>arbori ce </a:t>
            </a:r>
            <a:r>
              <a:rPr lang="ro-RO" sz="2000" dirty="0">
                <a:latin typeface="Consolas" panose="020B0609020204030204" pitchFamily="49" charset="0"/>
              </a:rPr>
              <a:t>respectă proprietatea de heap.</a:t>
            </a:r>
          </a:p>
          <a:p>
            <a:r>
              <a:rPr lang="ro-RO" sz="2000" dirty="0">
                <a:latin typeface="Consolas" panose="020B0609020204030204" pitchFamily="49" charset="0"/>
              </a:rPr>
              <a:t>	Operații:</a:t>
            </a:r>
          </a:p>
          <a:p>
            <a:pPr marL="285750" indent="-285750">
              <a:buFont typeface="Arial" panose="020B0604020202020204" pitchFamily="34" charset="0"/>
              <a:buChar char="•"/>
            </a:pPr>
            <a:r>
              <a:rPr lang="ro-RO" sz="2000" dirty="0">
                <a:latin typeface="Consolas" panose="020B0609020204030204" pitchFamily="49" charset="0"/>
              </a:rPr>
              <a:t>Inserare</a:t>
            </a:r>
          </a:p>
          <a:p>
            <a:pPr marL="285750" indent="-285750">
              <a:buFont typeface="Arial" panose="020B0604020202020204" pitchFamily="34" charset="0"/>
              <a:buChar char="•"/>
            </a:pPr>
            <a:r>
              <a:rPr lang="ro-RO" sz="2000" dirty="0">
                <a:latin typeface="Consolas" panose="020B0609020204030204" pitchFamily="49" charset="0"/>
              </a:rPr>
              <a:t>Reuniune</a:t>
            </a:r>
          </a:p>
          <a:p>
            <a:pPr marL="285750" indent="-285750">
              <a:buFont typeface="Arial" panose="020B0604020202020204" pitchFamily="34" charset="0"/>
              <a:buChar char="•"/>
            </a:pPr>
            <a:r>
              <a:rPr lang="ro-RO" sz="2000" dirty="0">
                <a:latin typeface="Consolas" panose="020B0609020204030204" pitchFamily="49" charset="0"/>
              </a:rPr>
              <a:t>Extragere minim </a:t>
            </a:r>
          </a:p>
        </p:txBody>
      </p:sp>
      <p:pic>
        <p:nvPicPr>
          <p:cNvPr id="4" name="Picture 3">
            <a:extLst>
              <a:ext uri="{FF2B5EF4-FFF2-40B4-BE49-F238E27FC236}">
                <a16:creationId xmlns:a16="http://schemas.microsoft.com/office/drawing/2014/main" id="{80762D4D-7DDE-A86A-F11F-761EBE0ECA7E}"/>
              </a:ext>
            </a:extLst>
          </p:cNvPr>
          <p:cNvPicPr>
            <a:picLocks noChangeAspect="1"/>
          </p:cNvPicPr>
          <p:nvPr/>
        </p:nvPicPr>
        <p:blipFill>
          <a:blip r:embed="rId2"/>
          <a:stretch>
            <a:fillRect/>
          </a:stretch>
        </p:blipFill>
        <p:spPr>
          <a:xfrm>
            <a:off x="4607195" y="2910348"/>
            <a:ext cx="6572082" cy="3436547"/>
          </a:xfrm>
          <a:prstGeom prst="rect">
            <a:avLst/>
          </a:prstGeom>
        </p:spPr>
      </p:pic>
    </p:spTree>
    <p:extLst>
      <p:ext uri="{BB962C8B-B14F-4D97-AF65-F5344CB8AC3E}">
        <p14:creationId xmlns:p14="http://schemas.microsoft.com/office/powerpoint/2010/main" val="52731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323C-745D-4080-7FEE-5AFBCF7E87A0}"/>
              </a:ext>
            </a:extLst>
          </p:cNvPr>
          <p:cNvSpPr>
            <a:spLocks noGrp="1"/>
          </p:cNvSpPr>
          <p:nvPr>
            <p:ph type="title"/>
          </p:nvPr>
        </p:nvSpPr>
        <p:spPr>
          <a:xfrm>
            <a:off x="685801" y="609601"/>
            <a:ext cx="10131425" cy="547396"/>
          </a:xfrm>
        </p:spPr>
        <p:txBody>
          <a:bodyPr>
            <a:normAutofit fontScale="90000"/>
          </a:bodyPr>
          <a:lstStyle/>
          <a:p>
            <a:r>
              <a:rPr lang="ro-RO" sz="3200" dirty="0">
                <a:latin typeface="Consolas" panose="020B0609020204030204" pitchFamily="49" charset="0"/>
              </a:rPr>
              <a:t>Fibonacci heap – Operații</a:t>
            </a:r>
          </a:p>
        </p:txBody>
      </p:sp>
      <p:pic>
        <p:nvPicPr>
          <p:cNvPr id="4" name="Picture 3">
            <a:extLst>
              <a:ext uri="{FF2B5EF4-FFF2-40B4-BE49-F238E27FC236}">
                <a16:creationId xmlns:a16="http://schemas.microsoft.com/office/drawing/2014/main" id="{DC3984D1-96AA-182C-31D1-CDB75BC8D8A1}"/>
              </a:ext>
            </a:extLst>
          </p:cNvPr>
          <p:cNvPicPr>
            <a:picLocks noChangeAspect="1"/>
          </p:cNvPicPr>
          <p:nvPr/>
        </p:nvPicPr>
        <p:blipFill>
          <a:blip r:embed="rId2"/>
          <a:stretch>
            <a:fillRect/>
          </a:stretch>
        </p:blipFill>
        <p:spPr>
          <a:xfrm>
            <a:off x="1210389" y="2307180"/>
            <a:ext cx="4101319" cy="4122244"/>
          </a:xfrm>
          <a:prstGeom prst="rect">
            <a:avLst/>
          </a:prstGeom>
        </p:spPr>
      </p:pic>
      <p:sp>
        <p:nvSpPr>
          <p:cNvPr id="5" name="TextBox 4">
            <a:extLst>
              <a:ext uri="{FF2B5EF4-FFF2-40B4-BE49-F238E27FC236}">
                <a16:creationId xmlns:a16="http://schemas.microsoft.com/office/drawing/2014/main" id="{9A5D42FB-1556-B7CF-2DC2-3B5B85A1BBC6}"/>
              </a:ext>
            </a:extLst>
          </p:cNvPr>
          <p:cNvSpPr txBox="1"/>
          <p:nvPr/>
        </p:nvSpPr>
        <p:spPr>
          <a:xfrm>
            <a:off x="998376" y="1660849"/>
            <a:ext cx="4525346" cy="646331"/>
          </a:xfrm>
          <a:prstGeom prst="rect">
            <a:avLst/>
          </a:prstGeom>
          <a:noFill/>
        </p:spPr>
        <p:txBody>
          <a:bodyPr wrap="square" rtlCol="0">
            <a:spAutoFit/>
          </a:bodyPr>
          <a:lstStyle/>
          <a:p>
            <a:r>
              <a:rPr lang="ro-RO" dirty="0">
                <a:latin typeface="Consolas" panose="020B0609020204030204" pitchFamily="49" charset="0"/>
              </a:rPr>
              <a:t>Inserare: se adaugă un nou nod la lista de rădăcini a heap-ului.</a:t>
            </a:r>
          </a:p>
        </p:txBody>
      </p:sp>
      <p:pic>
        <p:nvPicPr>
          <p:cNvPr id="6" name="Picture 5">
            <a:extLst>
              <a:ext uri="{FF2B5EF4-FFF2-40B4-BE49-F238E27FC236}">
                <a16:creationId xmlns:a16="http://schemas.microsoft.com/office/drawing/2014/main" id="{B4B96E06-CFB8-6D1E-6F7C-03EB193A7CB8}"/>
              </a:ext>
            </a:extLst>
          </p:cNvPr>
          <p:cNvPicPr>
            <a:picLocks noChangeAspect="1"/>
          </p:cNvPicPr>
          <p:nvPr/>
        </p:nvPicPr>
        <p:blipFill>
          <a:blip r:embed="rId3"/>
          <a:stretch>
            <a:fillRect/>
          </a:stretch>
        </p:blipFill>
        <p:spPr>
          <a:xfrm>
            <a:off x="6543091" y="2465800"/>
            <a:ext cx="4650532" cy="2325266"/>
          </a:xfrm>
          <a:prstGeom prst="rect">
            <a:avLst/>
          </a:prstGeom>
        </p:spPr>
      </p:pic>
      <p:sp>
        <p:nvSpPr>
          <p:cNvPr id="7" name="TextBox 6">
            <a:extLst>
              <a:ext uri="{FF2B5EF4-FFF2-40B4-BE49-F238E27FC236}">
                <a16:creationId xmlns:a16="http://schemas.microsoft.com/office/drawing/2014/main" id="{13C59CE7-F0CA-AE5E-6AD5-5F9FBFDA9420}"/>
              </a:ext>
            </a:extLst>
          </p:cNvPr>
          <p:cNvSpPr txBox="1"/>
          <p:nvPr/>
        </p:nvSpPr>
        <p:spPr>
          <a:xfrm>
            <a:off x="6630566" y="1660849"/>
            <a:ext cx="4475583" cy="923330"/>
          </a:xfrm>
          <a:prstGeom prst="rect">
            <a:avLst/>
          </a:prstGeom>
          <a:noFill/>
        </p:spPr>
        <p:txBody>
          <a:bodyPr wrap="square" rtlCol="0">
            <a:spAutoFit/>
          </a:bodyPr>
          <a:lstStyle/>
          <a:p>
            <a:r>
              <a:rPr lang="ro-RO" dirty="0">
                <a:latin typeface="Consolas" panose="020B0609020204030204" pitchFamily="49" charset="0"/>
              </a:rPr>
              <a:t>Reuniune: se concatenează listele rădăcinilor și se actualizează minimul.</a:t>
            </a:r>
          </a:p>
        </p:txBody>
      </p:sp>
    </p:spTree>
    <p:extLst>
      <p:ext uri="{BB962C8B-B14F-4D97-AF65-F5344CB8AC3E}">
        <p14:creationId xmlns:p14="http://schemas.microsoft.com/office/powerpoint/2010/main" val="40622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8FED-6F49-E429-8223-FC0D59F7FF01}"/>
              </a:ext>
            </a:extLst>
          </p:cNvPr>
          <p:cNvSpPr>
            <a:spLocks noGrp="1"/>
          </p:cNvSpPr>
          <p:nvPr>
            <p:ph type="title"/>
          </p:nvPr>
        </p:nvSpPr>
        <p:spPr>
          <a:xfrm>
            <a:off x="685801" y="609600"/>
            <a:ext cx="10131425" cy="556727"/>
          </a:xfrm>
        </p:spPr>
        <p:txBody>
          <a:bodyPr>
            <a:normAutofit fontScale="90000"/>
          </a:bodyPr>
          <a:lstStyle/>
          <a:p>
            <a:r>
              <a:rPr lang="ro-RO" sz="3200" dirty="0">
                <a:latin typeface="Consolas" panose="020B0609020204030204" pitchFamily="49" charset="0"/>
              </a:rPr>
              <a:t>Fibonacci heap – operații</a:t>
            </a:r>
          </a:p>
        </p:txBody>
      </p:sp>
      <p:sp>
        <p:nvSpPr>
          <p:cNvPr id="3" name="TextBox 2">
            <a:extLst>
              <a:ext uri="{FF2B5EF4-FFF2-40B4-BE49-F238E27FC236}">
                <a16:creationId xmlns:a16="http://schemas.microsoft.com/office/drawing/2014/main" id="{E07DD5A6-2621-3125-7FDB-DD242012343E}"/>
              </a:ext>
            </a:extLst>
          </p:cNvPr>
          <p:cNvSpPr txBox="1"/>
          <p:nvPr/>
        </p:nvSpPr>
        <p:spPr>
          <a:xfrm>
            <a:off x="923731" y="1520890"/>
            <a:ext cx="5362994" cy="2339102"/>
          </a:xfrm>
          <a:prstGeom prst="rect">
            <a:avLst/>
          </a:prstGeom>
          <a:noFill/>
        </p:spPr>
        <p:txBody>
          <a:bodyPr wrap="square" rtlCol="0">
            <a:spAutoFit/>
          </a:bodyPr>
          <a:lstStyle/>
          <a:p>
            <a:r>
              <a:rPr lang="ro-RO" dirty="0">
                <a:latin typeface="Consolas" panose="020B0609020204030204" pitchFamily="49" charset="0"/>
              </a:rPr>
              <a:t>	Extragere minim: se elimină minimul din heap, se concatenează subarborii rădăcinii eliminate, se face reuniunea arborilor pornind de la cei de grad cel mai mic, în ordine crescătoare, până când rămâne cel mult un arbore de fiecare grad și se actualizează minimul.</a:t>
            </a:r>
          </a:p>
          <a:p>
            <a:endParaRPr lang="ro-RO" sz="2000" dirty="0">
              <a:latin typeface="Consolas" panose="020B0609020204030204" pitchFamily="49" charset="0"/>
            </a:endParaRPr>
          </a:p>
        </p:txBody>
      </p:sp>
      <p:pic>
        <p:nvPicPr>
          <p:cNvPr id="4" name="Picture 3">
            <a:extLst>
              <a:ext uri="{FF2B5EF4-FFF2-40B4-BE49-F238E27FC236}">
                <a16:creationId xmlns:a16="http://schemas.microsoft.com/office/drawing/2014/main" id="{EA405EEE-500F-A2F9-ADE1-A5C5D1370E7A}"/>
              </a:ext>
            </a:extLst>
          </p:cNvPr>
          <p:cNvPicPr>
            <a:picLocks noChangeAspect="1"/>
          </p:cNvPicPr>
          <p:nvPr/>
        </p:nvPicPr>
        <p:blipFill>
          <a:blip r:embed="rId2"/>
          <a:stretch>
            <a:fillRect/>
          </a:stretch>
        </p:blipFill>
        <p:spPr>
          <a:xfrm>
            <a:off x="644719" y="4050242"/>
            <a:ext cx="4920424" cy="2292850"/>
          </a:xfrm>
          <a:prstGeom prst="rect">
            <a:avLst/>
          </a:prstGeom>
        </p:spPr>
      </p:pic>
      <p:pic>
        <p:nvPicPr>
          <p:cNvPr id="5" name="Picture 4">
            <a:extLst>
              <a:ext uri="{FF2B5EF4-FFF2-40B4-BE49-F238E27FC236}">
                <a16:creationId xmlns:a16="http://schemas.microsoft.com/office/drawing/2014/main" id="{9399999A-8A81-74EF-4412-E9C2333CB007}"/>
              </a:ext>
            </a:extLst>
          </p:cNvPr>
          <p:cNvPicPr>
            <a:picLocks noChangeAspect="1"/>
          </p:cNvPicPr>
          <p:nvPr/>
        </p:nvPicPr>
        <p:blipFill>
          <a:blip r:embed="rId3"/>
          <a:stretch>
            <a:fillRect/>
          </a:stretch>
        </p:blipFill>
        <p:spPr>
          <a:xfrm>
            <a:off x="6500248" y="4264090"/>
            <a:ext cx="4920421" cy="2292850"/>
          </a:xfrm>
          <a:prstGeom prst="rect">
            <a:avLst/>
          </a:prstGeom>
        </p:spPr>
      </p:pic>
      <p:sp>
        <p:nvSpPr>
          <p:cNvPr id="6" name="Arrow: Right 5">
            <a:extLst>
              <a:ext uri="{FF2B5EF4-FFF2-40B4-BE49-F238E27FC236}">
                <a16:creationId xmlns:a16="http://schemas.microsoft.com/office/drawing/2014/main" id="{6D14ED53-2E8C-4D30-F29B-8825B9D8086A}"/>
              </a:ext>
            </a:extLst>
          </p:cNvPr>
          <p:cNvSpPr/>
          <p:nvPr/>
        </p:nvSpPr>
        <p:spPr>
          <a:xfrm rot="16200000">
            <a:off x="8775495" y="4162209"/>
            <a:ext cx="508058" cy="284123"/>
          </a:xfrm>
          <a:prstGeom prst="rightArrow">
            <a:avLst/>
          </a:prstGeom>
          <a:solidFill>
            <a:srgbClr val="00B0F0"/>
          </a:solidFill>
          <a:ln>
            <a:solidFill>
              <a:schemeClr val="tx1">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ro-RO" dirty="0"/>
          </a:p>
        </p:txBody>
      </p:sp>
      <p:sp>
        <p:nvSpPr>
          <p:cNvPr id="7" name="Arrow: Right 6">
            <a:extLst>
              <a:ext uri="{FF2B5EF4-FFF2-40B4-BE49-F238E27FC236}">
                <a16:creationId xmlns:a16="http://schemas.microsoft.com/office/drawing/2014/main" id="{0D9D65D7-8845-B152-BD63-4A00DDDFA264}"/>
              </a:ext>
            </a:extLst>
          </p:cNvPr>
          <p:cNvSpPr/>
          <p:nvPr/>
        </p:nvSpPr>
        <p:spPr>
          <a:xfrm>
            <a:off x="5778666" y="5109053"/>
            <a:ext cx="508058" cy="284123"/>
          </a:xfrm>
          <a:prstGeom prst="rightArrow">
            <a:avLst/>
          </a:prstGeom>
          <a:solidFill>
            <a:srgbClr val="00B0F0"/>
          </a:solidFill>
          <a:ln>
            <a:solidFill>
              <a:schemeClr val="tx1">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ro-RO"/>
          </a:p>
        </p:txBody>
      </p:sp>
      <p:pic>
        <p:nvPicPr>
          <p:cNvPr id="8" name="Picture 7">
            <a:extLst>
              <a:ext uri="{FF2B5EF4-FFF2-40B4-BE49-F238E27FC236}">
                <a16:creationId xmlns:a16="http://schemas.microsoft.com/office/drawing/2014/main" id="{5315CBA5-39F4-E269-E8A4-93804615BA30}"/>
              </a:ext>
            </a:extLst>
          </p:cNvPr>
          <p:cNvPicPr>
            <a:picLocks noChangeAspect="1"/>
          </p:cNvPicPr>
          <p:nvPr/>
        </p:nvPicPr>
        <p:blipFill>
          <a:blip r:embed="rId4"/>
          <a:stretch>
            <a:fillRect/>
          </a:stretch>
        </p:blipFill>
        <p:spPr>
          <a:xfrm>
            <a:off x="6932951" y="1464832"/>
            <a:ext cx="3909022" cy="2799258"/>
          </a:xfrm>
          <a:prstGeom prst="rect">
            <a:avLst/>
          </a:prstGeom>
        </p:spPr>
      </p:pic>
    </p:spTree>
    <p:extLst>
      <p:ext uri="{BB962C8B-B14F-4D97-AF65-F5344CB8AC3E}">
        <p14:creationId xmlns:p14="http://schemas.microsoft.com/office/powerpoint/2010/main" val="228362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D038-5665-ACD0-1918-319E7CA37B53}"/>
              </a:ext>
            </a:extLst>
          </p:cNvPr>
          <p:cNvSpPr>
            <a:spLocks noGrp="1"/>
          </p:cNvSpPr>
          <p:nvPr>
            <p:ph type="title"/>
          </p:nvPr>
        </p:nvSpPr>
        <p:spPr>
          <a:xfrm>
            <a:off x="685801" y="609601"/>
            <a:ext cx="10131425" cy="734008"/>
          </a:xfrm>
        </p:spPr>
        <p:txBody>
          <a:bodyPr>
            <a:normAutofit/>
          </a:bodyPr>
          <a:lstStyle/>
          <a:p>
            <a:r>
              <a:rPr lang="ro-RO" sz="3200" dirty="0">
                <a:latin typeface="Consolas" panose="020B0609020204030204" pitchFamily="49" charset="0"/>
              </a:rPr>
              <a:t>Leftist heap</a:t>
            </a:r>
          </a:p>
        </p:txBody>
      </p:sp>
      <p:sp>
        <p:nvSpPr>
          <p:cNvPr id="3" name="TextBox 2">
            <a:extLst>
              <a:ext uri="{FF2B5EF4-FFF2-40B4-BE49-F238E27FC236}">
                <a16:creationId xmlns:a16="http://schemas.microsoft.com/office/drawing/2014/main" id="{1E719451-30EA-96D1-D3A4-AEE3AA780290}"/>
              </a:ext>
            </a:extLst>
          </p:cNvPr>
          <p:cNvSpPr txBox="1"/>
          <p:nvPr/>
        </p:nvSpPr>
        <p:spPr>
          <a:xfrm>
            <a:off x="746449" y="2024743"/>
            <a:ext cx="6046237" cy="3416320"/>
          </a:xfrm>
          <a:prstGeom prst="rect">
            <a:avLst/>
          </a:prstGeom>
          <a:noFill/>
        </p:spPr>
        <p:txBody>
          <a:bodyPr wrap="square" rtlCol="0">
            <a:spAutoFit/>
          </a:bodyPr>
          <a:lstStyle/>
          <a:p>
            <a:r>
              <a:rPr lang="ro-RO" dirty="0">
                <a:latin typeface="Consolas" panose="020B0609020204030204" pitchFamily="49" charset="0"/>
              </a:rPr>
              <a:t>	Un leftist heap este o structură de date formată dintr-un arbore binar ce cu proprietatea de heap.</a:t>
            </a:r>
          </a:p>
          <a:p>
            <a:r>
              <a:rPr lang="ro-RO" dirty="0">
                <a:latin typeface="Consolas" panose="020B0609020204030204" pitchFamily="49" charset="0"/>
              </a:rPr>
              <a:t>	Proprietatea unui leftist tree: distanța până la un nod nul în subarborele stâng este mai mare sau egală cu distanța până la un nod nul din subarborele drept.</a:t>
            </a:r>
          </a:p>
          <a:p>
            <a:r>
              <a:rPr lang="ro-RO" dirty="0">
                <a:latin typeface="Consolas" panose="020B0609020204030204" pitchFamily="49" charset="0"/>
              </a:rPr>
              <a:t>	Operații:</a:t>
            </a:r>
          </a:p>
          <a:p>
            <a:pPr marL="285750" indent="-285750">
              <a:buFont typeface="Arial" panose="020B0604020202020204" pitchFamily="34" charset="0"/>
              <a:buChar char="•"/>
            </a:pPr>
            <a:r>
              <a:rPr lang="ro-RO" dirty="0">
                <a:latin typeface="Consolas" panose="020B0609020204030204" pitchFamily="49" charset="0"/>
              </a:rPr>
              <a:t>Reuniune</a:t>
            </a:r>
          </a:p>
          <a:p>
            <a:pPr marL="285750" indent="-285750">
              <a:buFont typeface="Arial" panose="020B0604020202020204" pitchFamily="34" charset="0"/>
              <a:buChar char="•"/>
            </a:pPr>
            <a:r>
              <a:rPr lang="ro-RO" dirty="0">
                <a:latin typeface="Consolas" panose="020B0609020204030204" pitchFamily="49" charset="0"/>
              </a:rPr>
              <a:t>Inserare</a:t>
            </a:r>
          </a:p>
          <a:p>
            <a:pPr marL="285750" indent="-285750">
              <a:buFont typeface="Arial" panose="020B0604020202020204" pitchFamily="34" charset="0"/>
              <a:buChar char="•"/>
            </a:pPr>
            <a:r>
              <a:rPr lang="ro-RO" dirty="0">
                <a:latin typeface="Consolas" panose="020B0609020204030204" pitchFamily="49" charset="0"/>
              </a:rPr>
              <a:t>Extragere minim</a:t>
            </a:r>
          </a:p>
          <a:p>
            <a:pPr marL="285750" indent="-285750">
              <a:buFont typeface="Arial" panose="020B0604020202020204" pitchFamily="34" charset="0"/>
              <a:buChar char="•"/>
            </a:pPr>
            <a:endParaRPr lang="ro-RO" dirty="0">
              <a:latin typeface="Consolas" panose="020B0609020204030204" pitchFamily="49" charset="0"/>
            </a:endParaRPr>
          </a:p>
        </p:txBody>
      </p:sp>
      <p:pic>
        <p:nvPicPr>
          <p:cNvPr id="4" name="Picture 3">
            <a:extLst>
              <a:ext uri="{FF2B5EF4-FFF2-40B4-BE49-F238E27FC236}">
                <a16:creationId xmlns:a16="http://schemas.microsoft.com/office/drawing/2014/main" id="{A2D41D64-D5E4-D4DB-9BA6-A4975A108B46}"/>
              </a:ext>
            </a:extLst>
          </p:cNvPr>
          <p:cNvPicPr>
            <a:picLocks noChangeAspect="1"/>
          </p:cNvPicPr>
          <p:nvPr/>
        </p:nvPicPr>
        <p:blipFill>
          <a:blip r:embed="rId2"/>
          <a:stretch>
            <a:fillRect/>
          </a:stretch>
        </p:blipFill>
        <p:spPr>
          <a:xfrm>
            <a:off x="6876175" y="2219906"/>
            <a:ext cx="5007915" cy="3642120"/>
          </a:xfrm>
          <a:prstGeom prst="rect">
            <a:avLst/>
          </a:prstGeom>
        </p:spPr>
      </p:pic>
    </p:spTree>
    <p:extLst>
      <p:ext uri="{BB962C8B-B14F-4D97-AF65-F5344CB8AC3E}">
        <p14:creationId xmlns:p14="http://schemas.microsoft.com/office/powerpoint/2010/main" val="144645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F315-F8F4-A011-F42C-1C11147B7E2F}"/>
              </a:ext>
            </a:extLst>
          </p:cNvPr>
          <p:cNvSpPr>
            <a:spLocks noGrp="1"/>
          </p:cNvSpPr>
          <p:nvPr>
            <p:ph type="title"/>
          </p:nvPr>
        </p:nvSpPr>
        <p:spPr>
          <a:xfrm>
            <a:off x="685801" y="609601"/>
            <a:ext cx="10131425" cy="603380"/>
          </a:xfrm>
        </p:spPr>
        <p:txBody>
          <a:bodyPr>
            <a:normAutofit/>
          </a:bodyPr>
          <a:lstStyle/>
          <a:p>
            <a:r>
              <a:rPr lang="ro-RO" sz="3200" dirty="0">
                <a:latin typeface="Consolas" panose="020B0609020204030204" pitchFamily="49" charset="0"/>
              </a:rPr>
              <a:t>Leftist heap – operații</a:t>
            </a:r>
          </a:p>
        </p:txBody>
      </p:sp>
      <p:pic>
        <p:nvPicPr>
          <p:cNvPr id="4" name="Picture 3">
            <a:extLst>
              <a:ext uri="{FF2B5EF4-FFF2-40B4-BE49-F238E27FC236}">
                <a16:creationId xmlns:a16="http://schemas.microsoft.com/office/drawing/2014/main" id="{E6651A5C-BFD0-8643-3405-EE08BC6948DD}"/>
              </a:ext>
            </a:extLst>
          </p:cNvPr>
          <p:cNvPicPr>
            <a:picLocks noChangeAspect="1"/>
          </p:cNvPicPr>
          <p:nvPr/>
        </p:nvPicPr>
        <p:blipFill>
          <a:blip r:embed="rId2"/>
          <a:stretch>
            <a:fillRect/>
          </a:stretch>
        </p:blipFill>
        <p:spPr>
          <a:xfrm>
            <a:off x="6399925" y="2105317"/>
            <a:ext cx="5238396" cy="3804730"/>
          </a:xfrm>
          <a:prstGeom prst="rect">
            <a:avLst/>
          </a:prstGeom>
        </p:spPr>
      </p:pic>
      <p:sp>
        <p:nvSpPr>
          <p:cNvPr id="5" name="TextBox 4">
            <a:extLst>
              <a:ext uri="{FF2B5EF4-FFF2-40B4-BE49-F238E27FC236}">
                <a16:creationId xmlns:a16="http://schemas.microsoft.com/office/drawing/2014/main" id="{20F64FA5-3066-E394-4785-F66EC50415F0}"/>
              </a:ext>
            </a:extLst>
          </p:cNvPr>
          <p:cNvSpPr txBox="1"/>
          <p:nvPr/>
        </p:nvSpPr>
        <p:spPr>
          <a:xfrm>
            <a:off x="553679" y="1922106"/>
            <a:ext cx="5401549" cy="3693319"/>
          </a:xfrm>
          <a:prstGeom prst="rect">
            <a:avLst/>
          </a:prstGeom>
          <a:noFill/>
        </p:spPr>
        <p:txBody>
          <a:bodyPr wrap="square" rtlCol="0">
            <a:spAutoFit/>
          </a:bodyPr>
          <a:lstStyle/>
          <a:p>
            <a:r>
              <a:rPr lang="ro-RO" dirty="0">
                <a:latin typeface="Consolas" panose="020B0609020204030204" pitchFamily="49" charset="0"/>
              </a:rPr>
              <a:t>	Reuniunea: este o operație realizată în mod recursiv.</a:t>
            </a:r>
          </a:p>
          <a:p>
            <a:r>
              <a:rPr lang="ro-RO" dirty="0">
                <a:latin typeface="Consolas" panose="020B0609020204030204" pitchFamily="49" charset="0"/>
              </a:rPr>
              <a:t>	Se compară rădăcinile celor 2 heap-uri și se face reuniunea dintre heap-ul cu valoarea rădăcinii mai mare și subarborele drept al celuilalt heap.</a:t>
            </a:r>
          </a:p>
          <a:p>
            <a:r>
              <a:rPr lang="ro-RO" dirty="0">
                <a:latin typeface="Consolas" panose="020B0609020204030204" pitchFamily="49" charset="0"/>
              </a:rPr>
              <a:t>	Se continuă împărțirea până când unul dintre arbori care se reunesc este nul.</a:t>
            </a:r>
          </a:p>
          <a:p>
            <a:r>
              <a:rPr lang="ro-RO" dirty="0">
                <a:latin typeface="Consolas" panose="020B0609020204030204" pitchFamily="49" charset="0"/>
              </a:rPr>
              <a:t>	După ce subarborii au fost reuniți, se compară distanța până la un nod nul în cei doi subarbori ai rădăcinii, iar cel cu distanța mai mare este mutat în stânga.</a:t>
            </a:r>
          </a:p>
        </p:txBody>
      </p:sp>
    </p:spTree>
    <p:extLst>
      <p:ext uri="{BB962C8B-B14F-4D97-AF65-F5344CB8AC3E}">
        <p14:creationId xmlns:p14="http://schemas.microsoft.com/office/powerpoint/2010/main" val="55660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4FDA-0040-68F9-E2F5-22A94407F3EC}"/>
              </a:ext>
            </a:extLst>
          </p:cNvPr>
          <p:cNvSpPr>
            <a:spLocks noGrp="1"/>
          </p:cNvSpPr>
          <p:nvPr>
            <p:ph type="title"/>
          </p:nvPr>
        </p:nvSpPr>
        <p:spPr>
          <a:xfrm>
            <a:off x="685801" y="609601"/>
            <a:ext cx="10131425" cy="603379"/>
          </a:xfrm>
        </p:spPr>
        <p:txBody>
          <a:bodyPr>
            <a:normAutofit/>
          </a:bodyPr>
          <a:lstStyle/>
          <a:p>
            <a:r>
              <a:rPr lang="ro-RO" sz="3200" dirty="0">
                <a:latin typeface="Consolas" panose="020B0609020204030204" pitchFamily="49" charset="0"/>
              </a:rPr>
              <a:t>Leftist heap – operații</a:t>
            </a:r>
          </a:p>
        </p:txBody>
      </p:sp>
      <p:sp>
        <p:nvSpPr>
          <p:cNvPr id="3" name="TextBox 2">
            <a:extLst>
              <a:ext uri="{FF2B5EF4-FFF2-40B4-BE49-F238E27FC236}">
                <a16:creationId xmlns:a16="http://schemas.microsoft.com/office/drawing/2014/main" id="{696EC32D-C5D3-5A9A-E585-0EFF1C7EF63B}"/>
              </a:ext>
            </a:extLst>
          </p:cNvPr>
          <p:cNvSpPr txBox="1"/>
          <p:nvPr/>
        </p:nvSpPr>
        <p:spPr>
          <a:xfrm>
            <a:off x="858416" y="1996751"/>
            <a:ext cx="4702629" cy="923330"/>
          </a:xfrm>
          <a:prstGeom prst="rect">
            <a:avLst/>
          </a:prstGeom>
          <a:noFill/>
        </p:spPr>
        <p:txBody>
          <a:bodyPr wrap="square" rtlCol="0">
            <a:spAutoFit/>
          </a:bodyPr>
          <a:lstStyle/>
          <a:p>
            <a:r>
              <a:rPr lang="ro-RO" dirty="0">
                <a:latin typeface="Consolas" panose="020B0609020204030204" pitchFamily="49" charset="0"/>
              </a:rPr>
              <a:t>Inserare: se crează un nou heap cu un singur nod și se efectuează operația de reuniune.</a:t>
            </a:r>
          </a:p>
        </p:txBody>
      </p:sp>
      <p:pic>
        <p:nvPicPr>
          <p:cNvPr id="9" name="Picture 8">
            <a:extLst>
              <a:ext uri="{FF2B5EF4-FFF2-40B4-BE49-F238E27FC236}">
                <a16:creationId xmlns:a16="http://schemas.microsoft.com/office/drawing/2014/main" id="{350C93F3-4BF1-690D-2FFA-EF154610F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23" y="2979298"/>
            <a:ext cx="4573157" cy="1991388"/>
          </a:xfrm>
          <a:prstGeom prst="rect">
            <a:avLst/>
          </a:prstGeom>
        </p:spPr>
      </p:pic>
      <p:sp>
        <p:nvSpPr>
          <p:cNvPr id="11" name="Arrow: Right 10">
            <a:extLst>
              <a:ext uri="{FF2B5EF4-FFF2-40B4-BE49-F238E27FC236}">
                <a16:creationId xmlns:a16="http://schemas.microsoft.com/office/drawing/2014/main" id="{5A006F97-C8F0-689E-17E8-D845FB101895}"/>
              </a:ext>
            </a:extLst>
          </p:cNvPr>
          <p:cNvSpPr/>
          <p:nvPr/>
        </p:nvSpPr>
        <p:spPr>
          <a:xfrm>
            <a:off x="2713105" y="3774060"/>
            <a:ext cx="508058" cy="284123"/>
          </a:xfrm>
          <a:prstGeom prst="rightArrow">
            <a:avLst/>
          </a:prstGeom>
          <a:solidFill>
            <a:srgbClr val="00B0F0"/>
          </a:solidFill>
          <a:ln>
            <a:solidFill>
              <a:schemeClr val="tx1">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ro-RO" dirty="0"/>
          </a:p>
        </p:txBody>
      </p:sp>
      <p:sp>
        <p:nvSpPr>
          <p:cNvPr id="4" name="TextBox 3">
            <a:extLst>
              <a:ext uri="{FF2B5EF4-FFF2-40B4-BE49-F238E27FC236}">
                <a16:creationId xmlns:a16="http://schemas.microsoft.com/office/drawing/2014/main" id="{948113AE-4CDE-C518-C260-27B3680CF0A1}"/>
              </a:ext>
            </a:extLst>
          </p:cNvPr>
          <p:cNvSpPr txBox="1"/>
          <p:nvPr/>
        </p:nvSpPr>
        <p:spPr>
          <a:xfrm>
            <a:off x="6946490" y="1996751"/>
            <a:ext cx="4702629" cy="923330"/>
          </a:xfrm>
          <a:prstGeom prst="rect">
            <a:avLst/>
          </a:prstGeom>
          <a:noFill/>
        </p:spPr>
        <p:txBody>
          <a:bodyPr wrap="square" rtlCol="0">
            <a:spAutoFit/>
          </a:bodyPr>
          <a:lstStyle/>
          <a:p>
            <a:r>
              <a:rPr lang="en-US" dirty="0" err="1">
                <a:latin typeface="Consolas" panose="020B0609020204030204" pitchFamily="49" charset="0"/>
              </a:rPr>
              <a:t>Extragere</a:t>
            </a:r>
            <a:r>
              <a:rPr lang="en-US" dirty="0">
                <a:latin typeface="Consolas" panose="020B0609020204030204" pitchFamily="49" charset="0"/>
              </a:rPr>
              <a:t> minim: se </a:t>
            </a:r>
            <a:r>
              <a:rPr lang="en-US" dirty="0" err="1">
                <a:latin typeface="Consolas" panose="020B0609020204030204" pitchFamily="49" charset="0"/>
              </a:rPr>
              <a:t>elimin</a:t>
            </a:r>
            <a:r>
              <a:rPr lang="ro-RO" dirty="0">
                <a:latin typeface="Consolas" panose="020B0609020204030204" pitchFamily="49" charset="0"/>
              </a:rPr>
              <a:t>ă rădăcina heap-ului și se realizează reuniunea celor 2 subarbori.</a:t>
            </a:r>
          </a:p>
        </p:txBody>
      </p:sp>
      <p:pic>
        <p:nvPicPr>
          <p:cNvPr id="8" name="Picture 7">
            <a:extLst>
              <a:ext uri="{FF2B5EF4-FFF2-40B4-BE49-F238E27FC236}">
                <a16:creationId xmlns:a16="http://schemas.microsoft.com/office/drawing/2014/main" id="{9CB419BA-A6E6-60F0-B146-3E5703477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44" y="3087051"/>
            <a:ext cx="6655839" cy="1942265"/>
          </a:xfrm>
          <a:prstGeom prst="rect">
            <a:avLst/>
          </a:prstGeom>
        </p:spPr>
      </p:pic>
      <p:sp>
        <p:nvSpPr>
          <p:cNvPr id="10" name="Arrow: Right 9">
            <a:extLst>
              <a:ext uri="{FF2B5EF4-FFF2-40B4-BE49-F238E27FC236}">
                <a16:creationId xmlns:a16="http://schemas.microsoft.com/office/drawing/2014/main" id="{734425BC-CDE6-E22F-C0E8-CC9376273622}"/>
              </a:ext>
            </a:extLst>
          </p:cNvPr>
          <p:cNvSpPr/>
          <p:nvPr/>
        </p:nvSpPr>
        <p:spPr>
          <a:xfrm>
            <a:off x="9902890" y="3858726"/>
            <a:ext cx="508058" cy="284123"/>
          </a:xfrm>
          <a:prstGeom prst="rightArrow">
            <a:avLst/>
          </a:prstGeom>
          <a:solidFill>
            <a:srgbClr val="00B0F0"/>
          </a:solidFill>
          <a:ln>
            <a:solidFill>
              <a:schemeClr val="tx1">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ro-RO" dirty="0"/>
          </a:p>
        </p:txBody>
      </p:sp>
      <p:sp>
        <p:nvSpPr>
          <p:cNvPr id="12" name="Arrow: Right 11">
            <a:extLst>
              <a:ext uri="{FF2B5EF4-FFF2-40B4-BE49-F238E27FC236}">
                <a16:creationId xmlns:a16="http://schemas.microsoft.com/office/drawing/2014/main" id="{867FF233-1862-E1FD-EE7F-67828F469EE6}"/>
              </a:ext>
            </a:extLst>
          </p:cNvPr>
          <p:cNvSpPr/>
          <p:nvPr/>
        </p:nvSpPr>
        <p:spPr>
          <a:xfrm>
            <a:off x="7304924" y="3858726"/>
            <a:ext cx="508058" cy="284123"/>
          </a:xfrm>
          <a:prstGeom prst="rightArrow">
            <a:avLst/>
          </a:prstGeom>
          <a:solidFill>
            <a:srgbClr val="00B0F0"/>
          </a:solidFill>
          <a:ln>
            <a:solidFill>
              <a:schemeClr val="tx1">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ro-RO" dirty="0"/>
          </a:p>
        </p:txBody>
      </p:sp>
    </p:spTree>
    <p:extLst>
      <p:ext uri="{BB962C8B-B14F-4D97-AF65-F5344CB8AC3E}">
        <p14:creationId xmlns:p14="http://schemas.microsoft.com/office/powerpoint/2010/main" val="189546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2C1A-9D40-9325-E377-B25E519A80DE}"/>
              </a:ext>
            </a:extLst>
          </p:cNvPr>
          <p:cNvSpPr>
            <a:spLocks noGrp="1"/>
          </p:cNvSpPr>
          <p:nvPr>
            <p:ph type="title"/>
          </p:nvPr>
        </p:nvSpPr>
        <p:spPr>
          <a:xfrm>
            <a:off x="685801" y="609601"/>
            <a:ext cx="10131425" cy="556726"/>
          </a:xfrm>
        </p:spPr>
        <p:txBody>
          <a:bodyPr>
            <a:normAutofit fontScale="90000"/>
          </a:bodyPr>
          <a:lstStyle/>
          <a:p>
            <a:r>
              <a:rPr lang="ro-RO" sz="3200" dirty="0">
                <a:latin typeface="Consolas" panose="020B0609020204030204" pitchFamily="49" charset="0"/>
              </a:rPr>
              <a:t>2-3 Heap</a:t>
            </a:r>
          </a:p>
        </p:txBody>
      </p:sp>
      <p:sp>
        <p:nvSpPr>
          <p:cNvPr id="3" name="TextBox 2">
            <a:extLst>
              <a:ext uri="{FF2B5EF4-FFF2-40B4-BE49-F238E27FC236}">
                <a16:creationId xmlns:a16="http://schemas.microsoft.com/office/drawing/2014/main" id="{C2C6835F-C1E4-83CA-9E9F-9FBBAA2B37D8}"/>
              </a:ext>
            </a:extLst>
          </p:cNvPr>
          <p:cNvSpPr txBox="1"/>
          <p:nvPr/>
        </p:nvSpPr>
        <p:spPr>
          <a:xfrm>
            <a:off x="685800" y="1941095"/>
            <a:ext cx="6209521" cy="3416320"/>
          </a:xfrm>
          <a:prstGeom prst="rect">
            <a:avLst/>
          </a:prstGeom>
          <a:noFill/>
        </p:spPr>
        <p:txBody>
          <a:bodyPr wrap="square" rtlCol="0">
            <a:spAutoFit/>
          </a:bodyPr>
          <a:lstStyle/>
          <a:p>
            <a:r>
              <a:rPr lang="en-US" dirty="0"/>
              <a:t>	</a:t>
            </a:r>
            <a:r>
              <a:rPr lang="en-US" dirty="0">
                <a:latin typeface="Consolas" panose="020B0609020204030204" pitchFamily="49" charset="0"/>
              </a:rPr>
              <a:t>Un 2-3 heap </a:t>
            </a:r>
            <a:r>
              <a:rPr lang="en-US" dirty="0" err="1">
                <a:latin typeface="Consolas" panose="020B0609020204030204" pitchFamily="49" charset="0"/>
              </a:rPr>
              <a:t>este</a:t>
            </a:r>
            <a:r>
              <a:rPr lang="en-US" dirty="0">
                <a:latin typeface="Consolas" panose="020B0609020204030204" pitchFamily="49" charset="0"/>
              </a:rPr>
              <a:t> o varia</a:t>
            </a:r>
            <a:r>
              <a:rPr lang="ro-RO" dirty="0">
                <a:latin typeface="Consolas" panose="020B0609020204030204" pitchFamily="49" charset="0"/>
              </a:rPr>
              <a:t>ție de </a:t>
            </a:r>
            <a:r>
              <a:rPr lang="en-US" dirty="0">
                <a:latin typeface="Consolas" panose="020B0609020204030204" pitchFamily="49" charset="0"/>
              </a:rPr>
              <a:t>Fibonacci </a:t>
            </a:r>
            <a:r>
              <a:rPr lang="ro-RO" dirty="0">
                <a:latin typeface="Consolas" panose="020B0609020204030204" pitchFamily="49" charset="0"/>
              </a:rPr>
              <a:t>heap</a:t>
            </a:r>
            <a:r>
              <a:rPr lang="en-US" dirty="0">
                <a:latin typeface="Consolas" panose="020B0609020204030204" pitchFamily="49" charset="0"/>
              </a:rPr>
              <a:t>, </a:t>
            </a:r>
            <a:r>
              <a:rPr lang="en-US" dirty="0" err="1">
                <a:latin typeface="Consolas" panose="020B0609020204030204" pitchFamily="49" charset="0"/>
              </a:rPr>
              <a:t>ce</a:t>
            </a:r>
            <a:r>
              <a:rPr lang="en-US" dirty="0">
                <a:latin typeface="Consolas" panose="020B0609020204030204" pitchFamily="49" charset="0"/>
              </a:rPr>
              <a:t> are o </a:t>
            </a:r>
            <a:r>
              <a:rPr lang="en-US" dirty="0" err="1">
                <a:latin typeface="Consolas" panose="020B0609020204030204" pitchFamily="49" charset="0"/>
              </a:rPr>
              <a:t>reprezentare</a:t>
            </a:r>
            <a:r>
              <a:rPr lang="en-US" dirty="0">
                <a:latin typeface="Consolas" panose="020B0609020204030204" pitchFamily="49" charset="0"/>
              </a:rPr>
              <a:t> sub forma </a:t>
            </a:r>
            <a:r>
              <a:rPr lang="en-US" dirty="0" err="1">
                <a:latin typeface="Consolas" panose="020B0609020204030204" pitchFamily="49" charset="0"/>
              </a:rPr>
              <a:t>unui</a:t>
            </a:r>
            <a:r>
              <a:rPr lang="en-US" dirty="0">
                <a:latin typeface="Consolas" panose="020B0609020204030204" pitchFamily="49" charset="0"/>
              </a:rPr>
              <a:t> </a:t>
            </a:r>
            <a:r>
              <a:rPr lang="en-US" dirty="0" err="1">
                <a:latin typeface="Consolas" panose="020B0609020204030204" pitchFamily="49" charset="0"/>
              </a:rPr>
              <a:t>polinom</a:t>
            </a:r>
            <a:r>
              <a:rPr lang="en-US" dirty="0">
                <a:latin typeface="Consolas" panose="020B0609020204030204" pitchFamily="49" charset="0"/>
              </a:rPr>
              <a:t> </a:t>
            </a:r>
          </a:p>
          <a:p>
            <a:r>
              <a:rPr lang="en-US" dirty="0">
                <a:latin typeface="Consolas" panose="020B0609020204030204" pitchFamily="49" charset="0"/>
              </a:rPr>
              <a:t>P = a</a:t>
            </a:r>
            <a:r>
              <a:rPr lang="en-US" baseline="-25000" dirty="0">
                <a:latin typeface="Consolas" panose="020B0609020204030204" pitchFamily="49" charset="0"/>
              </a:rPr>
              <a:t>k-1</a:t>
            </a:r>
            <a:r>
              <a:rPr lang="en-US" dirty="0">
                <a:latin typeface="Consolas" panose="020B0609020204030204" pitchFamily="49" charset="0"/>
              </a:rPr>
              <a:t>T(k-1)+ … + a</a:t>
            </a:r>
            <a:r>
              <a:rPr lang="en-US" baseline="-25000" dirty="0">
                <a:latin typeface="Consolas" panose="020B0609020204030204" pitchFamily="49" charset="0"/>
              </a:rPr>
              <a:t>1</a:t>
            </a:r>
            <a:r>
              <a:rPr lang="en-US" dirty="0">
                <a:latin typeface="Consolas" panose="020B0609020204030204" pitchFamily="49" charset="0"/>
              </a:rPr>
              <a:t>T(1)+ T(0),</a:t>
            </a:r>
          </a:p>
          <a:p>
            <a:r>
              <a:rPr lang="en-US" dirty="0" err="1">
                <a:latin typeface="Consolas" panose="020B0609020204030204" pitchFamily="49" charset="0"/>
              </a:rPr>
              <a:t>unde</a:t>
            </a:r>
            <a:r>
              <a:rPr lang="en-US" dirty="0">
                <a:latin typeface="Consolas" panose="020B0609020204030204" pitchFamily="49" charset="0"/>
              </a:rPr>
              <a:t> T(0) </a:t>
            </a:r>
            <a:r>
              <a:rPr lang="en-US" dirty="0" err="1">
                <a:latin typeface="Consolas" panose="020B0609020204030204" pitchFamily="49" charset="0"/>
              </a:rPr>
              <a:t>este</a:t>
            </a:r>
            <a:r>
              <a:rPr lang="en-US" dirty="0">
                <a:latin typeface="Consolas" panose="020B0609020204030204" pitchFamily="49" charset="0"/>
              </a:rPr>
              <a:t> un </a:t>
            </a:r>
            <a:r>
              <a:rPr lang="en-US" dirty="0" err="1">
                <a:latin typeface="Consolas" panose="020B0609020204030204" pitchFamily="49" charset="0"/>
              </a:rPr>
              <a:t>singur</a:t>
            </a:r>
            <a:r>
              <a:rPr lang="en-US" dirty="0">
                <a:latin typeface="Consolas" panose="020B0609020204030204" pitchFamily="49" charset="0"/>
              </a:rPr>
              <a:t> nod, </a:t>
            </a:r>
            <a:r>
              <a:rPr lang="en-US" dirty="0" err="1">
                <a:latin typeface="Consolas" panose="020B0609020204030204" pitchFamily="49" charset="0"/>
              </a:rPr>
              <a:t>iar</a:t>
            </a:r>
            <a:endParaRPr lang="ro-RO" dirty="0">
              <a:latin typeface="Consolas" panose="020B0609020204030204" pitchFamily="49" charset="0"/>
            </a:endParaRPr>
          </a:p>
          <a:p>
            <a:r>
              <a:rPr lang="en-US" dirty="0">
                <a:latin typeface="Consolas" panose="020B0609020204030204" pitchFamily="49" charset="0"/>
              </a:rPr>
              <a:t>T(</a:t>
            </a:r>
            <a:r>
              <a:rPr lang="en-US" dirty="0" err="1">
                <a:latin typeface="Consolas" panose="020B0609020204030204" pitchFamily="49" charset="0"/>
              </a:rPr>
              <a:t>i</a:t>
            </a:r>
            <a:r>
              <a:rPr lang="en-US" dirty="0">
                <a:latin typeface="Consolas" panose="020B0609020204030204" pitchFamily="49" charset="0"/>
              </a:rPr>
              <a:t>) = T</a:t>
            </a:r>
            <a:r>
              <a:rPr lang="en-US" baseline="-25000" dirty="0">
                <a:latin typeface="Consolas" panose="020B0609020204030204" pitchFamily="49" charset="0"/>
              </a:rPr>
              <a:t>1</a:t>
            </a:r>
            <a:r>
              <a:rPr lang="en-US" dirty="0">
                <a:latin typeface="Consolas" panose="020B0609020204030204" pitchFamily="49" charset="0"/>
              </a:rPr>
              <a:t>(i-1) * … * T</a:t>
            </a:r>
            <a:r>
              <a:rPr lang="en-US" baseline="-25000" dirty="0">
                <a:latin typeface="Consolas" panose="020B0609020204030204" pitchFamily="49" charset="0"/>
              </a:rPr>
              <a:t>s</a:t>
            </a:r>
            <a:r>
              <a:rPr lang="en-US" dirty="0">
                <a:latin typeface="Consolas" panose="020B0609020204030204" pitchFamily="49" charset="0"/>
              </a:rPr>
              <a:t>(i-1) (s </a:t>
            </a:r>
            <a:r>
              <a:rPr lang="en-US" dirty="0" err="1">
                <a:latin typeface="Consolas" panose="020B0609020204030204" pitchFamily="49" charset="0"/>
              </a:rPr>
              <a:t>este</a:t>
            </a:r>
            <a:r>
              <a:rPr lang="en-US" dirty="0">
                <a:latin typeface="Consolas" panose="020B0609020204030204" pitchFamily="49" charset="0"/>
              </a:rPr>
              <a:t> 2 </a:t>
            </a:r>
            <a:r>
              <a:rPr lang="en-US" dirty="0" err="1">
                <a:latin typeface="Consolas" panose="020B0609020204030204" pitchFamily="49" charset="0"/>
              </a:rPr>
              <a:t>sau</a:t>
            </a:r>
            <a:r>
              <a:rPr lang="en-US" dirty="0">
                <a:latin typeface="Consolas" panose="020B0609020204030204" pitchFamily="49" charset="0"/>
              </a:rPr>
              <a:t> 3)</a:t>
            </a:r>
            <a:r>
              <a:rPr lang="ro-RO" dirty="0">
                <a:latin typeface="Consolas" panose="020B0609020204030204" pitchFamily="49" charset="0"/>
              </a:rPr>
              <a:t>.</a:t>
            </a:r>
            <a:r>
              <a:rPr lang="en-US" dirty="0">
                <a:latin typeface="Consolas" panose="020B0609020204030204" pitchFamily="49" charset="0"/>
              </a:rPr>
              <a:t> </a:t>
            </a:r>
            <a:r>
              <a:rPr lang="ro-RO" dirty="0">
                <a:latin typeface="Consolas" panose="020B0609020204030204" pitchFamily="49" charset="0"/>
              </a:rPr>
              <a:t>Înmulțirea reprezintă înlănțuirea rădăcinilor arborilor în ordine crescătoare a cheilor.</a:t>
            </a:r>
          </a:p>
          <a:p>
            <a:r>
              <a:rPr lang="ro-RO" dirty="0">
                <a:latin typeface="Consolas" panose="020B0609020204030204" pitchFamily="49" charset="0"/>
              </a:rPr>
              <a:t>Operații:</a:t>
            </a:r>
          </a:p>
          <a:p>
            <a:pPr marL="285750" indent="-285750">
              <a:buFont typeface="Arial" panose="020B0604020202020204" pitchFamily="34" charset="0"/>
              <a:buChar char="•"/>
            </a:pPr>
            <a:r>
              <a:rPr lang="ro-RO" dirty="0">
                <a:latin typeface="Consolas" panose="020B0609020204030204" pitchFamily="49" charset="0"/>
              </a:rPr>
              <a:t>Inserare</a:t>
            </a:r>
          </a:p>
          <a:p>
            <a:pPr marL="285750" indent="-285750">
              <a:buFont typeface="Arial" panose="020B0604020202020204" pitchFamily="34" charset="0"/>
              <a:buChar char="•"/>
            </a:pPr>
            <a:r>
              <a:rPr lang="ro-RO" dirty="0">
                <a:latin typeface="Consolas" panose="020B0609020204030204" pitchFamily="49" charset="0"/>
              </a:rPr>
              <a:t>Ștergere minim</a:t>
            </a:r>
          </a:p>
          <a:p>
            <a:pPr marL="285750" indent="-285750">
              <a:buFont typeface="Arial" panose="020B0604020202020204" pitchFamily="34" charset="0"/>
              <a:buChar char="•"/>
            </a:pPr>
            <a:r>
              <a:rPr lang="ro-RO" dirty="0">
                <a:latin typeface="Consolas" panose="020B0609020204030204" pitchFamily="49" charset="0"/>
              </a:rPr>
              <a:t>Reuniune</a:t>
            </a:r>
          </a:p>
        </p:txBody>
      </p:sp>
      <p:pic>
        <p:nvPicPr>
          <p:cNvPr id="4" name="Picture 3">
            <a:extLst>
              <a:ext uri="{FF2B5EF4-FFF2-40B4-BE49-F238E27FC236}">
                <a16:creationId xmlns:a16="http://schemas.microsoft.com/office/drawing/2014/main" id="{F9E827D0-AB5E-C5F7-F78D-B7724D29BC03}"/>
              </a:ext>
            </a:extLst>
          </p:cNvPr>
          <p:cNvPicPr>
            <a:picLocks noChangeAspect="1"/>
          </p:cNvPicPr>
          <p:nvPr/>
        </p:nvPicPr>
        <p:blipFill>
          <a:blip r:embed="rId2"/>
          <a:stretch>
            <a:fillRect/>
          </a:stretch>
        </p:blipFill>
        <p:spPr>
          <a:xfrm>
            <a:off x="7200899" y="1399920"/>
            <a:ext cx="4305300" cy="1524000"/>
          </a:xfrm>
          <a:prstGeom prst="rect">
            <a:avLst/>
          </a:prstGeom>
        </p:spPr>
      </p:pic>
      <p:pic>
        <p:nvPicPr>
          <p:cNvPr id="5" name="Picture 4">
            <a:extLst>
              <a:ext uri="{FF2B5EF4-FFF2-40B4-BE49-F238E27FC236}">
                <a16:creationId xmlns:a16="http://schemas.microsoft.com/office/drawing/2014/main" id="{A7A68A30-786B-A6A2-FB68-2759419B48D3}"/>
              </a:ext>
            </a:extLst>
          </p:cNvPr>
          <p:cNvPicPr>
            <a:picLocks noChangeAspect="1"/>
          </p:cNvPicPr>
          <p:nvPr/>
        </p:nvPicPr>
        <p:blipFill>
          <a:blip r:embed="rId3"/>
          <a:stretch>
            <a:fillRect/>
          </a:stretch>
        </p:blipFill>
        <p:spPr>
          <a:xfrm>
            <a:off x="7200899" y="3429000"/>
            <a:ext cx="4305300" cy="1266825"/>
          </a:xfrm>
          <a:prstGeom prst="rect">
            <a:avLst/>
          </a:prstGeom>
        </p:spPr>
      </p:pic>
      <p:sp>
        <p:nvSpPr>
          <p:cNvPr id="6" name="TextBox 5">
            <a:extLst>
              <a:ext uri="{FF2B5EF4-FFF2-40B4-BE49-F238E27FC236}">
                <a16:creationId xmlns:a16="http://schemas.microsoft.com/office/drawing/2014/main" id="{6719B750-5C9A-2561-8CEB-EA081654F470}"/>
              </a:ext>
            </a:extLst>
          </p:cNvPr>
          <p:cNvSpPr txBox="1"/>
          <p:nvPr/>
        </p:nvSpPr>
        <p:spPr>
          <a:xfrm>
            <a:off x="8341567" y="5094514"/>
            <a:ext cx="2901821" cy="369332"/>
          </a:xfrm>
          <a:prstGeom prst="rect">
            <a:avLst/>
          </a:prstGeom>
          <a:noFill/>
        </p:spPr>
        <p:txBody>
          <a:bodyPr wrap="square" rtlCol="0">
            <a:spAutoFit/>
          </a:bodyPr>
          <a:lstStyle/>
          <a:p>
            <a:r>
              <a:rPr lang="ro-RO" dirty="0"/>
              <a:t>P = 2T(2) + 2T(1) + 2T(0)</a:t>
            </a:r>
          </a:p>
        </p:txBody>
      </p:sp>
    </p:spTree>
    <p:extLst>
      <p:ext uri="{BB962C8B-B14F-4D97-AF65-F5344CB8AC3E}">
        <p14:creationId xmlns:p14="http://schemas.microsoft.com/office/powerpoint/2010/main" val="3653917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2321</TotalTime>
  <Words>588</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Celestial</vt:lpstr>
      <vt:lpstr>HEAP-URI</vt:lpstr>
      <vt:lpstr>cuprins</vt:lpstr>
      <vt:lpstr>Fibonacci heap</vt:lpstr>
      <vt:lpstr>Fibonacci heap – Operații</vt:lpstr>
      <vt:lpstr>Fibonacci heap – operații</vt:lpstr>
      <vt:lpstr>Leftist heap</vt:lpstr>
      <vt:lpstr>Leftist heap – operații</vt:lpstr>
      <vt:lpstr>Leftist heap – operații</vt:lpstr>
      <vt:lpstr>2-3 Heap</vt:lpstr>
      <vt:lpstr>2-3 heap – Operații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 de date avansate</dc:title>
  <dc:creator>george.fs311@gmail.com</dc:creator>
  <cp:lastModifiedBy>george.fs311@gmail.com</cp:lastModifiedBy>
  <cp:revision>9</cp:revision>
  <dcterms:created xsi:type="dcterms:W3CDTF">2024-04-23T08:18:06Z</dcterms:created>
  <dcterms:modified xsi:type="dcterms:W3CDTF">2024-05-03T09:35:28Z</dcterms:modified>
</cp:coreProperties>
</file>