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69" r:id="rId4"/>
    <p:sldId id="261" r:id="rId5"/>
    <p:sldId id="267" r:id="rId6"/>
    <p:sldId id="268" r:id="rId7"/>
    <p:sldId id="270" r:id="rId8"/>
    <p:sldId id="262" r:id="rId9"/>
    <p:sldId id="280" r:id="rId10"/>
    <p:sldId id="272" r:id="rId11"/>
    <p:sldId id="271" r:id="rId12"/>
    <p:sldId id="281" r:id="rId13"/>
    <p:sldId id="275" r:id="rId14"/>
    <p:sldId id="276" r:id="rId15"/>
    <p:sldId id="277" r:id="rId16"/>
    <p:sldId id="265" r:id="rId17"/>
    <p:sldId id="278" r:id="rId18"/>
    <p:sldId id="266" r:id="rId19"/>
    <p:sldId id="279" r:id="rId20"/>
    <p:sldId id="260" r:id="rId21"/>
    <p:sldId id="25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660"/>
  </p:normalViewPr>
  <p:slideViewPr>
    <p:cSldViewPr snapToGrid="0">
      <p:cViewPr varScale="1">
        <p:scale>
          <a:sx n="82" d="100"/>
          <a:sy n="82" d="100"/>
        </p:scale>
        <p:origin x="145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E7404F-0A24-4066-A704-17517F3DE3AB}" type="datetimeFigureOut">
              <a:rPr lang="en-US" smtClean="0"/>
              <a:pPr/>
              <a:t>8/8/2021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6401AB-CFFC-4565-B6D4-49B9BBAE52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6401AB-CFFC-4565-B6D4-49B9BBAE5241}" type="slidenum">
              <a:rPr lang="en-US" smtClean="0"/>
              <a:pPr/>
              <a:t>8</a:t>
            </a:fld>
            <a:endParaRPr lang="en-US"/>
          </a:p>
        </p:txBody>
      </p:sp>
    </p:spTree>
    <p:extLst>
      <p:ext uri="{BB962C8B-B14F-4D97-AF65-F5344CB8AC3E}">
        <p14:creationId xmlns:p14="http://schemas.microsoft.com/office/powerpoint/2010/main" val="1501296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6B5101-DCB5-490A-9546-989B57844612}"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val="345736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B5101-DCB5-490A-9546-989B57844612}"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val="254314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B5101-DCB5-490A-9546-989B57844612}"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val="288897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B5101-DCB5-490A-9546-989B57844612}"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val="227685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5"/>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70"/>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B5101-DCB5-490A-9546-989B57844612}" type="datetimeFigureOut">
              <a:rPr lang="en-US" smtClean="0"/>
              <a:pPr/>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val="410281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6B5101-DCB5-490A-9546-989B57844612}" type="datetimeFigureOut">
              <a:rPr lang="en-US" smtClean="0"/>
              <a:pPr/>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val="149138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B5101-DCB5-490A-9546-989B57844612}" type="datetimeFigureOut">
              <a:rPr lang="en-US" smtClean="0"/>
              <a:pPr/>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val="274891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6B5101-DCB5-490A-9546-989B57844612}" type="datetimeFigureOut">
              <a:rPr lang="en-US" smtClean="0"/>
              <a:pPr/>
              <a:t>8/8/2021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val="193552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B5101-DCB5-490A-9546-989B57844612}" type="datetimeFigureOut">
              <a:rPr lang="en-US" smtClean="0"/>
              <a:pPr/>
              <a:t>8/8/2021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val="275132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32"/>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B5101-DCB5-490A-9546-989B57844612}" type="datetimeFigureOut">
              <a:rPr lang="en-US" smtClean="0"/>
              <a:pPr/>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val="102321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32"/>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B5101-DCB5-490A-9546-989B57844612}" type="datetimeFigureOut">
              <a:rPr lang="en-US" smtClean="0"/>
              <a:pPr/>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val="192287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B5101-DCB5-490A-9546-989B57844612}" type="datetimeFigureOut">
              <a:rPr lang="en-US" smtClean="0"/>
              <a:pPr/>
              <a:t>8/8/2021</a:t>
            </a:fld>
            <a:endParaRPr lang="en-US"/>
          </a:p>
        </p:txBody>
      </p:sp>
      <p:sp>
        <p:nvSpPr>
          <p:cNvPr id="5" name="Footer Placeholder 4"/>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07270-CF95-4A53-96E9-6DEC70806813}" type="slidenum">
              <a:rPr lang="en-US" smtClean="0"/>
              <a:pPr/>
              <a:t>‹#›</a:t>
            </a:fld>
            <a:endParaRPr lang="en-US"/>
          </a:p>
        </p:txBody>
      </p:sp>
    </p:spTree>
    <p:extLst>
      <p:ext uri="{BB962C8B-B14F-4D97-AF65-F5344CB8AC3E}">
        <p14:creationId xmlns:p14="http://schemas.microsoft.com/office/powerpoint/2010/main" val="843733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6A772E3-39B1-41B9-A6A7-CF319F4A7BD1}"/>
              </a:ext>
            </a:extLst>
          </p:cNvPr>
          <p:cNvPicPr>
            <a:picLocks noChangeAspect="1"/>
          </p:cNvPicPr>
          <p:nvPr/>
        </p:nvPicPr>
        <p:blipFill rotWithShape="1">
          <a:blip r:embed="rId2">
            <a:extLst>
              <a:ext uri="{28A0092B-C50C-407E-A947-70E740481C1C}">
                <a14:useLocalDpi xmlns:a14="http://schemas.microsoft.com/office/drawing/2010/main" val="0"/>
              </a:ext>
            </a:extLst>
          </a:blip>
          <a:srcRect l="1716" t="6668" r="79470" b="5331"/>
          <a:stretch/>
        </p:blipFill>
        <p:spPr>
          <a:xfrm>
            <a:off x="797169" y="1403762"/>
            <a:ext cx="997875" cy="964339"/>
          </a:xfrm>
          <a:prstGeom prst="rect">
            <a:avLst/>
          </a:prstGeom>
        </p:spPr>
      </p:pic>
      <p:sp>
        <p:nvSpPr>
          <p:cNvPr id="8" name="TextBox 7">
            <a:extLst>
              <a:ext uri="{FF2B5EF4-FFF2-40B4-BE49-F238E27FC236}">
                <a16:creationId xmlns:a16="http://schemas.microsoft.com/office/drawing/2014/main" id="{B6ED0998-6D6A-4B59-9F57-1FF3B80DD85E}"/>
              </a:ext>
            </a:extLst>
          </p:cNvPr>
          <p:cNvSpPr txBox="1"/>
          <p:nvPr/>
        </p:nvSpPr>
        <p:spPr>
          <a:xfrm>
            <a:off x="1795044" y="1362711"/>
            <a:ext cx="6662400" cy="1046440"/>
          </a:xfrm>
          <a:prstGeom prst="rect">
            <a:avLst/>
          </a:prstGeom>
          <a:noFill/>
        </p:spPr>
        <p:txBody>
          <a:bodyPr wrap="none" rtlCol="0">
            <a:spAutoFit/>
          </a:bodyPr>
          <a:lstStyle/>
          <a:p>
            <a:pPr algn="ctr"/>
            <a:r>
              <a:rPr lang="en-US" sz="2400" dirty="0">
                <a:solidFill>
                  <a:srgbClr val="D60093"/>
                </a:solidFill>
                <a:latin typeface="Times New Roman" panose="02020603050405020304" pitchFamily="18" charset="0"/>
                <a:cs typeface="Times New Roman" panose="02020603050405020304" pitchFamily="18" charset="0"/>
              </a:rPr>
              <a:t>RV Institute of Technology and Management</a:t>
            </a:r>
          </a:p>
          <a:p>
            <a:pPr algn="ctr"/>
            <a:r>
              <a:rPr lang="en-US" sz="2000" dirty="0">
                <a:solidFill>
                  <a:srgbClr val="00A4DE"/>
                </a:solidFill>
                <a:latin typeface="Times New Roman" panose="02020603050405020304" pitchFamily="18" charset="0"/>
                <a:cs typeface="Times New Roman" panose="02020603050405020304" pitchFamily="18" charset="0"/>
              </a:rPr>
              <a:t>Department of Computer/Information Science and Engineering</a:t>
            </a:r>
          </a:p>
          <a:p>
            <a:pPr algn="ctr"/>
            <a:r>
              <a:rPr lang="en-US" sz="1600" dirty="0">
                <a:solidFill>
                  <a:srgbClr val="D60093"/>
                </a:solidFill>
                <a:latin typeface="Times New Roman" panose="02020603050405020304" pitchFamily="18" charset="0"/>
                <a:cs typeface="Times New Roman" panose="02020603050405020304" pitchFamily="18" charset="0"/>
              </a:rPr>
              <a:t>JP Nagar, </a:t>
            </a:r>
            <a:r>
              <a:rPr lang="en-US" sz="1600" dirty="0" err="1">
                <a:solidFill>
                  <a:srgbClr val="D60093"/>
                </a:solidFill>
                <a:latin typeface="Times New Roman" panose="02020603050405020304" pitchFamily="18" charset="0"/>
                <a:cs typeface="Times New Roman" panose="02020603050405020304" pitchFamily="18" charset="0"/>
              </a:rPr>
              <a:t>Kothanur</a:t>
            </a:r>
            <a:r>
              <a:rPr lang="en-US" sz="1600" dirty="0">
                <a:solidFill>
                  <a:srgbClr val="D60093"/>
                </a:solidFill>
                <a:latin typeface="Times New Roman" panose="02020603050405020304" pitchFamily="18" charset="0"/>
                <a:cs typeface="Times New Roman" panose="02020603050405020304" pitchFamily="18" charset="0"/>
              </a:rPr>
              <a:t>, Bengaluru - 560076</a:t>
            </a:r>
            <a:endParaRPr lang="en-GB" sz="1600" dirty="0">
              <a:solidFill>
                <a:srgbClr val="D60093"/>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C24CBC1-E0BB-4787-9DEB-BCAC15C8D43B}"/>
              </a:ext>
            </a:extLst>
          </p:cNvPr>
          <p:cNvPicPr>
            <a:picLocks noChangeAspect="1"/>
          </p:cNvPicPr>
          <p:nvPr/>
        </p:nvPicPr>
        <p:blipFill rotWithShape="1">
          <a:blip r:embed="rId2">
            <a:extLst>
              <a:ext uri="{28A0092B-C50C-407E-A947-70E740481C1C}">
                <a14:useLocalDpi xmlns:a14="http://schemas.microsoft.com/office/drawing/2010/main" val="0"/>
              </a:ext>
            </a:extLst>
          </a:blip>
          <a:srcRect l="95659" t="22931" r="1680" b="64727"/>
          <a:stretch/>
        </p:blipFill>
        <p:spPr>
          <a:xfrm>
            <a:off x="7883341" y="1322414"/>
            <a:ext cx="267630" cy="256479"/>
          </a:xfrm>
          <a:prstGeom prst="rect">
            <a:avLst/>
          </a:prstGeom>
        </p:spPr>
      </p:pic>
      <p:sp>
        <p:nvSpPr>
          <p:cNvPr id="10" name="Title 1">
            <a:extLst>
              <a:ext uri="{FF2B5EF4-FFF2-40B4-BE49-F238E27FC236}">
                <a16:creationId xmlns:a16="http://schemas.microsoft.com/office/drawing/2014/main" id="{8B7417F5-E111-4B53-BD14-2DDF70A9F9FF}"/>
              </a:ext>
            </a:extLst>
          </p:cNvPr>
          <p:cNvSpPr txBox="1">
            <a:spLocks/>
          </p:cNvSpPr>
          <p:nvPr/>
        </p:nvSpPr>
        <p:spPr>
          <a:xfrm>
            <a:off x="2201070" y="2409151"/>
            <a:ext cx="5147886" cy="61889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800" dirty="0">
                <a:latin typeface="Times New Roman" panose="02020603050405020304" pitchFamily="18" charset="0"/>
                <a:cs typeface="Times New Roman" panose="02020603050405020304" pitchFamily="18" charset="0"/>
              </a:rPr>
              <a:t>DAA Lab - </a:t>
            </a:r>
            <a:r>
              <a:rPr lang="en-IN" sz="2800" dirty="0">
                <a:latin typeface="Times New Roman" panose="02020603050405020304" pitchFamily="18" charset="0"/>
                <a:cs typeface="Times New Roman" panose="02020603050405020304" pitchFamily="18" charset="0"/>
              </a:rPr>
              <a:t>Mini Project </a:t>
            </a:r>
          </a:p>
        </p:txBody>
      </p:sp>
      <p:sp>
        <p:nvSpPr>
          <p:cNvPr id="11" name="Rectangle 2">
            <a:extLst>
              <a:ext uri="{FF2B5EF4-FFF2-40B4-BE49-F238E27FC236}">
                <a16:creationId xmlns:a16="http://schemas.microsoft.com/office/drawing/2014/main" id="{ADD3CDFC-156B-4B51-8891-06BDA4DF9035}"/>
              </a:ext>
            </a:extLst>
          </p:cNvPr>
          <p:cNvSpPr txBox="1">
            <a:spLocks noChangeArrowheads="1"/>
          </p:cNvSpPr>
          <p:nvPr/>
        </p:nvSpPr>
        <p:spPr>
          <a:xfrm>
            <a:off x="685044" y="3265710"/>
            <a:ext cx="7772400" cy="703383"/>
          </a:xfrm>
          <a:prstGeom prst="rect">
            <a:avLst/>
          </a:prstGeom>
          <a:noFill/>
        </p:spPr>
        <p:txBody>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TW" sz="3200" b="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Implementation of Round Robin Scheduling Algorithm with Different Arrival Times</a:t>
            </a:r>
          </a:p>
        </p:txBody>
      </p:sp>
      <p:sp>
        <p:nvSpPr>
          <p:cNvPr id="12" name="Rectangle 11">
            <a:extLst>
              <a:ext uri="{FF2B5EF4-FFF2-40B4-BE49-F238E27FC236}">
                <a16:creationId xmlns:a16="http://schemas.microsoft.com/office/drawing/2014/main" id="{E80BA4A6-3C75-4561-9FC7-7323E85F5C7E}"/>
              </a:ext>
            </a:extLst>
          </p:cNvPr>
          <p:cNvSpPr/>
          <p:nvPr/>
        </p:nvSpPr>
        <p:spPr>
          <a:xfrm>
            <a:off x="516888" y="5150558"/>
            <a:ext cx="1390124" cy="1089529"/>
          </a:xfrm>
          <a:prstGeom prst="rect">
            <a:avLst/>
          </a:prstGeom>
        </p:spPr>
        <p:txBody>
          <a:bodyPr wrap="none">
            <a:spAutoFit/>
          </a:bodyPr>
          <a:lstStyle/>
          <a:p>
            <a:pPr lvl="0" algn="ctr">
              <a:lnSpc>
                <a:spcPct val="90000"/>
              </a:lnSpc>
              <a:spcBef>
                <a:spcPct val="0"/>
              </a:spcBef>
              <a:defRPr/>
            </a:pPr>
            <a:r>
              <a:rPr lang="en-US" altLang="zh-TW" dirty="0">
                <a:latin typeface="Times New Roman" panose="02020603050405020304" pitchFamily="18" charset="0"/>
                <a:cs typeface="Times New Roman" panose="02020603050405020304" pitchFamily="18" charset="0"/>
              </a:rPr>
              <a:t>Aadarsh Raj </a:t>
            </a:r>
          </a:p>
          <a:p>
            <a:pPr lvl="0" algn="ctr">
              <a:lnSpc>
                <a:spcPct val="90000"/>
              </a:lnSpc>
              <a:spcBef>
                <a:spcPct val="0"/>
              </a:spcBef>
              <a:defRPr/>
            </a:pPr>
            <a:r>
              <a:rPr lang="en-US" altLang="zh-TW" dirty="0">
                <a:latin typeface="Times New Roman" panose="02020603050405020304" pitchFamily="18" charset="0"/>
                <a:cs typeface="Times New Roman" panose="02020603050405020304" pitchFamily="18" charset="0"/>
              </a:rPr>
              <a:t>1RF19IS001</a:t>
            </a:r>
          </a:p>
          <a:p>
            <a:pPr lvl="0" algn="ctr">
              <a:lnSpc>
                <a:spcPct val="90000"/>
              </a:lnSpc>
              <a:spcBef>
                <a:spcPct val="0"/>
              </a:spcBef>
              <a:defRPr/>
            </a:pPr>
            <a:r>
              <a:rPr lang="en-US" altLang="zh-TW" dirty="0">
                <a:latin typeface="Times New Roman" panose="02020603050405020304" pitchFamily="18" charset="0"/>
                <a:cs typeface="Times New Roman" panose="02020603050405020304" pitchFamily="18" charset="0"/>
              </a:rPr>
              <a:t>ISE</a:t>
            </a:r>
          </a:p>
          <a:p>
            <a:pPr lvl="0" algn="ctr">
              <a:lnSpc>
                <a:spcPct val="90000"/>
              </a:lnSpc>
              <a:spcBef>
                <a:spcPct val="0"/>
              </a:spcBef>
              <a:defRPr/>
            </a:pPr>
            <a:r>
              <a:rPr lang="en-US" altLang="zh-TW" dirty="0">
                <a:latin typeface="Times New Roman" panose="02020603050405020304" pitchFamily="18" charset="0"/>
                <a:cs typeface="Times New Roman" panose="02020603050405020304" pitchFamily="18" charset="0"/>
              </a:rPr>
              <a:t>Batch - B1</a:t>
            </a:r>
          </a:p>
        </p:txBody>
      </p:sp>
      <p:sp>
        <p:nvSpPr>
          <p:cNvPr id="13" name="Subtitle 2">
            <a:extLst>
              <a:ext uri="{FF2B5EF4-FFF2-40B4-BE49-F238E27FC236}">
                <a16:creationId xmlns:a16="http://schemas.microsoft.com/office/drawing/2014/main" id="{933E8AE4-DD5A-42BE-8B9D-23B38DF0A029}"/>
              </a:ext>
            </a:extLst>
          </p:cNvPr>
          <p:cNvSpPr txBox="1">
            <a:spLocks/>
          </p:cNvSpPr>
          <p:nvPr/>
        </p:nvSpPr>
        <p:spPr>
          <a:xfrm>
            <a:off x="6382139" y="5150559"/>
            <a:ext cx="2500604" cy="10895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IN" sz="1800" dirty="0">
                <a:latin typeface="Times New Roman" panose="02020603050405020304" pitchFamily="18" charset="0"/>
                <a:cs typeface="Times New Roman" panose="02020603050405020304" pitchFamily="18" charset="0"/>
              </a:rPr>
              <a:t>Deepak DJ</a:t>
            </a:r>
          </a:p>
          <a:p>
            <a:pPr marL="0" indent="0" algn="ctr">
              <a:spcBef>
                <a:spcPts val="0"/>
              </a:spcBef>
              <a:buNone/>
            </a:pPr>
            <a:r>
              <a:rPr lang="en-IN" sz="1800" dirty="0">
                <a:latin typeface="Times New Roman" panose="02020603050405020304" pitchFamily="18" charset="0"/>
                <a:cs typeface="Times New Roman" panose="02020603050405020304" pitchFamily="18" charset="0"/>
              </a:rPr>
              <a:t>Assistant Professor</a:t>
            </a:r>
          </a:p>
          <a:p>
            <a:pPr marL="0" indent="0" algn="ctr">
              <a:spcBef>
                <a:spcPts val="0"/>
              </a:spcBef>
              <a:buNone/>
            </a:pPr>
            <a:r>
              <a:rPr lang="en-IN" sz="1800" dirty="0">
                <a:latin typeface="Times New Roman" panose="02020603050405020304" pitchFamily="18" charset="0"/>
                <a:cs typeface="Times New Roman" panose="02020603050405020304" pitchFamily="18" charset="0"/>
              </a:rPr>
              <a:t>Dept. ISE RVITM </a:t>
            </a:r>
          </a:p>
          <a:p>
            <a:pPr marL="0" indent="0" algn="ctr">
              <a:spcBef>
                <a:spcPts val="0"/>
              </a:spcBef>
              <a:buNone/>
            </a:pPr>
            <a:r>
              <a:rPr lang="en-IN" sz="1800" dirty="0">
                <a:latin typeface="Times New Roman" panose="02020603050405020304" pitchFamily="18" charset="0"/>
                <a:cs typeface="Times New Roman" panose="02020603050405020304" pitchFamily="18" charset="0"/>
              </a:rPr>
              <a:t>Bengaluru - 560076</a:t>
            </a:r>
          </a:p>
        </p:txBody>
      </p:sp>
    </p:spTree>
    <p:extLst>
      <p:ext uri="{BB962C8B-B14F-4D97-AF65-F5344CB8AC3E}">
        <p14:creationId xmlns:p14="http://schemas.microsoft.com/office/powerpoint/2010/main" val="3256262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F168-6206-41F3-9BDB-CB6E3BD41903}"/>
              </a:ext>
            </a:extLst>
          </p:cNvPr>
          <p:cNvSpPr>
            <a:spLocks noGrp="1"/>
          </p:cNvSpPr>
          <p:nvPr>
            <p:ph type="title"/>
          </p:nvPr>
        </p:nvSpPr>
        <p:spPr>
          <a:xfrm>
            <a:off x="1252051" y="757016"/>
            <a:ext cx="6639897" cy="1323712"/>
          </a:xfrm>
        </p:spPr>
        <p:txBody>
          <a:bodyPr>
            <a:normAutofit fontScale="90000"/>
          </a:bodyPr>
          <a:lstStyle/>
          <a:p>
            <a:pPr algn="ctr"/>
            <a:r>
              <a:rPr kumimoji="0" lang="en-US" altLang="zh-TW" sz="4400" b="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Round Robin Scheduling Algorithm with Different Arrival Times</a:t>
            </a:r>
            <a:endParaRPr lang="en-US" dirty="0"/>
          </a:p>
        </p:txBody>
      </p:sp>
      <p:sp>
        <p:nvSpPr>
          <p:cNvPr id="3" name="Content Placeholder 2">
            <a:extLst>
              <a:ext uri="{FF2B5EF4-FFF2-40B4-BE49-F238E27FC236}">
                <a16:creationId xmlns:a16="http://schemas.microsoft.com/office/drawing/2014/main" id="{D53B7155-CF80-41B4-811A-783B08DE9A41}"/>
              </a:ext>
            </a:extLst>
          </p:cNvPr>
          <p:cNvSpPr>
            <a:spLocks noGrp="1"/>
          </p:cNvSpPr>
          <p:nvPr>
            <p:ph idx="1"/>
          </p:nvPr>
        </p:nvSpPr>
        <p:spPr>
          <a:xfrm>
            <a:off x="628650" y="2295331"/>
            <a:ext cx="7886700" cy="4133461"/>
          </a:xfrm>
        </p:spPr>
        <p:txBody>
          <a:bodyPr>
            <a:normAutofit fontScale="92500" lnSpcReduction="10000"/>
          </a:bodyPr>
          <a:lstStyle/>
          <a:p>
            <a:pPr marL="0" indent="0" algn="ctr">
              <a:lnSpc>
                <a:spcPct val="110000"/>
              </a:lnSpc>
              <a:buNone/>
            </a:pPr>
            <a:r>
              <a:rPr lang="en-IN" dirty="0">
                <a:solidFill>
                  <a:srgbClr val="000000"/>
                </a:solidFill>
                <a:effectLst/>
                <a:ea typeface="Times New Roman" panose="02020603050405020304" pitchFamily="18" charset="0"/>
              </a:rPr>
              <a:t>In this project we are going to give Arrival Time to each process, and this algorithm which assigns time slice to each process in equal portions and in circular order, handling all processes without priority (also known as cyclic executive). Round-robin scheduling is both simple and easy to implement, and starvation -free. Round-Robin scheduling can also be applied to other scheduling problems, such as data packet scheduling in computer networks. Round robin is most efficiently used method in operating system.</a:t>
            </a:r>
            <a:endParaRPr lang="en-US" dirty="0">
              <a:solidFill>
                <a:srgbClr val="000000"/>
              </a:solidFill>
              <a:effectLst/>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3987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524E-8576-4732-9430-E1AAC3E8A86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Design and Working</a:t>
            </a:r>
          </a:p>
        </p:txBody>
      </p:sp>
      <p:pic>
        <p:nvPicPr>
          <p:cNvPr id="16" name="Picture 15">
            <a:extLst>
              <a:ext uri="{FF2B5EF4-FFF2-40B4-BE49-F238E27FC236}">
                <a16:creationId xmlns:a16="http://schemas.microsoft.com/office/drawing/2014/main" id="{574E53C1-5E30-4F78-8943-CB7DE4339ECD}"/>
              </a:ext>
            </a:extLst>
          </p:cNvPr>
          <p:cNvPicPr>
            <a:picLocks noChangeAspect="1"/>
          </p:cNvPicPr>
          <p:nvPr/>
        </p:nvPicPr>
        <p:blipFill rotWithShape="1">
          <a:blip r:embed="rId2"/>
          <a:srcRect l="3905" t="3787" b="13973"/>
          <a:stretch/>
        </p:blipFill>
        <p:spPr>
          <a:xfrm>
            <a:off x="2304660" y="1690692"/>
            <a:ext cx="5595384" cy="3862967"/>
          </a:xfrm>
          <a:prstGeom prst="rect">
            <a:avLst/>
          </a:prstGeom>
        </p:spPr>
      </p:pic>
      <p:sp>
        <p:nvSpPr>
          <p:cNvPr id="17" name="TextBox 16">
            <a:extLst>
              <a:ext uri="{FF2B5EF4-FFF2-40B4-BE49-F238E27FC236}">
                <a16:creationId xmlns:a16="http://schemas.microsoft.com/office/drawing/2014/main" id="{6703CD51-0355-4B78-BBA2-D059C96A7BAF}"/>
              </a:ext>
            </a:extLst>
          </p:cNvPr>
          <p:cNvSpPr txBox="1"/>
          <p:nvPr/>
        </p:nvSpPr>
        <p:spPr>
          <a:xfrm>
            <a:off x="816429" y="5553659"/>
            <a:ext cx="7511142" cy="369332"/>
          </a:xfrm>
          <a:prstGeom prst="rect">
            <a:avLst/>
          </a:prstGeom>
          <a:noFill/>
        </p:spPr>
        <p:txBody>
          <a:bodyPr wrap="square" rtlCol="0">
            <a:spAutoFit/>
          </a:bodyPr>
          <a:lstStyle/>
          <a:p>
            <a:pPr algn="ctr"/>
            <a:r>
              <a:rPr lang="en-US" dirty="0"/>
              <a:t>Round – Robin Scheduling</a:t>
            </a:r>
          </a:p>
        </p:txBody>
      </p:sp>
    </p:spTree>
    <p:extLst>
      <p:ext uri="{BB962C8B-B14F-4D97-AF65-F5344CB8AC3E}">
        <p14:creationId xmlns:p14="http://schemas.microsoft.com/office/powerpoint/2010/main" val="308520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0B1A8BAF-12FA-40D3-A96F-7857162E6430}"/>
              </a:ext>
            </a:extLst>
          </p:cNvPr>
          <p:cNvSpPr>
            <a:spLocks noGrp="1"/>
          </p:cNvSpPr>
          <p:nvPr>
            <p:ph idx="1"/>
          </p:nvPr>
        </p:nvSpPr>
        <p:spPr>
          <a:xfrm>
            <a:off x="412297" y="714508"/>
            <a:ext cx="8170117" cy="5169159"/>
          </a:xfrm>
        </p:spPr>
        <p:txBody>
          <a:bodyPr/>
          <a:lstStyle/>
          <a:p>
            <a:pPr marL="0" indent="0" algn="ctr">
              <a:buNone/>
            </a:pPr>
            <a:endParaRPr lang="en-US" sz="2000" b="1" dirty="0"/>
          </a:p>
          <a:p>
            <a:pPr marL="0" indent="0" algn="ctr">
              <a:buNone/>
            </a:pPr>
            <a:r>
              <a:rPr lang="en-US" sz="2000" b="1" dirty="0"/>
              <a:t>Example 1: </a:t>
            </a:r>
          </a:p>
          <a:p>
            <a:pPr marL="0" indent="0" algn="ctr">
              <a:buNone/>
            </a:pPr>
            <a:r>
              <a:rPr lang="en-US" sz="2000" dirty="0"/>
              <a:t>Processes = 4</a:t>
            </a:r>
          </a:p>
          <a:p>
            <a:pPr marL="0" indent="0" algn="ctr">
              <a:buNone/>
            </a:pPr>
            <a:r>
              <a:rPr lang="en-US" sz="2000" dirty="0"/>
              <a:t>Time Quantum = 2</a:t>
            </a:r>
          </a:p>
          <a:p>
            <a:pPr marL="0" indent="0">
              <a:buNone/>
            </a:pPr>
            <a:endParaRPr lang="en-US" sz="2000" dirty="0"/>
          </a:p>
          <a:p>
            <a:pPr marL="0" indent="0">
              <a:buNone/>
            </a:pPr>
            <a:endParaRPr lang="en-US" dirty="0"/>
          </a:p>
        </p:txBody>
      </p:sp>
      <p:graphicFrame>
        <p:nvGraphicFramePr>
          <p:cNvPr id="5" name="Table 7">
            <a:extLst>
              <a:ext uri="{FF2B5EF4-FFF2-40B4-BE49-F238E27FC236}">
                <a16:creationId xmlns:a16="http://schemas.microsoft.com/office/drawing/2014/main" id="{4F5F1BA0-130D-4F08-8F2D-70B3DC3B6856}"/>
              </a:ext>
            </a:extLst>
          </p:cNvPr>
          <p:cNvGraphicFramePr>
            <a:graphicFrameLocks noGrp="1"/>
          </p:cNvGraphicFramePr>
          <p:nvPr>
            <p:extLst>
              <p:ext uri="{D42A27DB-BD31-4B8C-83A1-F6EECF244321}">
                <p14:modId xmlns:p14="http://schemas.microsoft.com/office/powerpoint/2010/main" val="1991283629"/>
              </p:ext>
            </p:extLst>
          </p:nvPr>
        </p:nvGraphicFramePr>
        <p:xfrm>
          <a:off x="821093" y="2580603"/>
          <a:ext cx="7684926" cy="2103120"/>
        </p:xfrm>
        <a:graphic>
          <a:graphicData uri="http://schemas.openxmlformats.org/drawingml/2006/table">
            <a:tbl>
              <a:tblPr firstRow="1" bandRow="1">
                <a:tableStyleId>{5940675A-B579-460E-94D1-54222C63F5DA}</a:tableStyleId>
              </a:tblPr>
              <a:tblGrid>
                <a:gridCol w="1280821">
                  <a:extLst>
                    <a:ext uri="{9D8B030D-6E8A-4147-A177-3AD203B41FA5}">
                      <a16:colId xmlns:a16="http://schemas.microsoft.com/office/drawing/2014/main" val="866700578"/>
                    </a:ext>
                  </a:extLst>
                </a:gridCol>
                <a:gridCol w="1280821">
                  <a:extLst>
                    <a:ext uri="{9D8B030D-6E8A-4147-A177-3AD203B41FA5}">
                      <a16:colId xmlns:a16="http://schemas.microsoft.com/office/drawing/2014/main" val="2040397022"/>
                    </a:ext>
                  </a:extLst>
                </a:gridCol>
                <a:gridCol w="1280821">
                  <a:extLst>
                    <a:ext uri="{9D8B030D-6E8A-4147-A177-3AD203B41FA5}">
                      <a16:colId xmlns:a16="http://schemas.microsoft.com/office/drawing/2014/main" val="1466539689"/>
                    </a:ext>
                  </a:extLst>
                </a:gridCol>
                <a:gridCol w="1280821">
                  <a:extLst>
                    <a:ext uri="{9D8B030D-6E8A-4147-A177-3AD203B41FA5}">
                      <a16:colId xmlns:a16="http://schemas.microsoft.com/office/drawing/2014/main" val="2691768820"/>
                    </a:ext>
                  </a:extLst>
                </a:gridCol>
                <a:gridCol w="1280821">
                  <a:extLst>
                    <a:ext uri="{9D8B030D-6E8A-4147-A177-3AD203B41FA5}">
                      <a16:colId xmlns:a16="http://schemas.microsoft.com/office/drawing/2014/main" val="2567608899"/>
                    </a:ext>
                  </a:extLst>
                </a:gridCol>
                <a:gridCol w="1280821">
                  <a:extLst>
                    <a:ext uri="{9D8B030D-6E8A-4147-A177-3AD203B41FA5}">
                      <a16:colId xmlns:a16="http://schemas.microsoft.com/office/drawing/2014/main" val="3643810866"/>
                    </a:ext>
                  </a:extLst>
                </a:gridCol>
              </a:tblGrid>
              <a:tr h="559691">
                <a:tc>
                  <a:txBody>
                    <a:bodyPr/>
                    <a:lstStyle/>
                    <a:p>
                      <a:r>
                        <a:rPr lang="en-US" dirty="0"/>
                        <a:t>Process</a:t>
                      </a:r>
                    </a:p>
                  </a:txBody>
                  <a:tcPr/>
                </a:tc>
                <a:tc>
                  <a:txBody>
                    <a:bodyPr/>
                    <a:lstStyle/>
                    <a:p>
                      <a:r>
                        <a:rPr lang="en-US" dirty="0"/>
                        <a:t>Arrival Time</a:t>
                      </a:r>
                    </a:p>
                  </a:txBody>
                  <a:tcPr/>
                </a:tc>
                <a:tc>
                  <a:txBody>
                    <a:bodyPr/>
                    <a:lstStyle/>
                    <a:p>
                      <a:r>
                        <a:rPr lang="en-US" dirty="0"/>
                        <a:t>Burst Time</a:t>
                      </a:r>
                    </a:p>
                  </a:txBody>
                  <a:tcPr/>
                </a:tc>
                <a:tc>
                  <a:txBody>
                    <a:bodyPr/>
                    <a:lstStyle/>
                    <a:p>
                      <a:r>
                        <a:rPr lang="en-US" dirty="0"/>
                        <a:t>Completion Time</a:t>
                      </a:r>
                    </a:p>
                  </a:txBody>
                  <a:tcPr/>
                </a:tc>
                <a:tc>
                  <a:txBody>
                    <a:bodyPr/>
                    <a:lstStyle/>
                    <a:p>
                      <a:r>
                        <a:rPr lang="en-US" dirty="0"/>
                        <a:t>Turnaround Time</a:t>
                      </a:r>
                    </a:p>
                  </a:txBody>
                  <a:tcPr/>
                </a:tc>
                <a:tc>
                  <a:txBody>
                    <a:bodyPr/>
                    <a:lstStyle/>
                    <a:p>
                      <a:r>
                        <a:rPr lang="en-US" dirty="0"/>
                        <a:t>Waiting Time</a:t>
                      </a:r>
                    </a:p>
                  </a:txBody>
                  <a:tcPr/>
                </a:tc>
                <a:extLst>
                  <a:ext uri="{0D108BD9-81ED-4DB2-BD59-A6C34878D82A}">
                    <a16:rowId xmlns:a16="http://schemas.microsoft.com/office/drawing/2014/main" val="3586565050"/>
                  </a:ext>
                </a:extLst>
              </a:tr>
              <a:tr h="318090">
                <a:tc>
                  <a:txBody>
                    <a:bodyPr/>
                    <a:lstStyle/>
                    <a:p>
                      <a:r>
                        <a:rPr lang="en-US" dirty="0"/>
                        <a:t>1</a:t>
                      </a:r>
                    </a:p>
                  </a:txBody>
                  <a:tcPr/>
                </a:tc>
                <a:tc>
                  <a:txBody>
                    <a:bodyPr/>
                    <a:lstStyle/>
                    <a:p>
                      <a:r>
                        <a:rPr lang="en-US" dirty="0"/>
                        <a:t>0</a:t>
                      </a:r>
                    </a:p>
                  </a:txBody>
                  <a:tcPr/>
                </a:tc>
                <a:tc>
                  <a:txBody>
                    <a:bodyPr/>
                    <a:lstStyle/>
                    <a:p>
                      <a:r>
                        <a:rPr lang="en-US" dirty="0"/>
                        <a:t>5    </a:t>
                      </a:r>
                      <a:r>
                        <a:rPr lang="en-US" dirty="0">
                          <a:solidFill>
                            <a:schemeClr val="tx1"/>
                          </a:solidFill>
                        </a:rPr>
                        <a:t>-&gt; 3 </a:t>
                      </a:r>
                      <a:r>
                        <a:rPr lang="en-US" dirty="0"/>
                        <a:t>-&gt; 1</a:t>
                      </a:r>
                    </a:p>
                  </a:txBody>
                  <a:tcPr/>
                </a:tc>
                <a:tc>
                  <a:txBody>
                    <a:bodyPr/>
                    <a:lstStyle/>
                    <a:p>
                      <a:r>
                        <a:rPr lang="en-US" dirty="0"/>
                        <a:t>12</a:t>
                      </a:r>
                    </a:p>
                  </a:txBody>
                  <a:tcPr/>
                </a:tc>
                <a:tc>
                  <a:txBody>
                    <a:bodyPr/>
                    <a:lstStyle/>
                    <a:p>
                      <a:r>
                        <a:rPr lang="en-US" dirty="0"/>
                        <a:t>12</a:t>
                      </a:r>
                    </a:p>
                  </a:txBody>
                  <a:tcPr/>
                </a:tc>
                <a:tc>
                  <a:txBody>
                    <a:bodyPr/>
                    <a:lstStyle/>
                    <a:p>
                      <a:r>
                        <a:rPr lang="en-US" dirty="0"/>
                        <a:t>7</a:t>
                      </a:r>
                    </a:p>
                  </a:txBody>
                  <a:tcPr/>
                </a:tc>
                <a:extLst>
                  <a:ext uri="{0D108BD9-81ED-4DB2-BD59-A6C34878D82A}">
                    <a16:rowId xmlns:a16="http://schemas.microsoft.com/office/drawing/2014/main" val="3096863326"/>
                  </a:ext>
                </a:extLst>
              </a:tr>
              <a:tr h="318090">
                <a:tc>
                  <a:txBody>
                    <a:bodyPr/>
                    <a:lstStyle/>
                    <a:p>
                      <a:r>
                        <a:rPr lang="en-US" dirty="0"/>
                        <a:t>2</a:t>
                      </a:r>
                    </a:p>
                  </a:txBody>
                  <a:tcPr/>
                </a:tc>
                <a:tc>
                  <a:txBody>
                    <a:bodyPr/>
                    <a:lstStyle/>
                    <a:p>
                      <a:r>
                        <a:rPr lang="en-US" dirty="0"/>
                        <a:t>1</a:t>
                      </a:r>
                    </a:p>
                  </a:txBody>
                  <a:tcPr/>
                </a:tc>
                <a:tc>
                  <a:txBody>
                    <a:bodyPr/>
                    <a:lstStyle/>
                    <a:p>
                      <a:r>
                        <a:rPr lang="en-US"/>
                        <a:t>4    -&gt; </a:t>
                      </a:r>
                      <a:r>
                        <a:rPr lang="en-US" dirty="0"/>
                        <a:t>2</a:t>
                      </a:r>
                    </a:p>
                  </a:txBody>
                  <a:tcPr/>
                </a:tc>
                <a:tc>
                  <a:txBody>
                    <a:bodyPr/>
                    <a:lstStyle/>
                    <a:p>
                      <a:r>
                        <a:rPr lang="en-US" dirty="0"/>
                        <a:t>11</a:t>
                      </a:r>
                    </a:p>
                  </a:txBody>
                  <a:tcPr/>
                </a:tc>
                <a:tc>
                  <a:txBody>
                    <a:bodyPr/>
                    <a:lstStyle/>
                    <a:p>
                      <a:r>
                        <a:rPr lang="en-US" dirty="0"/>
                        <a:t>10</a:t>
                      </a:r>
                    </a:p>
                  </a:txBody>
                  <a:tcPr/>
                </a:tc>
                <a:tc>
                  <a:txBody>
                    <a:bodyPr/>
                    <a:lstStyle/>
                    <a:p>
                      <a:r>
                        <a:rPr lang="en-US" dirty="0"/>
                        <a:t>6</a:t>
                      </a:r>
                    </a:p>
                  </a:txBody>
                  <a:tcPr/>
                </a:tc>
                <a:extLst>
                  <a:ext uri="{0D108BD9-81ED-4DB2-BD59-A6C34878D82A}">
                    <a16:rowId xmlns:a16="http://schemas.microsoft.com/office/drawing/2014/main" val="997590018"/>
                  </a:ext>
                </a:extLst>
              </a:tr>
              <a:tr h="318090">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r>
                        <a:rPr lang="en-US" dirty="0"/>
                        <a:t>9</a:t>
                      </a:r>
                    </a:p>
                  </a:txBody>
                  <a:tcPr/>
                </a:tc>
                <a:tc>
                  <a:txBody>
                    <a:bodyPr/>
                    <a:lstStyle/>
                    <a:p>
                      <a:r>
                        <a:rPr lang="en-US" dirty="0"/>
                        <a:t>4</a:t>
                      </a:r>
                    </a:p>
                  </a:txBody>
                  <a:tcPr/>
                </a:tc>
                <a:tc>
                  <a:txBody>
                    <a:bodyPr/>
                    <a:lstStyle/>
                    <a:p>
                      <a:r>
                        <a:rPr lang="en-US" dirty="0"/>
                        <a:t>2</a:t>
                      </a:r>
                    </a:p>
                  </a:txBody>
                  <a:tcPr/>
                </a:tc>
                <a:extLst>
                  <a:ext uri="{0D108BD9-81ED-4DB2-BD59-A6C34878D82A}">
                    <a16:rowId xmlns:a16="http://schemas.microsoft.com/office/drawing/2014/main" val="3094691819"/>
                  </a:ext>
                </a:extLst>
              </a:tr>
              <a:tr h="318090">
                <a:tc>
                  <a:txBody>
                    <a:bodyPr/>
                    <a:lstStyle/>
                    <a:p>
                      <a:r>
                        <a:rPr lang="en-US" dirty="0"/>
                        <a:t>4</a:t>
                      </a:r>
                    </a:p>
                  </a:txBody>
                  <a:tcPr/>
                </a:tc>
                <a:tc>
                  <a:txBody>
                    <a:bodyPr/>
                    <a:lstStyle/>
                    <a:p>
                      <a:r>
                        <a:rPr lang="en-US" dirty="0"/>
                        <a:t>3</a:t>
                      </a:r>
                    </a:p>
                  </a:txBody>
                  <a:tcPr/>
                </a:tc>
                <a:tc>
                  <a:txBody>
                    <a:bodyPr/>
                    <a:lstStyle/>
                    <a:p>
                      <a:r>
                        <a:rPr lang="en-US" dirty="0"/>
                        <a:t>1</a:t>
                      </a:r>
                    </a:p>
                  </a:txBody>
                  <a:tcPr/>
                </a:tc>
                <a:tc>
                  <a:txBody>
                    <a:bodyPr/>
                    <a:lstStyle/>
                    <a:p>
                      <a:r>
                        <a:rPr lang="en-US" dirty="0"/>
                        <a:t>6</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4155617758"/>
                  </a:ext>
                </a:extLst>
              </a:tr>
            </a:tbl>
          </a:graphicData>
        </a:graphic>
      </p:graphicFrame>
      <p:graphicFrame>
        <p:nvGraphicFramePr>
          <p:cNvPr id="6" name="Table 9">
            <a:extLst>
              <a:ext uri="{FF2B5EF4-FFF2-40B4-BE49-F238E27FC236}">
                <a16:creationId xmlns:a16="http://schemas.microsoft.com/office/drawing/2014/main" id="{116F7332-6944-4848-A730-39CF41A7EF75}"/>
              </a:ext>
            </a:extLst>
          </p:cNvPr>
          <p:cNvGraphicFramePr>
            <a:graphicFrameLocks noGrp="1"/>
          </p:cNvGraphicFramePr>
          <p:nvPr>
            <p:extLst>
              <p:ext uri="{D42A27DB-BD31-4B8C-83A1-F6EECF244321}">
                <p14:modId xmlns:p14="http://schemas.microsoft.com/office/powerpoint/2010/main" val="203150345"/>
              </p:ext>
            </p:extLst>
          </p:nvPr>
        </p:nvGraphicFramePr>
        <p:xfrm>
          <a:off x="2410020" y="4999969"/>
          <a:ext cx="6095999" cy="3708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777874259"/>
                    </a:ext>
                  </a:extLst>
                </a:gridCol>
                <a:gridCol w="870857">
                  <a:extLst>
                    <a:ext uri="{9D8B030D-6E8A-4147-A177-3AD203B41FA5}">
                      <a16:colId xmlns:a16="http://schemas.microsoft.com/office/drawing/2014/main" val="3560904490"/>
                    </a:ext>
                  </a:extLst>
                </a:gridCol>
                <a:gridCol w="870857">
                  <a:extLst>
                    <a:ext uri="{9D8B030D-6E8A-4147-A177-3AD203B41FA5}">
                      <a16:colId xmlns:a16="http://schemas.microsoft.com/office/drawing/2014/main" val="4279223475"/>
                    </a:ext>
                  </a:extLst>
                </a:gridCol>
                <a:gridCol w="870857">
                  <a:extLst>
                    <a:ext uri="{9D8B030D-6E8A-4147-A177-3AD203B41FA5}">
                      <a16:colId xmlns:a16="http://schemas.microsoft.com/office/drawing/2014/main" val="3262023461"/>
                    </a:ext>
                  </a:extLst>
                </a:gridCol>
                <a:gridCol w="870857">
                  <a:extLst>
                    <a:ext uri="{9D8B030D-6E8A-4147-A177-3AD203B41FA5}">
                      <a16:colId xmlns:a16="http://schemas.microsoft.com/office/drawing/2014/main" val="672154687"/>
                    </a:ext>
                  </a:extLst>
                </a:gridCol>
                <a:gridCol w="870857">
                  <a:extLst>
                    <a:ext uri="{9D8B030D-6E8A-4147-A177-3AD203B41FA5}">
                      <a16:colId xmlns:a16="http://schemas.microsoft.com/office/drawing/2014/main" val="3211432120"/>
                    </a:ext>
                  </a:extLst>
                </a:gridCol>
                <a:gridCol w="870857">
                  <a:extLst>
                    <a:ext uri="{9D8B030D-6E8A-4147-A177-3AD203B41FA5}">
                      <a16:colId xmlns:a16="http://schemas.microsoft.com/office/drawing/2014/main" val="2519242205"/>
                    </a:ext>
                  </a:extLst>
                </a:gridCol>
              </a:tblGrid>
              <a:tr h="370840">
                <a:tc>
                  <a:txBody>
                    <a:bodyPr/>
                    <a:lstStyle/>
                    <a:p>
                      <a:r>
                        <a:rPr lang="en-US" dirty="0"/>
                        <a:t>P1</a:t>
                      </a:r>
                    </a:p>
                  </a:txBody>
                  <a:tcPr/>
                </a:tc>
                <a:tc>
                  <a:txBody>
                    <a:bodyPr/>
                    <a:lstStyle/>
                    <a:p>
                      <a:r>
                        <a:rPr lang="en-US" dirty="0"/>
                        <a:t>P2</a:t>
                      </a:r>
                    </a:p>
                  </a:txBody>
                  <a:tcPr/>
                </a:tc>
                <a:tc>
                  <a:txBody>
                    <a:bodyPr/>
                    <a:lstStyle/>
                    <a:p>
                      <a:r>
                        <a:rPr lang="en-US" dirty="0"/>
                        <a:t>P3</a:t>
                      </a:r>
                    </a:p>
                  </a:txBody>
                  <a:tcPr/>
                </a:tc>
                <a:tc>
                  <a:txBody>
                    <a:bodyPr/>
                    <a:lstStyle/>
                    <a:p>
                      <a:r>
                        <a:rPr lang="en-US" dirty="0"/>
                        <a:t>P1</a:t>
                      </a:r>
                    </a:p>
                  </a:txBody>
                  <a:tcPr/>
                </a:tc>
                <a:tc>
                  <a:txBody>
                    <a:bodyPr/>
                    <a:lstStyle/>
                    <a:p>
                      <a:r>
                        <a:rPr lang="en-US" dirty="0"/>
                        <a:t>P4</a:t>
                      </a:r>
                    </a:p>
                  </a:txBody>
                  <a:tcPr/>
                </a:tc>
                <a:tc>
                  <a:txBody>
                    <a:bodyPr/>
                    <a:lstStyle/>
                    <a:p>
                      <a:r>
                        <a:rPr lang="en-US" dirty="0"/>
                        <a:t>P2</a:t>
                      </a:r>
                    </a:p>
                  </a:txBody>
                  <a:tcPr/>
                </a:tc>
                <a:tc>
                  <a:txBody>
                    <a:bodyPr/>
                    <a:lstStyle/>
                    <a:p>
                      <a:r>
                        <a:rPr lang="en-US" dirty="0"/>
                        <a:t>P1</a:t>
                      </a:r>
                    </a:p>
                  </a:txBody>
                  <a:tcPr/>
                </a:tc>
                <a:extLst>
                  <a:ext uri="{0D108BD9-81ED-4DB2-BD59-A6C34878D82A}">
                    <a16:rowId xmlns:a16="http://schemas.microsoft.com/office/drawing/2014/main" val="2178052163"/>
                  </a:ext>
                </a:extLst>
              </a:tr>
            </a:tbl>
          </a:graphicData>
        </a:graphic>
      </p:graphicFrame>
      <p:graphicFrame>
        <p:nvGraphicFramePr>
          <p:cNvPr id="7" name="Table 10">
            <a:extLst>
              <a:ext uri="{FF2B5EF4-FFF2-40B4-BE49-F238E27FC236}">
                <a16:creationId xmlns:a16="http://schemas.microsoft.com/office/drawing/2014/main" id="{F19855EA-E695-4F93-AA81-70068204E497}"/>
              </a:ext>
            </a:extLst>
          </p:cNvPr>
          <p:cNvGraphicFramePr>
            <a:graphicFrameLocks noGrp="1"/>
          </p:cNvGraphicFramePr>
          <p:nvPr>
            <p:extLst>
              <p:ext uri="{D42A27DB-BD31-4B8C-83A1-F6EECF244321}">
                <p14:modId xmlns:p14="http://schemas.microsoft.com/office/powerpoint/2010/main" val="3909823636"/>
              </p:ext>
            </p:extLst>
          </p:nvPr>
        </p:nvGraphicFramePr>
        <p:xfrm>
          <a:off x="2410020" y="5517907"/>
          <a:ext cx="6095999" cy="36576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1462790401"/>
                    </a:ext>
                  </a:extLst>
                </a:gridCol>
                <a:gridCol w="870857">
                  <a:extLst>
                    <a:ext uri="{9D8B030D-6E8A-4147-A177-3AD203B41FA5}">
                      <a16:colId xmlns:a16="http://schemas.microsoft.com/office/drawing/2014/main" val="4004117199"/>
                    </a:ext>
                  </a:extLst>
                </a:gridCol>
                <a:gridCol w="870857">
                  <a:extLst>
                    <a:ext uri="{9D8B030D-6E8A-4147-A177-3AD203B41FA5}">
                      <a16:colId xmlns:a16="http://schemas.microsoft.com/office/drawing/2014/main" val="1774275177"/>
                    </a:ext>
                  </a:extLst>
                </a:gridCol>
                <a:gridCol w="870857">
                  <a:extLst>
                    <a:ext uri="{9D8B030D-6E8A-4147-A177-3AD203B41FA5}">
                      <a16:colId xmlns:a16="http://schemas.microsoft.com/office/drawing/2014/main" val="1126080585"/>
                    </a:ext>
                  </a:extLst>
                </a:gridCol>
                <a:gridCol w="870857">
                  <a:extLst>
                    <a:ext uri="{9D8B030D-6E8A-4147-A177-3AD203B41FA5}">
                      <a16:colId xmlns:a16="http://schemas.microsoft.com/office/drawing/2014/main" val="818916877"/>
                    </a:ext>
                  </a:extLst>
                </a:gridCol>
                <a:gridCol w="870857">
                  <a:extLst>
                    <a:ext uri="{9D8B030D-6E8A-4147-A177-3AD203B41FA5}">
                      <a16:colId xmlns:a16="http://schemas.microsoft.com/office/drawing/2014/main" val="164365917"/>
                    </a:ext>
                  </a:extLst>
                </a:gridCol>
                <a:gridCol w="870857">
                  <a:extLst>
                    <a:ext uri="{9D8B030D-6E8A-4147-A177-3AD203B41FA5}">
                      <a16:colId xmlns:a16="http://schemas.microsoft.com/office/drawing/2014/main" val="2825297320"/>
                    </a:ext>
                  </a:extLst>
                </a:gridCol>
              </a:tblGrid>
              <a:tr h="360379">
                <a:tc>
                  <a:txBody>
                    <a:bodyPr/>
                    <a:lstStyle/>
                    <a:p>
                      <a:r>
                        <a:rPr lang="en-US" dirty="0"/>
                        <a:t>P1</a:t>
                      </a:r>
                    </a:p>
                  </a:txBody>
                  <a:tcPr/>
                </a:tc>
                <a:tc>
                  <a:txBody>
                    <a:bodyPr/>
                    <a:lstStyle/>
                    <a:p>
                      <a:r>
                        <a:rPr lang="en-US" dirty="0"/>
                        <a:t>P2</a:t>
                      </a:r>
                    </a:p>
                  </a:txBody>
                  <a:tcPr/>
                </a:tc>
                <a:tc>
                  <a:txBody>
                    <a:bodyPr/>
                    <a:lstStyle/>
                    <a:p>
                      <a:r>
                        <a:rPr lang="en-US" dirty="0"/>
                        <a:t>P3</a:t>
                      </a:r>
                    </a:p>
                  </a:txBody>
                  <a:tcPr/>
                </a:tc>
                <a:tc>
                  <a:txBody>
                    <a:bodyPr/>
                    <a:lstStyle/>
                    <a:p>
                      <a:r>
                        <a:rPr lang="en-US" dirty="0"/>
                        <a:t>P1</a:t>
                      </a:r>
                    </a:p>
                  </a:txBody>
                  <a:tcPr/>
                </a:tc>
                <a:tc>
                  <a:txBody>
                    <a:bodyPr/>
                    <a:lstStyle/>
                    <a:p>
                      <a:r>
                        <a:rPr lang="en-US" dirty="0"/>
                        <a:t>P4</a:t>
                      </a:r>
                    </a:p>
                  </a:txBody>
                  <a:tcPr/>
                </a:tc>
                <a:tc>
                  <a:txBody>
                    <a:bodyPr/>
                    <a:lstStyle/>
                    <a:p>
                      <a:r>
                        <a:rPr lang="en-US" dirty="0"/>
                        <a:t>P2</a:t>
                      </a:r>
                    </a:p>
                  </a:txBody>
                  <a:tcPr/>
                </a:tc>
                <a:tc>
                  <a:txBody>
                    <a:bodyPr/>
                    <a:lstStyle/>
                    <a:p>
                      <a:r>
                        <a:rPr lang="en-US" dirty="0"/>
                        <a:t>P1</a:t>
                      </a:r>
                    </a:p>
                  </a:txBody>
                  <a:tcPr/>
                </a:tc>
                <a:extLst>
                  <a:ext uri="{0D108BD9-81ED-4DB2-BD59-A6C34878D82A}">
                    <a16:rowId xmlns:a16="http://schemas.microsoft.com/office/drawing/2014/main" val="2700504045"/>
                  </a:ext>
                </a:extLst>
              </a:tr>
            </a:tbl>
          </a:graphicData>
        </a:graphic>
      </p:graphicFrame>
      <p:sp>
        <p:nvSpPr>
          <p:cNvPr id="8" name="TextBox 7">
            <a:extLst>
              <a:ext uri="{FF2B5EF4-FFF2-40B4-BE49-F238E27FC236}">
                <a16:creationId xmlns:a16="http://schemas.microsoft.com/office/drawing/2014/main" id="{3EC36EE4-E230-4137-A11B-25453B4B489E}"/>
              </a:ext>
            </a:extLst>
          </p:cNvPr>
          <p:cNvSpPr txBox="1"/>
          <p:nvPr/>
        </p:nvSpPr>
        <p:spPr>
          <a:xfrm>
            <a:off x="686018" y="5099840"/>
            <a:ext cx="1440587" cy="369332"/>
          </a:xfrm>
          <a:prstGeom prst="rect">
            <a:avLst/>
          </a:prstGeom>
          <a:noFill/>
        </p:spPr>
        <p:txBody>
          <a:bodyPr wrap="none" rtlCol="0">
            <a:spAutoFit/>
          </a:bodyPr>
          <a:lstStyle/>
          <a:p>
            <a:r>
              <a:rPr lang="en-US" dirty="0"/>
              <a:t>Ready Queue</a:t>
            </a:r>
          </a:p>
        </p:txBody>
      </p:sp>
      <p:sp>
        <p:nvSpPr>
          <p:cNvPr id="9" name="TextBox 8">
            <a:extLst>
              <a:ext uri="{FF2B5EF4-FFF2-40B4-BE49-F238E27FC236}">
                <a16:creationId xmlns:a16="http://schemas.microsoft.com/office/drawing/2014/main" id="{82F845CE-8AA2-4420-8F67-59CEF846EE15}"/>
              </a:ext>
            </a:extLst>
          </p:cNvPr>
          <p:cNvSpPr txBox="1"/>
          <p:nvPr/>
        </p:nvSpPr>
        <p:spPr>
          <a:xfrm>
            <a:off x="686018" y="5517907"/>
            <a:ext cx="1277337" cy="369332"/>
          </a:xfrm>
          <a:prstGeom prst="rect">
            <a:avLst/>
          </a:prstGeom>
          <a:noFill/>
        </p:spPr>
        <p:txBody>
          <a:bodyPr wrap="none" rtlCol="0">
            <a:spAutoFit/>
          </a:bodyPr>
          <a:lstStyle/>
          <a:p>
            <a:r>
              <a:rPr lang="en-US" dirty="0"/>
              <a:t>Gantt Chart</a:t>
            </a:r>
          </a:p>
        </p:txBody>
      </p:sp>
      <p:sp>
        <p:nvSpPr>
          <p:cNvPr id="10" name="TextBox 9">
            <a:extLst>
              <a:ext uri="{FF2B5EF4-FFF2-40B4-BE49-F238E27FC236}">
                <a16:creationId xmlns:a16="http://schemas.microsoft.com/office/drawing/2014/main" id="{905DFD5F-A05F-4E1C-8CDD-DCFF4777CC33}"/>
              </a:ext>
            </a:extLst>
          </p:cNvPr>
          <p:cNvSpPr txBox="1"/>
          <p:nvPr/>
        </p:nvSpPr>
        <p:spPr>
          <a:xfrm>
            <a:off x="2267338" y="5883667"/>
            <a:ext cx="6522098" cy="369332"/>
          </a:xfrm>
          <a:prstGeom prst="rect">
            <a:avLst/>
          </a:prstGeom>
          <a:noFill/>
        </p:spPr>
        <p:txBody>
          <a:bodyPr wrap="square" rtlCol="0">
            <a:spAutoFit/>
          </a:bodyPr>
          <a:lstStyle/>
          <a:p>
            <a:r>
              <a:rPr lang="en-US" dirty="0"/>
              <a:t>0              2               4              6               8              9              11            12</a:t>
            </a:r>
          </a:p>
        </p:txBody>
      </p:sp>
    </p:spTree>
    <p:extLst>
      <p:ext uri="{BB962C8B-B14F-4D97-AF65-F5344CB8AC3E}">
        <p14:creationId xmlns:p14="http://schemas.microsoft.com/office/powerpoint/2010/main" val="151588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924692-BB11-44B9-B76C-0CC63C272133}"/>
              </a:ext>
            </a:extLst>
          </p:cNvPr>
          <p:cNvSpPr>
            <a:spLocks noGrp="1"/>
          </p:cNvSpPr>
          <p:nvPr>
            <p:ph idx="1"/>
          </p:nvPr>
        </p:nvSpPr>
        <p:spPr>
          <a:xfrm>
            <a:off x="628650" y="1408922"/>
            <a:ext cx="7886700" cy="4768040"/>
          </a:xfrm>
        </p:spPr>
        <p:txBody>
          <a:bodyPr>
            <a:normAutofit/>
          </a:bodyPr>
          <a:lstStyle/>
          <a:p>
            <a:pPr>
              <a:lnSpc>
                <a:spcPct val="107000"/>
              </a:lnSpc>
            </a:pPr>
            <a:r>
              <a:rPr lang="en-IN" sz="1800" dirty="0">
                <a:solidFill>
                  <a:srgbClr val="000000"/>
                </a:solidFill>
                <a:effectLst/>
                <a:latin typeface="Times New Roman" panose="02020603050405020304" pitchFamily="18" charset="0"/>
                <a:ea typeface="Times New Roman" panose="02020603050405020304" pitchFamily="18" charset="0"/>
              </a:rPr>
              <a:t>Completion Time = Last Time in Running Queue</a:t>
            </a:r>
            <a:endParaRPr lang="en-US" sz="1800" dirty="0">
              <a:solidFill>
                <a:srgbClr val="000000"/>
              </a:solidFill>
              <a:effectLst/>
              <a:latin typeface="Times New Roman" panose="02020603050405020304" pitchFamily="18" charset="0"/>
              <a:ea typeface="Times New Roman" panose="02020603050405020304" pitchFamily="18" charset="0"/>
            </a:endParaRPr>
          </a:p>
          <a:p>
            <a:pPr>
              <a:lnSpc>
                <a:spcPct val="107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Turnaround Time = (Completion Time – Arrival Time)</a:t>
            </a:r>
            <a:endParaRPr lang="en-US"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Waiting Time       = (Turnaround Time – Arrival Time)</a:t>
            </a:r>
          </a:p>
          <a:p>
            <a:pPr marL="457200" indent="0" algn="l">
              <a:lnSpc>
                <a:spcPct val="107000"/>
              </a:lnSpc>
              <a:spcAft>
                <a:spcPts val="15"/>
              </a:spcAft>
              <a:buNone/>
            </a:pPr>
            <a:endParaRPr lang="en-IN" sz="1800" dirty="0">
              <a:solidFill>
                <a:srgbClr val="000000"/>
              </a:solidFill>
              <a:latin typeface="Times New Roman" panose="02020603050405020304" pitchFamily="18" charset="0"/>
            </a:endParaRPr>
          </a:p>
          <a:p>
            <a:pPr marL="457200" indent="0" algn="l">
              <a:lnSpc>
                <a:spcPct val="107000"/>
              </a:lnSpc>
              <a:spcAft>
                <a:spcPts val="15"/>
              </a:spcAft>
              <a:buNone/>
            </a:pPr>
            <a:r>
              <a:rPr lang="en-IN" sz="1800" dirty="0">
                <a:solidFill>
                  <a:srgbClr val="000000"/>
                </a:solidFill>
                <a:effectLst/>
                <a:latin typeface="Times New Roman" panose="02020603050405020304" pitchFamily="18" charset="0"/>
                <a:ea typeface="Times New Roman" panose="02020603050405020304" pitchFamily="18" charset="0"/>
              </a:rPr>
              <a:t>Number of Context Switching = 6</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indent="0" algn="l">
              <a:lnSpc>
                <a:spcPct val="107000"/>
              </a:lnSpc>
              <a:spcAft>
                <a:spcPts val="15"/>
              </a:spcAft>
              <a:buNone/>
            </a:pPr>
            <a:r>
              <a:rPr lang="en-IN" sz="1800" dirty="0">
                <a:solidFill>
                  <a:srgbClr val="000000"/>
                </a:solidFill>
                <a:latin typeface="Times New Roman" panose="02020603050405020304" pitchFamily="18" charset="0"/>
                <a:ea typeface="Times New Roman" panose="02020603050405020304" pitchFamily="18" charset="0"/>
              </a:rPr>
              <a:t>A</a:t>
            </a:r>
            <a:r>
              <a:rPr lang="en-IN" sz="1800" dirty="0">
                <a:solidFill>
                  <a:srgbClr val="000000"/>
                </a:solidFill>
                <a:effectLst/>
                <a:latin typeface="Times New Roman" panose="02020603050405020304" pitchFamily="18" charset="0"/>
                <a:ea typeface="Times New Roman" panose="02020603050405020304" pitchFamily="18" charset="0"/>
              </a:rPr>
              <a:t>verage Turnaround Time = (Total Turnaround Time / Total Processes)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indent="0" algn="l">
              <a:lnSpc>
                <a:spcPct val="107000"/>
              </a:lnSpc>
              <a:spcAft>
                <a:spcPts val="15"/>
              </a:spcAft>
              <a:buNone/>
            </a:pPr>
            <a:r>
              <a:rPr lang="en-IN" sz="1800" dirty="0">
                <a:solidFill>
                  <a:srgbClr val="000000"/>
                </a:solidFill>
                <a:effectLst/>
                <a:latin typeface="Times New Roman" panose="02020603050405020304" pitchFamily="18" charset="0"/>
                <a:ea typeface="Times New Roman" panose="02020603050405020304" pitchFamily="18" charset="0"/>
              </a:rPr>
              <a:t>                                           = (12+10+4+6) / 4</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indent="0" algn="l">
              <a:lnSpc>
                <a:spcPct val="107000"/>
              </a:lnSpc>
              <a:spcAft>
                <a:spcPts val="15"/>
              </a:spcAft>
              <a:buNone/>
            </a:pPr>
            <a:r>
              <a:rPr lang="en-IN" sz="1800" dirty="0">
                <a:solidFill>
                  <a:srgbClr val="000000"/>
                </a:solidFill>
                <a:effectLst/>
                <a:latin typeface="Times New Roman" panose="02020603050405020304" pitchFamily="18" charset="0"/>
                <a:ea typeface="Times New Roman" panose="02020603050405020304" pitchFamily="18" charset="0"/>
              </a:rPr>
              <a:t>                                           = 8</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indent="0" algn="l">
              <a:lnSpc>
                <a:spcPct val="107000"/>
              </a:lnSpc>
              <a:spcAft>
                <a:spcPts val="15"/>
              </a:spcAft>
              <a:buNone/>
            </a:pPr>
            <a:r>
              <a:rPr lang="en-IN" sz="1800" dirty="0">
                <a:solidFill>
                  <a:srgbClr val="000000"/>
                </a:solidFill>
                <a:effectLst/>
                <a:latin typeface="Times New Roman" panose="02020603050405020304" pitchFamily="18" charset="0"/>
                <a:ea typeface="Times New Roman" panose="02020603050405020304" pitchFamily="18" charset="0"/>
              </a:rPr>
              <a:t>Average Waiting Time       = (Total Waiting Time / Total Processes)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indent="0" algn="l">
              <a:lnSpc>
                <a:spcPct val="107000"/>
              </a:lnSpc>
              <a:spcAft>
                <a:spcPts val="15"/>
              </a:spcAft>
              <a:buNone/>
            </a:pPr>
            <a:r>
              <a:rPr lang="en-IN" sz="1800" dirty="0">
                <a:solidFill>
                  <a:srgbClr val="000000"/>
                </a:solidFill>
                <a:effectLst/>
                <a:latin typeface="Times New Roman" panose="02020603050405020304" pitchFamily="18" charset="0"/>
                <a:ea typeface="Times New Roman" panose="02020603050405020304" pitchFamily="18" charset="0"/>
              </a:rPr>
              <a:t>                                            = (7+6+2+5) / 4</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indent="0" algn="l">
              <a:lnSpc>
                <a:spcPct val="107000"/>
              </a:lnSpc>
              <a:spcAft>
                <a:spcPts val="15"/>
              </a:spcAft>
              <a:buNone/>
            </a:pPr>
            <a:r>
              <a:rPr lang="en-IN" sz="1800" dirty="0">
                <a:solidFill>
                  <a:srgbClr val="000000"/>
                </a:solidFill>
                <a:effectLst/>
                <a:latin typeface="Times New Roman" panose="02020603050405020304" pitchFamily="18" charset="0"/>
                <a:ea typeface="Times New Roman" panose="02020603050405020304" pitchFamily="18" charset="0"/>
              </a:rPr>
              <a:t>                                            = 5</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dirty="0"/>
          </a:p>
        </p:txBody>
      </p:sp>
    </p:spTree>
    <p:extLst>
      <p:ext uri="{BB962C8B-B14F-4D97-AF65-F5344CB8AC3E}">
        <p14:creationId xmlns:p14="http://schemas.microsoft.com/office/powerpoint/2010/main" val="7116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86BCB6-3D34-43D3-B038-AAE4BBAAEEC0}"/>
              </a:ext>
            </a:extLst>
          </p:cNvPr>
          <p:cNvSpPr>
            <a:spLocks noGrp="1"/>
          </p:cNvSpPr>
          <p:nvPr>
            <p:ph idx="1"/>
          </p:nvPr>
        </p:nvSpPr>
        <p:spPr>
          <a:xfrm>
            <a:off x="628650" y="1017486"/>
            <a:ext cx="7886700" cy="4959125"/>
          </a:xfrm>
        </p:spPr>
        <p:txBody>
          <a:bodyPr>
            <a:normAutofit/>
          </a:bodyPr>
          <a:lstStyle/>
          <a:p>
            <a:pPr marL="0" indent="0" algn="ctr">
              <a:buNone/>
            </a:pPr>
            <a:r>
              <a:rPr lang="en-US" sz="2000" b="1" dirty="0"/>
              <a:t>Example 2:</a:t>
            </a:r>
          </a:p>
          <a:p>
            <a:pPr marL="0" indent="0" algn="ctr">
              <a:buNone/>
            </a:pPr>
            <a:r>
              <a:rPr lang="en-US" sz="2000" dirty="0"/>
              <a:t>Processes = 5</a:t>
            </a:r>
          </a:p>
          <a:p>
            <a:pPr marL="0" indent="0" algn="ctr">
              <a:buNone/>
            </a:pPr>
            <a:r>
              <a:rPr lang="en-US" sz="2000" dirty="0"/>
              <a:t>Time Quantum = 3</a:t>
            </a:r>
          </a:p>
          <a:p>
            <a:pPr marL="0" indent="0">
              <a:buNone/>
            </a:pPr>
            <a:endParaRPr lang="en-US" sz="2000" dirty="0"/>
          </a:p>
        </p:txBody>
      </p:sp>
      <p:graphicFrame>
        <p:nvGraphicFramePr>
          <p:cNvPr id="4" name="Table 4">
            <a:extLst>
              <a:ext uri="{FF2B5EF4-FFF2-40B4-BE49-F238E27FC236}">
                <a16:creationId xmlns:a16="http://schemas.microsoft.com/office/drawing/2014/main" id="{DE65D623-996E-49E8-9102-74A35CCC2103}"/>
              </a:ext>
            </a:extLst>
          </p:cNvPr>
          <p:cNvGraphicFramePr>
            <a:graphicFrameLocks noGrp="1"/>
          </p:cNvGraphicFramePr>
          <p:nvPr>
            <p:extLst>
              <p:ext uri="{D42A27DB-BD31-4B8C-83A1-F6EECF244321}">
                <p14:modId xmlns:p14="http://schemas.microsoft.com/office/powerpoint/2010/main" val="2043447725"/>
              </p:ext>
            </p:extLst>
          </p:nvPr>
        </p:nvGraphicFramePr>
        <p:xfrm>
          <a:off x="699795" y="2279987"/>
          <a:ext cx="7968342" cy="2494280"/>
        </p:xfrm>
        <a:graphic>
          <a:graphicData uri="http://schemas.openxmlformats.org/drawingml/2006/table">
            <a:tbl>
              <a:tblPr firstRow="1" bandRow="1">
                <a:tableStyleId>{5940675A-B579-460E-94D1-54222C63F5DA}</a:tableStyleId>
              </a:tblPr>
              <a:tblGrid>
                <a:gridCol w="1328057">
                  <a:extLst>
                    <a:ext uri="{9D8B030D-6E8A-4147-A177-3AD203B41FA5}">
                      <a16:colId xmlns:a16="http://schemas.microsoft.com/office/drawing/2014/main" val="3270193587"/>
                    </a:ext>
                  </a:extLst>
                </a:gridCol>
                <a:gridCol w="1328057">
                  <a:extLst>
                    <a:ext uri="{9D8B030D-6E8A-4147-A177-3AD203B41FA5}">
                      <a16:colId xmlns:a16="http://schemas.microsoft.com/office/drawing/2014/main" val="327229137"/>
                    </a:ext>
                  </a:extLst>
                </a:gridCol>
                <a:gridCol w="1328057">
                  <a:extLst>
                    <a:ext uri="{9D8B030D-6E8A-4147-A177-3AD203B41FA5}">
                      <a16:colId xmlns:a16="http://schemas.microsoft.com/office/drawing/2014/main" val="593965513"/>
                    </a:ext>
                  </a:extLst>
                </a:gridCol>
                <a:gridCol w="1328057">
                  <a:extLst>
                    <a:ext uri="{9D8B030D-6E8A-4147-A177-3AD203B41FA5}">
                      <a16:colId xmlns:a16="http://schemas.microsoft.com/office/drawing/2014/main" val="3029898351"/>
                    </a:ext>
                  </a:extLst>
                </a:gridCol>
                <a:gridCol w="1328057">
                  <a:extLst>
                    <a:ext uri="{9D8B030D-6E8A-4147-A177-3AD203B41FA5}">
                      <a16:colId xmlns:a16="http://schemas.microsoft.com/office/drawing/2014/main" val="2949120879"/>
                    </a:ext>
                  </a:extLst>
                </a:gridCol>
                <a:gridCol w="1328057">
                  <a:extLst>
                    <a:ext uri="{9D8B030D-6E8A-4147-A177-3AD203B41FA5}">
                      <a16:colId xmlns:a16="http://schemas.microsoft.com/office/drawing/2014/main" val="3231651964"/>
                    </a:ext>
                  </a:extLst>
                </a:gridCol>
              </a:tblGrid>
              <a:tr h="370840">
                <a:tc>
                  <a:txBody>
                    <a:bodyPr/>
                    <a:lstStyle/>
                    <a:p>
                      <a:r>
                        <a:rPr lang="en-US" dirty="0"/>
                        <a:t>Process</a:t>
                      </a:r>
                    </a:p>
                  </a:txBody>
                  <a:tcPr/>
                </a:tc>
                <a:tc>
                  <a:txBody>
                    <a:bodyPr/>
                    <a:lstStyle/>
                    <a:p>
                      <a:r>
                        <a:rPr lang="en-US" dirty="0"/>
                        <a:t>Arrival Time</a:t>
                      </a:r>
                    </a:p>
                  </a:txBody>
                  <a:tcPr/>
                </a:tc>
                <a:tc>
                  <a:txBody>
                    <a:bodyPr/>
                    <a:lstStyle/>
                    <a:p>
                      <a:r>
                        <a:rPr lang="en-US" dirty="0"/>
                        <a:t>Burst Time</a:t>
                      </a:r>
                    </a:p>
                  </a:txBody>
                  <a:tcPr/>
                </a:tc>
                <a:tc>
                  <a:txBody>
                    <a:bodyPr/>
                    <a:lstStyle/>
                    <a:p>
                      <a:r>
                        <a:rPr lang="en-US" dirty="0"/>
                        <a:t>Completion Time</a:t>
                      </a:r>
                    </a:p>
                  </a:txBody>
                  <a:tcPr/>
                </a:tc>
                <a:tc>
                  <a:txBody>
                    <a:bodyPr/>
                    <a:lstStyle/>
                    <a:p>
                      <a:r>
                        <a:rPr lang="en-US" dirty="0"/>
                        <a:t>Turnaround Time</a:t>
                      </a:r>
                    </a:p>
                  </a:txBody>
                  <a:tcPr/>
                </a:tc>
                <a:tc>
                  <a:txBody>
                    <a:bodyPr/>
                    <a:lstStyle/>
                    <a:p>
                      <a:r>
                        <a:rPr lang="en-US" dirty="0"/>
                        <a:t>Waiting Time</a:t>
                      </a:r>
                    </a:p>
                  </a:txBody>
                  <a:tcPr/>
                </a:tc>
                <a:extLst>
                  <a:ext uri="{0D108BD9-81ED-4DB2-BD59-A6C34878D82A}">
                    <a16:rowId xmlns:a16="http://schemas.microsoft.com/office/drawing/2014/main" val="4059359497"/>
                  </a:ext>
                </a:extLst>
              </a:tr>
              <a:tr h="370840">
                <a:tc>
                  <a:txBody>
                    <a:bodyPr/>
                    <a:lstStyle/>
                    <a:p>
                      <a:r>
                        <a:rPr lang="en-US" dirty="0"/>
                        <a:t>1</a:t>
                      </a:r>
                    </a:p>
                  </a:txBody>
                  <a:tcPr/>
                </a:tc>
                <a:tc>
                  <a:txBody>
                    <a:bodyPr/>
                    <a:lstStyle/>
                    <a:p>
                      <a:r>
                        <a:rPr lang="en-US" dirty="0"/>
                        <a:t>3</a:t>
                      </a:r>
                    </a:p>
                  </a:txBody>
                  <a:tcPr/>
                </a:tc>
                <a:tc>
                  <a:txBody>
                    <a:bodyPr/>
                    <a:lstStyle/>
                    <a:p>
                      <a:r>
                        <a:rPr lang="en-US" dirty="0"/>
                        <a:t>5     -&gt; 2</a:t>
                      </a:r>
                    </a:p>
                  </a:txBody>
                  <a:tcPr/>
                </a:tc>
                <a:tc>
                  <a:txBody>
                    <a:bodyPr/>
                    <a:lstStyle/>
                    <a:p>
                      <a:r>
                        <a:rPr lang="en-US" dirty="0"/>
                        <a:t>17</a:t>
                      </a:r>
                    </a:p>
                  </a:txBody>
                  <a:tcPr/>
                </a:tc>
                <a:tc>
                  <a:txBody>
                    <a:bodyPr/>
                    <a:lstStyle/>
                    <a:p>
                      <a:r>
                        <a:rPr lang="en-US" dirty="0"/>
                        <a:t>14</a:t>
                      </a:r>
                    </a:p>
                  </a:txBody>
                  <a:tcPr/>
                </a:tc>
                <a:tc>
                  <a:txBody>
                    <a:bodyPr/>
                    <a:lstStyle/>
                    <a:p>
                      <a:r>
                        <a:rPr lang="en-US" dirty="0"/>
                        <a:t>9</a:t>
                      </a:r>
                    </a:p>
                  </a:txBody>
                  <a:tcPr/>
                </a:tc>
                <a:extLst>
                  <a:ext uri="{0D108BD9-81ED-4DB2-BD59-A6C34878D82A}">
                    <a16:rowId xmlns:a16="http://schemas.microsoft.com/office/drawing/2014/main" val="1008431292"/>
                  </a:ext>
                </a:extLst>
              </a:tr>
              <a:tr h="370840">
                <a:tc>
                  <a:txBody>
                    <a:bodyPr/>
                    <a:lstStyle/>
                    <a:p>
                      <a:r>
                        <a:rPr lang="en-US" dirty="0"/>
                        <a:t>2</a:t>
                      </a:r>
                    </a:p>
                  </a:txBody>
                  <a:tcPr/>
                </a:tc>
                <a:tc>
                  <a:txBody>
                    <a:bodyPr/>
                    <a:lstStyle/>
                    <a:p>
                      <a:r>
                        <a:rPr lang="en-US" dirty="0"/>
                        <a:t>4</a:t>
                      </a:r>
                    </a:p>
                  </a:txBody>
                  <a:tcPr/>
                </a:tc>
                <a:tc>
                  <a:txBody>
                    <a:bodyPr/>
                    <a:lstStyle/>
                    <a:p>
                      <a:r>
                        <a:rPr lang="en-US" dirty="0"/>
                        <a:t>6     -&gt; 3</a:t>
                      </a:r>
                    </a:p>
                  </a:txBody>
                  <a:tcPr/>
                </a:tc>
                <a:tc>
                  <a:txBody>
                    <a:bodyPr/>
                    <a:lstStyle/>
                    <a:p>
                      <a:r>
                        <a:rPr lang="en-US" dirty="0"/>
                        <a:t>23</a:t>
                      </a:r>
                    </a:p>
                  </a:txBody>
                  <a:tcPr/>
                </a:tc>
                <a:tc>
                  <a:txBody>
                    <a:bodyPr/>
                    <a:lstStyle/>
                    <a:p>
                      <a:r>
                        <a:rPr lang="en-US" dirty="0"/>
                        <a:t>19</a:t>
                      </a:r>
                    </a:p>
                  </a:txBody>
                  <a:tcPr/>
                </a:tc>
                <a:tc>
                  <a:txBody>
                    <a:bodyPr/>
                    <a:lstStyle/>
                    <a:p>
                      <a:r>
                        <a:rPr lang="en-US" dirty="0"/>
                        <a:t>13</a:t>
                      </a:r>
                    </a:p>
                  </a:txBody>
                  <a:tcPr/>
                </a:tc>
                <a:extLst>
                  <a:ext uri="{0D108BD9-81ED-4DB2-BD59-A6C34878D82A}">
                    <a16:rowId xmlns:a16="http://schemas.microsoft.com/office/drawing/2014/main" val="3873087162"/>
                  </a:ext>
                </a:extLst>
              </a:tr>
              <a:tr h="370840">
                <a:tc>
                  <a:txBody>
                    <a:bodyPr/>
                    <a:lstStyle/>
                    <a:p>
                      <a:r>
                        <a:rPr lang="en-US" dirty="0"/>
                        <a:t>3</a:t>
                      </a:r>
                    </a:p>
                  </a:txBody>
                  <a:tcPr/>
                </a:tc>
                <a:tc>
                  <a:txBody>
                    <a:bodyPr/>
                    <a:lstStyle/>
                    <a:p>
                      <a:r>
                        <a:rPr lang="en-US" dirty="0"/>
                        <a:t>5</a:t>
                      </a:r>
                    </a:p>
                  </a:txBody>
                  <a:tcPr/>
                </a:tc>
                <a:tc>
                  <a:txBody>
                    <a:bodyPr/>
                    <a:lstStyle/>
                    <a:p>
                      <a:r>
                        <a:rPr lang="en-US" dirty="0"/>
                        <a:t>8     -&gt; 5 -&gt; 2</a:t>
                      </a:r>
                    </a:p>
                  </a:txBody>
                  <a:tcPr/>
                </a:tc>
                <a:tc>
                  <a:txBody>
                    <a:bodyPr/>
                    <a:lstStyle/>
                    <a:p>
                      <a:r>
                        <a:rPr lang="en-US" dirty="0"/>
                        <a:t>32</a:t>
                      </a:r>
                    </a:p>
                  </a:txBody>
                  <a:tcPr/>
                </a:tc>
                <a:tc>
                  <a:txBody>
                    <a:bodyPr/>
                    <a:lstStyle/>
                    <a:p>
                      <a:r>
                        <a:rPr lang="en-US" dirty="0"/>
                        <a:t>27</a:t>
                      </a:r>
                    </a:p>
                  </a:txBody>
                  <a:tcPr/>
                </a:tc>
                <a:tc>
                  <a:txBody>
                    <a:bodyPr/>
                    <a:lstStyle/>
                    <a:p>
                      <a:r>
                        <a:rPr lang="en-US" dirty="0"/>
                        <a:t>19</a:t>
                      </a:r>
                    </a:p>
                  </a:txBody>
                  <a:tcPr/>
                </a:tc>
                <a:extLst>
                  <a:ext uri="{0D108BD9-81ED-4DB2-BD59-A6C34878D82A}">
                    <a16:rowId xmlns:a16="http://schemas.microsoft.com/office/drawing/2014/main" val="2968564010"/>
                  </a:ext>
                </a:extLst>
              </a:tr>
              <a:tr h="370840">
                <a:tc>
                  <a:txBody>
                    <a:bodyPr/>
                    <a:lstStyle/>
                    <a:p>
                      <a:r>
                        <a:rPr lang="en-US" dirty="0"/>
                        <a:t>4</a:t>
                      </a:r>
                    </a:p>
                  </a:txBody>
                  <a:tcPr/>
                </a:tc>
                <a:tc>
                  <a:txBody>
                    <a:bodyPr/>
                    <a:lstStyle/>
                    <a:p>
                      <a:r>
                        <a:rPr lang="en-US" dirty="0"/>
                        <a:t>6</a:t>
                      </a:r>
                    </a:p>
                  </a:txBody>
                  <a:tcPr/>
                </a:tc>
                <a:tc>
                  <a:txBody>
                    <a:bodyPr/>
                    <a:lstStyle/>
                    <a:p>
                      <a:r>
                        <a:rPr lang="en-US" dirty="0"/>
                        <a:t>7     -&gt; 4 -&gt; 1</a:t>
                      </a:r>
                    </a:p>
                  </a:txBody>
                  <a:tcPr/>
                </a:tc>
                <a:tc>
                  <a:txBody>
                    <a:bodyPr/>
                    <a:lstStyle/>
                    <a:p>
                      <a:r>
                        <a:rPr lang="en-US" dirty="0"/>
                        <a:t>33</a:t>
                      </a:r>
                    </a:p>
                  </a:txBody>
                  <a:tcPr/>
                </a:tc>
                <a:tc>
                  <a:txBody>
                    <a:bodyPr/>
                    <a:lstStyle/>
                    <a:p>
                      <a:r>
                        <a:rPr lang="en-US" dirty="0"/>
                        <a:t>27</a:t>
                      </a:r>
                    </a:p>
                  </a:txBody>
                  <a:tcPr/>
                </a:tc>
                <a:tc>
                  <a:txBody>
                    <a:bodyPr/>
                    <a:lstStyle/>
                    <a:p>
                      <a:r>
                        <a:rPr lang="en-US" dirty="0"/>
                        <a:t>20</a:t>
                      </a:r>
                    </a:p>
                  </a:txBody>
                  <a:tcPr/>
                </a:tc>
                <a:extLst>
                  <a:ext uri="{0D108BD9-81ED-4DB2-BD59-A6C34878D82A}">
                    <a16:rowId xmlns:a16="http://schemas.microsoft.com/office/drawing/2014/main" val="1979378969"/>
                  </a:ext>
                </a:extLst>
              </a:tr>
              <a:tr h="370840">
                <a:tc>
                  <a:txBody>
                    <a:bodyPr/>
                    <a:lstStyle/>
                    <a:p>
                      <a:r>
                        <a:rPr lang="en-US" dirty="0"/>
                        <a:t>5</a:t>
                      </a:r>
                    </a:p>
                  </a:txBody>
                  <a:tcPr/>
                </a:tc>
                <a:tc>
                  <a:txBody>
                    <a:bodyPr/>
                    <a:lstStyle/>
                    <a:p>
                      <a:r>
                        <a:rPr lang="en-US" dirty="0"/>
                        <a:t>7</a:t>
                      </a:r>
                    </a:p>
                  </a:txBody>
                  <a:tcPr/>
                </a:tc>
                <a:tc>
                  <a:txBody>
                    <a:bodyPr/>
                    <a:lstStyle/>
                    <a:p>
                      <a:r>
                        <a:rPr lang="en-US" dirty="0"/>
                        <a:t>4     -&gt; 1</a:t>
                      </a:r>
                    </a:p>
                  </a:txBody>
                  <a:tcPr/>
                </a:tc>
                <a:tc>
                  <a:txBody>
                    <a:bodyPr/>
                    <a:lstStyle/>
                    <a:p>
                      <a:r>
                        <a:rPr lang="en-US" dirty="0"/>
                        <a:t>30</a:t>
                      </a:r>
                    </a:p>
                  </a:txBody>
                  <a:tcPr/>
                </a:tc>
                <a:tc>
                  <a:txBody>
                    <a:bodyPr/>
                    <a:lstStyle/>
                    <a:p>
                      <a:r>
                        <a:rPr lang="en-US" dirty="0"/>
                        <a:t>23</a:t>
                      </a:r>
                    </a:p>
                  </a:txBody>
                  <a:tcPr/>
                </a:tc>
                <a:tc>
                  <a:txBody>
                    <a:bodyPr/>
                    <a:lstStyle/>
                    <a:p>
                      <a:r>
                        <a:rPr lang="en-US" dirty="0"/>
                        <a:t>19</a:t>
                      </a:r>
                    </a:p>
                  </a:txBody>
                  <a:tcPr/>
                </a:tc>
                <a:extLst>
                  <a:ext uri="{0D108BD9-81ED-4DB2-BD59-A6C34878D82A}">
                    <a16:rowId xmlns:a16="http://schemas.microsoft.com/office/drawing/2014/main" val="3485350397"/>
                  </a:ext>
                </a:extLst>
              </a:tr>
            </a:tbl>
          </a:graphicData>
        </a:graphic>
      </p:graphicFrame>
      <p:graphicFrame>
        <p:nvGraphicFramePr>
          <p:cNvPr id="5" name="Table 5">
            <a:extLst>
              <a:ext uri="{FF2B5EF4-FFF2-40B4-BE49-F238E27FC236}">
                <a16:creationId xmlns:a16="http://schemas.microsoft.com/office/drawing/2014/main" id="{CD733C0B-6F9B-4094-B57D-5A76C9BD0871}"/>
              </a:ext>
            </a:extLst>
          </p:cNvPr>
          <p:cNvGraphicFramePr>
            <a:graphicFrameLocks noGrp="1"/>
          </p:cNvGraphicFramePr>
          <p:nvPr>
            <p:extLst>
              <p:ext uri="{D42A27DB-BD31-4B8C-83A1-F6EECF244321}">
                <p14:modId xmlns:p14="http://schemas.microsoft.com/office/powerpoint/2010/main" val="2841437072"/>
              </p:ext>
            </p:extLst>
          </p:nvPr>
        </p:nvGraphicFramePr>
        <p:xfrm>
          <a:off x="2276669" y="5004599"/>
          <a:ext cx="6419460" cy="370840"/>
        </p:xfrm>
        <a:graphic>
          <a:graphicData uri="http://schemas.openxmlformats.org/drawingml/2006/table">
            <a:tbl>
              <a:tblPr firstRow="1" bandRow="1">
                <a:tableStyleId>{5940675A-B579-460E-94D1-54222C63F5DA}</a:tableStyleId>
              </a:tblPr>
              <a:tblGrid>
                <a:gridCol w="534955">
                  <a:extLst>
                    <a:ext uri="{9D8B030D-6E8A-4147-A177-3AD203B41FA5}">
                      <a16:colId xmlns:a16="http://schemas.microsoft.com/office/drawing/2014/main" val="3632080406"/>
                    </a:ext>
                  </a:extLst>
                </a:gridCol>
                <a:gridCol w="534955">
                  <a:extLst>
                    <a:ext uri="{9D8B030D-6E8A-4147-A177-3AD203B41FA5}">
                      <a16:colId xmlns:a16="http://schemas.microsoft.com/office/drawing/2014/main" val="3920080890"/>
                    </a:ext>
                  </a:extLst>
                </a:gridCol>
                <a:gridCol w="534955">
                  <a:extLst>
                    <a:ext uri="{9D8B030D-6E8A-4147-A177-3AD203B41FA5}">
                      <a16:colId xmlns:a16="http://schemas.microsoft.com/office/drawing/2014/main" val="2988288925"/>
                    </a:ext>
                  </a:extLst>
                </a:gridCol>
                <a:gridCol w="534955">
                  <a:extLst>
                    <a:ext uri="{9D8B030D-6E8A-4147-A177-3AD203B41FA5}">
                      <a16:colId xmlns:a16="http://schemas.microsoft.com/office/drawing/2014/main" val="1498339625"/>
                    </a:ext>
                  </a:extLst>
                </a:gridCol>
                <a:gridCol w="534955">
                  <a:extLst>
                    <a:ext uri="{9D8B030D-6E8A-4147-A177-3AD203B41FA5}">
                      <a16:colId xmlns:a16="http://schemas.microsoft.com/office/drawing/2014/main" val="3634845100"/>
                    </a:ext>
                  </a:extLst>
                </a:gridCol>
                <a:gridCol w="534955">
                  <a:extLst>
                    <a:ext uri="{9D8B030D-6E8A-4147-A177-3AD203B41FA5}">
                      <a16:colId xmlns:a16="http://schemas.microsoft.com/office/drawing/2014/main" val="2879900081"/>
                    </a:ext>
                  </a:extLst>
                </a:gridCol>
                <a:gridCol w="534955">
                  <a:extLst>
                    <a:ext uri="{9D8B030D-6E8A-4147-A177-3AD203B41FA5}">
                      <a16:colId xmlns:a16="http://schemas.microsoft.com/office/drawing/2014/main" val="2928656906"/>
                    </a:ext>
                  </a:extLst>
                </a:gridCol>
                <a:gridCol w="534955">
                  <a:extLst>
                    <a:ext uri="{9D8B030D-6E8A-4147-A177-3AD203B41FA5}">
                      <a16:colId xmlns:a16="http://schemas.microsoft.com/office/drawing/2014/main" val="4246276677"/>
                    </a:ext>
                  </a:extLst>
                </a:gridCol>
                <a:gridCol w="534955">
                  <a:extLst>
                    <a:ext uri="{9D8B030D-6E8A-4147-A177-3AD203B41FA5}">
                      <a16:colId xmlns:a16="http://schemas.microsoft.com/office/drawing/2014/main" val="787217662"/>
                    </a:ext>
                  </a:extLst>
                </a:gridCol>
                <a:gridCol w="534955">
                  <a:extLst>
                    <a:ext uri="{9D8B030D-6E8A-4147-A177-3AD203B41FA5}">
                      <a16:colId xmlns:a16="http://schemas.microsoft.com/office/drawing/2014/main" val="1647947996"/>
                    </a:ext>
                  </a:extLst>
                </a:gridCol>
                <a:gridCol w="534955">
                  <a:extLst>
                    <a:ext uri="{9D8B030D-6E8A-4147-A177-3AD203B41FA5}">
                      <a16:colId xmlns:a16="http://schemas.microsoft.com/office/drawing/2014/main" val="2911009579"/>
                    </a:ext>
                  </a:extLst>
                </a:gridCol>
                <a:gridCol w="534955">
                  <a:extLst>
                    <a:ext uri="{9D8B030D-6E8A-4147-A177-3AD203B41FA5}">
                      <a16:colId xmlns:a16="http://schemas.microsoft.com/office/drawing/2014/main" val="560937687"/>
                    </a:ext>
                  </a:extLst>
                </a:gridCol>
              </a:tblGrid>
              <a:tr h="370840">
                <a:tc>
                  <a:txBody>
                    <a:bodyPr/>
                    <a:lstStyle/>
                    <a:p>
                      <a:r>
                        <a:rPr lang="en-US" dirty="0"/>
                        <a:t>P1</a:t>
                      </a:r>
                    </a:p>
                  </a:txBody>
                  <a:tcPr/>
                </a:tc>
                <a:tc>
                  <a:txBody>
                    <a:bodyPr/>
                    <a:lstStyle/>
                    <a:p>
                      <a:r>
                        <a:rPr lang="en-US" dirty="0"/>
                        <a:t>P2</a:t>
                      </a:r>
                    </a:p>
                  </a:txBody>
                  <a:tcPr/>
                </a:tc>
                <a:tc>
                  <a:txBody>
                    <a:bodyPr/>
                    <a:lstStyle/>
                    <a:p>
                      <a:r>
                        <a:rPr lang="en-US" dirty="0"/>
                        <a:t>P3</a:t>
                      </a:r>
                    </a:p>
                  </a:txBody>
                  <a:tcPr/>
                </a:tc>
                <a:tc>
                  <a:txBody>
                    <a:bodyPr/>
                    <a:lstStyle/>
                    <a:p>
                      <a:r>
                        <a:rPr lang="en-US" dirty="0"/>
                        <a:t>P4</a:t>
                      </a:r>
                    </a:p>
                  </a:txBody>
                  <a:tcPr/>
                </a:tc>
                <a:tc>
                  <a:txBody>
                    <a:bodyPr/>
                    <a:lstStyle/>
                    <a:p>
                      <a:r>
                        <a:rPr lang="en-US" dirty="0"/>
                        <a:t>P1</a:t>
                      </a:r>
                    </a:p>
                  </a:txBody>
                  <a:tcPr/>
                </a:tc>
                <a:tc>
                  <a:txBody>
                    <a:bodyPr/>
                    <a:lstStyle/>
                    <a:p>
                      <a:r>
                        <a:rPr lang="en-US" dirty="0"/>
                        <a:t>P5</a:t>
                      </a:r>
                    </a:p>
                  </a:txBody>
                  <a:tcPr/>
                </a:tc>
                <a:tc>
                  <a:txBody>
                    <a:bodyPr/>
                    <a:lstStyle/>
                    <a:p>
                      <a:r>
                        <a:rPr lang="en-US" dirty="0"/>
                        <a:t>P2</a:t>
                      </a:r>
                    </a:p>
                  </a:txBody>
                  <a:tcPr/>
                </a:tc>
                <a:tc>
                  <a:txBody>
                    <a:bodyPr/>
                    <a:lstStyle/>
                    <a:p>
                      <a:r>
                        <a:rPr lang="en-US" dirty="0"/>
                        <a:t>P3</a:t>
                      </a:r>
                    </a:p>
                  </a:txBody>
                  <a:tcPr/>
                </a:tc>
                <a:tc>
                  <a:txBody>
                    <a:bodyPr/>
                    <a:lstStyle/>
                    <a:p>
                      <a:r>
                        <a:rPr lang="en-US" dirty="0"/>
                        <a:t>P4</a:t>
                      </a:r>
                    </a:p>
                  </a:txBody>
                  <a:tcPr/>
                </a:tc>
                <a:tc>
                  <a:txBody>
                    <a:bodyPr/>
                    <a:lstStyle/>
                    <a:p>
                      <a:r>
                        <a:rPr lang="en-US" dirty="0"/>
                        <a:t>P5</a:t>
                      </a:r>
                    </a:p>
                  </a:txBody>
                  <a:tcPr/>
                </a:tc>
                <a:tc>
                  <a:txBody>
                    <a:bodyPr/>
                    <a:lstStyle/>
                    <a:p>
                      <a:r>
                        <a:rPr lang="en-US" dirty="0"/>
                        <a:t>P3</a:t>
                      </a:r>
                    </a:p>
                  </a:txBody>
                  <a:tcPr/>
                </a:tc>
                <a:tc>
                  <a:txBody>
                    <a:bodyPr/>
                    <a:lstStyle/>
                    <a:p>
                      <a:r>
                        <a:rPr lang="en-US" dirty="0"/>
                        <a:t>P4</a:t>
                      </a:r>
                    </a:p>
                  </a:txBody>
                  <a:tcPr/>
                </a:tc>
                <a:extLst>
                  <a:ext uri="{0D108BD9-81ED-4DB2-BD59-A6C34878D82A}">
                    <a16:rowId xmlns:a16="http://schemas.microsoft.com/office/drawing/2014/main" val="1264739983"/>
                  </a:ext>
                </a:extLst>
              </a:tr>
            </a:tbl>
          </a:graphicData>
        </a:graphic>
      </p:graphicFrame>
      <p:graphicFrame>
        <p:nvGraphicFramePr>
          <p:cNvPr id="6" name="Table 6">
            <a:extLst>
              <a:ext uri="{FF2B5EF4-FFF2-40B4-BE49-F238E27FC236}">
                <a16:creationId xmlns:a16="http://schemas.microsoft.com/office/drawing/2014/main" id="{F6F05A9E-64FA-46FA-86C7-1E30C891B212}"/>
              </a:ext>
            </a:extLst>
          </p:cNvPr>
          <p:cNvGraphicFramePr>
            <a:graphicFrameLocks noGrp="1"/>
          </p:cNvGraphicFramePr>
          <p:nvPr>
            <p:extLst>
              <p:ext uri="{D42A27DB-BD31-4B8C-83A1-F6EECF244321}">
                <p14:modId xmlns:p14="http://schemas.microsoft.com/office/powerpoint/2010/main" val="1256827743"/>
              </p:ext>
            </p:extLst>
          </p:nvPr>
        </p:nvGraphicFramePr>
        <p:xfrm>
          <a:off x="2276669" y="5651537"/>
          <a:ext cx="6430344" cy="370840"/>
        </p:xfrm>
        <a:graphic>
          <a:graphicData uri="http://schemas.openxmlformats.org/drawingml/2006/table">
            <a:tbl>
              <a:tblPr firstRow="1" bandRow="1">
                <a:tableStyleId>{5940675A-B579-460E-94D1-54222C63F5DA}</a:tableStyleId>
              </a:tblPr>
              <a:tblGrid>
                <a:gridCol w="535862">
                  <a:extLst>
                    <a:ext uri="{9D8B030D-6E8A-4147-A177-3AD203B41FA5}">
                      <a16:colId xmlns:a16="http://schemas.microsoft.com/office/drawing/2014/main" val="3366324862"/>
                    </a:ext>
                  </a:extLst>
                </a:gridCol>
                <a:gridCol w="535862">
                  <a:extLst>
                    <a:ext uri="{9D8B030D-6E8A-4147-A177-3AD203B41FA5}">
                      <a16:colId xmlns:a16="http://schemas.microsoft.com/office/drawing/2014/main" val="2049431423"/>
                    </a:ext>
                  </a:extLst>
                </a:gridCol>
                <a:gridCol w="535862">
                  <a:extLst>
                    <a:ext uri="{9D8B030D-6E8A-4147-A177-3AD203B41FA5}">
                      <a16:colId xmlns:a16="http://schemas.microsoft.com/office/drawing/2014/main" val="1578537139"/>
                    </a:ext>
                  </a:extLst>
                </a:gridCol>
                <a:gridCol w="535862">
                  <a:extLst>
                    <a:ext uri="{9D8B030D-6E8A-4147-A177-3AD203B41FA5}">
                      <a16:colId xmlns:a16="http://schemas.microsoft.com/office/drawing/2014/main" val="4198401361"/>
                    </a:ext>
                  </a:extLst>
                </a:gridCol>
                <a:gridCol w="535862">
                  <a:extLst>
                    <a:ext uri="{9D8B030D-6E8A-4147-A177-3AD203B41FA5}">
                      <a16:colId xmlns:a16="http://schemas.microsoft.com/office/drawing/2014/main" val="2637696468"/>
                    </a:ext>
                  </a:extLst>
                </a:gridCol>
                <a:gridCol w="535862">
                  <a:extLst>
                    <a:ext uri="{9D8B030D-6E8A-4147-A177-3AD203B41FA5}">
                      <a16:colId xmlns:a16="http://schemas.microsoft.com/office/drawing/2014/main" val="1735556581"/>
                    </a:ext>
                  </a:extLst>
                </a:gridCol>
                <a:gridCol w="535862">
                  <a:extLst>
                    <a:ext uri="{9D8B030D-6E8A-4147-A177-3AD203B41FA5}">
                      <a16:colId xmlns:a16="http://schemas.microsoft.com/office/drawing/2014/main" val="1000785532"/>
                    </a:ext>
                  </a:extLst>
                </a:gridCol>
                <a:gridCol w="535862">
                  <a:extLst>
                    <a:ext uri="{9D8B030D-6E8A-4147-A177-3AD203B41FA5}">
                      <a16:colId xmlns:a16="http://schemas.microsoft.com/office/drawing/2014/main" val="3559359897"/>
                    </a:ext>
                  </a:extLst>
                </a:gridCol>
                <a:gridCol w="535862">
                  <a:extLst>
                    <a:ext uri="{9D8B030D-6E8A-4147-A177-3AD203B41FA5}">
                      <a16:colId xmlns:a16="http://schemas.microsoft.com/office/drawing/2014/main" val="2999141137"/>
                    </a:ext>
                  </a:extLst>
                </a:gridCol>
                <a:gridCol w="535862">
                  <a:extLst>
                    <a:ext uri="{9D8B030D-6E8A-4147-A177-3AD203B41FA5}">
                      <a16:colId xmlns:a16="http://schemas.microsoft.com/office/drawing/2014/main" val="1511980449"/>
                    </a:ext>
                  </a:extLst>
                </a:gridCol>
                <a:gridCol w="535862">
                  <a:extLst>
                    <a:ext uri="{9D8B030D-6E8A-4147-A177-3AD203B41FA5}">
                      <a16:colId xmlns:a16="http://schemas.microsoft.com/office/drawing/2014/main" val="3306103050"/>
                    </a:ext>
                  </a:extLst>
                </a:gridCol>
                <a:gridCol w="535862">
                  <a:extLst>
                    <a:ext uri="{9D8B030D-6E8A-4147-A177-3AD203B41FA5}">
                      <a16:colId xmlns:a16="http://schemas.microsoft.com/office/drawing/2014/main" val="2219610984"/>
                    </a:ext>
                  </a:extLst>
                </a:gridCol>
              </a:tblGrid>
              <a:tr h="370840">
                <a:tc>
                  <a:txBody>
                    <a:bodyPr/>
                    <a:lstStyle/>
                    <a:p>
                      <a:r>
                        <a:rPr lang="en-US" dirty="0"/>
                        <a:t>P1</a:t>
                      </a:r>
                    </a:p>
                  </a:txBody>
                  <a:tcPr/>
                </a:tc>
                <a:tc>
                  <a:txBody>
                    <a:bodyPr/>
                    <a:lstStyle/>
                    <a:p>
                      <a:r>
                        <a:rPr lang="en-US" dirty="0"/>
                        <a:t>P2</a:t>
                      </a:r>
                    </a:p>
                  </a:txBody>
                  <a:tcPr/>
                </a:tc>
                <a:tc>
                  <a:txBody>
                    <a:bodyPr/>
                    <a:lstStyle/>
                    <a:p>
                      <a:r>
                        <a:rPr lang="en-US" dirty="0"/>
                        <a:t>P3</a:t>
                      </a:r>
                    </a:p>
                  </a:txBody>
                  <a:tcPr/>
                </a:tc>
                <a:tc>
                  <a:txBody>
                    <a:bodyPr/>
                    <a:lstStyle/>
                    <a:p>
                      <a:r>
                        <a:rPr lang="en-US" dirty="0"/>
                        <a:t>P4</a:t>
                      </a:r>
                    </a:p>
                  </a:txBody>
                  <a:tcPr/>
                </a:tc>
                <a:tc>
                  <a:txBody>
                    <a:bodyPr/>
                    <a:lstStyle/>
                    <a:p>
                      <a:r>
                        <a:rPr lang="en-US" dirty="0"/>
                        <a:t>P1</a:t>
                      </a:r>
                    </a:p>
                  </a:txBody>
                  <a:tcPr/>
                </a:tc>
                <a:tc>
                  <a:txBody>
                    <a:bodyPr/>
                    <a:lstStyle/>
                    <a:p>
                      <a:r>
                        <a:rPr lang="en-US" dirty="0"/>
                        <a:t>P5</a:t>
                      </a:r>
                    </a:p>
                  </a:txBody>
                  <a:tcPr/>
                </a:tc>
                <a:tc>
                  <a:txBody>
                    <a:bodyPr/>
                    <a:lstStyle/>
                    <a:p>
                      <a:r>
                        <a:rPr lang="en-US" dirty="0"/>
                        <a:t>P2</a:t>
                      </a:r>
                    </a:p>
                  </a:txBody>
                  <a:tcPr/>
                </a:tc>
                <a:tc>
                  <a:txBody>
                    <a:bodyPr/>
                    <a:lstStyle/>
                    <a:p>
                      <a:r>
                        <a:rPr lang="en-US" dirty="0"/>
                        <a:t>P3</a:t>
                      </a:r>
                    </a:p>
                  </a:txBody>
                  <a:tcPr/>
                </a:tc>
                <a:tc>
                  <a:txBody>
                    <a:bodyPr/>
                    <a:lstStyle/>
                    <a:p>
                      <a:r>
                        <a:rPr lang="en-US" dirty="0"/>
                        <a:t>P4</a:t>
                      </a:r>
                    </a:p>
                  </a:txBody>
                  <a:tcPr/>
                </a:tc>
                <a:tc>
                  <a:txBody>
                    <a:bodyPr/>
                    <a:lstStyle/>
                    <a:p>
                      <a:r>
                        <a:rPr lang="en-US" dirty="0"/>
                        <a:t>P5</a:t>
                      </a:r>
                    </a:p>
                  </a:txBody>
                  <a:tcPr/>
                </a:tc>
                <a:tc>
                  <a:txBody>
                    <a:bodyPr/>
                    <a:lstStyle/>
                    <a:p>
                      <a:r>
                        <a:rPr lang="en-US" dirty="0"/>
                        <a:t>P3</a:t>
                      </a:r>
                    </a:p>
                  </a:txBody>
                  <a:tcPr/>
                </a:tc>
                <a:tc>
                  <a:txBody>
                    <a:bodyPr/>
                    <a:lstStyle/>
                    <a:p>
                      <a:r>
                        <a:rPr lang="en-US" dirty="0"/>
                        <a:t>P4</a:t>
                      </a:r>
                    </a:p>
                  </a:txBody>
                  <a:tcPr/>
                </a:tc>
                <a:extLst>
                  <a:ext uri="{0D108BD9-81ED-4DB2-BD59-A6C34878D82A}">
                    <a16:rowId xmlns:a16="http://schemas.microsoft.com/office/drawing/2014/main" val="1764406991"/>
                  </a:ext>
                </a:extLst>
              </a:tr>
            </a:tbl>
          </a:graphicData>
        </a:graphic>
      </p:graphicFrame>
      <p:sp>
        <p:nvSpPr>
          <p:cNvPr id="7" name="TextBox 6">
            <a:extLst>
              <a:ext uri="{FF2B5EF4-FFF2-40B4-BE49-F238E27FC236}">
                <a16:creationId xmlns:a16="http://schemas.microsoft.com/office/drawing/2014/main" id="{B8E47615-A3A6-469D-80AD-75D0BDEA00E7}"/>
              </a:ext>
            </a:extLst>
          </p:cNvPr>
          <p:cNvSpPr txBox="1"/>
          <p:nvPr/>
        </p:nvSpPr>
        <p:spPr>
          <a:xfrm>
            <a:off x="628650" y="5004599"/>
            <a:ext cx="1440587" cy="369332"/>
          </a:xfrm>
          <a:prstGeom prst="rect">
            <a:avLst/>
          </a:prstGeom>
          <a:noFill/>
        </p:spPr>
        <p:txBody>
          <a:bodyPr wrap="none" rtlCol="0">
            <a:spAutoFit/>
          </a:bodyPr>
          <a:lstStyle/>
          <a:p>
            <a:r>
              <a:rPr lang="en-US" dirty="0"/>
              <a:t>Ready Queue</a:t>
            </a:r>
          </a:p>
        </p:txBody>
      </p:sp>
      <p:sp>
        <p:nvSpPr>
          <p:cNvPr id="8" name="TextBox 7">
            <a:extLst>
              <a:ext uri="{FF2B5EF4-FFF2-40B4-BE49-F238E27FC236}">
                <a16:creationId xmlns:a16="http://schemas.microsoft.com/office/drawing/2014/main" id="{9DD298A3-24CA-4DE5-83AD-E714CF2C72B0}"/>
              </a:ext>
            </a:extLst>
          </p:cNvPr>
          <p:cNvSpPr txBox="1"/>
          <p:nvPr/>
        </p:nvSpPr>
        <p:spPr>
          <a:xfrm>
            <a:off x="611438" y="5607279"/>
            <a:ext cx="1277337" cy="369332"/>
          </a:xfrm>
          <a:prstGeom prst="rect">
            <a:avLst/>
          </a:prstGeom>
          <a:noFill/>
        </p:spPr>
        <p:txBody>
          <a:bodyPr wrap="none" rtlCol="0">
            <a:spAutoFit/>
          </a:bodyPr>
          <a:lstStyle/>
          <a:p>
            <a:r>
              <a:rPr lang="en-US" dirty="0"/>
              <a:t>Gantt Chart</a:t>
            </a:r>
          </a:p>
        </p:txBody>
      </p:sp>
      <p:sp>
        <p:nvSpPr>
          <p:cNvPr id="10" name="TextBox 9">
            <a:extLst>
              <a:ext uri="{FF2B5EF4-FFF2-40B4-BE49-F238E27FC236}">
                <a16:creationId xmlns:a16="http://schemas.microsoft.com/office/drawing/2014/main" id="{457BBCF5-51BA-45FB-BD7B-8FC8ACE5528C}"/>
              </a:ext>
            </a:extLst>
          </p:cNvPr>
          <p:cNvSpPr txBox="1"/>
          <p:nvPr/>
        </p:nvSpPr>
        <p:spPr>
          <a:xfrm>
            <a:off x="2098307" y="6068043"/>
            <a:ext cx="6952387" cy="369332"/>
          </a:xfrm>
          <a:prstGeom prst="rect">
            <a:avLst/>
          </a:prstGeom>
          <a:noFill/>
        </p:spPr>
        <p:txBody>
          <a:bodyPr wrap="square" rtlCol="0">
            <a:spAutoFit/>
          </a:bodyPr>
          <a:lstStyle/>
          <a:p>
            <a:r>
              <a:rPr lang="en-US" dirty="0"/>
              <a:t>3        6        9       12      15      17     20       23      26     29      30      32     33</a:t>
            </a:r>
          </a:p>
        </p:txBody>
      </p:sp>
    </p:spTree>
    <p:extLst>
      <p:ext uri="{BB962C8B-B14F-4D97-AF65-F5344CB8AC3E}">
        <p14:creationId xmlns:p14="http://schemas.microsoft.com/office/powerpoint/2010/main" val="1294700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7E7E6-A7B7-4E65-9C9E-71B2D55338CF}"/>
              </a:ext>
            </a:extLst>
          </p:cNvPr>
          <p:cNvSpPr>
            <a:spLocks noGrp="1"/>
          </p:cNvSpPr>
          <p:nvPr>
            <p:ph idx="1"/>
          </p:nvPr>
        </p:nvSpPr>
        <p:spPr>
          <a:xfrm>
            <a:off x="628650" y="1511559"/>
            <a:ext cx="7886700" cy="4665404"/>
          </a:xfrm>
        </p:spPr>
        <p:txBody>
          <a:bodyPr>
            <a:normAutofit/>
          </a:bodyPr>
          <a:lstStyle/>
          <a:p>
            <a:pPr>
              <a:lnSpc>
                <a:spcPct val="107000"/>
              </a:lnSpc>
            </a:pPr>
            <a:r>
              <a:rPr lang="en-IN" sz="1800" dirty="0">
                <a:solidFill>
                  <a:srgbClr val="000000"/>
                </a:solidFill>
                <a:effectLst/>
                <a:latin typeface="Times New Roman" panose="02020603050405020304" pitchFamily="18" charset="0"/>
                <a:ea typeface="Times New Roman" panose="02020603050405020304" pitchFamily="18" charset="0"/>
              </a:rPr>
              <a:t>Completion Time = Last Time in Running Queue</a:t>
            </a:r>
            <a:endParaRPr lang="en-US" sz="1800" dirty="0">
              <a:solidFill>
                <a:srgbClr val="000000"/>
              </a:solidFill>
              <a:effectLst/>
              <a:latin typeface="Times New Roman" panose="02020603050405020304" pitchFamily="18" charset="0"/>
              <a:ea typeface="Times New Roman" panose="02020603050405020304" pitchFamily="18" charset="0"/>
            </a:endParaRPr>
          </a:p>
          <a:p>
            <a:pPr>
              <a:lnSpc>
                <a:spcPct val="107000"/>
              </a:lnSpc>
            </a:pPr>
            <a:r>
              <a:rPr lang="en-IN" sz="1800" dirty="0">
                <a:solidFill>
                  <a:srgbClr val="000000"/>
                </a:solidFill>
                <a:effectLst/>
                <a:latin typeface="Times New Roman" panose="02020603050405020304" pitchFamily="18" charset="0"/>
                <a:ea typeface="Times New Roman" panose="02020603050405020304" pitchFamily="18" charset="0"/>
              </a:rPr>
              <a:t>Turnaround Time = (Completion Time – Arrival Time)</a:t>
            </a:r>
            <a:endParaRPr lang="en-US" sz="1800" dirty="0">
              <a:solidFill>
                <a:srgbClr val="000000"/>
              </a:solidFill>
              <a:effectLst/>
              <a:latin typeface="Times New Roman" panose="02020603050405020304" pitchFamily="18" charset="0"/>
              <a:ea typeface="Times New Roman" panose="02020603050405020304" pitchFamily="18" charset="0"/>
            </a:endParaRPr>
          </a:p>
          <a:p>
            <a:pPr>
              <a:lnSpc>
                <a:spcPct val="107000"/>
              </a:lnSpc>
              <a:spcAft>
                <a:spcPts val="15"/>
              </a:spcAft>
            </a:pPr>
            <a:r>
              <a:rPr lang="en-IN" sz="1800" dirty="0">
                <a:solidFill>
                  <a:srgbClr val="000000"/>
                </a:solidFill>
                <a:effectLst/>
                <a:latin typeface="Times New Roman" panose="02020603050405020304" pitchFamily="18" charset="0"/>
                <a:ea typeface="Times New Roman" panose="02020603050405020304" pitchFamily="18" charset="0"/>
              </a:rPr>
              <a:t>Waiting Time       = (Turnaround Time – Arrival Time)</a:t>
            </a:r>
            <a:endParaRPr lang="en-US" sz="1800" dirty="0">
              <a:solidFill>
                <a:srgbClr val="000000"/>
              </a:solidFill>
              <a:latin typeface="Times New Roman" panose="02020603050405020304" pitchFamily="18" charset="0"/>
              <a:ea typeface="Times New Roman" panose="02020603050405020304" pitchFamily="18" charset="0"/>
            </a:endParaRPr>
          </a:p>
          <a:p>
            <a:pPr>
              <a:lnSpc>
                <a:spcPct val="107000"/>
              </a:lnSpc>
              <a:spcAft>
                <a:spcPts val="15"/>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indent="0" algn="l">
              <a:lnSpc>
                <a:spcPct val="107000"/>
              </a:lnSpc>
              <a:spcAft>
                <a:spcPts val="15"/>
              </a:spcAft>
              <a:buNone/>
            </a:pPr>
            <a:r>
              <a:rPr lang="en-IN" sz="1800" dirty="0">
                <a:solidFill>
                  <a:srgbClr val="000000"/>
                </a:solidFill>
                <a:effectLst/>
                <a:latin typeface="Times New Roman" panose="02020603050405020304" pitchFamily="18" charset="0"/>
                <a:ea typeface="Times New Roman" panose="02020603050405020304" pitchFamily="18" charset="0"/>
              </a:rPr>
              <a:t>Number of Context Switching = 11</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indent="0" algn="l">
              <a:lnSpc>
                <a:spcPct val="107000"/>
              </a:lnSpc>
              <a:spcAft>
                <a:spcPts val="15"/>
              </a:spcAft>
              <a:buNone/>
            </a:pPr>
            <a:r>
              <a:rPr lang="en-IN" sz="1800" dirty="0">
                <a:solidFill>
                  <a:srgbClr val="000000"/>
                </a:solidFill>
                <a:effectLst/>
                <a:latin typeface="Times New Roman" panose="02020603050405020304" pitchFamily="18" charset="0"/>
                <a:ea typeface="Times New Roman" panose="02020603050405020304" pitchFamily="18" charset="0"/>
              </a:rPr>
              <a:t>Average Turnaround Time  = (Total Turnaround Time / Total Processes)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indent="0" algn="l">
              <a:lnSpc>
                <a:spcPct val="107000"/>
              </a:lnSpc>
              <a:spcAft>
                <a:spcPts val="15"/>
              </a:spcAft>
              <a:buNone/>
            </a:pPr>
            <a:r>
              <a:rPr lang="en-IN" sz="1800" dirty="0">
                <a:solidFill>
                  <a:srgbClr val="000000"/>
                </a:solidFill>
                <a:effectLst/>
                <a:latin typeface="Times New Roman" panose="02020603050405020304" pitchFamily="18" charset="0"/>
                <a:ea typeface="Times New Roman" panose="02020603050405020304" pitchFamily="18" charset="0"/>
              </a:rPr>
              <a:t>                                            = (14+19+27+27+23) / 5</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indent="0" algn="l">
              <a:lnSpc>
                <a:spcPct val="107000"/>
              </a:lnSpc>
              <a:spcAft>
                <a:spcPts val="15"/>
              </a:spcAft>
              <a:buNone/>
            </a:pPr>
            <a:r>
              <a:rPr lang="en-IN" sz="1800" dirty="0">
                <a:solidFill>
                  <a:srgbClr val="000000"/>
                </a:solidFill>
                <a:effectLst/>
                <a:latin typeface="Times New Roman" panose="02020603050405020304" pitchFamily="18" charset="0"/>
                <a:ea typeface="Times New Roman" panose="02020603050405020304" pitchFamily="18" charset="0"/>
              </a:rPr>
              <a:t>                                            = 22</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indent="0" algn="l">
              <a:lnSpc>
                <a:spcPct val="107000"/>
              </a:lnSpc>
              <a:spcAft>
                <a:spcPts val="15"/>
              </a:spcAft>
              <a:buNone/>
            </a:pPr>
            <a:r>
              <a:rPr lang="en-IN" sz="1800" dirty="0">
                <a:solidFill>
                  <a:srgbClr val="000000"/>
                </a:solidFill>
                <a:effectLst/>
                <a:latin typeface="Times New Roman" panose="02020603050405020304" pitchFamily="18" charset="0"/>
                <a:ea typeface="Times New Roman" panose="02020603050405020304" pitchFamily="18" charset="0"/>
              </a:rPr>
              <a:t>Average Waiting Time        = (Total Waiting Time / Total Processes)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indent="0" algn="l">
              <a:lnSpc>
                <a:spcPct val="107000"/>
              </a:lnSpc>
              <a:spcAft>
                <a:spcPts val="15"/>
              </a:spcAft>
              <a:buNone/>
            </a:pPr>
            <a:r>
              <a:rPr lang="en-IN" sz="1800" dirty="0">
                <a:solidFill>
                  <a:srgbClr val="000000"/>
                </a:solidFill>
                <a:effectLst/>
                <a:latin typeface="Times New Roman" panose="02020603050405020304" pitchFamily="18" charset="0"/>
                <a:ea typeface="Times New Roman" panose="02020603050405020304" pitchFamily="18" charset="0"/>
              </a:rPr>
              <a:t>                                            = (9+13+19+20+19) / 5</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indent="0" algn="l">
              <a:lnSpc>
                <a:spcPct val="107000"/>
              </a:lnSpc>
              <a:spcAft>
                <a:spcPts val="15"/>
              </a:spcAft>
              <a:buNone/>
              <a:tabLst>
                <a:tab pos="5941060" algn="l"/>
              </a:tabLst>
            </a:pPr>
            <a:r>
              <a:rPr lang="en-IN" sz="1800" dirty="0">
                <a:solidFill>
                  <a:srgbClr val="000000"/>
                </a:solidFill>
                <a:effectLst/>
                <a:latin typeface="Times New Roman" panose="02020603050405020304" pitchFamily="18" charset="0"/>
                <a:ea typeface="Times New Roman" panose="02020603050405020304" pitchFamily="18" charset="0"/>
              </a:rPr>
              <a:t>                                            = 16</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1376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A3AF-475D-4B76-9A58-730F7E26A83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Results</a:t>
            </a:r>
          </a:p>
        </p:txBody>
      </p:sp>
      <p:sp>
        <p:nvSpPr>
          <p:cNvPr id="5" name="TextBox 4">
            <a:extLst>
              <a:ext uri="{FF2B5EF4-FFF2-40B4-BE49-F238E27FC236}">
                <a16:creationId xmlns:a16="http://schemas.microsoft.com/office/drawing/2014/main" id="{5F68D1A0-AF06-4616-89A2-F085CD628955}"/>
              </a:ext>
            </a:extLst>
          </p:cNvPr>
          <p:cNvSpPr txBox="1"/>
          <p:nvPr/>
        </p:nvSpPr>
        <p:spPr>
          <a:xfrm>
            <a:off x="3475897" y="5868955"/>
            <a:ext cx="2192203" cy="369332"/>
          </a:xfrm>
          <a:prstGeom prst="rect">
            <a:avLst/>
          </a:prstGeom>
          <a:noFill/>
        </p:spPr>
        <p:txBody>
          <a:bodyPr wrap="none" rtlCol="0">
            <a:spAutoFit/>
          </a:bodyPr>
          <a:lstStyle/>
          <a:p>
            <a:r>
              <a:rPr lang="en-US" dirty="0"/>
              <a:t>Output for Example 1</a:t>
            </a:r>
          </a:p>
        </p:txBody>
      </p:sp>
      <p:pic>
        <p:nvPicPr>
          <p:cNvPr id="7" name="Picture 6">
            <a:extLst>
              <a:ext uri="{FF2B5EF4-FFF2-40B4-BE49-F238E27FC236}">
                <a16:creationId xmlns:a16="http://schemas.microsoft.com/office/drawing/2014/main" id="{C9721797-A89D-41F3-B5F4-1A30FAD416B6}"/>
              </a:ext>
            </a:extLst>
          </p:cNvPr>
          <p:cNvPicPr/>
          <p:nvPr/>
        </p:nvPicPr>
        <p:blipFill rotWithShape="1">
          <a:blip r:embed="rId2"/>
          <a:srcRect b="25088"/>
          <a:stretch/>
        </p:blipFill>
        <p:spPr bwMode="auto">
          <a:xfrm>
            <a:off x="628650" y="1825625"/>
            <a:ext cx="7886700" cy="39820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15887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EE4460-448F-4A99-B8FD-2FFD53F3601B}"/>
              </a:ext>
            </a:extLst>
          </p:cNvPr>
          <p:cNvSpPr txBox="1"/>
          <p:nvPr/>
        </p:nvSpPr>
        <p:spPr>
          <a:xfrm>
            <a:off x="3475898" y="5629103"/>
            <a:ext cx="2192203" cy="369332"/>
          </a:xfrm>
          <a:prstGeom prst="rect">
            <a:avLst/>
          </a:prstGeom>
          <a:noFill/>
        </p:spPr>
        <p:txBody>
          <a:bodyPr wrap="none" rtlCol="0">
            <a:spAutoFit/>
          </a:bodyPr>
          <a:lstStyle/>
          <a:p>
            <a:r>
              <a:rPr lang="en-US" dirty="0"/>
              <a:t>Output for Example 2</a:t>
            </a:r>
          </a:p>
        </p:txBody>
      </p:sp>
      <p:pic>
        <p:nvPicPr>
          <p:cNvPr id="6" name="Picture 5">
            <a:extLst>
              <a:ext uri="{FF2B5EF4-FFF2-40B4-BE49-F238E27FC236}">
                <a16:creationId xmlns:a16="http://schemas.microsoft.com/office/drawing/2014/main" id="{2297FB00-D2AB-403F-9055-8CE72F1FD929}"/>
              </a:ext>
            </a:extLst>
          </p:cNvPr>
          <p:cNvPicPr/>
          <p:nvPr/>
        </p:nvPicPr>
        <p:blipFill rotWithShape="1">
          <a:blip r:embed="rId2"/>
          <a:srcRect b="24548"/>
          <a:stretch/>
        </p:blipFill>
        <p:spPr bwMode="auto">
          <a:xfrm>
            <a:off x="835088" y="1605177"/>
            <a:ext cx="7599785" cy="38998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53647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1130-4D7F-402A-A738-67CFF0C5C4E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78B3059-57AF-42B7-A21B-65FF77FC3B51}"/>
              </a:ext>
            </a:extLst>
          </p:cNvPr>
          <p:cNvSpPr>
            <a:spLocks noGrp="1"/>
          </p:cNvSpPr>
          <p:nvPr>
            <p:ph idx="1"/>
          </p:nvPr>
        </p:nvSpPr>
        <p:spPr/>
        <p:txBody>
          <a:bodyPr>
            <a:normAutofit fontScale="70000" lnSpcReduction="20000"/>
          </a:bodyPr>
          <a:lstStyle/>
          <a:p>
            <a:pPr marL="0" indent="0">
              <a:buNone/>
            </a:pPr>
            <a:r>
              <a:rPr lang="en-US" dirty="0"/>
              <a:t>So, with these results we get to know that the overall performance of the algorithm depends on</a:t>
            </a:r>
          </a:p>
          <a:p>
            <a:pPr marL="0" indent="0">
              <a:buNone/>
            </a:pPr>
            <a:r>
              <a:rPr lang="en-US" b="1" dirty="0"/>
              <a:t>1. Size of the time quantum</a:t>
            </a:r>
          </a:p>
          <a:p>
            <a:r>
              <a:rPr lang="en-US" dirty="0"/>
              <a:t>If time quantum is large than the CPU burst then this algorithm become same as FCFS and thus performance degrade.</a:t>
            </a:r>
          </a:p>
          <a:p>
            <a:r>
              <a:rPr lang="en-US" dirty="0"/>
              <a:t>If the time quantum size is very small, then the number of content switches increases and the time quantum almost equal the time taken to switch the CPU from one process to another. Therefore 50% of time spent in switching of processes.</a:t>
            </a:r>
          </a:p>
          <a:p>
            <a:pPr marL="0" indent="0">
              <a:buNone/>
            </a:pPr>
            <a:endParaRPr lang="en-US" dirty="0"/>
          </a:p>
          <a:p>
            <a:pPr marL="0" indent="0">
              <a:buNone/>
            </a:pPr>
            <a:r>
              <a:rPr lang="en-US" b="1" dirty="0"/>
              <a:t>2. Number of contexts switching:</a:t>
            </a:r>
          </a:p>
          <a:p>
            <a:pPr marL="0" indent="0">
              <a:buNone/>
            </a:pPr>
            <a:r>
              <a:rPr lang="en-US" dirty="0"/>
              <a:t>The number of context switches should not be too many to slow down the overall execution of all the processes. Time quantum should be large with respect to the context switch time. This is to ensure that a process keeps CPU for a maximum time as compared to the time spent in the context switching.</a:t>
            </a:r>
          </a:p>
          <a:p>
            <a:pPr marL="0" indent="0">
              <a:buNone/>
            </a:pPr>
            <a:endParaRPr lang="en-US" dirty="0"/>
          </a:p>
        </p:txBody>
      </p:sp>
    </p:spTree>
    <p:extLst>
      <p:ext uri="{BB962C8B-B14F-4D97-AF65-F5344CB8AC3E}">
        <p14:creationId xmlns:p14="http://schemas.microsoft.com/office/powerpoint/2010/main" val="273050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EC8C-85FA-4D1D-A8AB-4CD2A4D454B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381C1DEA-5E55-4402-A0D9-6C883E6F1CDD}"/>
              </a:ext>
            </a:extLst>
          </p:cNvPr>
          <p:cNvSpPr>
            <a:spLocks noGrp="1"/>
          </p:cNvSpPr>
          <p:nvPr>
            <p:ph idx="1"/>
          </p:nvPr>
        </p:nvSpPr>
        <p:spPr/>
        <p:txBody>
          <a:bodyPr/>
          <a:lstStyle/>
          <a:p>
            <a:pPr marL="457200" indent="0" algn="l">
              <a:lnSpc>
                <a:spcPct val="107000"/>
              </a:lnSpc>
              <a:spcAft>
                <a:spcPts val="15"/>
              </a:spcAft>
              <a:buNone/>
            </a:pPr>
            <a:r>
              <a:rPr lang="en-IN" sz="2400" dirty="0">
                <a:solidFill>
                  <a:srgbClr val="000000"/>
                </a:solidFill>
                <a:effectLst/>
                <a:latin typeface="Times New Roman" panose="02020603050405020304" pitchFamily="18" charset="0"/>
                <a:ea typeface="Times New Roman" panose="02020603050405020304" pitchFamily="18" charset="0"/>
              </a:rPr>
              <a:t>Round-robin scheduling can be applied to other scheduling problems, such as data packet scheduling in computer networks, which is an Operating System concept.</a:t>
            </a:r>
            <a:endParaRPr lang="en-US" sz="2400" dirty="0">
              <a:solidFill>
                <a:srgbClr val="000000"/>
              </a:solidFill>
              <a:effectLst/>
              <a:latin typeface="Times New Roman" panose="02020603050405020304" pitchFamily="18" charset="0"/>
              <a:ea typeface="Times New Roman" panose="02020603050405020304" pitchFamily="18" charset="0"/>
            </a:endParaRPr>
          </a:p>
          <a:p>
            <a:pPr marL="457200" indent="0" algn="l">
              <a:lnSpc>
                <a:spcPct val="107000"/>
              </a:lnSpc>
              <a:spcAft>
                <a:spcPts val="15"/>
              </a:spcAft>
              <a:buNone/>
            </a:pPr>
            <a:r>
              <a:rPr lang="en-IN" sz="2400" dirty="0">
                <a:solidFill>
                  <a:srgbClr val="000000"/>
                </a:solidFill>
                <a:effectLst/>
                <a:latin typeface="Times New Roman" panose="02020603050405020304" pitchFamily="18" charset="0"/>
                <a:ea typeface="Times New Roman" panose="02020603050405020304" pitchFamily="18" charset="0"/>
              </a:rPr>
              <a:t>Since we know that Round-Robin scheduling algorithm is designed especially for time sharing system. So, in near future we can improve time sharing system by using this algorithm.</a:t>
            </a:r>
            <a:endParaRPr lang="en-US" sz="24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0127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1412-73B5-44B7-83CA-2BB6FBDACC7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Agenda</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6A8507-C58C-4137-B619-ED84726F98F8}"/>
              </a:ext>
            </a:extLst>
          </p:cNvPr>
          <p:cNvSpPr>
            <a:spLocks noGrp="1"/>
          </p:cNvSpPr>
          <p:nvPr>
            <p:ph idx="1"/>
          </p:nvPr>
        </p:nvSpPr>
        <p:spPr/>
        <p:txBody>
          <a:bodyPr>
            <a:normAutofit/>
          </a:bodyPr>
          <a:lstStyle/>
          <a:p>
            <a:pPr algn="just"/>
            <a:r>
              <a:rPr lang="en-GB" dirty="0">
                <a:latin typeface="Times New Roman" pitchFamily="18" charset="0"/>
                <a:cs typeface="Times New Roman" pitchFamily="18" charset="0"/>
              </a:rPr>
              <a:t> Introduction</a:t>
            </a:r>
          </a:p>
          <a:p>
            <a:pPr algn="just"/>
            <a:r>
              <a:rPr lang="en-GB" dirty="0">
                <a:latin typeface="Times New Roman" pitchFamily="18" charset="0"/>
                <a:cs typeface="Times New Roman" pitchFamily="18" charset="0"/>
              </a:rPr>
              <a:t> Literature Survey</a:t>
            </a:r>
          </a:p>
          <a:p>
            <a:pPr algn="just"/>
            <a:r>
              <a:rPr lang="en-GB" dirty="0">
                <a:latin typeface="Times New Roman" pitchFamily="18" charset="0"/>
                <a:cs typeface="Times New Roman" pitchFamily="18" charset="0"/>
              </a:rPr>
              <a:t> Existing System</a:t>
            </a:r>
          </a:p>
          <a:p>
            <a:pPr algn="just"/>
            <a:r>
              <a:rPr lang="en-GB" dirty="0">
                <a:latin typeface="Times New Roman" pitchFamily="18" charset="0"/>
                <a:cs typeface="Times New Roman" pitchFamily="18" charset="0"/>
              </a:rPr>
              <a:t> Proposed System</a:t>
            </a:r>
            <a:endParaRPr lang="en-GB" sz="2800" dirty="0">
              <a:latin typeface="Times New Roman" pitchFamily="18" charset="0"/>
              <a:cs typeface="Times New Roman" pitchFamily="18" charset="0"/>
            </a:endParaRPr>
          </a:p>
          <a:p>
            <a:pPr algn="just"/>
            <a:r>
              <a:rPr lang="en-GB" dirty="0">
                <a:latin typeface="Times New Roman" pitchFamily="18" charset="0"/>
                <a:cs typeface="Times New Roman" pitchFamily="18" charset="0"/>
              </a:rPr>
              <a:t> Design and Working</a:t>
            </a:r>
          </a:p>
          <a:p>
            <a:pPr algn="just"/>
            <a:r>
              <a:rPr lang="en-GB" dirty="0">
                <a:latin typeface="Times New Roman" pitchFamily="18" charset="0"/>
                <a:cs typeface="Times New Roman" pitchFamily="18" charset="0"/>
              </a:rPr>
              <a:t> Results</a:t>
            </a:r>
          </a:p>
          <a:p>
            <a:pPr algn="just"/>
            <a:r>
              <a:rPr lang="en-GB" dirty="0">
                <a:latin typeface="Times New Roman" pitchFamily="18" charset="0"/>
                <a:cs typeface="Times New Roman" pitchFamily="18" charset="0"/>
              </a:rPr>
              <a:t> Conclusion and Future Scope</a:t>
            </a:r>
          </a:p>
          <a:p>
            <a:pPr algn="just"/>
            <a:r>
              <a:rPr lang="en-GB" dirty="0">
                <a:latin typeface="Times New Roman" pitchFamily="18" charset="0"/>
                <a:cs typeface="Times New Roman" pitchFamily="18" charset="0"/>
              </a:rPr>
              <a:t> References</a:t>
            </a: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895572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8B3B-8579-4DE4-A9DC-DE1CA64D19C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103EC4-57D7-446A-A3C0-95D9249668B7}"/>
              </a:ext>
            </a:extLst>
          </p:cNvPr>
          <p:cNvSpPr>
            <a:spLocks noGrp="1"/>
          </p:cNvSpPr>
          <p:nvPr>
            <p:ph idx="1"/>
          </p:nvPr>
        </p:nvSpPr>
        <p:spPr/>
        <p:txBody>
          <a:bodyPr>
            <a:normAutofit fontScale="77500" lnSpcReduction="20000"/>
          </a:bodyPr>
          <a:lstStyle/>
          <a:p>
            <a:pPr marL="0" indent="0">
              <a:buNone/>
            </a:pPr>
            <a:r>
              <a:rPr lang="en-GB" b="1" dirty="0">
                <a:latin typeface="Times New Roman" panose="02020603050405020304" pitchFamily="18" charset="0"/>
                <a:cs typeface="Times New Roman" panose="02020603050405020304" pitchFamily="18" charset="0"/>
              </a:rPr>
              <a:t>Modules:</a:t>
            </a:r>
          </a:p>
          <a:p>
            <a:r>
              <a:rPr lang="en-GB" dirty="0">
                <a:latin typeface="Times New Roman" panose="02020603050405020304" pitchFamily="18" charset="0"/>
                <a:cs typeface="Times New Roman" panose="02020603050405020304" pitchFamily="18" charset="0"/>
              </a:rPr>
              <a:t>RVITM Modules for Data Structures &amp; Applications (18CS42)</a:t>
            </a:r>
          </a:p>
          <a:p>
            <a:r>
              <a:rPr lang="en-GB" dirty="0">
                <a:latin typeface="Times New Roman" panose="02020603050405020304" pitchFamily="18" charset="0"/>
                <a:cs typeface="Times New Roman" panose="02020603050405020304" pitchFamily="18" charset="0"/>
              </a:rPr>
              <a:t>RVITM Modules for Operating Systems (18CS43)</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Websites:</a:t>
            </a:r>
          </a:p>
          <a:p>
            <a:r>
              <a:rPr lang="en-GB" dirty="0">
                <a:latin typeface="Times New Roman" panose="02020603050405020304" pitchFamily="18" charset="0"/>
                <a:cs typeface="Times New Roman" panose="02020603050405020304" pitchFamily="18" charset="0"/>
              </a:rPr>
              <a:t>https://www.geeksforgeeks.org/</a:t>
            </a:r>
          </a:p>
          <a:p>
            <a:r>
              <a:rPr lang="en-GB" dirty="0">
                <a:latin typeface="Times New Roman" panose="02020603050405020304" pitchFamily="18" charset="0"/>
                <a:cs typeface="Times New Roman" panose="02020603050405020304" pitchFamily="18" charset="0"/>
              </a:rPr>
              <a:t>https://en.wikipedia.org/wiki/Main_Page</a:t>
            </a:r>
          </a:p>
          <a:p>
            <a:r>
              <a:rPr lang="en-GB" dirty="0">
                <a:latin typeface="Times New Roman" panose="02020603050405020304" pitchFamily="18" charset="0"/>
                <a:cs typeface="Times New Roman" panose="02020603050405020304" pitchFamily="18" charset="0"/>
              </a:rPr>
              <a:t>https://www.youtube.com/c/nesoacademy</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Textbooks:</a:t>
            </a:r>
          </a:p>
          <a:p>
            <a:pPr marL="0" indent="0">
              <a:buNone/>
            </a:pPr>
            <a:r>
              <a:rPr lang="en-GB" dirty="0">
                <a:latin typeface="Times New Roman" panose="02020603050405020304" pitchFamily="18" charset="0"/>
                <a:cs typeface="Times New Roman" panose="02020603050405020304" pitchFamily="18" charset="0"/>
              </a:rPr>
              <a:t> Abraham Silber Schatz, Peter Baer Galvin, Greg Gagne,  Operating </a:t>
            </a:r>
          </a:p>
          <a:p>
            <a:pPr marL="0" indent="0">
              <a:buNone/>
            </a:pPr>
            <a:r>
              <a:rPr lang="en-GB" dirty="0">
                <a:latin typeface="Times New Roman" panose="02020603050405020304" pitchFamily="18" charset="0"/>
                <a:cs typeface="Times New Roman" panose="02020603050405020304" pitchFamily="18" charset="0"/>
              </a:rPr>
              <a:t> System Principles, 7" edition, Wiley-India, 2006.</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310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2270457"/>
            <a:ext cx="7772400" cy="703383"/>
          </a:xfrm>
          <a:prstGeom prst="rect">
            <a:avLst/>
          </a:prstGeom>
          <a:noFill/>
        </p:spPr>
        <p:txBody>
          <a:bodyPr/>
          <a:lstStyle/>
          <a:p>
            <a:pPr algn="ctr" defTabSz="914400">
              <a:lnSpc>
                <a:spcPct val="90000"/>
              </a:lnSpc>
              <a:spcBef>
                <a:spcPct val="0"/>
              </a:spcBef>
              <a:defRPr/>
            </a:pPr>
            <a:r>
              <a:rPr lang="en-US" altLang="zh-TW" sz="4400" dirty="0">
                <a:latin typeface="Times New Roman" panose="02020603050405020304" pitchFamily="18" charset="0"/>
                <a:ea typeface="+mj-ea"/>
                <a:cs typeface="Times New Roman" panose="02020603050405020304" pitchFamily="18" charset="0"/>
              </a:rPr>
              <a:t>Thank You</a:t>
            </a:r>
          </a:p>
        </p:txBody>
      </p:sp>
    </p:spTree>
    <p:extLst>
      <p:ext uri="{BB962C8B-B14F-4D97-AF65-F5344CB8AC3E}">
        <p14:creationId xmlns:p14="http://schemas.microsoft.com/office/powerpoint/2010/main" val="163698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BFA5-5850-479A-BF0C-2EC1B82B520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5" name="Content Placeholder 2">
            <a:extLst>
              <a:ext uri="{FF2B5EF4-FFF2-40B4-BE49-F238E27FC236}">
                <a16:creationId xmlns:a16="http://schemas.microsoft.com/office/drawing/2014/main" id="{90745A83-37A1-41BD-9E32-7F4DCEB6C92F}"/>
              </a:ext>
            </a:extLst>
          </p:cNvPr>
          <p:cNvSpPr>
            <a:spLocks noGrp="1"/>
          </p:cNvSpPr>
          <p:nvPr>
            <p:ph idx="1"/>
          </p:nvPr>
        </p:nvSpPr>
        <p:spPr>
          <a:xfrm>
            <a:off x="628650" y="1604865"/>
            <a:ext cx="7886700" cy="4572098"/>
          </a:xfrm>
        </p:spPr>
        <p:txBody>
          <a:bodyPr/>
          <a:lstStyle/>
          <a:p>
            <a:pPr marL="0" indent="0">
              <a:buNone/>
            </a:pPr>
            <a:r>
              <a:rPr lang="en-US" dirty="0">
                <a:solidFill>
                  <a:srgbClr val="000000"/>
                </a:solidFill>
                <a:effectLst/>
                <a:latin typeface="Times New Roman" panose="02020603050405020304" pitchFamily="18" charset="0"/>
                <a:ea typeface="Times New Roman" panose="02020603050405020304" pitchFamily="18" charset="0"/>
              </a:rPr>
              <a:t>The name of this algorithm comes from the round-robin principle, where each person gets an equal share of something in turns. It is the oldest, simplest scheduling algorithm, which is mostly used for multitasking. </a:t>
            </a:r>
          </a:p>
          <a:p>
            <a:pPr marL="0" indent="0">
              <a:buNone/>
            </a:pPr>
            <a:r>
              <a:rPr lang="en-US" dirty="0">
                <a:solidFill>
                  <a:srgbClr val="000000"/>
                </a:solidFill>
                <a:effectLst/>
                <a:latin typeface="Times New Roman" panose="02020603050405020304" pitchFamily="18" charset="0"/>
                <a:ea typeface="Times New Roman" panose="02020603050405020304" pitchFamily="18" charset="0"/>
              </a:rPr>
              <a:t>In Round-robin scheduling, each ready task runs turn by turn only in a cyclic queue for a limited time slice. This algorithm also offers starvation free execution of processes.</a:t>
            </a:r>
          </a:p>
          <a:p>
            <a:pPr marL="0" indent="0">
              <a:buNone/>
            </a:pPr>
            <a:endParaRPr lang="en-US" dirty="0"/>
          </a:p>
        </p:txBody>
      </p:sp>
    </p:spTree>
    <p:extLst>
      <p:ext uri="{BB962C8B-B14F-4D97-AF65-F5344CB8AC3E}">
        <p14:creationId xmlns:p14="http://schemas.microsoft.com/office/powerpoint/2010/main" val="10142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1412-73B5-44B7-83CA-2BB6FBDACC77}"/>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B46A8507-C58C-4137-B619-ED84726F98F8}"/>
              </a:ext>
            </a:extLst>
          </p:cNvPr>
          <p:cNvSpPr>
            <a:spLocks noGrp="1"/>
          </p:cNvSpPr>
          <p:nvPr>
            <p:ph idx="1"/>
          </p:nvPr>
        </p:nvSpPr>
        <p:spPr/>
        <p:txBody>
          <a:bodyPr/>
          <a:lstStyle/>
          <a:p>
            <a:pPr marL="0" indent="0">
              <a:buNone/>
            </a:pPr>
            <a:r>
              <a:rPr lang="en-GB" dirty="0">
                <a:latin typeface="Times New Roman" panose="02020603050405020304" pitchFamily="18" charset="0"/>
                <a:cs typeface="Times New Roman" panose="02020603050405020304" pitchFamily="18" charset="0"/>
              </a:rPr>
              <a:t>CPU Scheduling:</a:t>
            </a:r>
          </a:p>
          <a:p>
            <a:pPr marL="0" indent="0">
              <a:buNone/>
            </a:pPr>
            <a:r>
              <a:rPr lang="en-IN" sz="2000" dirty="0">
                <a:solidFill>
                  <a:srgbClr val="000000"/>
                </a:solidFill>
                <a:effectLst/>
                <a:latin typeface="Times New Roman" panose="02020603050405020304" pitchFamily="18" charset="0"/>
                <a:ea typeface="Times New Roman" panose="02020603050405020304" pitchFamily="18" charset="0"/>
              </a:rPr>
              <a:t>CPU scheduling is a process which allows one process to use the CPU while the execution of another process is on hold (in waiting state) due to unavailability of any resource like input/output etc, thereby making full use of CPU. The aim of CPU scheduling is to make the system efficient, fast and fare.</a:t>
            </a:r>
          </a:p>
          <a:p>
            <a:r>
              <a:rPr lang="en-GB" sz="2000" b="1" dirty="0">
                <a:latin typeface="Times New Roman" panose="02020603050405020304" pitchFamily="18" charset="0"/>
                <a:cs typeface="Times New Roman" panose="02020603050405020304" pitchFamily="18" charset="0"/>
              </a:rPr>
              <a:t>CPU Utilization: </a:t>
            </a:r>
            <a:r>
              <a:rPr lang="en-IN" sz="1800" dirty="0">
                <a:solidFill>
                  <a:srgbClr val="000000"/>
                </a:solidFill>
                <a:effectLst/>
                <a:latin typeface="Times New Roman" panose="02020603050405020304" pitchFamily="18" charset="0"/>
                <a:ea typeface="Times New Roman" panose="02020603050405020304" pitchFamily="18" charset="0"/>
              </a:rPr>
              <a:t>To make the best use of CPU and not waste any CPU cycle, CPU would be working most of the time (Ideally 100% of the time). Considering a real system, CPU usage should range from 40% (lightly loaded) to 90% (heavily loaded).</a:t>
            </a:r>
          </a:p>
          <a:p>
            <a:r>
              <a:rPr lang="en-IN" sz="2000" b="1" dirty="0">
                <a:solidFill>
                  <a:srgbClr val="000000"/>
                </a:solidFill>
                <a:latin typeface="Times New Roman" panose="02020603050405020304" pitchFamily="18" charset="0"/>
                <a:cs typeface="Times New Roman" panose="02020603050405020304" pitchFamily="18" charset="0"/>
              </a:rPr>
              <a:t>Throughput: </a:t>
            </a:r>
            <a:r>
              <a:rPr lang="en-IN" sz="1800" dirty="0">
                <a:solidFill>
                  <a:srgbClr val="000000"/>
                </a:solidFill>
                <a:effectLst/>
                <a:latin typeface="Times New Roman" panose="02020603050405020304" pitchFamily="18" charset="0"/>
                <a:ea typeface="Times New Roman" panose="02020603050405020304" pitchFamily="18" charset="0"/>
              </a:rPr>
              <a:t>It is the total number of processes completed per unit time or rather say total amount of work done in a unit of time. This may range from 10/second to 1/hour depending on the specific processes.</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GB"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89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A6A3A-313F-44EF-91C8-20F215BECF87}"/>
              </a:ext>
            </a:extLst>
          </p:cNvPr>
          <p:cNvSpPr>
            <a:spLocks noGrp="1"/>
          </p:cNvSpPr>
          <p:nvPr>
            <p:ph idx="1"/>
          </p:nvPr>
        </p:nvSpPr>
        <p:spPr>
          <a:xfrm>
            <a:off x="326571" y="1576873"/>
            <a:ext cx="8188779" cy="4600090"/>
          </a:xfrm>
        </p:spPr>
        <p:txBody>
          <a:bodyPr>
            <a:normAutofit/>
          </a:bodyPr>
          <a:lstStyle/>
          <a:p>
            <a:pPr marL="786765" indent="-342900" algn="just">
              <a:lnSpc>
                <a:spcPct val="115000"/>
              </a:lnSpc>
              <a:spcAft>
                <a:spcPts val="1200"/>
              </a:spcAft>
            </a:pPr>
            <a:r>
              <a:rPr lang="en-US" sz="2000" b="1" dirty="0">
                <a:latin typeface="Times New Roman" panose="02020603050405020304" pitchFamily="18" charset="0"/>
                <a:cs typeface="Times New Roman" panose="02020603050405020304" pitchFamily="18" charset="0"/>
              </a:rPr>
              <a:t>Turnaround Time: </a:t>
            </a:r>
            <a:r>
              <a:rPr lang="en-IN" sz="1800" dirty="0">
                <a:solidFill>
                  <a:srgbClr val="000000"/>
                </a:solidFill>
                <a:effectLst/>
                <a:latin typeface="Times New Roman" panose="02020603050405020304" pitchFamily="18" charset="0"/>
                <a:ea typeface="Times New Roman" panose="02020603050405020304" pitchFamily="18" charset="0"/>
              </a:rPr>
              <a:t>Turnaround time may simply deal with the total time it takes for a program to provide the required output, means the amount of time taken to fulfil a request. The concept thus overlaps with lead time and can be contrasted with cycle time.</a:t>
            </a:r>
            <a:r>
              <a:rPr lang="en-US" sz="1800" dirty="0">
                <a:solidFill>
                  <a:srgbClr val="000000"/>
                </a:solidFill>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In computing, turnaround time is the total time taken between the submission of a program/process/thread/task for execution and the return of the complete output to the customer/user. It may vary for various programming languages depending on the developer of the software or the program e user after the program is started.</a:t>
            </a:r>
          </a:p>
          <a:p>
            <a:pPr marL="729615" indent="-285750" algn="just">
              <a:lnSpc>
                <a:spcPct val="115000"/>
              </a:lnSpc>
              <a:spcAft>
                <a:spcPts val="1200"/>
              </a:spcAft>
            </a:pPr>
            <a:r>
              <a:rPr lang="en-IN" sz="2000" b="1" dirty="0">
                <a:solidFill>
                  <a:srgbClr val="000000"/>
                </a:solidFill>
                <a:latin typeface="Times New Roman" panose="02020603050405020304" pitchFamily="18" charset="0"/>
                <a:ea typeface="Times New Roman" panose="02020603050405020304" pitchFamily="18" charset="0"/>
              </a:rPr>
              <a:t>Arrival Time: </a:t>
            </a:r>
            <a:r>
              <a:rPr lang="en-IN" sz="1800" dirty="0">
                <a:solidFill>
                  <a:srgbClr val="000000"/>
                </a:solidFill>
                <a:effectLst/>
                <a:latin typeface="Times New Roman" panose="02020603050405020304" pitchFamily="18" charset="0"/>
                <a:ea typeface="Times New Roman" panose="02020603050405020304" pitchFamily="18" charset="0"/>
              </a:rPr>
              <a:t>Respect to a process, Arrival Time is the Time at which the process arrives in the ready queue. Completion Scheduling of processes/work is done to finish the work on time.</a:t>
            </a:r>
            <a:endParaRPr lang="en-US" sz="2000" b="1" dirty="0">
              <a:solidFill>
                <a:srgbClr val="000000"/>
              </a:solidFill>
              <a:effectLst/>
              <a:latin typeface="Times New Roman" panose="02020603050405020304" pitchFamily="18" charset="0"/>
              <a:ea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51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57684-A8A7-4A47-99F9-798936A452A7}"/>
              </a:ext>
            </a:extLst>
          </p:cNvPr>
          <p:cNvSpPr>
            <a:spLocks noGrp="1"/>
          </p:cNvSpPr>
          <p:nvPr>
            <p:ph idx="1"/>
          </p:nvPr>
        </p:nvSpPr>
        <p:spPr>
          <a:xfrm>
            <a:off x="628650" y="1576873"/>
            <a:ext cx="7886700" cy="4600090"/>
          </a:xfrm>
        </p:spPr>
        <p:txBody>
          <a:bodyPr/>
          <a:lstStyle/>
          <a:p>
            <a:pPr marL="342900" lvl="0" indent="-342900" algn="just">
              <a:lnSpc>
                <a:spcPct val="115000"/>
              </a:lnSpc>
              <a:spcAft>
                <a:spcPts val="1200"/>
              </a:spcAft>
              <a:buFont typeface="Symbol" panose="05050102010706020507" pitchFamily="18" charset="2"/>
              <a:buChar char=""/>
            </a:pPr>
            <a:r>
              <a:rPr lang="en-IN" sz="2000" b="1" dirty="0">
                <a:solidFill>
                  <a:srgbClr val="000000"/>
                </a:solidFill>
                <a:effectLst/>
                <a:latin typeface="Times New Roman" panose="02020603050405020304" pitchFamily="18" charset="0"/>
                <a:ea typeface="Times New Roman" panose="02020603050405020304" pitchFamily="18" charset="0"/>
              </a:rPr>
              <a:t>Burst Time:</a:t>
            </a:r>
            <a:r>
              <a:rPr lang="en-US" sz="2000" b="1" dirty="0">
                <a:solidFill>
                  <a:srgbClr val="000000"/>
                </a:solidFill>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Burst Time is actually time that is required to complete execution of particular task or process. CPU Scheduling algorithms require Burst time as input.</a:t>
            </a:r>
          </a:p>
          <a:p>
            <a:pPr marL="342900" lvl="0" indent="-342900" algn="just">
              <a:lnSpc>
                <a:spcPct val="115000"/>
              </a:lnSpc>
              <a:spcAft>
                <a:spcPts val="1200"/>
              </a:spcAft>
              <a:buFont typeface="Symbol" panose="05050102010706020507" pitchFamily="18" charset="2"/>
              <a:buChar char=""/>
            </a:pPr>
            <a:r>
              <a:rPr lang="en-IN" sz="2000" b="1" dirty="0">
                <a:solidFill>
                  <a:srgbClr val="000000"/>
                </a:solidFill>
                <a:latin typeface="Times New Roman" panose="02020603050405020304" pitchFamily="18" charset="0"/>
              </a:rPr>
              <a:t>Waiting Time: </a:t>
            </a:r>
            <a:r>
              <a:rPr lang="en-IN" sz="1800" dirty="0">
                <a:solidFill>
                  <a:srgbClr val="000000"/>
                </a:solidFill>
                <a:effectLst/>
                <a:latin typeface="Times New Roman" panose="02020603050405020304" pitchFamily="18" charset="0"/>
                <a:ea typeface="Times New Roman" panose="02020603050405020304" pitchFamily="18" charset="0"/>
              </a:rPr>
              <a:t>Throughput: number of processes completed per unit time. Turnaround Time: mean time from submission to completion of process. Waiting Time: Amount of time spent ready to run but not running. Response Time: Time between submission of requests and first response to the request.</a:t>
            </a:r>
          </a:p>
          <a:p>
            <a:pPr marL="342900" lvl="0" indent="-342900" algn="just">
              <a:lnSpc>
                <a:spcPct val="115000"/>
              </a:lnSpc>
              <a:spcAft>
                <a:spcPts val="1200"/>
              </a:spcAft>
              <a:buFont typeface="Symbol" panose="05050102010706020507" pitchFamily="18" charset="2"/>
              <a:buChar char=""/>
            </a:pPr>
            <a:r>
              <a:rPr lang="en-IN" sz="2000" b="1" dirty="0">
                <a:solidFill>
                  <a:srgbClr val="000000"/>
                </a:solidFill>
                <a:latin typeface="Times New Roman" panose="02020603050405020304" pitchFamily="18" charset="0"/>
              </a:rPr>
              <a:t>Context Switching: </a:t>
            </a:r>
            <a:r>
              <a:rPr lang="en-US" sz="1800" b="0" i="0" dirty="0">
                <a:solidFill>
                  <a:srgbClr val="202124"/>
                </a:solidFill>
                <a:effectLst/>
                <a:latin typeface="arial" panose="020B0604020202020204" pitchFamily="34" charset="0"/>
              </a:rPr>
              <a:t>A context switching is a </a:t>
            </a:r>
            <a:r>
              <a:rPr lang="en-US" sz="1800" i="0" dirty="0">
                <a:solidFill>
                  <a:srgbClr val="202124"/>
                </a:solidFill>
                <a:effectLst/>
                <a:latin typeface="arial" panose="020B0604020202020204" pitchFamily="34" charset="0"/>
              </a:rPr>
              <a:t>process that involves switching of the CPU from one process or task to another</a:t>
            </a:r>
            <a:r>
              <a:rPr lang="en-US" sz="1800" b="0" i="0" dirty="0">
                <a:solidFill>
                  <a:srgbClr val="202124"/>
                </a:solidFill>
                <a:effectLst/>
                <a:latin typeface="arial" panose="020B0604020202020204" pitchFamily="34" charset="0"/>
              </a:rPr>
              <a:t>. In this phenomenon, the execution of the process that is present in the running state is suspended by the kernel and another process that is present in the ready state is executed by the CPU.</a:t>
            </a:r>
            <a:endParaRPr lang="en-US" sz="1800" b="1" dirty="0"/>
          </a:p>
        </p:txBody>
      </p:sp>
    </p:spTree>
    <p:extLst>
      <p:ext uri="{BB962C8B-B14F-4D97-AF65-F5344CB8AC3E}">
        <p14:creationId xmlns:p14="http://schemas.microsoft.com/office/powerpoint/2010/main" val="6598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56E348-DCBD-4523-B029-29B3612E6358}"/>
              </a:ext>
            </a:extLst>
          </p:cNvPr>
          <p:cNvSpPr>
            <a:spLocks noGrp="1"/>
          </p:cNvSpPr>
          <p:nvPr>
            <p:ph idx="1"/>
          </p:nvPr>
        </p:nvSpPr>
        <p:spPr>
          <a:xfrm>
            <a:off x="628650" y="1679510"/>
            <a:ext cx="7886700" cy="4497453"/>
          </a:xfrm>
        </p:spPr>
        <p:txBody>
          <a:bodyPr/>
          <a:lstStyle/>
          <a:p>
            <a:pPr algn="just">
              <a:lnSpc>
                <a:spcPct val="148000"/>
              </a:lnSpc>
              <a:spcAft>
                <a:spcPts val="15"/>
              </a:spcAft>
            </a:pPr>
            <a:r>
              <a:rPr lang="en-IN" sz="2000" b="1" dirty="0">
                <a:solidFill>
                  <a:srgbClr val="000000"/>
                </a:solidFill>
                <a:effectLst/>
                <a:latin typeface="Times New Roman" panose="02020603050405020304" pitchFamily="18" charset="0"/>
                <a:ea typeface="Times New Roman" panose="02020603050405020304" pitchFamily="18" charset="0"/>
              </a:rPr>
              <a:t>TIME QUANTUM</a:t>
            </a:r>
            <a:r>
              <a:rPr lang="en-IN" sz="2000" b="1" dirty="0">
                <a:solidFill>
                  <a:srgbClr val="000000"/>
                </a:solidFill>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A special kind of an input is given with a specific time slice which is fixed, based on which processes are terminated.</a:t>
            </a:r>
            <a:endParaRPr lang="en-US" dirty="0"/>
          </a:p>
        </p:txBody>
      </p:sp>
    </p:spTree>
    <p:extLst>
      <p:ext uri="{BB962C8B-B14F-4D97-AF65-F5344CB8AC3E}">
        <p14:creationId xmlns:p14="http://schemas.microsoft.com/office/powerpoint/2010/main" val="3772486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70E1-3E8C-4E44-914E-B659AB0E7CA4}"/>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Round Robin Algorithm</a:t>
            </a:r>
            <a:endParaRPr lang="en-US" b="1" dirty="0"/>
          </a:p>
        </p:txBody>
      </p:sp>
      <p:sp>
        <p:nvSpPr>
          <p:cNvPr id="3" name="Content Placeholder 2">
            <a:extLst>
              <a:ext uri="{FF2B5EF4-FFF2-40B4-BE49-F238E27FC236}">
                <a16:creationId xmlns:a16="http://schemas.microsoft.com/office/drawing/2014/main" id="{1A76284D-4128-4DA5-8A66-2A755D7B9944}"/>
              </a:ext>
            </a:extLst>
          </p:cNvPr>
          <p:cNvSpPr>
            <a:spLocks noGrp="1"/>
          </p:cNvSpPr>
          <p:nvPr>
            <p:ph idx="1"/>
          </p:nvPr>
        </p:nvSpPr>
        <p:spPr>
          <a:xfrm>
            <a:off x="628650" y="1558212"/>
            <a:ext cx="7886700" cy="4655976"/>
          </a:xfrm>
        </p:spPr>
        <p:txBody>
          <a:bodyPr>
            <a:noAutofit/>
          </a:bodyPr>
          <a:lstStyle/>
          <a:p>
            <a:pPr algn="just">
              <a:lnSpc>
                <a:spcPct val="150000"/>
              </a:lnSpc>
            </a:pPr>
            <a:r>
              <a:rPr lang="en-US" sz="1800" dirty="0"/>
              <a:t>The scheduler assigns a fixed time unit per process, and cycles through them.</a:t>
            </a:r>
            <a:endParaRPr lang="en-IN" sz="1800" dirty="0"/>
          </a:p>
          <a:p>
            <a:pPr lvl="0" algn="just">
              <a:lnSpc>
                <a:spcPct val="150000"/>
              </a:lnSpc>
              <a:buFont typeface="Arial" pitchFamily="34" charset="0"/>
              <a:buChar char="•"/>
            </a:pPr>
            <a:r>
              <a:rPr lang="en-US" sz="1800" dirty="0"/>
              <a:t> RR scheduling involves extensive overhead, especially with a small time unit.</a:t>
            </a:r>
            <a:endParaRPr lang="en-IN" sz="1800" dirty="0"/>
          </a:p>
          <a:p>
            <a:pPr lvl="0" algn="just">
              <a:lnSpc>
                <a:spcPct val="150000"/>
              </a:lnSpc>
              <a:buFont typeface="Arial" pitchFamily="34" charset="0"/>
              <a:buChar char="•"/>
            </a:pPr>
            <a:r>
              <a:rPr lang="en-US" sz="1800" dirty="0"/>
              <a:t> Balanced throughput between FCFS and SJF, shorter jobs are completed faster than in FCFS and longer processes are completed faster than in SJF.</a:t>
            </a:r>
          </a:p>
          <a:p>
            <a:pPr lvl="0" algn="just">
              <a:lnSpc>
                <a:spcPct val="150000"/>
              </a:lnSpc>
              <a:buFont typeface="Arial" pitchFamily="34" charset="0"/>
              <a:buChar char="•"/>
            </a:pPr>
            <a:r>
              <a:rPr lang="en-US" sz="1800" dirty="0"/>
              <a:t> Fastest average response time, waiting time is dependent on number of processes, and not average process length.</a:t>
            </a:r>
            <a:endParaRPr lang="en-IN" sz="1800" dirty="0"/>
          </a:p>
          <a:p>
            <a:pPr lvl="0" algn="just">
              <a:lnSpc>
                <a:spcPct val="150000"/>
              </a:lnSpc>
              <a:buFont typeface="Arial" pitchFamily="34" charset="0"/>
              <a:buChar char="•"/>
            </a:pPr>
            <a:r>
              <a:rPr lang="en-US" sz="1800" dirty="0"/>
              <a:t> Because of high waiting times, deadlines are rarely met in a pure RR system.</a:t>
            </a:r>
            <a:endParaRPr lang="en-IN" sz="1800" dirty="0"/>
          </a:p>
          <a:p>
            <a:pPr lvl="0" algn="just">
              <a:lnSpc>
                <a:spcPct val="150000"/>
              </a:lnSpc>
              <a:buFont typeface="Arial" pitchFamily="34" charset="0"/>
              <a:buChar char="•"/>
            </a:pPr>
            <a:r>
              <a:rPr lang="en-US" sz="1800" dirty="0"/>
              <a:t> Starvation can never occur, since no priority is given.</a:t>
            </a:r>
          </a:p>
          <a:p>
            <a:pPr lvl="0" algn="just">
              <a:lnSpc>
                <a:spcPct val="150000"/>
              </a:lnSpc>
              <a:buFont typeface="Arial" pitchFamily="34" charset="0"/>
              <a:buChar char="•"/>
            </a:pPr>
            <a:r>
              <a:rPr lang="en-US" sz="1800" dirty="0"/>
              <a:t> Order of time unit allocation is based upon process arrival time, similar to FCFS.</a:t>
            </a:r>
            <a:endParaRPr lang="en-IN" sz="1800" dirty="0"/>
          </a:p>
          <a:p>
            <a:pPr lvl="0" algn="just">
              <a:lnSpc>
                <a:spcPct val="150000"/>
              </a:lnSpc>
              <a:buFont typeface="Arial" pitchFamily="34" charset="0"/>
              <a:buChar char="•"/>
            </a:pPr>
            <a:endParaRPr lang="en-IN" sz="1800" dirty="0"/>
          </a:p>
          <a:p>
            <a:pPr marL="0" indent="0">
              <a:lnSpc>
                <a:spcPct val="150000"/>
              </a:lnSpc>
              <a:buNone/>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8055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27FA5-7E8D-421C-9684-5F9C99B73AC7}"/>
              </a:ext>
            </a:extLst>
          </p:cNvPr>
          <p:cNvSpPr>
            <a:spLocks noGrp="1"/>
          </p:cNvSpPr>
          <p:nvPr>
            <p:ph idx="1"/>
          </p:nvPr>
        </p:nvSpPr>
        <p:spPr>
          <a:xfrm>
            <a:off x="628650" y="746449"/>
            <a:ext cx="7886700" cy="5430514"/>
          </a:xfrm>
        </p:spPr>
        <p:txBody>
          <a:bodyPr/>
          <a:lstStyle/>
          <a:p>
            <a:pPr marL="0" indent="0" algn="ctr">
              <a:buNone/>
            </a:pPr>
            <a:r>
              <a:rPr lang="en-US" dirty="0">
                <a:latin typeface="Arial" panose="020B0604020202020204" pitchFamily="34" charset="0"/>
                <a:cs typeface="Arial" panose="020B0604020202020204" pitchFamily="34" charset="0"/>
              </a:rPr>
              <a:t>Advantages:-</a:t>
            </a:r>
          </a:p>
          <a:p>
            <a:pPr marL="0" indent="0" algn="ctr">
              <a:buNone/>
            </a:pP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l">
              <a:lnSpc>
                <a:spcPct val="107000"/>
              </a:lnSpc>
              <a:spcAft>
                <a:spcPts val="745"/>
              </a:spcAft>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rPr>
              <a:t>Every process gets an equal share of the CPU.</a:t>
            </a:r>
            <a:endParaRPr lang="en-US" sz="2000" dirty="0">
              <a:solidFill>
                <a:srgbClr val="000000"/>
              </a:solidFill>
              <a:effectLst/>
              <a:latin typeface="Times New Roman" panose="02020603050405020304" pitchFamily="18" charset="0"/>
              <a:ea typeface="Times New Roman" panose="02020603050405020304" pitchFamily="18" charset="0"/>
            </a:endParaRPr>
          </a:p>
          <a:p>
            <a:pPr marL="342900" lvl="0" indent="-342900" algn="l">
              <a:lnSpc>
                <a:spcPct val="107000"/>
              </a:lnSpc>
              <a:spcAft>
                <a:spcPts val="745"/>
              </a:spcAft>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rPr>
              <a:t>RR is cyclic in nature, so there is no starvation.</a:t>
            </a:r>
          </a:p>
          <a:p>
            <a:pPr marL="0" lvl="0" indent="0" algn="l">
              <a:lnSpc>
                <a:spcPct val="107000"/>
              </a:lnSpc>
              <a:spcAft>
                <a:spcPts val="745"/>
              </a:spcAft>
              <a:buNone/>
            </a:pPr>
            <a:endParaRPr lang="en-US" sz="1800" dirty="0">
              <a:solidFill>
                <a:srgbClr val="000000"/>
              </a:solidFill>
              <a:latin typeface="Times New Roman" panose="02020603050405020304" pitchFamily="18" charset="0"/>
              <a:ea typeface="Times New Roman" panose="02020603050405020304" pitchFamily="18" charset="0"/>
            </a:endParaRPr>
          </a:p>
          <a:p>
            <a:pPr marL="0" lvl="0" indent="0" algn="l">
              <a:lnSpc>
                <a:spcPct val="107000"/>
              </a:lnSpc>
              <a:spcAft>
                <a:spcPts val="745"/>
              </a:spcAft>
              <a:buNone/>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IN"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Disadvantages:-</a:t>
            </a: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l">
              <a:lnSpc>
                <a:spcPct val="107000"/>
              </a:lnSpc>
              <a:spcAft>
                <a:spcPts val="745"/>
              </a:spcAft>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rPr>
              <a:t>Setting the quantum too short, increases the overhead and lowers the CPU efficiency, but setting it too long may cause poor response to short processes.</a:t>
            </a:r>
            <a:endParaRPr lang="en-US" sz="2000" dirty="0">
              <a:solidFill>
                <a:srgbClr val="000000"/>
              </a:solidFill>
              <a:effectLst/>
              <a:latin typeface="Times New Roman" panose="02020603050405020304" pitchFamily="18" charset="0"/>
              <a:ea typeface="Times New Roman" panose="02020603050405020304" pitchFamily="18" charset="0"/>
            </a:endParaRPr>
          </a:p>
          <a:p>
            <a:pPr marL="342900" lvl="0" indent="-342900" algn="l">
              <a:lnSpc>
                <a:spcPct val="107000"/>
              </a:lnSpc>
              <a:spcAft>
                <a:spcPts val="745"/>
              </a:spcAft>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rPr>
              <a:t>Average waiting time under the RR policy is often long.</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034894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1147</TotalTime>
  <Words>1584</Words>
  <Application>Microsoft Office PowerPoint</Application>
  <PresentationFormat>On-screen Show (4:3)</PresentationFormat>
  <Paragraphs>224</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vt:lpstr>
      <vt:lpstr>Calibri</vt:lpstr>
      <vt:lpstr>Calibri Light</vt:lpstr>
      <vt:lpstr>Symbol</vt:lpstr>
      <vt:lpstr>Times New Roman</vt:lpstr>
      <vt:lpstr>Office Theme</vt:lpstr>
      <vt:lpstr>PowerPoint Presentation</vt:lpstr>
      <vt:lpstr>Agenda</vt:lpstr>
      <vt:lpstr>Introduction</vt:lpstr>
      <vt:lpstr>Literature Survey</vt:lpstr>
      <vt:lpstr>PowerPoint Presentation</vt:lpstr>
      <vt:lpstr>PowerPoint Presentation</vt:lpstr>
      <vt:lpstr>PowerPoint Presentation</vt:lpstr>
      <vt:lpstr>Round Robin Algorithm</vt:lpstr>
      <vt:lpstr>PowerPoint Presentation</vt:lpstr>
      <vt:lpstr>Round Robin Scheduling Algorithm with Different Arrival Times</vt:lpstr>
      <vt:lpstr>Design and Working</vt:lpstr>
      <vt:lpstr>PowerPoint Presentation</vt:lpstr>
      <vt:lpstr>PowerPoint Presentation</vt:lpstr>
      <vt:lpstr>PowerPoint Presentation</vt:lpstr>
      <vt:lpstr>PowerPoint Presentation</vt:lpstr>
      <vt:lpstr>Results</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dc:creator>
  <cp:lastModifiedBy>Aadarsh Raj</cp:lastModifiedBy>
  <cp:revision>71</cp:revision>
  <dcterms:created xsi:type="dcterms:W3CDTF">2020-01-29T08:35:01Z</dcterms:created>
  <dcterms:modified xsi:type="dcterms:W3CDTF">2021-08-08T13:46:13Z</dcterms:modified>
</cp:coreProperties>
</file>