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3" r:id="rId2"/>
    <p:sldId id="261" r:id="rId3"/>
    <p:sldId id="259" r:id="rId4"/>
    <p:sldId id="274" r:id="rId5"/>
    <p:sldId id="260" r:id="rId6"/>
    <p:sldId id="275" r:id="rId7"/>
    <p:sldId id="263" r:id="rId8"/>
    <p:sldId id="276" r:id="rId9"/>
    <p:sldId id="277" r:id="rId10"/>
    <p:sldId id="278" r:id="rId11"/>
    <p:sldId id="266" r:id="rId12"/>
    <p:sldId id="280" r:id="rId13"/>
    <p:sldId id="279" r:id="rId14"/>
    <p:sldId id="281" r:id="rId15"/>
    <p:sldId id="282" r:id="rId16"/>
    <p:sldId id="283" r:id="rId17"/>
    <p:sldId id="284" r:id="rId18"/>
    <p:sldId id="271"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1DE2B-4EEF-460D-954D-7A479423566A}" v="452" dt="2024-02-03T05:22:44.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YAPALLY NAGARAJU" userId="cec9648ff8a286f2" providerId="LiveId" clId="{790431C6-CCA3-4E00-907B-A1D4B669ADAF}"/>
    <pc:docChg chg="addSld delSld modSld">
      <pc:chgData name="BOYAPALLY NAGARAJU" userId="cec9648ff8a286f2" providerId="LiveId" clId="{790431C6-CCA3-4E00-907B-A1D4B669ADAF}" dt="2024-01-28T07:43:51.922" v="31" actId="20577"/>
      <pc:docMkLst>
        <pc:docMk/>
      </pc:docMkLst>
      <pc:sldChg chg="modSp mod">
        <pc:chgData name="BOYAPALLY NAGARAJU" userId="cec9648ff8a286f2" providerId="LiveId" clId="{790431C6-CCA3-4E00-907B-A1D4B669ADAF}" dt="2024-01-28T07:43:51.922" v="31" actId="20577"/>
        <pc:sldMkLst>
          <pc:docMk/>
          <pc:sldMk cId="946457631" sldId="256"/>
        </pc:sldMkLst>
        <pc:spChg chg="mod">
          <ac:chgData name="BOYAPALLY NAGARAJU" userId="cec9648ff8a286f2" providerId="LiveId" clId="{790431C6-CCA3-4E00-907B-A1D4B669ADAF}" dt="2024-01-28T07:34:57.571" v="7" actId="2711"/>
          <ac:spMkLst>
            <pc:docMk/>
            <pc:sldMk cId="946457631" sldId="256"/>
            <ac:spMk id="2" creationId="{BB936ECF-E5DA-0A44-6A1F-3DC836222064}"/>
          </ac:spMkLst>
        </pc:spChg>
        <pc:spChg chg="mod">
          <ac:chgData name="BOYAPALLY NAGARAJU" userId="cec9648ff8a286f2" providerId="LiveId" clId="{790431C6-CCA3-4E00-907B-A1D4B669ADAF}" dt="2024-01-28T07:43:51.922" v="31" actId="20577"/>
          <ac:spMkLst>
            <pc:docMk/>
            <pc:sldMk cId="946457631" sldId="256"/>
            <ac:spMk id="3" creationId="{92CC5ED5-9C0D-8884-20BE-42669359244F}"/>
          </ac:spMkLst>
        </pc:spChg>
      </pc:sldChg>
      <pc:sldChg chg="del">
        <pc:chgData name="BOYAPALLY NAGARAJU" userId="cec9648ff8a286f2" providerId="LiveId" clId="{790431C6-CCA3-4E00-907B-A1D4B669ADAF}" dt="2024-01-28T07:33:55.823" v="2" actId="2696"/>
        <pc:sldMkLst>
          <pc:docMk/>
          <pc:sldMk cId="2280539841" sldId="258"/>
        </pc:sldMkLst>
      </pc:sldChg>
      <pc:sldChg chg="new del">
        <pc:chgData name="BOYAPALLY NAGARAJU" userId="cec9648ff8a286f2" providerId="LiveId" clId="{790431C6-CCA3-4E00-907B-A1D4B669ADAF}" dt="2024-01-28T07:31:47.592" v="1" actId="47"/>
        <pc:sldMkLst>
          <pc:docMk/>
          <pc:sldMk cId="2727120953" sldId="273"/>
        </pc:sldMkLst>
      </pc:sldChg>
    </pc:docChg>
  </pc:docChgLst>
  <pc:docChgLst>
    <pc:chgData name="BOYAPALLY NAGARAJU" userId="cec9648ff8a286f2" providerId="LiveId" clId="{50E1DE2B-4EEF-460D-954D-7A479423566A}"/>
    <pc:docChg chg="custSel modSld sldOrd">
      <pc:chgData name="BOYAPALLY NAGARAJU" userId="cec9648ff8a286f2" providerId="LiveId" clId="{50E1DE2B-4EEF-460D-954D-7A479423566A}" dt="2024-02-03T05:22:44.139" v="498" actId="20577"/>
      <pc:docMkLst>
        <pc:docMk/>
      </pc:docMkLst>
      <pc:sldChg chg="modSp ord">
        <pc:chgData name="BOYAPALLY NAGARAJU" userId="cec9648ff8a286f2" providerId="LiveId" clId="{50E1DE2B-4EEF-460D-954D-7A479423566A}" dt="2024-02-02T12:05:21.242" v="262" actId="20577"/>
        <pc:sldMkLst>
          <pc:docMk/>
          <pc:sldMk cId="1261004985" sldId="261"/>
        </pc:sldMkLst>
        <pc:spChg chg="mod">
          <ac:chgData name="BOYAPALLY NAGARAJU" userId="cec9648ff8a286f2" providerId="LiveId" clId="{50E1DE2B-4EEF-460D-954D-7A479423566A}" dt="2024-02-02T12:05:21.242" v="262" actId="20577"/>
          <ac:spMkLst>
            <pc:docMk/>
            <pc:sldMk cId="1261004985" sldId="261"/>
            <ac:spMk id="3" creationId="{53A5E58F-4D3C-BD28-7F3C-0A84D71A1C7E}"/>
          </ac:spMkLst>
        </pc:spChg>
      </pc:sldChg>
      <pc:sldChg chg="modSp mod">
        <pc:chgData name="BOYAPALLY NAGARAJU" userId="cec9648ff8a286f2" providerId="LiveId" clId="{50E1DE2B-4EEF-460D-954D-7A479423566A}" dt="2024-02-02T12:10:36.897" v="272"/>
        <pc:sldMkLst>
          <pc:docMk/>
          <pc:sldMk cId="1477714135" sldId="270"/>
        </pc:sldMkLst>
        <pc:spChg chg="mod">
          <ac:chgData name="BOYAPALLY NAGARAJU" userId="cec9648ff8a286f2" providerId="LiveId" clId="{50E1DE2B-4EEF-460D-954D-7A479423566A}" dt="2024-02-02T12:10:36.897" v="272"/>
          <ac:spMkLst>
            <pc:docMk/>
            <pc:sldMk cId="1477714135" sldId="270"/>
            <ac:spMk id="2" creationId="{34EA8F81-5650-97C0-1BF8-85D14B04912A}"/>
          </ac:spMkLst>
        </pc:spChg>
        <pc:spChg chg="mod">
          <ac:chgData name="BOYAPALLY NAGARAJU" userId="cec9648ff8a286f2" providerId="LiveId" clId="{50E1DE2B-4EEF-460D-954D-7A479423566A}" dt="2024-02-02T12:09:55.019" v="268" actId="115"/>
          <ac:spMkLst>
            <pc:docMk/>
            <pc:sldMk cId="1477714135" sldId="270"/>
            <ac:spMk id="3" creationId="{59F0BDA3-D855-C5DC-B877-0778DD72F944}"/>
          </ac:spMkLst>
        </pc:spChg>
      </pc:sldChg>
      <pc:sldChg chg="modSp mod modAnim">
        <pc:chgData name="BOYAPALLY NAGARAJU" userId="cec9648ff8a286f2" providerId="LiveId" clId="{50E1DE2B-4EEF-460D-954D-7A479423566A}" dt="2024-02-03T05:22:10.630" v="497" actId="20577"/>
        <pc:sldMkLst>
          <pc:docMk/>
          <pc:sldMk cId="2089202085" sldId="271"/>
        </pc:sldMkLst>
        <pc:spChg chg="mod">
          <ac:chgData name="BOYAPALLY NAGARAJU" userId="cec9648ff8a286f2" providerId="LiveId" clId="{50E1DE2B-4EEF-460D-954D-7A479423566A}" dt="2024-02-02T12:10:26.880" v="270"/>
          <ac:spMkLst>
            <pc:docMk/>
            <pc:sldMk cId="2089202085" sldId="271"/>
            <ac:spMk id="2" creationId="{AB86C043-D398-798F-8B67-1F4DD7090905}"/>
          </ac:spMkLst>
        </pc:spChg>
        <pc:spChg chg="mod">
          <ac:chgData name="BOYAPALLY NAGARAJU" userId="cec9648ff8a286f2" providerId="LiveId" clId="{50E1DE2B-4EEF-460D-954D-7A479423566A}" dt="2024-02-03T05:22:10.630" v="497" actId="20577"/>
          <ac:spMkLst>
            <pc:docMk/>
            <pc:sldMk cId="2089202085" sldId="271"/>
            <ac:spMk id="3" creationId="{0716FDA1-70EE-F7D8-E5DB-9A092CEE7D43}"/>
          </ac:spMkLst>
        </pc:spChg>
      </pc:sldChg>
      <pc:sldChg chg="addSp modSp mod modAnim">
        <pc:chgData name="BOYAPALLY NAGARAJU" userId="cec9648ff8a286f2" providerId="LiveId" clId="{50E1DE2B-4EEF-460D-954D-7A479423566A}" dt="2024-02-02T12:13:29.040" v="330"/>
        <pc:sldMkLst>
          <pc:docMk/>
          <pc:sldMk cId="1828697468" sldId="272"/>
        </pc:sldMkLst>
        <pc:spChg chg="mod">
          <ac:chgData name="BOYAPALLY NAGARAJU" userId="cec9648ff8a286f2" providerId="LiveId" clId="{50E1DE2B-4EEF-460D-954D-7A479423566A}" dt="2024-02-02T12:12:09.447" v="320" actId="20577"/>
          <ac:spMkLst>
            <pc:docMk/>
            <pc:sldMk cId="1828697468" sldId="272"/>
            <ac:spMk id="2" creationId="{DB6150B1-5A60-34EF-A69D-35629F715519}"/>
          </ac:spMkLst>
        </pc:spChg>
        <pc:spChg chg="add mod">
          <ac:chgData name="BOYAPALLY NAGARAJU" userId="cec9648ff8a286f2" providerId="LiveId" clId="{50E1DE2B-4EEF-460D-954D-7A479423566A}" dt="2024-02-02T12:12:25.895" v="323" actId="20577"/>
          <ac:spMkLst>
            <pc:docMk/>
            <pc:sldMk cId="1828697468" sldId="272"/>
            <ac:spMk id="3" creationId="{54476BBC-8095-E679-7AF3-9CC0730A670E}"/>
          </ac:spMkLst>
        </pc:spChg>
      </pc:sldChg>
      <pc:sldChg chg="modSp">
        <pc:chgData name="BOYAPALLY NAGARAJU" userId="cec9648ff8a286f2" providerId="LiveId" clId="{50E1DE2B-4EEF-460D-954D-7A479423566A}" dt="2024-01-31T16:25:31.693" v="214" actId="20577"/>
        <pc:sldMkLst>
          <pc:docMk/>
          <pc:sldMk cId="3445491015" sldId="273"/>
        </pc:sldMkLst>
        <pc:spChg chg="mod">
          <ac:chgData name="BOYAPALLY NAGARAJU" userId="cec9648ff8a286f2" providerId="LiveId" clId="{50E1DE2B-4EEF-460D-954D-7A479423566A}" dt="2024-01-31T16:25:31.693" v="214" actId="20577"/>
          <ac:spMkLst>
            <pc:docMk/>
            <pc:sldMk cId="3445491015" sldId="273"/>
            <ac:spMk id="9" creationId="{45540215-4CFA-5DF6-6F72-DF3615612E41}"/>
          </ac:spMkLst>
        </pc:spChg>
      </pc:sldChg>
      <pc:sldChg chg="modSp">
        <pc:chgData name="BOYAPALLY NAGARAJU" userId="cec9648ff8a286f2" providerId="LiveId" clId="{50E1DE2B-4EEF-460D-954D-7A479423566A}" dt="2024-01-30T17:04:58.956" v="38" actId="20577"/>
        <pc:sldMkLst>
          <pc:docMk/>
          <pc:sldMk cId="3223923701" sldId="275"/>
        </pc:sldMkLst>
        <pc:spChg chg="mod">
          <ac:chgData name="BOYAPALLY NAGARAJU" userId="cec9648ff8a286f2" providerId="LiveId" clId="{50E1DE2B-4EEF-460D-954D-7A479423566A}" dt="2024-01-30T17:04:58.956" v="38" actId="20577"/>
          <ac:spMkLst>
            <pc:docMk/>
            <pc:sldMk cId="3223923701" sldId="275"/>
            <ac:spMk id="5" creationId="{A6CF8EC9-D032-95ED-C557-F123847D6FF5}"/>
          </ac:spMkLst>
        </pc:spChg>
      </pc:sldChg>
      <pc:sldChg chg="modSp mod">
        <pc:chgData name="BOYAPALLY NAGARAJU" userId="cec9648ff8a286f2" providerId="LiveId" clId="{50E1DE2B-4EEF-460D-954D-7A479423566A}" dt="2024-02-02T14:18:17.333" v="495" actId="14100"/>
        <pc:sldMkLst>
          <pc:docMk/>
          <pc:sldMk cId="2312399074" sldId="278"/>
        </pc:sldMkLst>
        <pc:spChg chg="mod">
          <ac:chgData name="BOYAPALLY NAGARAJU" userId="cec9648ff8a286f2" providerId="LiveId" clId="{50E1DE2B-4EEF-460D-954D-7A479423566A}" dt="2024-02-02T14:18:17.333" v="495" actId="14100"/>
          <ac:spMkLst>
            <pc:docMk/>
            <pc:sldMk cId="2312399074" sldId="278"/>
            <ac:spMk id="2" creationId="{6AE3E1D4-C376-B7D9-6B03-B0983CD33857}"/>
          </ac:spMkLst>
        </pc:spChg>
      </pc:sldChg>
      <pc:sldChg chg="modSp">
        <pc:chgData name="BOYAPALLY NAGARAJU" userId="cec9648ff8a286f2" providerId="LiveId" clId="{50E1DE2B-4EEF-460D-954D-7A479423566A}" dt="2024-02-03T05:22:44.139" v="498" actId="20577"/>
        <pc:sldMkLst>
          <pc:docMk/>
          <pc:sldMk cId="4028356708" sldId="280"/>
        </pc:sldMkLst>
        <pc:spChg chg="mod">
          <ac:chgData name="BOYAPALLY NAGARAJU" userId="cec9648ff8a286f2" providerId="LiveId" clId="{50E1DE2B-4EEF-460D-954D-7A479423566A}" dt="2024-02-03T05:22:44.139" v="498" actId="20577"/>
          <ac:spMkLst>
            <pc:docMk/>
            <pc:sldMk cId="4028356708" sldId="280"/>
            <ac:spMk id="4" creationId="{87B33D9D-491A-88EF-3148-8AF41FEEF8F9}"/>
          </ac:spMkLst>
        </pc:spChg>
      </pc:sldChg>
      <pc:sldChg chg="modSp">
        <pc:chgData name="BOYAPALLY NAGARAJU" userId="cec9648ff8a286f2" providerId="LiveId" clId="{50E1DE2B-4EEF-460D-954D-7A479423566A}" dt="2024-02-02T04:58:31.229" v="226" actId="20577"/>
        <pc:sldMkLst>
          <pc:docMk/>
          <pc:sldMk cId="1619579402" sldId="282"/>
        </pc:sldMkLst>
        <pc:spChg chg="mod">
          <ac:chgData name="BOYAPALLY NAGARAJU" userId="cec9648ff8a286f2" providerId="LiveId" clId="{50E1DE2B-4EEF-460D-954D-7A479423566A}" dt="2024-02-02T04:58:31.229" v="226" actId="20577"/>
          <ac:spMkLst>
            <pc:docMk/>
            <pc:sldMk cId="1619579402" sldId="282"/>
            <ac:spMk id="15" creationId="{D8469F89-9750-8F74-0E4C-4066DECFB3DF}"/>
          </ac:spMkLst>
        </pc:spChg>
      </pc:sldChg>
      <pc:sldChg chg="modSp mod">
        <pc:chgData name="BOYAPALLY NAGARAJU" userId="cec9648ff8a286f2" providerId="LiveId" clId="{50E1DE2B-4EEF-460D-954D-7A479423566A}" dt="2024-02-02T12:14:01.342" v="331" actId="20577"/>
        <pc:sldMkLst>
          <pc:docMk/>
          <pc:sldMk cId="1104814610" sldId="284"/>
        </pc:sldMkLst>
        <pc:spChg chg="mod">
          <ac:chgData name="BOYAPALLY NAGARAJU" userId="cec9648ff8a286f2" providerId="LiveId" clId="{50E1DE2B-4EEF-460D-954D-7A479423566A}" dt="2024-02-02T12:14:01.342" v="331" actId="20577"/>
          <ac:spMkLst>
            <pc:docMk/>
            <pc:sldMk cId="1104814610" sldId="284"/>
            <ac:spMk id="4" creationId="{DEFAFC2A-4AD2-A5D7-7219-6E0ADDD814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49701-8BDF-49FC-9434-A4D50BD55AB9}" type="datetimeFigureOut">
              <a:rPr lang="en-IN" smtClean="0"/>
              <a:pPr/>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4470B-BE23-40C9-96FB-48829896F073}" type="slidenum">
              <a:rPr lang="en-IN" smtClean="0"/>
              <a:pPr/>
              <a:t>‹#›</a:t>
            </a:fld>
            <a:endParaRPr lang="en-IN"/>
          </a:p>
        </p:txBody>
      </p:sp>
    </p:spTree>
    <p:extLst>
      <p:ext uri="{BB962C8B-B14F-4D97-AF65-F5344CB8AC3E}">
        <p14:creationId xmlns:p14="http://schemas.microsoft.com/office/powerpoint/2010/main" val="186195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4470B-BE23-40C9-96FB-48829896F073}" type="slidenum">
              <a:rPr lang="en-IN" smtClean="0"/>
              <a:pPr/>
              <a:t>1</a:t>
            </a:fld>
            <a:endParaRPr lang="en-IN"/>
          </a:p>
        </p:txBody>
      </p:sp>
    </p:spTree>
    <p:extLst>
      <p:ext uri="{BB962C8B-B14F-4D97-AF65-F5344CB8AC3E}">
        <p14:creationId xmlns:p14="http://schemas.microsoft.com/office/powerpoint/2010/main" val="177736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4470B-BE23-40C9-96FB-48829896F073}" type="slidenum">
              <a:rPr lang="en-IN" smtClean="0"/>
              <a:pPr/>
              <a:t>15</a:t>
            </a:fld>
            <a:endParaRPr lang="en-IN"/>
          </a:p>
        </p:txBody>
      </p:sp>
    </p:spTree>
    <p:extLst>
      <p:ext uri="{BB962C8B-B14F-4D97-AF65-F5344CB8AC3E}">
        <p14:creationId xmlns:p14="http://schemas.microsoft.com/office/powerpoint/2010/main" val="185953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pPr/>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pPr/>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mandysia/obesity-datasetcleaned-and-data-sinthet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48AF-4AC0-FA9A-3CBA-0F6C3F18F2F7}"/>
              </a:ext>
            </a:extLst>
          </p:cNvPr>
          <p:cNvSpPr>
            <a:spLocks noGrp="1"/>
          </p:cNvSpPr>
          <p:nvPr>
            <p:ph type="title"/>
          </p:nvPr>
        </p:nvSpPr>
        <p:spPr>
          <a:xfrm>
            <a:off x="1945945" y="1324308"/>
            <a:ext cx="8453906" cy="2016705"/>
          </a:xfrm>
        </p:spPr>
        <p:txBody>
          <a:bodyPr/>
          <a:lstStyle/>
          <a:p>
            <a:r>
              <a:rPr lang="en-IN" sz="4400" b="1" dirty="0">
                <a:effectLst>
                  <a:outerShdw blurRad="38100" dist="38100" dir="2700000" algn="tl">
                    <a:srgbClr val="000000">
                      <a:alpha val="43137"/>
                    </a:srgbClr>
                  </a:outerShdw>
                </a:effectLst>
              </a:rPr>
              <a:t>DATA ANALYTICS</a:t>
            </a:r>
            <a:br>
              <a:rPr lang="en-IN" dirty="0"/>
            </a:br>
            <a:r>
              <a:rPr lang="en-IN" sz="2800" b="1" dirty="0">
                <a:effectLst>
                  <a:outerShdw blurRad="38100" dist="38100" dir="2700000" algn="tl">
                    <a:srgbClr val="000000">
                      <a:alpha val="43137"/>
                    </a:srgbClr>
                  </a:outerShdw>
                </a:effectLst>
              </a:rPr>
              <a:t>BMI PREDICTION USING LINEAR REGRESSION</a:t>
            </a:r>
            <a:br>
              <a:rPr lang="en-IN" dirty="0"/>
            </a:br>
            <a:endParaRPr lang="en-IN" dirty="0"/>
          </a:p>
        </p:txBody>
      </p:sp>
      <p:sp>
        <p:nvSpPr>
          <p:cNvPr id="3" name="Text Placeholder 2">
            <a:extLst>
              <a:ext uri="{FF2B5EF4-FFF2-40B4-BE49-F238E27FC236}">
                <a16:creationId xmlns:a16="http://schemas.microsoft.com/office/drawing/2014/main" id="{9F5D3E46-5628-830D-82DD-410BFD130367}"/>
              </a:ext>
            </a:extLst>
          </p:cNvPr>
          <p:cNvSpPr>
            <a:spLocks noGrp="1"/>
          </p:cNvSpPr>
          <p:nvPr>
            <p:ph type="body" sz="half" idx="13"/>
          </p:nvPr>
        </p:nvSpPr>
        <p:spPr>
          <a:xfrm>
            <a:off x="2034436" y="2656211"/>
            <a:ext cx="1711655" cy="342174"/>
          </a:xfrm>
        </p:spPr>
        <p:txBody>
          <a:bodyPr/>
          <a:lstStyle/>
          <a:p>
            <a:r>
              <a:rPr lang="en-IN" dirty="0"/>
              <a:t>ACEEC CSE-C</a:t>
            </a:r>
          </a:p>
        </p:txBody>
      </p:sp>
      <p:sp>
        <p:nvSpPr>
          <p:cNvPr id="5" name="Subtitle 2">
            <a:extLst>
              <a:ext uri="{FF2B5EF4-FFF2-40B4-BE49-F238E27FC236}">
                <a16:creationId xmlns:a16="http://schemas.microsoft.com/office/drawing/2014/main" id="{8BD398DA-E71F-F9AA-F23D-BD9EC504A1F7}"/>
              </a:ext>
            </a:extLst>
          </p:cNvPr>
          <p:cNvSpPr txBox="1">
            <a:spLocks/>
          </p:cNvSpPr>
          <p:nvPr/>
        </p:nvSpPr>
        <p:spPr>
          <a:xfrm>
            <a:off x="9212653" y="4768645"/>
            <a:ext cx="2536896" cy="1219200"/>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4400" dirty="0"/>
              <a:t> </a:t>
            </a:r>
          </a:p>
          <a:p>
            <a:pPr marL="0" indent="0">
              <a:buNone/>
            </a:pPr>
            <a:r>
              <a:rPr lang="en-US" sz="6400" b="1" dirty="0">
                <a:effectLst>
                  <a:outerShdw blurRad="38100" dist="38100" dir="2700000" algn="tl">
                    <a:srgbClr val="000000">
                      <a:alpha val="43137"/>
                    </a:srgbClr>
                  </a:outerShdw>
                </a:effectLst>
              </a:rPr>
              <a:t>Under the guidance of:</a:t>
            </a:r>
          </a:p>
          <a:p>
            <a:pPr marL="0" indent="0">
              <a:buNone/>
            </a:pPr>
            <a:r>
              <a:rPr lang="en-IN" sz="4800" b="1" dirty="0">
                <a:effectLst>
                  <a:outerShdw blurRad="38100" dist="38100" dir="2700000" algn="tl">
                    <a:srgbClr val="000000">
                      <a:alpha val="43137"/>
                    </a:srgbClr>
                  </a:outerShdw>
                </a:effectLst>
              </a:rPr>
              <a:t>             Mr. D. Krishna </a:t>
            </a:r>
          </a:p>
          <a:p>
            <a:pPr marL="0" indent="0">
              <a:buNone/>
            </a:pPr>
            <a:r>
              <a:rPr lang="en-IN" sz="4800" b="1" dirty="0">
                <a:effectLst>
                  <a:outerShdw blurRad="38100" dist="38100" dir="2700000" algn="tl">
                    <a:srgbClr val="000000">
                      <a:alpha val="43137"/>
                    </a:srgbClr>
                  </a:outerShdw>
                </a:effectLst>
              </a:rPr>
              <a:t>       ASSOCIATE PROFESSOR,CSE</a:t>
            </a:r>
          </a:p>
          <a:p>
            <a:pPr marL="0" indent="0">
              <a:buNone/>
            </a:pPr>
            <a:r>
              <a:rPr lang="en-IN" sz="4800" dirty="0"/>
              <a:t> </a:t>
            </a:r>
            <a:endParaRPr lang="en-US" sz="4400" dirty="0"/>
          </a:p>
        </p:txBody>
      </p:sp>
      <p:sp>
        <p:nvSpPr>
          <p:cNvPr id="6" name="Subtitle 2">
            <a:extLst>
              <a:ext uri="{FF2B5EF4-FFF2-40B4-BE49-F238E27FC236}">
                <a16:creationId xmlns:a16="http://schemas.microsoft.com/office/drawing/2014/main" id="{1C45038D-AFDE-80B8-386A-7D5BE2B96828}"/>
              </a:ext>
            </a:extLst>
          </p:cNvPr>
          <p:cNvSpPr txBox="1">
            <a:spLocks/>
          </p:cNvSpPr>
          <p:nvPr/>
        </p:nvSpPr>
        <p:spPr>
          <a:xfrm>
            <a:off x="442451" y="4330287"/>
            <a:ext cx="8825658" cy="2178667"/>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sz="4400" dirty="0"/>
          </a:p>
          <a:p>
            <a:pPr marL="0" indent="0">
              <a:buNone/>
            </a:pPr>
            <a:r>
              <a:rPr lang="en-US" sz="8000" b="1" dirty="0"/>
              <a:t> </a:t>
            </a:r>
            <a:r>
              <a:rPr lang="en-US" sz="9600" b="1" dirty="0"/>
              <a:t>Presented By:</a:t>
            </a:r>
            <a:endParaRPr lang="en-US" sz="8000" b="1" dirty="0"/>
          </a:p>
          <a:p>
            <a:pPr marL="0" indent="0">
              <a:buNone/>
            </a:pPr>
            <a:r>
              <a:rPr lang="en-IN" sz="4800" dirty="0"/>
              <a:t> </a:t>
            </a:r>
            <a:r>
              <a:rPr lang="en-IN" sz="4800" b="1" dirty="0">
                <a:effectLst>
                  <a:outerShdw blurRad="38100" dist="38100" dir="2700000" algn="tl">
                    <a:srgbClr val="000000">
                      <a:alpha val="43137"/>
                    </a:srgbClr>
                  </a:outerShdw>
                </a:effectLst>
              </a:rPr>
              <a:t>B. </a:t>
            </a:r>
            <a:r>
              <a:rPr lang="en-IN" sz="4800" b="1" dirty="0" err="1">
                <a:effectLst>
                  <a:outerShdw blurRad="38100" dist="38100" dir="2700000" algn="tl">
                    <a:srgbClr val="000000">
                      <a:alpha val="43137"/>
                    </a:srgbClr>
                  </a:outerShdw>
                </a:effectLst>
              </a:rPr>
              <a:t>Nagaraju</a:t>
            </a:r>
            <a:r>
              <a:rPr lang="en-IN" sz="4800" b="1" dirty="0">
                <a:effectLst>
                  <a:outerShdw blurRad="38100" dist="38100" dir="2700000" algn="tl">
                    <a:srgbClr val="000000">
                      <a:alpha val="43137"/>
                    </a:srgbClr>
                  </a:outerShdw>
                </a:effectLst>
              </a:rPr>
              <a:t> (21AG1A05D8)</a:t>
            </a:r>
          </a:p>
          <a:p>
            <a:pPr marL="0" indent="0">
              <a:buNone/>
            </a:pPr>
            <a:r>
              <a:rPr lang="en-IN" sz="4800" b="1" dirty="0">
                <a:effectLst>
                  <a:outerShdw blurRad="38100" dist="38100" dir="2700000" algn="tl">
                    <a:srgbClr val="000000">
                      <a:alpha val="43137"/>
                    </a:srgbClr>
                  </a:outerShdw>
                </a:effectLst>
              </a:rPr>
              <a:t> B. Sree Kavya Sudha (21AG1A05D9)</a:t>
            </a:r>
          </a:p>
          <a:p>
            <a:pPr marL="0" indent="0">
              <a:buNone/>
            </a:pPr>
            <a:r>
              <a:rPr lang="en-IN" sz="4800" b="1" dirty="0">
                <a:effectLst>
                  <a:outerShdw blurRad="38100" dist="38100" dir="2700000" algn="tl">
                    <a:srgbClr val="000000">
                      <a:alpha val="43137"/>
                    </a:srgbClr>
                  </a:outerShdw>
                </a:effectLst>
              </a:rPr>
              <a:t> D. Sai Kiran (21AG1A05E4)</a:t>
            </a:r>
          </a:p>
          <a:p>
            <a:pPr marL="0" indent="0">
              <a:buNone/>
            </a:pPr>
            <a:r>
              <a:rPr lang="en-IN" sz="4800" b="1" dirty="0">
                <a:effectLst>
                  <a:outerShdw blurRad="38100" dist="38100" dir="2700000" algn="tl">
                    <a:srgbClr val="000000">
                      <a:alpha val="43137"/>
                    </a:srgbClr>
                  </a:outerShdw>
                </a:effectLst>
              </a:rPr>
              <a:t> R. </a:t>
            </a:r>
            <a:r>
              <a:rPr lang="en-IN" sz="4800" b="1" dirty="0" err="1">
                <a:effectLst>
                  <a:outerShdw blurRad="38100" dist="38100" dir="2700000" algn="tl">
                    <a:srgbClr val="000000">
                      <a:alpha val="43137"/>
                    </a:srgbClr>
                  </a:outerShdw>
                </a:effectLst>
              </a:rPr>
              <a:t>Sahithi</a:t>
            </a:r>
            <a:r>
              <a:rPr lang="en-IN" sz="4800" b="1" dirty="0">
                <a:effectLst>
                  <a:outerShdw blurRad="38100" dist="38100" dir="2700000" algn="tl">
                    <a:srgbClr val="000000">
                      <a:alpha val="43137"/>
                    </a:srgbClr>
                  </a:outerShdw>
                </a:effectLst>
              </a:rPr>
              <a:t> (21AG1A05H4)</a:t>
            </a:r>
          </a:p>
          <a:p>
            <a:pPr marL="0" indent="0">
              <a:buNone/>
            </a:pPr>
            <a:r>
              <a:rPr lang="en-IN" sz="4800" b="1" dirty="0">
                <a:effectLst>
                  <a:outerShdw blurRad="38100" dist="38100" dir="2700000" algn="tl">
                    <a:srgbClr val="000000">
                      <a:alpha val="43137"/>
                    </a:srgbClr>
                  </a:outerShdw>
                </a:effectLst>
              </a:rPr>
              <a:t> B. Manipal (21AG1A05D7</a:t>
            </a:r>
            <a:r>
              <a:rPr lang="en-IN" sz="5600" b="1" dirty="0">
                <a:effectLst>
                  <a:outerShdw blurRad="38100" dist="38100" dir="2700000" algn="tl">
                    <a:srgbClr val="000000">
                      <a:alpha val="43137"/>
                    </a:srgbClr>
                  </a:outerShdw>
                </a:effectLst>
              </a:rPr>
              <a:t>)</a:t>
            </a:r>
          </a:p>
        </p:txBody>
      </p:sp>
      <p:sp>
        <p:nvSpPr>
          <p:cNvPr id="9" name="Subtitle 2">
            <a:extLst>
              <a:ext uri="{FF2B5EF4-FFF2-40B4-BE49-F238E27FC236}">
                <a16:creationId xmlns:a16="http://schemas.microsoft.com/office/drawing/2014/main" id="{45540215-4CFA-5DF6-6F72-DF3615612E41}"/>
              </a:ext>
            </a:extLst>
          </p:cNvPr>
          <p:cNvSpPr txBox="1">
            <a:spLocks/>
          </p:cNvSpPr>
          <p:nvPr/>
        </p:nvSpPr>
        <p:spPr>
          <a:xfrm>
            <a:off x="3279057" y="4444358"/>
            <a:ext cx="8825658" cy="2178667"/>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sz="4400" dirty="0"/>
          </a:p>
          <a:p>
            <a:pPr marL="0" indent="0">
              <a:buNone/>
            </a:pPr>
            <a:endParaRPr lang="en-IN" sz="4800" dirty="0"/>
          </a:p>
          <a:p>
            <a:pPr marL="0" indent="0">
              <a:buNone/>
            </a:pPr>
            <a:r>
              <a:rPr lang="en-IN" sz="4800" b="1" dirty="0">
                <a:effectLst>
                  <a:outerShdw blurRad="38100" dist="38100" dir="2700000" algn="tl">
                    <a:srgbClr val="000000">
                      <a:alpha val="43137"/>
                    </a:srgbClr>
                  </a:outerShdw>
                </a:effectLst>
              </a:rPr>
              <a:t> R. Sri Mallika (21AG1A05H6)</a:t>
            </a:r>
          </a:p>
          <a:p>
            <a:pPr marL="0" indent="0">
              <a:buNone/>
            </a:pPr>
            <a:r>
              <a:rPr lang="en-IN" sz="4800" b="1" dirty="0">
                <a:effectLst>
                  <a:outerShdw blurRad="38100" dist="38100" dir="2700000" algn="tl">
                    <a:srgbClr val="000000">
                      <a:alpha val="43137"/>
                    </a:srgbClr>
                  </a:outerShdw>
                </a:effectLst>
              </a:rPr>
              <a:t> R. Meri Prasanna (21AG1A05H5)</a:t>
            </a:r>
          </a:p>
          <a:p>
            <a:pPr marL="0" indent="0">
              <a:buNone/>
            </a:pPr>
            <a:r>
              <a:rPr lang="en-IN" sz="4800" b="1" dirty="0">
                <a:effectLst>
                  <a:outerShdw blurRad="38100" dist="38100" dir="2700000" algn="tl">
                    <a:srgbClr val="000000">
                      <a:alpha val="43137"/>
                    </a:srgbClr>
                  </a:outerShdw>
                </a:effectLst>
              </a:rPr>
              <a:t> D. Sai </a:t>
            </a:r>
            <a:r>
              <a:rPr lang="en-IN" sz="4800" b="1" dirty="0" err="1">
                <a:effectLst>
                  <a:outerShdw blurRad="38100" dist="38100" dir="2700000" algn="tl">
                    <a:srgbClr val="000000">
                      <a:alpha val="43137"/>
                    </a:srgbClr>
                  </a:outerShdw>
                </a:effectLst>
              </a:rPr>
              <a:t>Varshith</a:t>
            </a:r>
            <a:r>
              <a:rPr lang="en-IN" sz="4800" b="1" dirty="0">
                <a:effectLst>
                  <a:outerShdw blurRad="38100" dist="38100" dir="2700000" algn="tl">
                    <a:srgbClr val="000000">
                      <a:alpha val="43137"/>
                    </a:srgbClr>
                  </a:outerShdw>
                </a:effectLst>
              </a:rPr>
              <a:t> (21AG1A05E5)</a:t>
            </a:r>
          </a:p>
          <a:p>
            <a:pPr marL="0" indent="0">
              <a:buNone/>
            </a:pPr>
            <a:r>
              <a:rPr lang="en-IN" sz="4800" b="1" dirty="0">
                <a:effectLst>
                  <a:outerShdw blurRad="38100" dist="38100" dir="2700000" algn="tl">
                    <a:srgbClr val="000000">
                      <a:alpha val="43137"/>
                    </a:srgbClr>
                  </a:outerShdw>
                </a:effectLst>
              </a:rPr>
              <a:t> D. Bhanu Prasad (21AG1A05E3)</a:t>
            </a:r>
          </a:p>
          <a:p>
            <a:pPr marL="0" indent="0">
              <a:buNone/>
            </a:pPr>
            <a:r>
              <a:rPr lang="en-IN" sz="4800" b="1" dirty="0">
                <a:effectLst>
                  <a:outerShdw blurRad="38100" dist="38100" dir="2700000" algn="tl">
                    <a:srgbClr val="000000">
                      <a:alpha val="43137"/>
                    </a:srgbClr>
                  </a:outerShdw>
                </a:effectLst>
              </a:rPr>
              <a:t> R. Archana(22AG5A0517</a:t>
            </a:r>
            <a:r>
              <a:rPr lang="en-IN" sz="56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44549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fade">
                                      <p:cBhvr>
                                        <p:cTn id="30" dur="500"/>
                                        <p:tgtEl>
                                          <p:spTgt spid="6">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500"/>
                                        <p:tgtEl>
                                          <p:spTgt spid="6">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500"/>
                                        <p:tgtEl>
                                          <p:spTgt spid="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Effect transition="in" filter="fade">
                                      <p:cBhvr>
                                        <p:cTn id="5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AE3E1D4-C376-B7D9-6B03-B0983CD33857}"/>
              </a:ext>
            </a:extLst>
          </p:cNvPr>
          <p:cNvSpPr txBox="1">
            <a:spLocks/>
          </p:cNvSpPr>
          <p:nvPr/>
        </p:nvSpPr>
        <p:spPr>
          <a:xfrm>
            <a:off x="634071" y="254001"/>
            <a:ext cx="9565005" cy="6090528"/>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accent1">
                    <a:lumMod val="75000"/>
                  </a:schemeClr>
                </a:solidFill>
              </a:rPr>
              <a:t>Checking The Assumptions: </a:t>
            </a:r>
            <a:r>
              <a:rPr lang="en-IN" sz="2400" b="1" dirty="0">
                <a:solidFill>
                  <a:schemeClr val="tx1">
                    <a:lumMod val="95000"/>
                    <a:lumOff val="5000"/>
                  </a:schemeClr>
                </a:solidFill>
              </a:rPr>
              <a:t>We have to make sure that our data meets Assumptions of Linear Regression</a:t>
            </a:r>
          </a:p>
          <a:p>
            <a:pPr marL="0" indent="0">
              <a:buFont typeface="Wingdings 3" charset="2"/>
              <a:buNone/>
            </a:pPr>
            <a:endParaRPr lang="en-IN" sz="2400" b="1" dirty="0">
              <a:solidFill>
                <a:schemeClr val="tx1">
                  <a:lumMod val="95000"/>
                  <a:lumOff val="5000"/>
                </a:schemeClr>
              </a:solidFill>
            </a:endParaRPr>
          </a:p>
          <a:p>
            <a:pPr algn="just"/>
            <a:r>
              <a:rPr lang="en-IN" sz="2000" b="1" dirty="0">
                <a:solidFill>
                  <a:schemeClr val="tx1">
                    <a:lumMod val="95000"/>
                    <a:lumOff val="5000"/>
                  </a:schemeClr>
                </a:solidFill>
              </a:rPr>
              <a:t>We have to make sure that Dependent Variable is normally Distributed. This can be done using hist() function in R.</a:t>
            </a:r>
          </a:p>
          <a:p>
            <a:pPr algn="just"/>
            <a:r>
              <a:rPr lang="en-US" sz="2000" b="1" dirty="0">
                <a:solidFill>
                  <a:schemeClr val="tx1">
                    <a:lumMod val="95000"/>
                    <a:lumOff val="5000"/>
                  </a:schemeClr>
                </a:solidFill>
              </a:rPr>
              <a:t>Then, </a:t>
            </a:r>
            <a:r>
              <a:rPr lang="en-US" sz="2000" b="1" i="1" dirty="0">
                <a:solidFill>
                  <a:schemeClr val="tx1">
                    <a:lumMod val="95000"/>
                    <a:lumOff val="5000"/>
                  </a:schemeClr>
                </a:solidFill>
              </a:rPr>
              <a:t>multicollinearity</a:t>
            </a:r>
            <a:r>
              <a:rPr lang="en-US" sz="2000" b="1" dirty="0">
                <a:solidFill>
                  <a:schemeClr val="tx1">
                    <a:lumMod val="95000"/>
                    <a:lumOff val="5000"/>
                  </a:schemeClr>
                </a:solidFill>
              </a:rPr>
              <a:t> is another assumption, meaning that the independent variables are not highly correlated with each other. We use </a:t>
            </a:r>
            <a:r>
              <a:rPr lang="en-US" sz="2000" b="1" dirty="0" err="1">
                <a:solidFill>
                  <a:schemeClr val="tx1">
                    <a:lumMod val="95000"/>
                    <a:lumOff val="5000"/>
                  </a:schemeClr>
                </a:solidFill>
              </a:rPr>
              <a:t>cor</a:t>
            </a:r>
            <a:r>
              <a:rPr lang="en-US" sz="2000" b="1" dirty="0">
                <a:solidFill>
                  <a:schemeClr val="tx1">
                    <a:lumMod val="95000"/>
                    <a:lumOff val="5000"/>
                  </a:schemeClr>
                </a:solidFill>
              </a:rPr>
              <a:t>() function in R to check this. </a:t>
            </a:r>
          </a:p>
          <a:p>
            <a:pPr algn="just"/>
            <a:r>
              <a:rPr lang="en-US" sz="2000" b="1" dirty="0">
                <a:solidFill>
                  <a:schemeClr val="tx1">
                    <a:lumMod val="95000"/>
                    <a:lumOff val="5000"/>
                  </a:schemeClr>
                </a:solidFill>
              </a:rPr>
              <a:t>There must be a l</a:t>
            </a:r>
            <a:r>
              <a:rPr lang="en-US" sz="2000" b="1" i="1" dirty="0">
                <a:solidFill>
                  <a:schemeClr val="tx1">
                    <a:lumMod val="95000"/>
                    <a:lumOff val="5000"/>
                  </a:schemeClr>
                </a:solidFill>
              </a:rPr>
              <a:t>inear relationship between the dependent and the independent variables</a:t>
            </a:r>
            <a:r>
              <a:rPr lang="en-US" sz="2000" b="1" dirty="0">
                <a:solidFill>
                  <a:schemeClr val="tx1">
                    <a:lumMod val="95000"/>
                    <a:lumOff val="5000"/>
                  </a:schemeClr>
                </a:solidFill>
              </a:rPr>
              <a:t>. This can be illustrated by scatterplots showing a linear or curvilinear relationship. By plotting we can verify this.</a:t>
            </a:r>
          </a:p>
          <a:p>
            <a:pPr algn="just"/>
            <a:r>
              <a:rPr lang="en-US" sz="2000" b="1" dirty="0">
                <a:solidFill>
                  <a:schemeClr val="tx1">
                    <a:lumMod val="95000"/>
                    <a:lumOff val="5000"/>
                  </a:schemeClr>
                </a:solidFill>
              </a:rPr>
              <a:t>The </a:t>
            </a:r>
            <a:r>
              <a:rPr lang="en-US" sz="2000" b="1" i="1" dirty="0">
                <a:solidFill>
                  <a:schemeClr val="tx1">
                    <a:lumMod val="95000"/>
                    <a:lumOff val="5000"/>
                  </a:schemeClr>
                </a:solidFill>
              </a:rPr>
              <a:t>homoscedasticity</a:t>
            </a:r>
            <a:r>
              <a:rPr lang="en-US" sz="2000" b="1" dirty="0">
                <a:solidFill>
                  <a:schemeClr val="tx1">
                    <a:lumMod val="95000"/>
                    <a:lumOff val="5000"/>
                  </a:schemeClr>
                </a:solidFill>
              </a:rPr>
              <a:t> assumes that the variance of the residual errors is similar across the value of each independent variable. One way of checking that is through a plot of the predicted values against the standardized residual values to see if the points are equally distributed across all the values of the independent variables. By Plotting the Model we can verify this.</a:t>
            </a:r>
            <a:endParaRPr lang="en-US" sz="2000" dirty="0">
              <a:solidFill>
                <a:schemeClr val="tx1">
                  <a:lumMod val="95000"/>
                  <a:lumOff val="5000"/>
                </a:schemeClr>
              </a:solidFill>
            </a:endParaRPr>
          </a:p>
          <a:p>
            <a:endParaRPr lang="en-US" sz="2400" b="1" dirty="0">
              <a:solidFill>
                <a:schemeClr val="tx1">
                  <a:lumMod val="95000"/>
                  <a:lumOff val="5000"/>
                </a:schemeClr>
              </a:solidFill>
            </a:endParaRPr>
          </a:p>
          <a:p>
            <a:endParaRPr lang="en-US" sz="2400" b="1" dirty="0">
              <a:solidFill>
                <a:schemeClr val="tx1">
                  <a:lumMod val="95000"/>
                  <a:lumOff val="5000"/>
                </a:schemeClr>
              </a:solidFill>
            </a:endParaRPr>
          </a:p>
          <a:p>
            <a:endParaRPr lang="en-IN" sz="2400" b="1" dirty="0">
              <a:solidFill>
                <a:schemeClr val="tx1">
                  <a:lumMod val="95000"/>
                  <a:lumOff val="5000"/>
                </a:schemeClr>
              </a:solidFill>
            </a:endParaRPr>
          </a:p>
          <a:p>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23123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70F6-6EE7-612D-DFDC-F0D275E7F344}"/>
              </a:ext>
            </a:extLst>
          </p:cNvPr>
          <p:cNvSpPr>
            <a:spLocks noGrp="1"/>
          </p:cNvSpPr>
          <p:nvPr>
            <p:ph type="title"/>
          </p:nvPr>
        </p:nvSpPr>
        <p:spPr>
          <a:xfrm>
            <a:off x="948477" y="705055"/>
            <a:ext cx="8761413" cy="1151808"/>
          </a:xfrm>
        </p:spPr>
        <p:txBody>
          <a:bodyPr/>
          <a:lstStyle/>
          <a:p>
            <a:r>
              <a:rPr lang="en-IN" sz="2800" b="1" dirty="0">
                <a:effectLst>
                  <a:outerShdw blurRad="38100" dist="38100" dir="2700000" algn="tl">
                    <a:srgbClr val="000000">
                      <a:alpha val="43137"/>
                    </a:srgbClr>
                  </a:outerShdw>
                </a:effectLst>
              </a:rPr>
              <a:t>Perform Multiple Linear Regression Analysis On Train Data</a:t>
            </a:r>
          </a:p>
        </p:txBody>
      </p:sp>
      <p:sp>
        <p:nvSpPr>
          <p:cNvPr id="3" name="Content Placeholder 2">
            <a:extLst>
              <a:ext uri="{FF2B5EF4-FFF2-40B4-BE49-F238E27FC236}">
                <a16:creationId xmlns:a16="http://schemas.microsoft.com/office/drawing/2014/main" id="{912945F5-F311-1F81-9592-E40DCF048657}"/>
              </a:ext>
            </a:extLst>
          </p:cNvPr>
          <p:cNvSpPr>
            <a:spLocks noGrp="1"/>
          </p:cNvSpPr>
          <p:nvPr>
            <p:ph idx="1"/>
          </p:nvPr>
        </p:nvSpPr>
        <p:spPr>
          <a:xfrm>
            <a:off x="1154954" y="2284358"/>
            <a:ext cx="8825659" cy="1054100"/>
          </a:xfrm>
        </p:spPr>
        <p:txBody>
          <a:bodyPr/>
          <a:lstStyle/>
          <a:p>
            <a:r>
              <a:rPr lang="en-IN" sz="2000" b="1" dirty="0"/>
              <a:t>CODE   :</a:t>
            </a:r>
          </a:p>
          <a:p>
            <a:pPr marL="0" indent="0">
              <a:buNone/>
            </a:pPr>
            <a:r>
              <a:rPr lang="en-IN" sz="2000" b="1" dirty="0"/>
              <a:t>   </a:t>
            </a:r>
          </a:p>
        </p:txBody>
      </p:sp>
      <p:pic>
        <p:nvPicPr>
          <p:cNvPr id="4" name="Picture 3">
            <a:extLst>
              <a:ext uri="{FF2B5EF4-FFF2-40B4-BE49-F238E27FC236}">
                <a16:creationId xmlns:a16="http://schemas.microsoft.com/office/drawing/2014/main" id="{24EEFFD5-F3D8-BE59-EC86-F5B53258DD7B}"/>
              </a:ext>
            </a:extLst>
          </p:cNvPr>
          <p:cNvPicPr>
            <a:picLocks noChangeAspect="1"/>
          </p:cNvPicPr>
          <p:nvPr/>
        </p:nvPicPr>
        <p:blipFill>
          <a:blip r:embed="rId2"/>
          <a:stretch>
            <a:fillRect/>
          </a:stretch>
        </p:blipFill>
        <p:spPr>
          <a:xfrm>
            <a:off x="3146942" y="2291316"/>
            <a:ext cx="8476390" cy="1113065"/>
          </a:xfrm>
          <a:prstGeom prst="rect">
            <a:avLst/>
          </a:prstGeom>
        </p:spPr>
      </p:pic>
      <p:sp>
        <p:nvSpPr>
          <p:cNvPr id="6" name="Content Placeholder 2">
            <a:extLst>
              <a:ext uri="{FF2B5EF4-FFF2-40B4-BE49-F238E27FC236}">
                <a16:creationId xmlns:a16="http://schemas.microsoft.com/office/drawing/2014/main" id="{D567D5DC-DE75-DB37-47A8-A1030AE6A823}"/>
              </a:ext>
            </a:extLst>
          </p:cNvPr>
          <p:cNvSpPr txBox="1">
            <a:spLocks/>
          </p:cNvSpPr>
          <p:nvPr/>
        </p:nvSpPr>
        <p:spPr>
          <a:xfrm>
            <a:off x="1154954" y="3429000"/>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10" name="Picture 9">
            <a:extLst>
              <a:ext uri="{FF2B5EF4-FFF2-40B4-BE49-F238E27FC236}">
                <a16:creationId xmlns:a16="http://schemas.microsoft.com/office/drawing/2014/main" id="{15C68A0F-D4A5-166E-9D64-3006ABB6AF12}"/>
              </a:ext>
            </a:extLst>
          </p:cNvPr>
          <p:cNvPicPr>
            <a:picLocks noChangeAspect="1"/>
          </p:cNvPicPr>
          <p:nvPr/>
        </p:nvPicPr>
        <p:blipFill>
          <a:blip r:embed="rId3"/>
          <a:stretch>
            <a:fillRect/>
          </a:stretch>
        </p:blipFill>
        <p:spPr>
          <a:xfrm>
            <a:off x="3146942" y="3514232"/>
            <a:ext cx="6006890" cy="3224982"/>
          </a:xfrm>
          <a:prstGeom prst="rect">
            <a:avLst/>
          </a:prstGeom>
        </p:spPr>
      </p:pic>
    </p:spTree>
    <p:extLst>
      <p:ext uri="{BB962C8B-B14F-4D97-AF65-F5344CB8AC3E}">
        <p14:creationId xmlns:p14="http://schemas.microsoft.com/office/powerpoint/2010/main" val="27452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6607-2253-929E-1F4B-17FB9655C323}"/>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Summary Description</a:t>
            </a:r>
          </a:p>
        </p:txBody>
      </p:sp>
      <p:sp>
        <p:nvSpPr>
          <p:cNvPr id="4" name="TextBox 3">
            <a:extLst>
              <a:ext uri="{FF2B5EF4-FFF2-40B4-BE49-F238E27FC236}">
                <a16:creationId xmlns:a16="http://schemas.microsoft.com/office/drawing/2014/main" id="{87B33D9D-491A-88EF-3148-8AF41FEEF8F9}"/>
              </a:ext>
            </a:extLst>
          </p:cNvPr>
          <p:cNvSpPr txBox="1"/>
          <p:nvPr/>
        </p:nvSpPr>
        <p:spPr>
          <a:xfrm>
            <a:off x="1337067" y="2534954"/>
            <a:ext cx="9326244" cy="3644587"/>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22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 the above summary, the significant relationships between the Weight and BMI and the Height and BMI were found to be p&lt;0.001.</a:t>
            </a:r>
          </a:p>
          <a:p>
            <a:pPr marL="285750" indent="-285750" algn="just">
              <a:lnSpc>
                <a:spcPct val="107000"/>
              </a:lnSpc>
              <a:spcAft>
                <a:spcPts val="800"/>
              </a:spcAft>
              <a:buFont typeface="Wingdings" panose="05000000000000000000" pitchFamily="2" charset="2"/>
              <a:buChar char="Ø"/>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Multiple R-Squared is 0.989 which means 98% indicates the strength of the Linear Relationship.</a:t>
            </a:r>
          </a:p>
          <a:p>
            <a:pPr marL="285750" indent="-285750" algn="just">
              <a:lnSpc>
                <a:spcPct val="107000"/>
              </a:lnSpc>
              <a:spcAft>
                <a:spcPts val="800"/>
              </a:spcAft>
              <a:buFont typeface="Wingdings" panose="05000000000000000000" pitchFamily="2" charset="2"/>
              <a:buChar char="Ø"/>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Residual Standard Error Calculates the average distance that the observed values fall from the Regression Line.</a:t>
            </a:r>
          </a:p>
          <a:p>
            <a:pPr marL="285750" indent="-285750" algn="just">
              <a:lnSpc>
                <a:spcPct val="107000"/>
              </a:lnSpc>
              <a:spcAft>
                <a:spcPts val="800"/>
              </a:spcAft>
              <a:buFont typeface="Wingdings" panose="05000000000000000000" pitchFamily="2" charset="2"/>
              <a:buChar char="Ø"/>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Finally we conclude </a:t>
            </a:r>
            <a:r>
              <a:rPr lang="en-IN" sz="2200" b="1" kern="100" dirty="0">
                <a:latin typeface="Calibri" panose="020F0502020204030204" pitchFamily="34" charset="0"/>
                <a:ea typeface="Calibri" panose="020F0502020204030204" pitchFamily="34" charset="0"/>
                <a:cs typeface="Times New Roman" panose="02020603050405020304" pitchFamily="18" charset="0"/>
              </a:rPr>
              <a:t>from Summary,</a:t>
            </a: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 The BMI value is increased by 0.33 for every increase in one kilogram of weight. The BMI values is decreased by .32 for every increase in 1 </a:t>
            </a:r>
            <a:r>
              <a:rPr lang="en-IN" sz="2200" b="1" kern="100" dirty="0" err="1">
                <a:effectLst/>
                <a:latin typeface="Calibri" panose="020F0502020204030204" pitchFamily="34" charset="0"/>
                <a:ea typeface="Calibri" panose="020F0502020204030204" pitchFamily="34" charset="0"/>
                <a:cs typeface="Times New Roman" panose="02020603050405020304" pitchFamily="18" charset="0"/>
              </a:rPr>
              <a:t>centimeter</a:t>
            </a: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 of Height. </a:t>
            </a:r>
          </a:p>
        </p:txBody>
      </p:sp>
    </p:spTree>
    <p:extLst>
      <p:ext uri="{BB962C8B-B14F-4D97-AF65-F5344CB8AC3E}">
        <p14:creationId xmlns:p14="http://schemas.microsoft.com/office/powerpoint/2010/main" val="40283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C02BC8-CE51-49F6-6F32-E6D05630DF12}"/>
              </a:ext>
            </a:extLst>
          </p:cNvPr>
          <p:cNvSpPr txBox="1"/>
          <p:nvPr/>
        </p:nvSpPr>
        <p:spPr>
          <a:xfrm>
            <a:off x="619431" y="275077"/>
            <a:ext cx="9565577" cy="1792873"/>
          </a:xfrm>
          <a:prstGeom prst="rect">
            <a:avLst/>
          </a:prstGeom>
          <a:noFill/>
        </p:spPr>
        <p:txBody>
          <a:bodyPr wrap="square">
            <a:spAutoFit/>
          </a:bodyPr>
          <a:lstStyle/>
          <a:p>
            <a:pPr algn="just">
              <a:lnSpc>
                <a:spcPct val="107000"/>
              </a:lnSpc>
              <a:spcAft>
                <a:spcPts val="800"/>
              </a:spcAft>
            </a:pPr>
            <a:r>
              <a:rPr lang="en-IN" sz="24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Added Variable Plots For the  Regression Model:-</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AV plots are used in Multiple Linear Regression. It is used to plot the Dependent Variable with Independent Variable Separately.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47F37125-97C6-DA36-DD02-4881DBACE9C9}"/>
              </a:ext>
            </a:extLst>
          </p:cNvPr>
          <p:cNvSpPr txBox="1">
            <a:spLocks/>
          </p:cNvSpPr>
          <p:nvPr/>
        </p:nvSpPr>
        <p:spPr>
          <a:xfrm>
            <a:off x="660615" y="1743584"/>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pic>
        <p:nvPicPr>
          <p:cNvPr id="11" name="Picture 10">
            <a:extLst>
              <a:ext uri="{FF2B5EF4-FFF2-40B4-BE49-F238E27FC236}">
                <a16:creationId xmlns:a16="http://schemas.microsoft.com/office/drawing/2014/main" id="{F51C7150-609F-AA39-AA07-2AF4CDDA68C0}"/>
              </a:ext>
            </a:extLst>
          </p:cNvPr>
          <p:cNvPicPr>
            <a:picLocks noChangeAspect="1"/>
          </p:cNvPicPr>
          <p:nvPr/>
        </p:nvPicPr>
        <p:blipFill>
          <a:blip r:embed="rId2"/>
          <a:stretch>
            <a:fillRect/>
          </a:stretch>
        </p:blipFill>
        <p:spPr>
          <a:xfrm>
            <a:off x="2448693" y="1636331"/>
            <a:ext cx="8341663" cy="1050598"/>
          </a:xfrm>
          <a:prstGeom prst="rect">
            <a:avLst/>
          </a:prstGeom>
        </p:spPr>
      </p:pic>
      <p:sp>
        <p:nvSpPr>
          <p:cNvPr id="12" name="Content Placeholder 2">
            <a:extLst>
              <a:ext uri="{FF2B5EF4-FFF2-40B4-BE49-F238E27FC236}">
                <a16:creationId xmlns:a16="http://schemas.microsoft.com/office/drawing/2014/main" id="{A8115A8A-9C73-6B53-B9C6-2DF2C51A04CF}"/>
              </a:ext>
            </a:extLst>
          </p:cNvPr>
          <p:cNvSpPr txBox="1">
            <a:spLocks/>
          </p:cNvSpPr>
          <p:nvPr/>
        </p:nvSpPr>
        <p:spPr>
          <a:xfrm>
            <a:off x="660615" y="2797684"/>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13" name="Picture 12">
            <a:extLst>
              <a:ext uri="{FF2B5EF4-FFF2-40B4-BE49-F238E27FC236}">
                <a16:creationId xmlns:a16="http://schemas.microsoft.com/office/drawing/2014/main" id="{DD723948-2EC8-217A-1435-DB7D233D01C1}"/>
              </a:ext>
            </a:extLst>
          </p:cNvPr>
          <p:cNvPicPr>
            <a:picLocks noChangeAspect="1"/>
          </p:cNvPicPr>
          <p:nvPr/>
        </p:nvPicPr>
        <p:blipFill>
          <a:blip r:embed="rId3"/>
          <a:stretch>
            <a:fillRect/>
          </a:stretch>
        </p:blipFill>
        <p:spPr>
          <a:xfrm>
            <a:off x="2705726" y="2797684"/>
            <a:ext cx="6986914" cy="3895796"/>
          </a:xfrm>
          <a:prstGeom prst="rect">
            <a:avLst/>
          </a:prstGeom>
        </p:spPr>
      </p:pic>
    </p:spTree>
    <p:extLst>
      <p:ext uri="{BB962C8B-B14F-4D97-AF65-F5344CB8AC3E}">
        <p14:creationId xmlns:p14="http://schemas.microsoft.com/office/powerpoint/2010/main" val="1825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C02BC8-CE51-49F6-6F32-E6D05630DF12}"/>
              </a:ext>
            </a:extLst>
          </p:cNvPr>
          <p:cNvSpPr txBox="1"/>
          <p:nvPr/>
        </p:nvSpPr>
        <p:spPr>
          <a:xfrm>
            <a:off x="536192" y="127594"/>
            <a:ext cx="9775425" cy="1643912"/>
          </a:xfrm>
          <a:prstGeom prst="rect">
            <a:avLst/>
          </a:prstGeom>
          <a:noFill/>
        </p:spPr>
        <p:txBody>
          <a:bodyPr wrap="square">
            <a:spAutoFit/>
          </a:bodyPr>
          <a:lstStyle/>
          <a:p>
            <a:pPr algn="just">
              <a:lnSpc>
                <a:spcPct val="107000"/>
              </a:lnSpc>
              <a:spcAft>
                <a:spcPts val="800"/>
              </a:spcAft>
            </a:pPr>
            <a:r>
              <a:rPr lang="en-IN" sz="2400" b="1" dirty="0">
                <a:solidFill>
                  <a:schemeClr val="accent1">
                    <a:lumMod val="75000"/>
                  </a:schemeClr>
                </a:solidFill>
              </a:rPr>
              <a:t>Plotting the Regression Model:-</a:t>
            </a:r>
            <a:r>
              <a:rPr lang="en-IN" sz="2000" b="1" dirty="0">
                <a:solidFill>
                  <a:schemeClr val="bg2">
                    <a:lumMod val="10000"/>
                  </a:schemeClr>
                </a:solidFill>
              </a:rPr>
              <a:t>In this plotting the Regression Model using the </a:t>
            </a:r>
            <a:r>
              <a:rPr lang="en-IN" sz="2000" b="1" dirty="0" err="1">
                <a:solidFill>
                  <a:schemeClr val="bg2">
                    <a:lumMod val="10000"/>
                  </a:schemeClr>
                </a:solidFill>
              </a:rPr>
              <a:t>ggPredict</a:t>
            </a:r>
            <a:r>
              <a:rPr lang="en-IN" sz="2000" b="1" dirty="0">
                <a:solidFill>
                  <a:schemeClr val="bg2">
                    <a:lumMod val="10000"/>
                  </a:schemeClr>
                </a:solidFill>
              </a:rPr>
              <a:t>(), which is used only for multiple linear regression Model. Which plots the Dependent Variable as a function of  independent variables.</a:t>
            </a:r>
          </a:p>
          <a:p>
            <a:pPr>
              <a:lnSpc>
                <a:spcPct val="107000"/>
              </a:lnSpc>
              <a:spcAft>
                <a:spcPts val="800"/>
              </a:spcAft>
            </a:pPr>
            <a:endParaRPr lang="en-IN"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A8115A8A-9C73-6B53-B9C6-2DF2C51A04CF}"/>
              </a:ext>
            </a:extLst>
          </p:cNvPr>
          <p:cNvSpPr txBox="1">
            <a:spLocks/>
          </p:cNvSpPr>
          <p:nvPr/>
        </p:nvSpPr>
        <p:spPr>
          <a:xfrm>
            <a:off x="677163" y="2729920"/>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2" name="Picture 1">
            <a:extLst>
              <a:ext uri="{FF2B5EF4-FFF2-40B4-BE49-F238E27FC236}">
                <a16:creationId xmlns:a16="http://schemas.microsoft.com/office/drawing/2014/main" id="{B44DD211-45B8-7525-24C0-5896997B6190}"/>
              </a:ext>
            </a:extLst>
          </p:cNvPr>
          <p:cNvPicPr>
            <a:picLocks noChangeAspect="1"/>
          </p:cNvPicPr>
          <p:nvPr/>
        </p:nvPicPr>
        <p:blipFill>
          <a:blip r:embed="rId2"/>
          <a:stretch>
            <a:fillRect/>
          </a:stretch>
        </p:blipFill>
        <p:spPr>
          <a:xfrm>
            <a:off x="2441422" y="1495667"/>
            <a:ext cx="8587649" cy="1173240"/>
          </a:xfrm>
          <a:prstGeom prst="rect">
            <a:avLst/>
          </a:prstGeom>
        </p:spPr>
      </p:pic>
      <p:pic>
        <p:nvPicPr>
          <p:cNvPr id="3" name="Picture 2">
            <a:extLst>
              <a:ext uri="{FF2B5EF4-FFF2-40B4-BE49-F238E27FC236}">
                <a16:creationId xmlns:a16="http://schemas.microsoft.com/office/drawing/2014/main" id="{F1E3AE1E-EF5D-0AEE-E7B6-2B3555BD1F2A}"/>
              </a:ext>
            </a:extLst>
          </p:cNvPr>
          <p:cNvPicPr>
            <a:picLocks noChangeAspect="1"/>
          </p:cNvPicPr>
          <p:nvPr/>
        </p:nvPicPr>
        <p:blipFill>
          <a:blip r:embed="rId3"/>
          <a:stretch>
            <a:fillRect/>
          </a:stretch>
        </p:blipFill>
        <p:spPr>
          <a:xfrm>
            <a:off x="2735222" y="2974422"/>
            <a:ext cx="5227136" cy="3883578"/>
          </a:xfrm>
          <a:prstGeom prst="rect">
            <a:avLst/>
          </a:prstGeom>
        </p:spPr>
      </p:pic>
      <p:sp>
        <p:nvSpPr>
          <p:cNvPr id="5" name="TextBox 4">
            <a:extLst>
              <a:ext uri="{FF2B5EF4-FFF2-40B4-BE49-F238E27FC236}">
                <a16:creationId xmlns:a16="http://schemas.microsoft.com/office/drawing/2014/main" id="{7C44D2B3-4146-0D86-EA58-30FE34A26DC8}"/>
              </a:ext>
            </a:extLst>
          </p:cNvPr>
          <p:cNvSpPr txBox="1"/>
          <p:nvPr/>
        </p:nvSpPr>
        <p:spPr>
          <a:xfrm>
            <a:off x="3283975" y="2697423"/>
            <a:ext cx="5466735" cy="276999"/>
          </a:xfrm>
          <a:prstGeom prst="rect">
            <a:avLst/>
          </a:prstGeom>
          <a:noFill/>
        </p:spPr>
        <p:txBody>
          <a:bodyPr wrap="square">
            <a:spAutoFit/>
          </a:bodyPr>
          <a:lstStyle/>
          <a:p>
            <a:r>
              <a:rPr lang="en-IN" sz="1200" b="1" dirty="0">
                <a:effectLst/>
                <a:latin typeface="Calibri" panose="020F0502020204030204" pitchFamily="34" charset="0"/>
                <a:ea typeface="Calibri" panose="020F0502020204030204" pitchFamily="34" charset="0"/>
              </a:rPr>
              <a:t>Changes in BMI As a Function of Weight and Height</a:t>
            </a:r>
            <a:endParaRPr lang="en-IN" sz="1200" dirty="0"/>
          </a:p>
        </p:txBody>
      </p:sp>
      <p:sp>
        <p:nvSpPr>
          <p:cNvPr id="6" name="Content Placeholder 2">
            <a:extLst>
              <a:ext uri="{FF2B5EF4-FFF2-40B4-BE49-F238E27FC236}">
                <a16:creationId xmlns:a16="http://schemas.microsoft.com/office/drawing/2014/main" id="{6C35E8F7-6695-5A44-8AF8-5E80E4415A8B}"/>
              </a:ext>
            </a:extLst>
          </p:cNvPr>
          <p:cNvSpPr txBox="1">
            <a:spLocks/>
          </p:cNvSpPr>
          <p:nvPr/>
        </p:nvSpPr>
        <p:spPr>
          <a:xfrm>
            <a:off x="646547" y="1434095"/>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spTree>
    <p:extLst>
      <p:ext uri="{BB962C8B-B14F-4D97-AF65-F5344CB8AC3E}">
        <p14:creationId xmlns:p14="http://schemas.microsoft.com/office/powerpoint/2010/main" val="34782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8820C8-53FF-AE47-E485-F09081FAD682}"/>
              </a:ext>
            </a:extLst>
          </p:cNvPr>
          <p:cNvSpPr txBox="1"/>
          <p:nvPr/>
        </p:nvSpPr>
        <p:spPr>
          <a:xfrm>
            <a:off x="536193" y="305204"/>
            <a:ext cx="9648816" cy="1157836"/>
          </a:xfrm>
          <a:prstGeom prst="rect">
            <a:avLst/>
          </a:prstGeom>
          <a:noFill/>
        </p:spPr>
        <p:txBody>
          <a:bodyPr wrap="square">
            <a:spAutoFit/>
          </a:bodyPr>
          <a:lstStyle/>
          <a:p>
            <a:pPr algn="just"/>
            <a:r>
              <a:rPr lang="en-IN" sz="2400" b="1" dirty="0">
                <a:solidFill>
                  <a:schemeClr val="accent1">
                    <a:lumMod val="75000"/>
                  </a:schemeClr>
                </a:solidFill>
              </a:rPr>
              <a:t>Predicting Model:-</a:t>
            </a:r>
            <a:r>
              <a:rPr lang="en-IN" sz="2000" b="1" dirty="0"/>
              <a:t>Now we have to Test the Regression Model on Test Dataset. And Plotting the Predicted Values and Actual Values. </a:t>
            </a:r>
          </a:p>
          <a:p>
            <a:pPr>
              <a:lnSpc>
                <a:spcPct val="107000"/>
              </a:lnSpc>
              <a:spcAft>
                <a:spcPts val="800"/>
              </a:spcAft>
            </a:pPr>
            <a:endParaRPr lang="en-IN"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D8DC9BD-3FA8-198F-4D19-C3C01964EB24}"/>
              </a:ext>
            </a:extLst>
          </p:cNvPr>
          <p:cNvSpPr txBox="1"/>
          <p:nvPr/>
        </p:nvSpPr>
        <p:spPr>
          <a:xfrm>
            <a:off x="908336" y="1293119"/>
            <a:ext cx="6096000"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Code:- To Predict the BMI values on Test Dataset</a:t>
            </a:r>
          </a:p>
        </p:txBody>
      </p:sp>
      <p:pic>
        <p:nvPicPr>
          <p:cNvPr id="13" name="Picture 12">
            <a:extLst>
              <a:ext uri="{FF2B5EF4-FFF2-40B4-BE49-F238E27FC236}">
                <a16:creationId xmlns:a16="http://schemas.microsoft.com/office/drawing/2014/main" id="{79CD4474-B7C7-5AA8-1A59-59D36FA7C7F2}"/>
              </a:ext>
            </a:extLst>
          </p:cNvPr>
          <p:cNvPicPr>
            <a:picLocks noChangeAspect="1"/>
          </p:cNvPicPr>
          <p:nvPr/>
        </p:nvPicPr>
        <p:blipFill>
          <a:blip r:embed="rId3"/>
          <a:stretch>
            <a:fillRect/>
          </a:stretch>
        </p:blipFill>
        <p:spPr>
          <a:xfrm>
            <a:off x="986992" y="1864699"/>
            <a:ext cx="8452429" cy="939821"/>
          </a:xfrm>
          <a:prstGeom prst="rect">
            <a:avLst/>
          </a:prstGeom>
        </p:spPr>
      </p:pic>
      <p:sp>
        <p:nvSpPr>
          <p:cNvPr id="15" name="TextBox 14">
            <a:extLst>
              <a:ext uri="{FF2B5EF4-FFF2-40B4-BE49-F238E27FC236}">
                <a16:creationId xmlns:a16="http://schemas.microsoft.com/office/drawing/2014/main" id="{D8469F89-9750-8F74-0E4C-4066DECFB3DF}"/>
              </a:ext>
            </a:extLst>
          </p:cNvPr>
          <p:cNvSpPr txBox="1"/>
          <p:nvPr/>
        </p:nvSpPr>
        <p:spPr>
          <a:xfrm>
            <a:off x="908336" y="2747964"/>
            <a:ext cx="9855251"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Code:-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Rounding the values of Height up to 1 decimals so that we can group according to Height</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F56FD8C0-A93F-2A98-F273-72F59565E8B0}"/>
              </a:ext>
            </a:extLst>
          </p:cNvPr>
          <p:cNvPicPr>
            <a:picLocks noChangeAspect="1"/>
          </p:cNvPicPr>
          <p:nvPr/>
        </p:nvPicPr>
        <p:blipFill>
          <a:blip r:embed="rId4"/>
          <a:stretch>
            <a:fillRect/>
          </a:stretch>
        </p:blipFill>
        <p:spPr>
          <a:xfrm>
            <a:off x="986992" y="3395907"/>
            <a:ext cx="8269549" cy="1172550"/>
          </a:xfrm>
          <a:prstGeom prst="rect">
            <a:avLst/>
          </a:prstGeom>
        </p:spPr>
      </p:pic>
      <p:sp>
        <p:nvSpPr>
          <p:cNvPr id="19" name="TextBox 18">
            <a:extLst>
              <a:ext uri="{FF2B5EF4-FFF2-40B4-BE49-F238E27FC236}">
                <a16:creationId xmlns:a16="http://schemas.microsoft.com/office/drawing/2014/main" id="{86ABF2D3-AE7A-3641-6407-39F3F20B79A3}"/>
              </a:ext>
            </a:extLst>
          </p:cNvPr>
          <p:cNvSpPr txBox="1"/>
          <p:nvPr/>
        </p:nvSpPr>
        <p:spPr>
          <a:xfrm>
            <a:off x="908336" y="4491393"/>
            <a:ext cx="6096000"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Code:-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Changing the Height Variable into Factor</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2D57C055-CBB2-BB9C-F85D-2EA11DA6314F}"/>
              </a:ext>
            </a:extLst>
          </p:cNvPr>
          <p:cNvPicPr>
            <a:picLocks noChangeAspect="1"/>
          </p:cNvPicPr>
          <p:nvPr/>
        </p:nvPicPr>
        <p:blipFill>
          <a:blip r:embed="rId5"/>
          <a:stretch>
            <a:fillRect/>
          </a:stretch>
        </p:blipFill>
        <p:spPr>
          <a:xfrm>
            <a:off x="986993" y="5165314"/>
            <a:ext cx="8733782" cy="984787"/>
          </a:xfrm>
          <a:prstGeom prst="rect">
            <a:avLst/>
          </a:prstGeom>
        </p:spPr>
      </p:pic>
    </p:spTree>
    <p:extLst>
      <p:ext uri="{BB962C8B-B14F-4D97-AF65-F5344CB8AC3E}">
        <p14:creationId xmlns:p14="http://schemas.microsoft.com/office/powerpoint/2010/main" val="161957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7C0C2FF-6537-534F-3D41-FB7CB7EC050B}"/>
              </a:ext>
            </a:extLst>
          </p:cNvPr>
          <p:cNvSpPr txBox="1">
            <a:spLocks/>
          </p:cNvSpPr>
          <p:nvPr/>
        </p:nvSpPr>
        <p:spPr>
          <a:xfrm>
            <a:off x="572125" y="1220495"/>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sp>
        <p:nvSpPr>
          <p:cNvPr id="3" name="Title 1">
            <a:extLst>
              <a:ext uri="{FF2B5EF4-FFF2-40B4-BE49-F238E27FC236}">
                <a16:creationId xmlns:a16="http://schemas.microsoft.com/office/drawing/2014/main" id="{5C0277B7-EE8D-D3C6-1FEB-7C49EAD272C4}"/>
              </a:ext>
            </a:extLst>
          </p:cNvPr>
          <p:cNvSpPr txBox="1">
            <a:spLocks/>
          </p:cNvSpPr>
          <p:nvPr/>
        </p:nvSpPr>
        <p:spPr>
          <a:xfrm>
            <a:off x="572125" y="393565"/>
            <a:ext cx="6961239"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Plotting the Predicted Data using </a:t>
            </a:r>
            <a:r>
              <a:rPr lang="en-IN" sz="2800" b="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ggplot</a:t>
            </a:r>
            <a:r>
              <a:rPr lang="en-IN" sz="28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IN" sz="2800" b="1" dirty="0">
                <a:solidFill>
                  <a:schemeClr val="accent1">
                    <a:lumMod val="75000"/>
                  </a:schemeClr>
                </a:solidFill>
                <a:effectLst>
                  <a:outerShdw blurRad="38100" dist="38100" dir="2700000" algn="tl">
                    <a:srgbClr val="000000">
                      <a:alpha val="43137"/>
                    </a:srgbClr>
                  </a:outerShdw>
                </a:effectLst>
              </a:rPr>
              <a:t> </a:t>
            </a:r>
          </a:p>
        </p:txBody>
      </p:sp>
      <p:pic>
        <p:nvPicPr>
          <p:cNvPr id="4" name="Picture 3">
            <a:extLst>
              <a:ext uri="{FF2B5EF4-FFF2-40B4-BE49-F238E27FC236}">
                <a16:creationId xmlns:a16="http://schemas.microsoft.com/office/drawing/2014/main" id="{BD4FC135-EA2E-11EB-371C-1E9C30167236}"/>
              </a:ext>
            </a:extLst>
          </p:cNvPr>
          <p:cNvPicPr>
            <a:picLocks noChangeAspect="1"/>
          </p:cNvPicPr>
          <p:nvPr/>
        </p:nvPicPr>
        <p:blipFill>
          <a:blip r:embed="rId2"/>
          <a:stretch>
            <a:fillRect/>
          </a:stretch>
        </p:blipFill>
        <p:spPr>
          <a:xfrm>
            <a:off x="2277416" y="1220495"/>
            <a:ext cx="7513698" cy="1396730"/>
          </a:xfrm>
          <a:prstGeom prst="rect">
            <a:avLst/>
          </a:prstGeom>
        </p:spPr>
      </p:pic>
      <p:sp>
        <p:nvSpPr>
          <p:cNvPr id="5" name="Content Placeholder 2">
            <a:extLst>
              <a:ext uri="{FF2B5EF4-FFF2-40B4-BE49-F238E27FC236}">
                <a16:creationId xmlns:a16="http://schemas.microsoft.com/office/drawing/2014/main" id="{D42503F9-7A2D-7847-A680-DE9DE9A56097}"/>
              </a:ext>
            </a:extLst>
          </p:cNvPr>
          <p:cNvSpPr txBox="1">
            <a:spLocks/>
          </p:cNvSpPr>
          <p:nvPr/>
        </p:nvSpPr>
        <p:spPr>
          <a:xfrm>
            <a:off x="581015" y="2634494"/>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6" name="Picture 5">
            <a:extLst>
              <a:ext uri="{FF2B5EF4-FFF2-40B4-BE49-F238E27FC236}">
                <a16:creationId xmlns:a16="http://schemas.microsoft.com/office/drawing/2014/main" id="{0E0F2073-90E8-548D-4B73-874F89184EDE}"/>
              </a:ext>
            </a:extLst>
          </p:cNvPr>
          <p:cNvPicPr>
            <a:picLocks noChangeAspect="1"/>
          </p:cNvPicPr>
          <p:nvPr/>
        </p:nvPicPr>
        <p:blipFill>
          <a:blip r:embed="rId3"/>
          <a:stretch>
            <a:fillRect/>
          </a:stretch>
        </p:blipFill>
        <p:spPr>
          <a:xfrm>
            <a:off x="2541987" y="2634494"/>
            <a:ext cx="6534984" cy="4223506"/>
          </a:xfrm>
          <a:prstGeom prst="rect">
            <a:avLst/>
          </a:prstGeom>
        </p:spPr>
      </p:pic>
    </p:spTree>
    <p:extLst>
      <p:ext uri="{BB962C8B-B14F-4D97-AF65-F5344CB8AC3E}">
        <p14:creationId xmlns:p14="http://schemas.microsoft.com/office/powerpoint/2010/main" val="281113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FAFC2A-4AD2-A5D7-7219-6E0ADDD81488}"/>
              </a:ext>
            </a:extLst>
          </p:cNvPr>
          <p:cNvSpPr txBox="1"/>
          <p:nvPr/>
        </p:nvSpPr>
        <p:spPr>
          <a:xfrm>
            <a:off x="501445" y="215170"/>
            <a:ext cx="9796106" cy="1782441"/>
          </a:xfrm>
          <a:prstGeom prst="rect">
            <a:avLst/>
          </a:prstGeom>
          <a:noFill/>
        </p:spPr>
        <p:txBody>
          <a:bodyPr wrap="square">
            <a:spAutoFit/>
          </a:bodyPr>
          <a:lstStyle/>
          <a:p>
            <a:pPr algn="just"/>
            <a:r>
              <a:rPr lang="en-IN" sz="2400" b="1" dirty="0">
                <a:solidFill>
                  <a:schemeClr val="accent1">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Plotting Predicted vs Actual On Test Data:- </a:t>
            </a:r>
            <a:r>
              <a:rPr lang="en-IN" sz="2000" b="1" kern="100" dirty="0">
                <a:solidFill>
                  <a:schemeClr val="tx1">
                    <a:lumMod val="95000"/>
                    <a:lumOff val="5000"/>
                  </a:schemeClr>
                </a:solidFill>
                <a:ea typeface="Calibri" panose="020F0502020204030204" pitchFamily="34" charset="0"/>
                <a:cs typeface="Times New Roman" panose="02020603050405020304" pitchFamily="18" charset="0"/>
              </a:rPr>
              <a:t>Now we are plotting the Actual and Predicted BMI values on Test Dataset so that we can visualize the model accuracy. </a:t>
            </a:r>
            <a:r>
              <a:rPr lang="en-IN" sz="2000" b="1" kern="100" dirty="0">
                <a:ea typeface="Calibri" panose="020F0502020204030204" pitchFamily="34" charset="0"/>
                <a:cs typeface="Times New Roman" panose="02020603050405020304" pitchFamily="18" charset="0"/>
              </a:rPr>
              <a:t>Plotting the graph by taking Predicted BMI on Y axis and Actual BMI on X-axis</a:t>
            </a:r>
          </a:p>
          <a:p>
            <a:endParaRPr lang="en-IN" sz="2400" b="1" dirty="0">
              <a:solidFill>
                <a:schemeClr val="accent1">
                  <a:lumMod val="75000"/>
                </a:schemeClr>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F24F177-5B91-007C-7FB9-FC507435A382}"/>
              </a:ext>
            </a:extLst>
          </p:cNvPr>
          <p:cNvSpPr txBox="1">
            <a:spLocks/>
          </p:cNvSpPr>
          <p:nvPr/>
        </p:nvSpPr>
        <p:spPr>
          <a:xfrm>
            <a:off x="640950" y="1680176"/>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pic>
        <p:nvPicPr>
          <p:cNvPr id="8" name="Picture 7">
            <a:extLst>
              <a:ext uri="{FF2B5EF4-FFF2-40B4-BE49-F238E27FC236}">
                <a16:creationId xmlns:a16="http://schemas.microsoft.com/office/drawing/2014/main" id="{C3FAE83F-2047-9971-9E05-9004F73441C2}"/>
              </a:ext>
            </a:extLst>
          </p:cNvPr>
          <p:cNvPicPr>
            <a:picLocks noChangeAspect="1"/>
          </p:cNvPicPr>
          <p:nvPr/>
        </p:nvPicPr>
        <p:blipFill>
          <a:blip r:embed="rId2"/>
          <a:stretch>
            <a:fillRect/>
          </a:stretch>
        </p:blipFill>
        <p:spPr>
          <a:xfrm>
            <a:off x="2497281" y="1667796"/>
            <a:ext cx="7548349" cy="1427095"/>
          </a:xfrm>
          <a:prstGeom prst="rect">
            <a:avLst/>
          </a:prstGeom>
        </p:spPr>
      </p:pic>
      <p:sp>
        <p:nvSpPr>
          <p:cNvPr id="9" name="Content Placeholder 2">
            <a:extLst>
              <a:ext uri="{FF2B5EF4-FFF2-40B4-BE49-F238E27FC236}">
                <a16:creationId xmlns:a16="http://schemas.microsoft.com/office/drawing/2014/main" id="{71F653ED-F27F-67FD-1485-B08DC26CBBE6}"/>
              </a:ext>
            </a:extLst>
          </p:cNvPr>
          <p:cNvSpPr txBox="1">
            <a:spLocks/>
          </p:cNvSpPr>
          <p:nvPr/>
        </p:nvSpPr>
        <p:spPr>
          <a:xfrm>
            <a:off x="640950" y="3069625"/>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10" name="Picture 9">
            <a:extLst>
              <a:ext uri="{FF2B5EF4-FFF2-40B4-BE49-F238E27FC236}">
                <a16:creationId xmlns:a16="http://schemas.microsoft.com/office/drawing/2014/main" id="{49A24F7D-A491-EFE6-E2B2-05C7D5247947}"/>
              </a:ext>
            </a:extLst>
          </p:cNvPr>
          <p:cNvPicPr>
            <a:picLocks noChangeAspect="1"/>
          </p:cNvPicPr>
          <p:nvPr/>
        </p:nvPicPr>
        <p:blipFill>
          <a:blip r:embed="rId3"/>
          <a:stretch>
            <a:fillRect/>
          </a:stretch>
        </p:blipFill>
        <p:spPr>
          <a:xfrm>
            <a:off x="2412873" y="3069625"/>
            <a:ext cx="6463841" cy="3707772"/>
          </a:xfrm>
          <a:prstGeom prst="rect">
            <a:avLst/>
          </a:prstGeom>
        </p:spPr>
      </p:pic>
    </p:spTree>
    <p:extLst>
      <p:ext uri="{BB962C8B-B14F-4D97-AF65-F5344CB8AC3E}">
        <p14:creationId xmlns:p14="http://schemas.microsoft.com/office/powerpoint/2010/main" val="110481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C043-D398-798F-8B67-1F4DD7090905}"/>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0716FDA1-70EE-F7D8-E5DB-9A092CEE7D43}"/>
              </a:ext>
            </a:extLst>
          </p:cNvPr>
          <p:cNvSpPr>
            <a:spLocks noGrp="1"/>
          </p:cNvSpPr>
          <p:nvPr>
            <p:ph idx="1"/>
          </p:nvPr>
        </p:nvSpPr>
        <p:spPr>
          <a:xfrm>
            <a:off x="743620" y="2468032"/>
            <a:ext cx="10180019" cy="3932768"/>
          </a:xfrm>
        </p:spPr>
        <p:txBody>
          <a:bodyPr>
            <a:noAutofit/>
          </a:bodyPr>
          <a:lstStyle/>
          <a:p>
            <a:pPr algn="just"/>
            <a:r>
              <a:rPr lang="en-US" sz="2300" b="1" dirty="0"/>
              <a:t>The multiple linear regression model developed in this project significantly improved BMI prediction compared to simpler models. Using Independent variables </a:t>
            </a:r>
            <a:r>
              <a:rPr lang="en-US" sz="2300" b="1" dirty="0" err="1"/>
              <a:t>i.e</a:t>
            </a:r>
            <a:r>
              <a:rPr lang="en-US" sz="2300" b="1" dirty="0"/>
              <a:t> Using Weight and Height, the model explained 98.9% of the variance in BMI with an adjusted R-squared of 0.989. </a:t>
            </a:r>
          </a:p>
          <a:p>
            <a:pPr algn="just"/>
            <a:r>
              <a:rPr lang="en-US" sz="2300" b="1" dirty="0"/>
              <a:t>Weight showed the strongest positive association with BMI, suggesting that 0.33.Conversely, Height had a negative association, indicating 0.32. These findings highlight the complex interplay of factors influencing BMI and provide valuable insights for healthcare and fitness.</a:t>
            </a:r>
            <a:endParaRPr lang="en-IN" sz="2300" b="1" dirty="0"/>
          </a:p>
        </p:txBody>
      </p:sp>
    </p:spTree>
    <p:extLst>
      <p:ext uri="{BB962C8B-B14F-4D97-AF65-F5344CB8AC3E}">
        <p14:creationId xmlns:p14="http://schemas.microsoft.com/office/powerpoint/2010/main" val="208920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8F81-5650-97C0-1BF8-85D14B04912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BIBILOGRAPHY</a:t>
            </a:r>
          </a:p>
        </p:txBody>
      </p:sp>
      <p:sp>
        <p:nvSpPr>
          <p:cNvPr id="3" name="Content Placeholder 2">
            <a:extLst>
              <a:ext uri="{FF2B5EF4-FFF2-40B4-BE49-F238E27FC236}">
                <a16:creationId xmlns:a16="http://schemas.microsoft.com/office/drawing/2014/main" id="{59F0BDA3-D855-C5DC-B877-0778DD72F944}"/>
              </a:ext>
            </a:extLst>
          </p:cNvPr>
          <p:cNvSpPr>
            <a:spLocks noGrp="1"/>
          </p:cNvSpPr>
          <p:nvPr>
            <p:ph idx="1"/>
          </p:nvPr>
        </p:nvSpPr>
        <p:spPr>
          <a:xfrm>
            <a:off x="1154954" y="2603500"/>
            <a:ext cx="9902252" cy="3656623"/>
          </a:xfrm>
        </p:spPr>
        <p:txBody>
          <a:bodyPr>
            <a:noAutofit/>
          </a:bodyPr>
          <a:lstStyle/>
          <a:p>
            <a:r>
              <a:rPr lang="en-IN" sz="2400" b="1" dirty="0"/>
              <a:t>Dataset Link:-</a:t>
            </a:r>
            <a:r>
              <a:rPr lang="en-IN" sz="2400" b="1" dirty="0">
                <a:solidFill>
                  <a:srgbClr val="002060"/>
                </a:solidFill>
                <a:hlinkClick r:id="rId2">
                  <a:extLst>
                    <a:ext uri="{A12FA001-AC4F-418D-AE19-62706E023703}">
                      <ahyp:hlinkClr xmlns:ahyp="http://schemas.microsoft.com/office/drawing/2018/hyperlinkcolor" val="tx"/>
                    </a:ext>
                  </a:extLst>
                </a:hlinkClick>
              </a:rPr>
              <a:t>https://www.kaggle.com/datasets/mandysia/obesity-datasetcleaned-and-data-sinthetic</a:t>
            </a:r>
            <a:endParaRPr lang="en-IN" sz="2400" b="1" dirty="0">
              <a:solidFill>
                <a:srgbClr val="002060"/>
              </a:solidFill>
            </a:endParaRPr>
          </a:p>
          <a:p>
            <a:r>
              <a:rPr lang="en-IN" sz="2400" b="1" dirty="0"/>
              <a:t>YouTube Reference Video:- </a:t>
            </a:r>
            <a:r>
              <a:rPr lang="en-IN" sz="2400" b="1" u="sng" dirty="0">
                <a:solidFill>
                  <a:srgbClr val="002060"/>
                </a:solidFill>
              </a:rPr>
              <a:t>https://youtu.be/UomnHPBfvBc?si=P0TJk0GDP80xSqlU</a:t>
            </a:r>
            <a:r>
              <a:rPr lang="en-IN" sz="2400" b="1" dirty="0">
                <a:solidFill>
                  <a:srgbClr val="002060"/>
                </a:solidFill>
              </a:rPr>
              <a:t> </a:t>
            </a:r>
          </a:p>
          <a:p>
            <a:r>
              <a:rPr lang="en-IN" sz="2400" b="1" dirty="0"/>
              <a:t>Regression Analysis using R:- </a:t>
            </a:r>
          </a:p>
          <a:p>
            <a:pPr marL="0" indent="0">
              <a:buNone/>
            </a:pPr>
            <a:r>
              <a:rPr lang="en-IN" sz="2400" dirty="0"/>
              <a:t>    </a:t>
            </a:r>
            <a:r>
              <a:rPr lang="en-IN" sz="2400" b="1" u="sng" dirty="0">
                <a:solidFill>
                  <a:srgbClr val="002060"/>
                </a:solidFill>
              </a:rPr>
              <a:t>https://www.scribbr.com/statistics/linear-regression-in-r/</a:t>
            </a:r>
          </a:p>
        </p:txBody>
      </p:sp>
    </p:spTree>
    <p:extLst>
      <p:ext uri="{BB962C8B-B14F-4D97-AF65-F5344CB8AC3E}">
        <p14:creationId xmlns:p14="http://schemas.microsoft.com/office/powerpoint/2010/main" val="147771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EED1-7664-FCCD-D979-08E0DD964B1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BMI Prediction</a:t>
            </a:r>
          </a:p>
        </p:txBody>
      </p:sp>
      <p:sp>
        <p:nvSpPr>
          <p:cNvPr id="3" name="Content Placeholder 2">
            <a:extLst>
              <a:ext uri="{FF2B5EF4-FFF2-40B4-BE49-F238E27FC236}">
                <a16:creationId xmlns:a16="http://schemas.microsoft.com/office/drawing/2014/main" id="{53A5E58F-4D3C-BD28-7F3C-0A84D71A1C7E}"/>
              </a:ext>
            </a:extLst>
          </p:cNvPr>
          <p:cNvSpPr>
            <a:spLocks noGrp="1"/>
          </p:cNvSpPr>
          <p:nvPr>
            <p:ph idx="1"/>
          </p:nvPr>
        </p:nvSpPr>
        <p:spPr>
          <a:xfrm>
            <a:off x="536777" y="2436909"/>
            <a:ext cx="11118446" cy="3914729"/>
          </a:xfrm>
        </p:spPr>
        <p:txBody>
          <a:bodyPr/>
          <a:lstStyle/>
          <a:p>
            <a:pPr algn="just"/>
            <a:r>
              <a:rPr lang="en-US" sz="2000" b="1" dirty="0">
                <a:solidFill>
                  <a:srgbClr val="1F1F1F"/>
                </a:solidFill>
                <a:effectLst/>
                <a:ea typeface="Times New Roman" panose="02020603050405020304" pitchFamily="18" charset="0"/>
              </a:rPr>
              <a:t>The Body Mass Index (BMI) is a statistical measurement that uses your weight and height to estimate your body fat. It is a screening tool, not a diagnostic tool, for identifying potential health risks associated with weight. Traditional BMI calculations might not accurately reflect health risks for individuals across different age groups. This study aimed to develop an BMI prediction model using linear regression in R.</a:t>
            </a:r>
            <a:endParaRPr lang="en-IN" sz="2000" b="1" dirty="0">
              <a:effectLst/>
              <a:ea typeface="Times New Roman" panose="02020603050405020304" pitchFamily="18" charset="0"/>
            </a:endParaRPr>
          </a:p>
          <a:p>
            <a:pPr algn="just"/>
            <a:r>
              <a:rPr lang="en-IN" sz="2000" b="1" dirty="0">
                <a:solidFill>
                  <a:srgbClr val="1F1F1F"/>
                </a:solidFill>
                <a:effectLst/>
                <a:ea typeface="Calibri" panose="020F0502020204030204" pitchFamily="34" charset="0"/>
                <a:cs typeface="Times New Roman" panose="02020603050405020304" pitchFamily="18" charset="0"/>
              </a:rPr>
              <a:t>This project utilizes linear regression in R to develop a model predicting Body Mass Index (BMI) based on relevant parameters. Data is collected, </a:t>
            </a:r>
            <a:r>
              <a:rPr lang="en-IN" sz="2000" b="1" dirty="0" err="1">
                <a:solidFill>
                  <a:srgbClr val="1F1F1F"/>
                </a:solidFill>
                <a:effectLst/>
                <a:ea typeface="Calibri" panose="020F0502020204030204" pitchFamily="34" charset="0"/>
                <a:cs typeface="Times New Roman" panose="02020603050405020304" pitchFamily="18" charset="0"/>
              </a:rPr>
              <a:t>preprocessed</a:t>
            </a:r>
            <a:r>
              <a:rPr lang="en-IN" sz="2000" b="1" dirty="0">
                <a:solidFill>
                  <a:srgbClr val="1F1F1F"/>
                </a:solidFill>
                <a:effectLst/>
                <a:ea typeface="Calibri" panose="020F0502020204030204" pitchFamily="34" charset="0"/>
                <a:cs typeface="Times New Roman" panose="02020603050405020304" pitchFamily="18" charset="0"/>
              </a:rPr>
              <a:t>, and </a:t>
            </a:r>
            <a:r>
              <a:rPr lang="en-IN" sz="2000" b="1" dirty="0" err="1">
                <a:solidFill>
                  <a:srgbClr val="1F1F1F"/>
                </a:solidFill>
                <a:effectLst/>
                <a:ea typeface="Calibri" panose="020F0502020204030204" pitchFamily="34" charset="0"/>
                <a:cs typeface="Times New Roman" panose="02020603050405020304" pitchFamily="18" charset="0"/>
              </a:rPr>
              <a:t>analyzed</a:t>
            </a:r>
            <a:r>
              <a:rPr lang="en-IN" sz="2000" b="1" dirty="0">
                <a:solidFill>
                  <a:srgbClr val="1F1F1F"/>
                </a:solidFill>
                <a:effectLst/>
                <a:ea typeface="Calibri" panose="020F0502020204030204" pitchFamily="34" charset="0"/>
                <a:cs typeface="Times New Roman" panose="02020603050405020304" pitchFamily="18" charset="0"/>
              </a:rPr>
              <a:t> to determine significant predictors like height, weight, and potentially lifestyle factors. R's </a:t>
            </a:r>
            <a:r>
              <a:rPr lang="en-IN" sz="2000" b="1" dirty="0" err="1">
                <a:solidFill>
                  <a:srgbClr val="1F1F1F"/>
                </a:solidFill>
                <a:effectLst/>
                <a:ea typeface="Calibri" panose="020F0502020204030204" pitchFamily="34" charset="0"/>
                <a:cs typeface="Times New Roman" panose="02020603050405020304" pitchFamily="18" charset="0"/>
              </a:rPr>
              <a:t>lm</a:t>
            </a:r>
            <a:r>
              <a:rPr lang="en-IN" sz="2000" b="1" dirty="0">
                <a:solidFill>
                  <a:srgbClr val="1F1F1F"/>
                </a:solidFill>
                <a:effectLst/>
                <a:ea typeface="Calibri" panose="020F0502020204030204" pitchFamily="34" charset="0"/>
                <a:cs typeface="Times New Roman" panose="02020603050405020304" pitchFamily="18" charset="0"/>
              </a:rPr>
              <a:t>() function builds the model, which is then evaluated through performance metrics and visualization.</a:t>
            </a:r>
            <a:endParaRPr lang="en-IN" sz="2000" b="1" dirty="0"/>
          </a:p>
        </p:txBody>
      </p:sp>
    </p:spTree>
    <p:extLst>
      <p:ext uri="{BB962C8B-B14F-4D97-AF65-F5344CB8AC3E}">
        <p14:creationId xmlns:p14="http://schemas.microsoft.com/office/powerpoint/2010/main" val="126100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50B1-5A60-34EF-A69D-35629F715519}"/>
              </a:ext>
            </a:extLst>
          </p:cNvPr>
          <p:cNvSpPr>
            <a:spLocks noGrp="1"/>
          </p:cNvSpPr>
          <p:nvPr>
            <p:ph type="title"/>
          </p:nvPr>
        </p:nvSpPr>
        <p:spPr>
          <a:xfrm>
            <a:off x="1422923" y="1337734"/>
            <a:ext cx="8201219" cy="2446866"/>
          </a:xfrm>
        </p:spPr>
        <p:txBody>
          <a:bodyPr/>
          <a:lstStyle/>
          <a:p>
            <a:r>
              <a:rPr lang="en-IN" sz="6600" dirty="0"/>
              <a:t>       </a:t>
            </a:r>
            <a:r>
              <a:rPr lang="en-IN" sz="6600" b="1" dirty="0">
                <a:latin typeface="Algerian" panose="04020705040A02060702" pitchFamily="82" charset="0"/>
              </a:rPr>
              <a:t>THANK YOU….</a:t>
            </a:r>
          </a:p>
        </p:txBody>
      </p:sp>
      <p:sp>
        <p:nvSpPr>
          <p:cNvPr id="3" name="Title 1">
            <a:extLst>
              <a:ext uri="{FF2B5EF4-FFF2-40B4-BE49-F238E27FC236}">
                <a16:creationId xmlns:a16="http://schemas.microsoft.com/office/drawing/2014/main" id="{54476BBC-8095-E679-7AF3-9CC0730A670E}"/>
              </a:ext>
            </a:extLst>
          </p:cNvPr>
          <p:cNvSpPr txBox="1">
            <a:spLocks/>
          </p:cNvSpPr>
          <p:nvPr/>
        </p:nvSpPr>
        <p:spPr bwMode="gray">
          <a:xfrm>
            <a:off x="3430587" y="1472356"/>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effectLst>
                  <a:outerShdw blurRad="38100" dist="38100" dir="2700000" algn="tl">
                    <a:srgbClr val="000000">
                      <a:alpha val="43137"/>
                    </a:srgbClr>
                  </a:outerShdw>
                </a:effectLst>
                <a:latin typeface="Algerian" panose="04020705040A02060702" pitchFamily="82" charset="0"/>
              </a:rPr>
              <a:t>  Any Doubts…..!?</a:t>
            </a:r>
          </a:p>
        </p:txBody>
      </p:sp>
    </p:spTree>
    <p:extLst>
      <p:ext uri="{BB962C8B-B14F-4D97-AF65-F5344CB8AC3E}">
        <p14:creationId xmlns:p14="http://schemas.microsoft.com/office/powerpoint/2010/main" val="182869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D16F-ADF3-98E6-AAC5-87FCF4A7B7C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WHAT IS LINEAR REGRESSION?</a:t>
            </a:r>
          </a:p>
        </p:txBody>
      </p:sp>
      <p:sp>
        <p:nvSpPr>
          <p:cNvPr id="3" name="Content Placeholder 2">
            <a:extLst>
              <a:ext uri="{FF2B5EF4-FFF2-40B4-BE49-F238E27FC236}">
                <a16:creationId xmlns:a16="http://schemas.microsoft.com/office/drawing/2014/main" id="{11C670BD-0588-D2D5-CAAE-805C3141C472}"/>
              </a:ext>
            </a:extLst>
          </p:cNvPr>
          <p:cNvSpPr>
            <a:spLocks noGrp="1"/>
          </p:cNvSpPr>
          <p:nvPr>
            <p:ph idx="1"/>
          </p:nvPr>
        </p:nvSpPr>
        <p:spPr>
          <a:xfrm>
            <a:off x="771076" y="2399206"/>
            <a:ext cx="6327814" cy="4011426"/>
          </a:xfrm>
        </p:spPr>
        <p:txBody>
          <a:bodyPr>
            <a:normAutofit lnSpcReduction="10000"/>
          </a:bodyPr>
          <a:lstStyle/>
          <a:p>
            <a:pPr algn="just"/>
            <a:r>
              <a:rPr lang="en-US" sz="2000" b="1" dirty="0">
                <a:effectLst>
                  <a:outerShdw blurRad="38100" dist="38100" dir="2700000" algn="tl">
                    <a:srgbClr val="000000">
                      <a:alpha val="43137"/>
                    </a:srgbClr>
                  </a:outerShdw>
                </a:effectLst>
              </a:rPr>
              <a:t>In statistics, linear regression is a linear approach for modelling the relationship between a scalar response and one or more explanatory variables (also known as dependent and independent variables).</a:t>
            </a:r>
          </a:p>
          <a:p>
            <a:pPr algn="just"/>
            <a:r>
              <a:rPr lang="en-US" sz="2200" b="1" dirty="0">
                <a:effectLst>
                  <a:outerShdw blurRad="38100" dist="38100" dir="2700000" algn="tl">
                    <a:srgbClr val="000000">
                      <a:alpha val="43137"/>
                    </a:srgbClr>
                  </a:outerShdw>
                </a:effectLst>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IN" sz="2200" b="1" dirty="0">
              <a:effectLst>
                <a:outerShdw blurRad="38100" dist="38100" dir="2700000" algn="tl">
                  <a:srgbClr val="000000">
                    <a:alpha val="43137"/>
                  </a:srgbClr>
                </a:outerShdw>
              </a:effectLst>
            </a:endParaRPr>
          </a:p>
        </p:txBody>
      </p:sp>
      <p:pic>
        <p:nvPicPr>
          <p:cNvPr id="5" name="Picture 4" descr="A graph of a graph&#10;&#10;Description automatically generated with medium confidence">
            <a:extLst>
              <a:ext uri="{FF2B5EF4-FFF2-40B4-BE49-F238E27FC236}">
                <a16:creationId xmlns:a16="http://schemas.microsoft.com/office/drawing/2014/main" id="{4C36C413-2BAB-CE72-531E-09B78812852A}"/>
              </a:ext>
            </a:extLst>
          </p:cNvPr>
          <p:cNvPicPr>
            <a:picLocks noChangeAspect="1"/>
          </p:cNvPicPr>
          <p:nvPr/>
        </p:nvPicPr>
        <p:blipFill>
          <a:blip r:embed="rId2"/>
          <a:stretch>
            <a:fillRect/>
          </a:stretch>
        </p:blipFill>
        <p:spPr>
          <a:xfrm>
            <a:off x="7380832" y="2864733"/>
            <a:ext cx="3947502" cy="2263336"/>
          </a:xfrm>
          <a:prstGeom prst="rect">
            <a:avLst/>
          </a:prstGeom>
        </p:spPr>
      </p:pic>
    </p:spTree>
    <p:extLst>
      <p:ext uri="{BB962C8B-B14F-4D97-AF65-F5344CB8AC3E}">
        <p14:creationId xmlns:p14="http://schemas.microsoft.com/office/powerpoint/2010/main" val="133030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2804-4631-9ED8-3533-DC0BEC79EC3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Types of Linear Regression</a:t>
            </a:r>
          </a:p>
        </p:txBody>
      </p:sp>
      <p:sp>
        <p:nvSpPr>
          <p:cNvPr id="3" name="Content Placeholder 2">
            <a:extLst>
              <a:ext uri="{FF2B5EF4-FFF2-40B4-BE49-F238E27FC236}">
                <a16:creationId xmlns:a16="http://schemas.microsoft.com/office/drawing/2014/main" id="{05E1507A-8C64-0CE0-C8A1-3E9A7BC1FFBC}"/>
              </a:ext>
            </a:extLst>
          </p:cNvPr>
          <p:cNvSpPr>
            <a:spLocks noGrp="1"/>
          </p:cNvSpPr>
          <p:nvPr>
            <p:ph idx="1"/>
          </p:nvPr>
        </p:nvSpPr>
        <p:spPr>
          <a:xfrm>
            <a:off x="1154954" y="2603499"/>
            <a:ext cx="8825659" cy="3590823"/>
          </a:xfrm>
        </p:spPr>
        <p:txBody>
          <a:bodyPr/>
          <a:lstStyle/>
          <a:p>
            <a:r>
              <a:rPr lang="en-IN" sz="2000" b="1" kern="100" dirty="0">
                <a:ea typeface="Calibri" panose="020F0502020204030204" pitchFamily="34" charset="0"/>
                <a:cs typeface="Times New Roman" panose="02020603050405020304" pitchFamily="18" charset="0"/>
              </a:rPr>
              <a:t>There are mainly two types in linear regression:</a:t>
            </a:r>
          </a:p>
          <a:p>
            <a:pPr marL="0" indent="0" algn="just">
              <a:lnSpc>
                <a:spcPct val="107000"/>
              </a:lnSpc>
              <a:spcAft>
                <a:spcPts val="800"/>
              </a:spcAft>
              <a:buNone/>
            </a:pPr>
            <a:r>
              <a:rPr lang="en-IN" sz="2000" b="1" kern="100" dirty="0">
                <a:solidFill>
                  <a:schemeClr val="tx1">
                    <a:lumMod val="95000"/>
                    <a:lumOff val="5000"/>
                  </a:schemeClr>
                </a:solidFill>
                <a:latin typeface="+mj-lt"/>
                <a:ea typeface="Calibri" panose="020F0502020204030204" pitchFamily="34" charset="0"/>
                <a:cs typeface="Times New Roman" panose="02020603050405020304" pitchFamily="18" charset="0"/>
              </a:rPr>
              <a:t>Simple Linear Regression: </a:t>
            </a:r>
            <a:r>
              <a:rPr lang="en-IN" sz="2000" kern="100" dirty="0">
                <a:latin typeface="+mj-lt"/>
                <a:ea typeface="Calibri" panose="020F0502020204030204" pitchFamily="34" charset="0"/>
                <a:cs typeface="Times New Roman" panose="02020603050405020304" pitchFamily="18" charset="0"/>
              </a:rPr>
              <a:t>A linear regression model with one independent and one dependent variable.</a:t>
            </a:r>
          </a:p>
          <a:p>
            <a:pPr marL="0" indent="0">
              <a:lnSpc>
                <a:spcPct val="107000"/>
              </a:lnSpc>
              <a:spcAft>
                <a:spcPts val="800"/>
              </a:spcAft>
              <a:buNone/>
            </a:pPr>
            <a:r>
              <a:rPr lang="en-IN" sz="2000" b="1" kern="1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                                     Equation :-  </a:t>
            </a:r>
            <a:r>
              <a:rPr lang="en-IN" sz="2000" b="1" kern="100" spc="10" dirty="0">
                <a:solidFill>
                  <a:srgbClr val="51515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y = mx + b</a:t>
            </a:r>
          </a:p>
          <a:p>
            <a:pPr marL="0" indent="0" algn="just">
              <a:lnSpc>
                <a:spcPct val="107000"/>
              </a:lnSpc>
              <a:spcAft>
                <a:spcPts val="800"/>
              </a:spcAft>
              <a:buNone/>
            </a:pPr>
            <a:r>
              <a:rPr lang="en-IN" sz="2000" b="1" kern="100" dirty="0">
                <a:solidFill>
                  <a:schemeClr val="tx1">
                    <a:lumMod val="95000"/>
                    <a:lumOff val="5000"/>
                  </a:schemeClr>
                </a:solidFill>
                <a:ea typeface="Calibri" panose="020F0502020204030204" pitchFamily="34" charset="0"/>
                <a:cs typeface="Times New Roman" panose="02020603050405020304" pitchFamily="18" charset="0"/>
              </a:rPr>
              <a:t>Multiple Linear Regression: </a:t>
            </a:r>
            <a:r>
              <a:rPr lang="en-IN" sz="2000" kern="100" dirty="0">
                <a:ea typeface="Calibri" panose="020F0502020204030204" pitchFamily="34" charset="0"/>
                <a:cs typeface="Times New Roman" panose="02020603050405020304" pitchFamily="18" charset="0"/>
              </a:rPr>
              <a:t>A linear regression model with more than one independent variable and one dependent variable.</a:t>
            </a:r>
          </a:p>
          <a:p>
            <a:pPr marL="0" indent="0">
              <a:lnSpc>
                <a:spcPct val="107000"/>
              </a:lnSpc>
              <a:spcAft>
                <a:spcPts val="800"/>
              </a:spcAft>
              <a:buNone/>
            </a:pPr>
            <a:r>
              <a:rPr lang="en-IN" sz="2000"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Equation :- </a:t>
            </a:r>
            <a:r>
              <a:rPr lang="en-IN" sz="2000" b="1" kern="100" spc="10" dirty="0">
                <a:solidFill>
                  <a:srgbClr val="51515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y = b + m1x1 + m2x2 + ... + </a:t>
            </a:r>
            <a:r>
              <a:rPr lang="en-IN" sz="2000" b="1" kern="100" spc="10" dirty="0" err="1">
                <a:solidFill>
                  <a:srgbClr val="51515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m^nx^n</a:t>
            </a:r>
            <a:endParaRPr lang="en-IN" sz="2000" b="1"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b="1" kern="100" dirty="0">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260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BD03-E1FE-2CAD-D249-8BED95C1F74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CORRELATION MATRIX</a:t>
            </a:r>
          </a:p>
        </p:txBody>
      </p:sp>
      <p:sp>
        <p:nvSpPr>
          <p:cNvPr id="3" name="Content Placeholder 2">
            <a:extLst>
              <a:ext uri="{FF2B5EF4-FFF2-40B4-BE49-F238E27FC236}">
                <a16:creationId xmlns:a16="http://schemas.microsoft.com/office/drawing/2014/main" id="{D7774D68-4AB0-B910-9A83-BFB578FBDC97}"/>
              </a:ext>
            </a:extLst>
          </p:cNvPr>
          <p:cNvSpPr>
            <a:spLocks noGrp="1"/>
          </p:cNvSpPr>
          <p:nvPr>
            <p:ph idx="1"/>
          </p:nvPr>
        </p:nvSpPr>
        <p:spPr>
          <a:xfrm>
            <a:off x="540774" y="2379408"/>
            <a:ext cx="6410632" cy="4001728"/>
          </a:xfrm>
        </p:spPr>
        <p:txBody>
          <a:bodyPr>
            <a:noAutofit/>
          </a:bodyPr>
          <a:lstStyle/>
          <a:p>
            <a:pPr algn="just"/>
            <a:r>
              <a:rPr lang="en-US" sz="2000" b="1" dirty="0"/>
              <a:t>A correlation matrix is simply a table which displays the correlation coefficients for different variables. The matrix depicts the correlation between all the possible pairs of values in a table. </a:t>
            </a:r>
          </a:p>
          <a:p>
            <a:pPr algn="just"/>
            <a:r>
              <a:rPr lang="en-US" sz="2000" b="1" dirty="0"/>
              <a:t>A correlation matrix is a statistical technique used to evaluate the relationship between two variables in a data set. The matrix is a table in which every cell contains a correlation coefficient, where 1 is considered a strong relationship between variables, 0 a neutral relationship and -1 a not strong relationship.</a:t>
            </a:r>
            <a:endParaRPr lang="en-IN" sz="2000" b="1" dirty="0"/>
          </a:p>
        </p:txBody>
      </p:sp>
      <p:pic>
        <p:nvPicPr>
          <p:cNvPr id="4" name="Picture 3">
            <a:extLst>
              <a:ext uri="{FF2B5EF4-FFF2-40B4-BE49-F238E27FC236}">
                <a16:creationId xmlns:a16="http://schemas.microsoft.com/office/drawing/2014/main" id="{7E175D41-3CA5-D4B3-C55C-95DEA21DEB8B}"/>
              </a:ext>
            </a:extLst>
          </p:cNvPr>
          <p:cNvPicPr>
            <a:picLocks noChangeAspect="1"/>
          </p:cNvPicPr>
          <p:nvPr/>
        </p:nvPicPr>
        <p:blipFill>
          <a:blip r:embed="rId2"/>
          <a:stretch>
            <a:fillRect/>
          </a:stretch>
        </p:blipFill>
        <p:spPr>
          <a:xfrm>
            <a:off x="6951406" y="2529738"/>
            <a:ext cx="5016137" cy="3563415"/>
          </a:xfrm>
          <a:prstGeom prst="rect">
            <a:avLst/>
          </a:prstGeom>
        </p:spPr>
      </p:pic>
    </p:spTree>
    <p:extLst>
      <p:ext uri="{BB962C8B-B14F-4D97-AF65-F5344CB8AC3E}">
        <p14:creationId xmlns:p14="http://schemas.microsoft.com/office/powerpoint/2010/main" val="35131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48F4-EAD1-9C0D-DBBF-0C2B587E0444}"/>
              </a:ext>
            </a:extLst>
          </p:cNvPr>
          <p:cNvSpPr txBox="1">
            <a:spLocks/>
          </p:cNvSpPr>
          <p:nvPr/>
        </p:nvSpPr>
        <p:spPr>
          <a:xfrm>
            <a:off x="629264" y="344404"/>
            <a:ext cx="6961239"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effectLst>
                  <a:outerShdw blurRad="38100" dist="38100" dir="2700000" algn="tl">
                    <a:srgbClr val="000000">
                      <a:alpha val="43137"/>
                    </a:srgbClr>
                  </a:outerShdw>
                </a:effectLst>
              </a:rPr>
              <a:t>Dataset Description </a:t>
            </a:r>
          </a:p>
        </p:txBody>
      </p:sp>
      <p:sp>
        <p:nvSpPr>
          <p:cNvPr id="4" name="TextBox 3">
            <a:extLst>
              <a:ext uri="{FF2B5EF4-FFF2-40B4-BE49-F238E27FC236}">
                <a16:creationId xmlns:a16="http://schemas.microsoft.com/office/drawing/2014/main" id="{5F5CA7E6-48F2-22C9-F1C4-8882F176303A}"/>
              </a:ext>
            </a:extLst>
          </p:cNvPr>
          <p:cNvSpPr txBox="1"/>
          <p:nvPr/>
        </p:nvSpPr>
        <p:spPr>
          <a:xfrm>
            <a:off x="629264" y="1051368"/>
            <a:ext cx="6096000" cy="1364989"/>
          </a:xfrm>
          <a:prstGeom prst="rect">
            <a:avLst/>
          </a:prstGeom>
          <a:noFill/>
        </p:spPr>
        <p:txBody>
          <a:bodyPr wrap="square">
            <a:spAutoFit/>
          </a:bodyPr>
          <a:lstStyle/>
          <a:p>
            <a:pPr algn="just">
              <a:lnSpc>
                <a:spcPct val="115000"/>
              </a:lnSpc>
            </a:pPr>
            <a:r>
              <a:rPr lang="en-US" sz="2000" b="1" dirty="0">
                <a:effectLst/>
                <a:ea typeface="Times New Roman" panose="02020603050405020304" pitchFamily="18" charset="0"/>
              </a:rPr>
              <a:t>The objective of the dataset is to predict Body Mass Index (BMI) of the Person.</a:t>
            </a:r>
            <a:endParaRPr lang="en-IN" sz="2000" b="1" dirty="0">
              <a:effectLst/>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p:txBody>
      </p:sp>
      <p:sp>
        <p:nvSpPr>
          <p:cNvPr id="5" name="Content Placeholder 2">
            <a:extLst>
              <a:ext uri="{FF2B5EF4-FFF2-40B4-BE49-F238E27FC236}">
                <a16:creationId xmlns:a16="http://schemas.microsoft.com/office/drawing/2014/main" id="{A6CF8EC9-D032-95ED-C557-F123847D6FF5}"/>
              </a:ext>
            </a:extLst>
          </p:cNvPr>
          <p:cNvSpPr txBox="1">
            <a:spLocks/>
          </p:cNvSpPr>
          <p:nvPr/>
        </p:nvSpPr>
        <p:spPr>
          <a:xfrm>
            <a:off x="629264" y="1935442"/>
            <a:ext cx="8350787" cy="4578154"/>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solidFill>
                  <a:schemeClr val="tx1">
                    <a:lumMod val="95000"/>
                    <a:lumOff val="5000"/>
                  </a:schemeClr>
                </a:solidFill>
                <a:latin typeface="Century Gothic" panose="020B0502020202020204" pitchFamily="34" charset="0"/>
                <a:ea typeface="Calibri" panose="020F0502020204030204" pitchFamily="34" charset="0"/>
                <a:cs typeface="Calibri" panose="020F0502020204030204" pitchFamily="34" charset="0"/>
              </a:rPr>
              <a:t>Target variable or Dependent variable: </a:t>
            </a:r>
          </a:p>
          <a:p>
            <a:r>
              <a:rPr lang="en-US" sz="2000" dirty="0">
                <a:latin typeface="Century Gothic" panose="020B0502020202020204" pitchFamily="34" charset="0"/>
                <a:ea typeface="Calibri" panose="020F0502020204030204" pitchFamily="34" charset="0"/>
                <a:cs typeface="Calibri" panose="020F0502020204030204" pitchFamily="34" charset="0"/>
              </a:rPr>
              <a:t> BMI: Body mass index (weight in kg/(height in m)^2). </a:t>
            </a:r>
          </a:p>
          <a:p>
            <a:pPr marL="0" indent="0">
              <a:buFont typeface="Wingdings 3" charset="2"/>
              <a:buNone/>
            </a:pPr>
            <a:r>
              <a:rPr lang="en-US" sz="2000" b="1" dirty="0">
                <a:solidFill>
                  <a:schemeClr val="tx1">
                    <a:lumMod val="95000"/>
                    <a:lumOff val="5000"/>
                  </a:schemeClr>
                </a:solidFill>
                <a:latin typeface="Century Gothic" panose="020B0502020202020204" pitchFamily="34" charset="0"/>
                <a:ea typeface="Calibri" panose="020F0502020204030204" pitchFamily="34" charset="0"/>
                <a:cs typeface="Calibri" panose="020F0502020204030204" pitchFamily="34" charset="0"/>
              </a:rPr>
              <a:t>Predictors </a:t>
            </a:r>
            <a:r>
              <a:rPr lang="en-US" sz="2000" b="1">
                <a:solidFill>
                  <a:schemeClr val="tx1">
                    <a:lumMod val="95000"/>
                    <a:lumOff val="5000"/>
                  </a:schemeClr>
                </a:solidFill>
                <a:latin typeface="Century Gothic" panose="020B0502020202020204" pitchFamily="34" charset="0"/>
                <a:ea typeface="Calibri" panose="020F0502020204030204" pitchFamily="34" charset="0"/>
                <a:cs typeface="Calibri" panose="020F0502020204030204" pitchFamily="34" charset="0"/>
              </a:rPr>
              <a:t>or Independent </a:t>
            </a:r>
            <a:r>
              <a:rPr lang="en-US" sz="2000" b="1" dirty="0">
                <a:solidFill>
                  <a:schemeClr val="tx1">
                    <a:lumMod val="95000"/>
                    <a:lumOff val="5000"/>
                  </a:schemeClr>
                </a:solidFill>
                <a:latin typeface="Century Gothic" panose="020B0502020202020204" pitchFamily="34" charset="0"/>
                <a:ea typeface="Calibri" panose="020F0502020204030204" pitchFamily="34" charset="0"/>
                <a:cs typeface="Calibri" panose="020F0502020204030204" pitchFamily="34" charset="0"/>
              </a:rPr>
              <a:t>variable: </a:t>
            </a:r>
          </a:p>
          <a:p>
            <a:r>
              <a:rPr lang="en-US" sz="2000" dirty="0">
                <a:latin typeface="Century Gothic" panose="020B0502020202020204" pitchFamily="34" charset="0"/>
                <a:ea typeface="Calibri" panose="020F0502020204030204" pitchFamily="34" charset="0"/>
                <a:cs typeface="Calibri" panose="020F0502020204030204" pitchFamily="34" charset="0"/>
              </a:rPr>
              <a:t> ID: Indicates the id of the Person. </a:t>
            </a:r>
          </a:p>
          <a:p>
            <a:r>
              <a:rPr lang="en-US" sz="2000" dirty="0">
                <a:latin typeface="Century Gothic" panose="020B0502020202020204" pitchFamily="34" charset="0"/>
                <a:ea typeface="Calibri" panose="020F0502020204030204" pitchFamily="34" charset="0"/>
                <a:cs typeface="Calibri" panose="020F0502020204030204" pitchFamily="34" charset="0"/>
              </a:rPr>
              <a:t> Age: Age of the Person. </a:t>
            </a:r>
          </a:p>
          <a:p>
            <a:r>
              <a:rPr lang="en-US" sz="2000" dirty="0">
                <a:latin typeface="Century Gothic" panose="020B0502020202020204" pitchFamily="34" charset="0"/>
                <a:ea typeface="Calibri" panose="020F0502020204030204" pitchFamily="34" charset="0"/>
                <a:cs typeface="Calibri" panose="020F0502020204030204" pitchFamily="34" charset="0"/>
              </a:rPr>
              <a:t> Gender: Gender of the Person. </a:t>
            </a:r>
          </a:p>
          <a:p>
            <a:r>
              <a:rPr lang="en-US" sz="2000" dirty="0">
                <a:latin typeface="Century Gothic" panose="020B0502020202020204" pitchFamily="34" charset="0"/>
                <a:ea typeface="Calibri" panose="020F0502020204030204" pitchFamily="34" charset="0"/>
                <a:cs typeface="Calibri" panose="020F0502020204030204" pitchFamily="34" charset="0"/>
              </a:rPr>
              <a:t>Height: Height of the Person(meters).  </a:t>
            </a:r>
          </a:p>
          <a:p>
            <a:r>
              <a:rPr lang="en-US" sz="2000" dirty="0">
                <a:latin typeface="Century Gothic" panose="020B0502020202020204" pitchFamily="34" charset="0"/>
                <a:ea typeface="Calibri" panose="020F0502020204030204" pitchFamily="34" charset="0"/>
                <a:cs typeface="Calibri" panose="020F0502020204030204" pitchFamily="34" charset="0"/>
              </a:rPr>
              <a:t>Weight: Weight of the Person(kilogram). </a:t>
            </a:r>
          </a:p>
          <a:p>
            <a:r>
              <a:rPr lang="en-US" sz="2000" dirty="0">
                <a:latin typeface="Century Gothic" panose="020B0502020202020204" pitchFamily="34" charset="0"/>
                <a:ea typeface="Calibri" panose="020F0502020204030204" pitchFamily="34" charset="0"/>
                <a:cs typeface="Calibri" panose="020F0502020204030204" pitchFamily="34" charset="0"/>
              </a:rPr>
              <a:t>Result: Indicates the Obesity Level</a:t>
            </a:r>
          </a:p>
          <a:p>
            <a:pPr marL="0" indent="0">
              <a:buNone/>
            </a:pPr>
            <a:r>
              <a:rPr lang="en-IN" sz="2000" b="1" dirty="0"/>
              <a:t>This dataset contains 2111 rows and 7 columns.</a:t>
            </a:r>
          </a:p>
          <a:p>
            <a:endParaRPr lang="en-IN" sz="2000" dirty="0">
              <a:latin typeface="Century Gothic" panose="020B0502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392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fade">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0BAC-A97A-5EC1-AD49-1D2D90C5A7D6}"/>
              </a:ext>
            </a:extLst>
          </p:cNvPr>
          <p:cNvSpPr>
            <a:spLocks noGrp="1"/>
          </p:cNvSpPr>
          <p:nvPr>
            <p:ph type="title"/>
          </p:nvPr>
        </p:nvSpPr>
        <p:spPr/>
        <p:txBody>
          <a:bodyPr/>
          <a:lstStyle/>
          <a:p>
            <a:r>
              <a:rPr lang="en-IN" sz="2800" b="1" dirty="0">
                <a:effectLst>
                  <a:outerShdw blurRad="38100" dist="38100" dir="2700000" algn="tl">
                    <a:srgbClr val="000000">
                      <a:alpha val="43137"/>
                    </a:srgbClr>
                  </a:outerShdw>
                </a:effectLst>
              </a:rPr>
              <a:t>Installing and Loading Required Packages</a:t>
            </a:r>
          </a:p>
        </p:txBody>
      </p:sp>
      <p:sp>
        <p:nvSpPr>
          <p:cNvPr id="3" name="Content Placeholder 2">
            <a:extLst>
              <a:ext uri="{FF2B5EF4-FFF2-40B4-BE49-F238E27FC236}">
                <a16:creationId xmlns:a16="http://schemas.microsoft.com/office/drawing/2014/main" id="{62ED0115-F815-482C-8F46-BF62EA9AB428}"/>
              </a:ext>
            </a:extLst>
          </p:cNvPr>
          <p:cNvSpPr>
            <a:spLocks noGrp="1"/>
          </p:cNvSpPr>
          <p:nvPr>
            <p:ph idx="1"/>
          </p:nvPr>
        </p:nvSpPr>
        <p:spPr>
          <a:xfrm>
            <a:off x="1154954" y="2603500"/>
            <a:ext cx="10189635" cy="3416300"/>
          </a:xfrm>
        </p:spPr>
        <p:txBody>
          <a:bodyPr/>
          <a:lstStyle/>
          <a:p>
            <a:r>
              <a:rPr lang="en-US" b="1" dirty="0"/>
              <a:t>1. Installing Required Packages into R:                     2. Loading packages into R</a:t>
            </a:r>
            <a:endParaRPr lang="en-IN" b="1" dirty="0"/>
          </a:p>
        </p:txBody>
      </p:sp>
      <p:pic>
        <p:nvPicPr>
          <p:cNvPr id="5" name="Picture 4" descr="A screen shot of a computer&#10;&#10;Description automatically generated">
            <a:extLst>
              <a:ext uri="{FF2B5EF4-FFF2-40B4-BE49-F238E27FC236}">
                <a16:creationId xmlns:a16="http://schemas.microsoft.com/office/drawing/2014/main" id="{62D8ABDC-E616-EB83-EB7D-083DC8E3E0D8}"/>
              </a:ext>
            </a:extLst>
          </p:cNvPr>
          <p:cNvPicPr>
            <a:picLocks noChangeAspect="1"/>
          </p:cNvPicPr>
          <p:nvPr/>
        </p:nvPicPr>
        <p:blipFill>
          <a:blip r:embed="rId2"/>
          <a:stretch>
            <a:fillRect/>
          </a:stretch>
        </p:blipFill>
        <p:spPr>
          <a:xfrm>
            <a:off x="1537398" y="3375764"/>
            <a:ext cx="3673699" cy="2590800"/>
          </a:xfrm>
          <a:prstGeom prst="rect">
            <a:avLst/>
          </a:prstGeom>
        </p:spPr>
      </p:pic>
      <p:pic>
        <p:nvPicPr>
          <p:cNvPr id="7" name="Picture 6">
            <a:extLst>
              <a:ext uri="{FF2B5EF4-FFF2-40B4-BE49-F238E27FC236}">
                <a16:creationId xmlns:a16="http://schemas.microsoft.com/office/drawing/2014/main" id="{175E3A00-A3B8-D81E-936E-AC450CF78390}"/>
              </a:ext>
            </a:extLst>
          </p:cNvPr>
          <p:cNvPicPr>
            <a:picLocks noChangeAspect="1"/>
          </p:cNvPicPr>
          <p:nvPr/>
        </p:nvPicPr>
        <p:blipFill>
          <a:blip r:embed="rId3"/>
          <a:stretch>
            <a:fillRect/>
          </a:stretch>
        </p:blipFill>
        <p:spPr>
          <a:xfrm>
            <a:off x="6791950" y="3375764"/>
            <a:ext cx="4849444" cy="2644036"/>
          </a:xfrm>
          <a:prstGeom prst="rect">
            <a:avLst/>
          </a:prstGeom>
        </p:spPr>
      </p:pic>
    </p:spTree>
    <p:extLst>
      <p:ext uri="{BB962C8B-B14F-4D97-AF65-F5344CB8AC3E}">
        <p14:creationId xmlns:p14="http://schemas.microsoft.com/office/powerpoint/2010/main" val="296546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A9F9A65-E99C-9413-9D65-D114395B34F4}"/>
              </a:ext>
            </a:extLst>
          </p:cNvPr>
          <p:cNvSpPr txBox="1">
            <a:spLocks/>
          </p:cNvSpPr>
          <p:nvPr/>
        </p:nvSpPr>
        <p:spPr>
          <a:xfrm>
            <a:off x="879651" y="597720"/>
            <a:ext cx="9326233" cy="140806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000" b="1" dirty="0">
                <a:solidFill>
                  <a:schemeClr val="accent1">
                    <a:lumMod val="75000"/>
                  </a:schemeClr>
                </a:solidFill>
              </a:rPr>
              <a:t>Importing Dataset into R:</a:t>
            </a:r>
          </a:p>
          <a:p>
            <a:endParaRPr lang="en-IN" b="1" dirty="0">
              <a:solidFill>
                <a:schemeClr val="accent1">
                  <a:lumMod val="75000"/>
                </a:schemeClr>
              </a:solidFill>
            </a:endParaRPr>
          </a:p>
          <a:p>
            <a:endParaRPr lang="en-IN" b="1" dirty="0"/>
          </a:p>
          <a:p>
            <a:pPr marL="0" indent="0">
              <a:buFont typeface="Wingdings 3" charset="2"/>
              <a:buNone/>
            </a:pPr>
            <a:endParaRPr lang="en-IN" b="1" dirty="0"/>
          </a:p>
        </p:txBody>
      </p:sp>
      <p:pic>
        <p:nvPicPr>
          <p:cNvPr id="3" name="Picture 2">
            <a:extLst>
              <a:ext uri="{FF2B5EF4-FFF2-40B4-BE49-F238E27FC236}">
                <a16:creationId xmlns:a16="http://schemas.microsoft.com/office/drawing/2014/main" id="{25AC4E5F-108A-67BA-0300-438FD464276D}"/>
              </a:ext>
            </a:extLst>
          </p:cNvPr>
          <p:cNvPicPr>
            <a:picLocks noChangeAspect="1"/>
          </p:cNvPicPr>
          <p:nvPr/>
        </p:nvPicPr>
        <p:blipFill>
          <a:blip r:embed="rId2"/>
          <a:stretch>
            <a:fillRect/>
          </a:stretch>
        </p:blipFill>
        <p:spPr>
          <a:xfrm>
            <a:off x="958537" y="1104581"/>
            <a:ext cx="6484482" cy="773379"/>
          </a:xfrm>
          <a:prstGeom prst="rect">
            <a:avLst/>
          </a:prstGeom>
        </p:spPr>
      </p:pic>
      <p:sp>
        <p:nvSpPr>
          <p:cNvPr id="6" name="Content Placeholder 2">
            <a:extLst>
              <a:ext uri="{FF2B5EF4-FFF2-40B4-BE49-F238E27FC236}">
                <a16:creationId xmlns:a16="http://schemas.microsoft.com/office/drawing/2014/main" id="{75FCEC32-C448-7BD4-193C-BDA819068200}"/>
              </a:ext>
            </a:extLst>
          </p:cNvPr>
          <p:cNvSpPr txBox="1">
            <a:spLocks/>
          </p:cNvSpPr>
          <p:nvPr/>
        </p:nvSpPr>
        <p:spPr>
          <a:xfrm>
            <a:off x="879651" y="2005781"/>
            <a:ext cx="8825659" cy="157316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2000" b="1" dirty="0">
                <a:solidFill>
                  <a:schemeClr val="accent1">
                    <a:lumMod val="75000"/>
                  </a:schemeClr>
                </a:solidFill>
              </a:rPr>
              <a:t>Summary of the Dataset: Getting the Complete Summary of the Dataset</a:t>
            </a:r>
            <a:endParaRPr lang="en-IN" sz="2000" b="1" dirty="0">
              <a:solidFill>
                <a:schemeClr val="accent1">
                  <a:lumMod val="75000"/>
                </a:schemeClr>
              </a:solidFill>
            </a:endParaRPr>
          </a:p>
          <a:p>
            <a:pPr marL="0" indent="0">
              <a:buFont typeface="Wingdings 3" charset="2"/>
              <a:buNone/>
            </a:pPr>
            <a:endParaRPr lang="en-IN" b="1" dirty="0"/>
          </a:p>
        </p:txBody>
      </p:sp>
      <p:pic>
        <p:nvPicPr>
          <p:cNvPr id="7" name="Picture 6">
            <a:extLst>
              <a:ext uri="{FF2B5EF4-FFF2-40B4-BE49-F238E27FC236}">
                <a16:creationId xmlns:a16="http://schemas.microsoft.com/office/drawing/2014/main" id="{1A6A125F-10AE-8B3B-5AF1-5983EFF1BFCB}"/>
              </a:ext>
            </a:extLst>
          </p:cNvPr>
          <p:cNvPicPr>
            <a:picLocks noChangeAspect="1"/>
          </p:cNvPicPr>
          <p:nvPr/>
        </p:nvPicPr>
        <p:blipFill>
          <a:blip r:embed="rId3"/>
          <a:stretch>
            <a:fillRect/>
          </a:stretch>
        </p:blipFill>
        <p:spPr>
          <a:xfrm>
            <a:off x="958537" y="2384821"/>
            <a:ext cx="6242132" cy="901200"/>
          </a:xfrm>
          <a:prstGeom prst="rect">
            <a:avLst/>
          </a:prstGeom>
        </p:spPr>
      </p:pic>
      <p:pic>
        <p:nvPicPr>
          <p:cNvPr id="9" name="Picture 8">
            <a:extLst>
              <a:ext uri="{FF2B5EF4-FFF2-40B4-BE49-F238E27FC236}">
                <a16:creationId xmlns:a16="http://schemas.microsoft.com/office/drawing/2014/main" id="{C0AC8FD0-AEFF-7AD6-71BA-51641B70E0EF}"/>
              </a:ext>
            </a:extLst>
          </p:cNvPr>
          <p:cNvPicPr>
            <a:picLocks noChangeAspect="1"/>
          </p:cNvPicPr>
          <p:nvPr/>
        </p:nvPicPr>
        <p:blipFill>
          <a:blip r:embed="rId4"/>
          <a:stretch>
            <a:fillRect/>
          </a:stretch>
        </p:blipFill>
        <p:spPr>
          <a:xfrm>
            <a:off x="1044142" y="4148189"/>
            <a:ext cx="9908993" cy="1605230"/>
          </a:xfrm>
          <a:prstGeom prst="rect">
            <a:avLst/>
          </a:prstGeom>
        </p:spPr>
      </p:pic>
      <p:sp>
        <p:nvSpPr>
          <p:cNvPr id="11" name="Content Placeholder 2">
            <a:extLst>
              <a:ext uri="{FF2B5EF4-FFF2-40B4-BE49-F238E27FC236}">
                <a16:creationId xmlns:a16="http://schemas.microsoft.com/office/drawing/2014/main" id="{F676B0FD-18CC-42B9-1637-5B98BDCE3F20}"/>
              </a:ext>
            </a:extLst>
          </p:cNvPr>
          <p:cNvSpPr txBox="1">
            <a:spLocks/>
          </p:cNvSpPr>
          <p:nvPr/>
        </p:nvSpPr>
        <p:spPr>
          <a:xfrm>
            <a:off x="958537" y="3403482"/>
            <a:ext cx="1863549" cy="52315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sz="2000" b="1" dirty="0"/>
              <a:t>Output:</a:t>
            </a:r>
          </a:p>
        </p:txBody>
      </p:sp>
    </p:spTree>
    <p:extLst>
      <p:ext uri="{BB962C8B-B14F-4D97-AF65-F5344CB8AC3E}">
        <p14:creationId xmlns:p14="http://schemas.microsoft.com/office/powerpoint/2010/main" val="227979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9DBFAFA-F77F-7545-8DEE-D29D86BE14AD}"/>
              </a:ext>
            </a:extLst>
          </p:cNvPr>
          <p:cNvSpPr txBox="1">
            <a:spLocks/>
          </p:cNvSpPr>
          <p:nvPr/>
        </p:nvSpPr>
        <p:spPr>
          <a:xfrm>
            <a:off x="574852" y="351913"/>
            <a:ext cx="9414722" cy="15653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r>
              <a:rPr lang="en-IN" sz="2000" b="1" kern="100" dirty="0">
                <a:solidFill>
                  <a:schemeClr val="accent1">
                    <a:lumMod val="75000"/>
                  </a:schemeClr>
                </a:solidFill>
                <a:effectLst/>
                <a:ea typeface="Calibri" panose="020F0502020204030204" pitchFamily="34" charset="0"/>
                <a:cs typeface="Calibri" panose="020F0502020204030204" pitchFamily="34" charset="0"/>
              </a:rPr>
              <a:t>Splitting the Dataset into Test and Train Data </a:t>
            </a:r>
            <a:r>
              <a:rPr lang="en-IN" sz="2000" b="1" kern="100" spc="-25" dirty="0">
                <a:solidFill>
                  <a:schemeClr val="accent1">
                    <a:lumMod val="75000"/>
                  </a:schemeClr>
                </a:solidFill>
                <a:effectLst/>
                <a:ea typeface="Calibri" panose="020F0502020204030204" pitchFamily="34" charset="0"/>
                <a:cs typeface="Calibri" panose="020F0502020204030204" pitchFamily="34" charset="0"/>
              </a:rPr>
              <a:t>: </a:t>
            </a:r>
            <a:r>
              <a:rPr lang="en-IN" sz="2400" kern="100" spc="-2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Here we are splitting the Dataset into Test and Train Data. Train Data is used to train the Model and Test Data is used to test the model. We are splitting the Dataset in the ratio of 0.6.</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p>
          <a:p>
            <a:endParaRPr lang="en-IN" b="1" dirty="0"/>
          </a:p>
          <a:p>
            <a:endParaRPr lang="en-IN" b="1" dirty="0"/>
          </a:p>
          <a:p>
            <a:pPr marL="0" indent="0">
              <a:buFont typeface="Wingdings 3" charset="2"/>
              <a:buNone/>
            </a:pPr>
            <a:endParaRPr lang="en-IN" b="1" dirty="0"/>
          </a:p>
        </p:txBody>
      </p:sp>
      <p:pic>
        <p:nvPicPr>
          <p:cNvPr id="4" name="Picture 3">
            <a:extLst>
              <a:ext uri="{FF2B5EF4-FFF2-40B4-BE49-F238E27FC236}">
                <a16:creationId xmlns:a16="http://schemas.microsoft.com/office/drawing/2014/main" id="{12484D54-A63F-D6E7-D515-9D0CD745FA8C}"/>
              </a:ext>
            </a:extLst>
          </p:cNvPr>
          <p:cNvPicPr>
            <a:picLocks noChangeAspect="1"/>
          </p:cNvPicPr>
          <p:nvPr/>
        </p:nvPicPr>
        <p:blipFill>
          <a:blip r:embed="rId2"/>
          <a:stretch>
            <a:fillRect/>
          </a:stretch>
        </p:blipFill>
        <p:spPr>
          <a:xfrm>
            <a:off x="667035" y="2014876"/>
            <a:ext cx="11452250" cy="4174909"/>
          </a:xfrm>
          <a:prstGeom prst="rect">
            <a:avLst/>
          </a:prstGeom>
        </p:spPr>
      </p:pic>
      <p:sp>
        <p:nvSpPr>
          <p:cNvPr id="8" name="Content Placeholder 2">
            <a:extLst>
              <a:ext uri="{FF2B5EF4-FFF2-40B4-BE49-F238E27FC236}">
                <a16:creationId xmlns:a16="http://schemas.microsoft.com/office/drawing/2014/main" id="{7E77EC41-1122-DB2D-7071-F1169E85F725}"/>
              </a:ext>
            </a:extLst>
          </p:cNvPr>
          <p:cNvSpPr txBox="1">
            <a:spLocks/>
          </p:cNvSpPr>
          <p:nvPr/>
        </p:nvSpPr>
        <p:spPr>
          <a:xfrm>
            <a:off x="8747295" y="3800299"/>
            <a:ext cx="2173170" cy="381937"/>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sz="2000" b="1" dirty="0"/>
              <a:t>Output:</a:t>
            </a:r>
          </a:p>
        </p:txBody>
      </p:sp>
      <p:pic>
        <p:nvPicPr>
          <p:cNvPr id="1026" name="Picture 2"/>
          <p:cNvPicPr>
            <a:picLocks noChangeAspect="1" noChangeArrowheads="1"/>
          </p:cNvPicPr>
          <p:nvPr/>
        </p:nvPicPr>
        <p:blipFill>
          <a:blip r:embed="rId3"/>
          <a:srcRect/>
          <a:stretch>
            <a:fillRect/>
          </a:stretch>
        </p:blipFill>
        <p:spPr bwMode="auto">
          <a:xfrm>
            <a:off x="8534407" y="4425270"/>
            <a:ext cx="2970473" cy="1902959"/>
          </a:xfrm>
          <a:prstGeom prst="rect">
            <a:avLst/>
          </a:prstGeom>
          <a:noFill/>
          <a:ln w="9525">
            <a:noFill/>
            <a:miter lim="800000"/>
            <a:headEnd/>
            <a:tailEnd/>
          </a:ln>
          <a:effectLst/>
        </p:spPr>
      </p:pic>
    </p:spTree>
    <p:extLst>
      <p:ext uri="{BB962C8B-B14F-4D97-AF65-F5344CB8AC3E}">
        <p14:creationId xmlns:p14="http://schemas.microsoft.com/office/powerpoint/2010/main" val="324825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TotalTime>
  <Words>1344</Words>
  <Application>Microsoft Office PowerPoint</Application>
  <PresentationFormat>Widescreen</PresentationFormat>
  <Paragraphs>114</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Aptos</vt:lpstr>
      <vt:lpstr>Arial</vt:lpstr>
      <vt:lpstr>Calibri</vt:lpstr>
      <vt:lpstr>Century Gothic</vt:lpstr>
      <vt:lpstr>Times New Roman</vt:lpstr>
      <vt:lpstr>Wingdings</vt:lpstr>
      <vt:lpstr>Wingdings 3</vt:lpstr>
      <vt:lpstr>Ion Boardroom</vt:lpstr>
      <vt:lpstr>DATA ANALYTICS BMI PREDICTION USING LINEAR REGRESSION </vt:lpstr>
      <vt:lpstr>BMI Prediction</vt:lpstr>
      <vt:lpstr>WHAT IS LINEAR REGRESSION?</vt:lpstr>
      <vt:lpstr>Types of Linear Regression</vt:lpstr>
      <vt:lpstr>CORRELATION MATRIX</vt:lpstr>
      <vt:lpstr>PowerPoint Presentation</vt:lpstr>
      <vt:lpstr>Installing and Loading Required Packages</vt:lpstr>
      <vt:lpstr>PowerPoint Presentation</vt:lpstr>
      <vt:lpstr>PowerPoint Presentation</vt:lpstr>
      <vt:lpstr>PowerPoint Presentation</vt:lpstr>
      <vt:lpstr>Perform Multiple Linear Regression Analysis On Train Data</vt:lpstr>
      <vt:lpstr>Summary Description</vt:lpstr>
      <vt:lpstr>PowerPoint Presentation</vt:lpstr>
      <vt:lpstr>PowerPoint Presentation</vt:lpstr>
      <vt:lpstr>PowerPoint Presentation</vt:lpstr>
      <vt:lpstr>PowerPoint Presentation</vt:lpstr>
      <vt:lpstr>PowerPoint Presentation</vt:lpstr>
      <vt:lpstr>CONCLUSION</vt:lpstr>
      <vt:lpstr>BIBILOGRAPHY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chandur vaishnavi</dc:creator>
  <cp:lastModifiedBy>BOYAPALLY NAGARAJU</cp:lastModifiedBy>
  <cp:revision>15</cp:revision>
  <dcterms:created xsi:type="dcterms:W3CDTF">2024-01-28T06:14:09Z</dcterms:created>
  <dcterms:modified xsi:type="dcterms:W3CDTF">2024-02-03T05:22:52Z</dcterms:modified>
</cp:coreProperties>
</file>