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94" r:id="rId5"/>
    <p:sldId id="295" r:id="rId6"/>
    <p:sldId id="296" r:id="rId7"/>
    <p:sldId id="281" r:id="rId8"/>
    <p:sldId id="297" r:id="rId9"/>
    <p:sldId id="283" r:id="rId10"/>
    <p:sldId id="298" r:id="rId11"/>
    <p:sldId id="299" r:id="rId12"/>
    <p:sldId id="300" r:id="rId13"/>
    <p:sldId id="301" r:id="rId14"/>
    <p:sldId id="30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C4A7D-A4C7-46C8-9EA7-0A80460D4067}" v="2" dt="2023-03-04T02:35:13.53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0" d="100"/>
          <a:sy n="80" d="100"/>
        </p:scale>
        <p:origin x="58" y="11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Patel" userId="02e65b112e0f5f2b" providerId="LiveId" clId="{72CC4A7D-A4C7-46C8-9EA7-0A80460D4067}"/>
    <pc:docChg chg="undo custSel modSld">
      <pc:chgData name="Surbhi Patel" userId="02e65b112e0f5f2b" providerId="LiveId" clId="{72CC4A7D-A4C7-46C8-9EA7-0A80460D4067}" dt="2023-03-04T02:35:48.973" v="17" actId="26606"/>
      <pc:docMkLst>
        <pc:docMk/>
      </pc:docMkLst>
      <pc:sldChg chg="addSp delSp modSp mod modMedia modClrScheme delAnim chgLayout">
        <pc:chgData name="Surbhi Patel" userId="02e65b112e0f5f2b" providerId="LiveId" clId="{72CC4A7D-A4C7-46C8-9EA7-0A80460D4067}" dt="2023-03-04T02:35:48.973" v="17" actId="26606"/>
        <pc:sldMkLst>
          <pc:docMk/>
          <pc:sldMk cId="2131568492" sldId="278"/>
        </pc:sldMkLst>
        <pc:spChg chg="mod">
          <ac:chgData name="Surbhi Patel" userId="02e65b112e0f5f2b" providerId="LiveId" clId="{72CC4A7D-A4C7-46C8-9EA7-0A80460D4067}" dt="2023-03-04T02:35:48.973" v="17" actId="26606"/>
          <ac:spMkLst>
            <pc:docMk/>
            <pc:sldMk cId="2131568492" sldId="278"/>
            <ac:spMk id="2" creationId="{516860D9-9D47-C0BB-B2B4-4B6F2B36CFCC}"/>
          </ac:spMkLst>
        </pc:spChg>
        <pc:spChg chg="mod">
          <ac:chgData name="Surbhi Patel" userId="02e65b112e0f5f2b" providerId="LiveId" clId="{72CC4A7D-A4C7-46C8-9EA7-0A80460D4067}" dt="2023-03-04T02:35:48.973" v="17" actId="26606"/>
          <ac:spMkLst>
            <pc:docMk/>
            <pc:sldMk cId="2131568492" sldId="278"/>
            <ac:spMk id="3" creationId="{86C1060B-300F-3CE3-E5AA-D8E29791C960}"/>
          </ac:spMkLst>
        </pc:spChg>
        <pc:spChg chg="mod">
          <ac:chgData name="Surbhi Patel" userId="02e65b112e0f5f2b" providerId="LiveId" clId="{72CC4A7D-A4C7-46C8-9EA7-0A80460D4067}" dt="2023-03-04T02:35:48.973" v="17" actId="26606"/>
          <ac:spMkLst>
            <pc:docMk/>
            <pc:sldMk cId="2131568492" sldId="278"/>
            <ac:spMk id="4" creationId="{AE55BF1E-15B1-2FC5-7DEF-8D5BEC67722A}"/>
          </ac:spMkLst>
        </pc:spChg>
        <pc:spChg chg="add del mod">
          <ac:chgData name="Surbhi Patel" userId="02e65b112e0f5f2b" providerId="LiveId" clId="{72CC4A7D-A4C7-46C8-9EA7-0A80460D4067}" dt="2023-03-04T02:35:48.973" v="17" actId="26606"/>
          <ac:spMkLst>
            <pc:docMk/>
            <pc:sldMk cId="2131568492" sldId="278"/>
            <ac:spMk id="10" creationId="{50AC9174-F41B-55E6-1D76-95D0EF8B3A23}"/>
          </ac:spMkLst>
        </pc:spChg>
        <pc:spChg chg="add del mod">
          <ac:chgData name="Surbhi Patel" userId="02e65b112e0f5f2b" providerId="LiveId" clId="{72CC4A7D-A4C7-46C8-9EA7-0A80460D4067}" dt="2023-03-04T02:35:48.973" v="17" actId="26606"/>
          <ac:spMkLst>
            <pc:docMk/>
            <pc:sldMk cId="2131568492" sldId="278"/>
            <ac:spMk id="12" creationId="{9ADBAB5B-187F-5D34-26A2-3BD4EE2763AE}"/>
          </ac:spMkLst>
        </pc:spChg>
        <pc:spChg chg="add del mod">
          <ac:chgData name="Surbhi Patel" userId="02e65b112e0f5f2b" providerId="LiveId" clId="{72CC4A7D-A4C7-46C8-9EA7-0A80460D4067}" dt="2023-03-04T02:35:48.973" v="17" actId="26606"/>
          <ac:spMkLst>
            <pc:docMk/>
            <pc:sldMk cId="2131568492" sldId="278"/>
            <ac:spMk id="14" creationId="{DE120916-D278-E20C-9A52-BE90FB90163B}"/>
          </ac:spMkLst>
        </pc:spChg>
        <pc:spChg chg="add del mod">
          <ac:chgData name="Surbhi Patel" userId="02e65b112e0f5f2b" providerId="LiveId" clId="{72CC4A7D-A4C7-46C8-9EA7-0A80460D4067}" dt="2023-03-04T02:35:48.973" v="17" actId="26606"/>
          <ac:spMkLst>
            <pc:docMk/>
            <pc:sldMk cId="2131568492" sldId="278"/>
            <ac:spMk id="16" creationId="{7126A0DD-D220-D52C-F831-BFA413309AA0}"/>
          </ac:spMkLst>
        </pc:spChg>
        <pc:spChg chg="add del mod">
          <ac:chgData name="Surbhi Patel" userId="02e65b112e0f5f2b" providerId="LiveId" clId="{72CC4A7D-A4C7-46C8-9EA7-0A80460D4067}" dt="2023-03-04T02:35:48.973" v="17" actId="26606"/>
          <ac:spMkLst>
            <pc:docMk/>
            <pc:sldMk cId="2131568492" sldId="278"/>
            <ac:spMk id="18" creationId="{C196FF3C-4BE8-37A2-0078-F84864BBE9E3}"/>
          </ac:spMkLst>
        </pc:spChg>
        <pc:spChg chg="add del mod">
          <ac:chgData name="Surbhi Patel" userId="02e65b112e0f5f2b" providerId="LiveId" clId="{72CC4A7D-A4C7-46C8-9EA7-0A80460D4067}" dt="2023-03-04T02:35:48.973" v="17" actId="26606"/>
          <ac:spMkLst>
            <pc:docMk/>
            <pc:sldMk cId="2131568492" sldId="278"/>
            <ac:spMk id="20" creationId="{000143D2-CB36-5967-3A09-34CA82A3D38D}"/>
          </ac:spMkLst>
        </pc:spChg>
        <pc:spChg chg="add del mod">
          <ac:chgData name="Surbhi Patel" userId="02e65b112e0f5f2b" providerId="LiveId" clId="{72CC4A7D-A4C7-46C8-9EA7-0A80460D4067}" dt="2023-03-04T02:35:48.973" v="17" actId="26606"/>
          <ac:spMkLst>
            <pc:docMk/>
            <pc:sldMk cId="2131568492" sldId="278"/>
            <ac:spMk id="22" creationId="{F901023E-F6F9-7906-9800-D8D0F582CF87}"/>
          </ac:spMkLst>
        </pc:spChg>
        <pc:spChg chg="add del mod">
          <ac:chgData name="Surbhi Patel" userId="02e65b112e0f5f2b" providerId="LiveId" clId="{72CC4A7D-A4C7-46C8-9EA7-0A80460D4067}" dt="2023-03-04T02:35:48.973" v="17" actId="26606"/>
          <ac:spMkLst>
            <pc:docMk/>
            <pc:sldMk cId="2131568492" sldId="278"/>
            <ac:spMk id="24" creationId="{4043DF07-B23D-4154-9C06-D6B75FAC560C}"/>
          </ac:spMkLst>
        </pc:spChg>
        <pc:spChg chg="add del mod">
          <ac:chgData name="Surbhi Patel" userId="02e65b112e0f5f2b" providerId="LiveId" clId="{72CC4A7D-A4C7-46C8-9EA7-0A80460D4067}" dt="2023-03-04T02:35:48.973" v="17" actId="26606"/>
          <ac:spMkLst>
            <pc:docMk/>
            <pc:sldMk cId="2131568492" sldId="278"/>
            <ac:spMk id="26" creationId="{89369F32-1D36-E0A5-C4C7-82281AC59074}"/>
          </ac:spMkLst>
        </pc:spChg>
        <pc:spChg chg="add del mod">
          <ac:chgData name="Surbhi Patel" userId="02e65b112e0f5f2b" providerId="LiveId" clId="{72CC4A7D-A4C7-46C8-9EA7-0A80460D4067}" dt="2023-03-04T02:35:48.973" v="17" actId="26606"/>
          <ac:spMkLst>
            <pc:docMk/>
            <pc:sldMk cId="2131568492" sldId="278"/>
            <ac:spMk id="28" creationId="{65A91237-8A43-80CE-6485-8590CA8714C8}"/>
          </ac:spMkLst>
        </pc:spChg>
        <pc:spChg chg="add del mod">
          <ac:chgData name="Surbhi Patel" userId="02e65b112e0f5f2b" providerId="LiveId" clId="{72CC4A7D-A4C7-46C8-9EA7-0A80460D4067}" dt="2023-03-04T02:35:48.973" v="17" actId="26606"/>
          <ac:spMkLst>
            <pc:docMk/>
            <pc:sldMk cId="2131568492" sldId="278"/>
            <ac:spMk id="30" creationId="{DA1347AC-CFF9-FD9E-9CEB-1B53CEF348C5}"/>
          </ac:spMkLst>
        </pc:spChg>
        <pc:picChg chg="add del mod">
          <ac:chgData name="Surbhi Patel" userId="02e65b112e0f5f2b" providerId="LiveId" clId="{72CC4A7D-A4C7-46C8-9EA7-0A80460D4067}" dt="2023-03-04T02:35:48.973" v="17" actId="26606"/>
          <ac:picMkLst>
            <pc:docMk/>
            <pc:sldMk cId="2131568492" sldId="278"/>
            <ac:picMk id="6" creationId="{C5E7BDBC-F010-ADDF-DD11-7EFE3223EA0C}"/>
          </ac:picMkLst>
        </pc:picChg>
      </pc:sldChg>
      <pc:sldChg chg="addSp delSp modSp mod modClrScheme chgLayout">
        <pc:chgData name="Surbhi Patel" userId="02e65b112e0f5f2b" providerId="LiveId" clId="{72CC4A7D-A4C7-46C8-9EA7-0A80460D4067}" dt="2023-03-04T02:35:13.534" v="13" actId="931"/>
        <pc:sldMkLst>
          <pc:docMk/>
          <pc:sldMk cId="1003962426" sldId="293"/>
        </pc:sldMkLst>
        <pc:spChg chg="mod">
          <ac:chgData name="Surbhi Patel" userId="02e65b112e0f5f2b" providerId="LiveId" clId="{72CC4A7D-A4C7-46C8-9EA7-0A80460D4067}" dt="2023-03-04T02:35:13.124" v="11" actId="26606"/>
          <ac:spMkLst>
            <pc:docMk/>
            <pc:sldMk cId="1003962426" sldId="293"/>
            <ac:spMk id="2" creationId="{800AB426-5B7C-607E-D413-5D2C9495CC0A}"/>
          </ac:spMkLst>
        </pc:spChg>
        <pc:spChg chg="add del mod">
          <ac:chgData name="Surbhi Patel" userId="02e65b112e0f5f2b" providerId="LiveId" clId="{72CC4A7D-A4C7-46C8-9EA7-0A80460D4067}" dt="2023-03-04T02:34:56.231" v="7" actId="26606"/>
          <ac:spMkLst>
            <pc:docMk/>
            <pc:sldMk cId="1003962426" sldId="293"/>
            <ac:spMk id="9" creationId="{AE97BEB5-3B94-D7CB-FC3A-78977862D2DC}"/>
          </ac:spMkLst>
        </pc:spChg>
        <pc:spChg chg="add del mod">
          <ac:chgData name="Surbhi Patel" userId="02e65b112e0f5f2b" providerId="LiveId" clId="{72CC4A7D-A4C7-46C8-9EA7-0A80460D4067}" dt="2023-03-04T02:34:56.231" v="7" actId="26606"/>
          <ac:spMkLst>
            <pc:docMk/>
            <pc:sldMk cId="1003962426" sldId="293"/>
            <ac:spMk id="11" creationId="{66B0E538-EBC7-7AA3-40F5-7F4009247C3E}"/>
          </ac:spMkLst>
        </pc:spChg>
        <pc:spChg chg="add del mod">
          <ac:chgData name="Surbhi Patel" userId="02e65b112e0f5f2b" providerId="LiveId" clId="{72CC4A7D-A4C7-46C8-9EA7-0A80460D4067}" dt="2023-03-04T02:34:56.231" v="7" actId="26606"/>
          <ac:spMkLst>
            <pc:docMk/>
            <pc:sldMk cId="1003962426" sldId="293"/>
            <ac:spMk id="13" creationId="{EA6FD823-F9EC-8B45-92CB-A0A63CBCB4DC}"/>
          </ac:spMkLst>
        </pc:spChg>
        <pc:spChg chg="add del mod">
          <ac:chgData name="Surbhi Patel" userId="02e65b112e0f5f2b" providerId="LiveId" clId="{72CC4A7D-A4C7-46C8-9EA7-0A80460D4067}" dt="2023-03-04T02:35:03.621" v="9" actId="26606"/>
          <ac:spMkLst>
            <pc:docMk/>
            <pc:sldMk cId="1003962426" sldId="293"/>
            <ac:spMk id="15" creationId="{2421081D-C1E8-8219-4764-21A2AE633534}"/>
          </ac:spMkLst>
        </pc:spChg>
        <pc:spChg chg="add del mod">
          <ac:chgData name="Surbhi Patel" userId="02e65b112e0f5f2b" providerId="LiveId" clId="{72CC4A7D-A4C7-46C8-9EA7-0A80460D4067}" dt="2023-03-04T02:35:03.621" v="9" actId="26606"/>
          <ac:spMkLst>
            <pc:docMk/>
            <pc:sldMk cId="1003962426" sldId="293"/>
            <ac:spMk id="16" creationId="{AC15E9EB-911B-A588-2757-78A7C3BB2428}"/>
          </ac:spMkLst>
        </pc:spChg>
        <pc:spChg chg="add del mod">
          <ac:chgData name="Surbhi Patel" userId="02e65b112e0f5f2b" providerId="LiveId" clId="{72CC4A7D-A4C7-46C8-9EA7-0A80460D4067}" dt="2023-03-04T02:35:13.124" v="11" actId="26606"/>
          <ac:spMkLst>
            <pc:docMk/>
            <pc:sldMk cId="1003962426" sldId="293"/>
            <ac:spMk id="18" creationId="{5539F99A-566A-C529-1392-B042EA2C2F6F}"/>
          </ac:spMkLst>
        </pc:spChg>
        <pc:spChg chg="add del mod">
          <ac:chgData name="Surbhi Patel" userId="02e65b112e0f5f2b" providerId="LiveId" clId="{72CC4A7D-A4C7-46C8-9EA7-0A80460D4067}" dt="2023-03-04T02:35:13.124" v="11" actId="26606"/>
          <ac:spMkLst>
            <pc:docMk/>
            <pc:sldMk cId="1003962426" sldId="293"/>
            <ac:spMk id="19" creationId="{40192988-3BD3-6621-4CD5-2C33A6751FEE}"/>
          </ac:spMkLst>
        </pc:spChg>
        <pc:picChg chg="add del mod">
          <ac:chgData name="Surbhi Patel" userId="02e65b112e0f5f2b" providerId="LiveId" clId="{72CC4A7D-A4C7-46C8-9EA7-0A80460D4067}" dt="2023-03-04T02:35:13.534" v="13" actId="931"/>
          <ac:picMkLst>
            <pc:docMk/>
            <pc:sldMk cId="1003962426" sldId="293"/>
            <ac:picMk id="4" creationId="{2E995142-6400-3941-61B8-0E1816927CE6}"/>
          </ac:picMkLst>
        </pc:picChg>
      </pc:sldChg>
      <pc:sldChg chg="modSp mod">
        <pc:chgData name="Surbhi Patel" userId="02e65b112e0f5f2b" providerId="LiveId" clId="{72CC4A7D-A4C7-46C8-9EA7-0A80460D4067}" dt="2023-03-04T02:28:19.239" v="2" actId="20577"/>
        <pc:sldMkLst>
          <pc:docMk/>
          <pc:sldMk cId="3016609921" sldId="302"/>
        </pc:sldMkLst>
        <pc:spChg chg="mod">
          <ac:chgData name="Surbhi Patel" userId="02e65b112e0f5f2b" providerId="LiveId" clId="{72CC4A7D-A4C7-46C8-9EA7-0A80460D4067}" dt="2023-03-04T02:28:19.239" v="2" actId="20577"/>
          <ac:spMkLst>
            <pc:docMk/>
            <pc:sldMk cId="3016609921" sldId="302"/>
            <ac:spMk id="3" creationId="{20543B87-E46F-21DA-9EDA-6A768C55FB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atadashboard.fda.gov/ora/cd/recalls.ht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Recall System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a:p>
          <a:p>
            <a:endParaRPr lang="en-US" dirty="0"/>
          </a:p>
        </p:txBody>
      </p:sp>
      <p:sp>
        <p:nvSpPr>
          <p:cNvPr id="4" name="TextBox 3">
            <a:extLst>
              <a:ext uri="{FF2B5EF4-FFF2-40B4-BE49-F238E27FC236}">
                <a16:creationId xmlns:a16="http://schemas.microsoft.com/office/drawing/2014/main" id="{AE55BF1E-15B1-2FC5-7DEF-8D5BEC67722A}"/>
              </a:ext>
            </a:extLst>
          </p:cNvPr>
          <p:cNvSpPr txBox="1"/>
          <p:nvPr/>
        </p:nvSpPr>
        <p:spPr>
          <a:xfrm>
            <a:off x="5323840" y="3503236"/>
            <a:ext cx="1747520" cy="1477328"/>
          </a:xfrm>
          <a:prstGeom prst="rect">
            <a:avLst/>
          </a:prstGeom>
          <a:noFill/>
        </p:spPr>
        <p:txBody>
          <a:bodyPr wrap="square" rtlCol="0">
            <a:spAutoFit/>
          </a:bodyPr>
          <a:lstStyle/>
          <a:p>
            <a:r>
              <a:rPr lang="en-CA" b="1">
                <a:solidFill>
                  <a:srgbClr val="202C8F"/>
                </a:solidFill>
              </a:rPr>
              <a:t>Group No.: 05</a:t>
            </a:r>
          </a:p>
          <a:p>
            <a:r>
              <a:rPr lang="en-CA">
                <a:solidFill>
                  <a:srgbClr val="202C8F"/>
                </a:solidFill>
              </a:rPr>
              <a:t>Surbhi Patel</a:t>
            </a:r>
          </a:p>
          <a:p>
            <a:r>
              <a:rPr lang="en-CA">
                <a:solidFill>
                  <a:srgbClr val="202C8F"/>
                </a:solidFill>
              </a:rPr>
              <a:t>Richa Patel</a:t>
            </a:r>
          </a:p>
          <a:p>
            <a:r>
              <a:rPr lang="en-CA">
                <a:solidFill>
                  <a:srgbClr val="202C8F"/>
                </a:solidFill>
              </a:rPr>
              <a:t>Dharmik Patel</a:t>
            </a:r>
          </a:p>
          <a:p>
            <a:r>
              <a:rPr lang="en-CA">
                <a:solidFill>
                  <a:srgbClr val="202C8F"/>
                </a:solidFill>
              </a:rPr>
              <a:t>Raj Bhalodwala</a:t>
            </a:r>
            <a:endParaRPr lang="en-CA" dirty="0">
              <a:solidFill>
                <a:srgbClr val="202C8F"/>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10;&#10;Description automatically generated">
            <a:extLst>
              <a:ext uri="{FF2B5EF4-FFF2-40B4-BE49-F238E27FC236}">
                <a16:creationId xmlns:a16="http://schemas.microsoft.com/office/drawing/2014/main" id="{DA96D995-0FF3-028C-EE5C-A012615CC45D}"/>
              </a:ext>
            </a:extLst>
          </p:cNvPr>
          <p:cNvPicPr>
            <a:picLocks noGrp="1" noChangeAspect="1"/>
          </p:cNvPicPr>
          <p:nvPr>
            <p:ph sz="half" idx="1"/>
          </p:nvPr>
        </p:nvPicPr>
        <p:blipFill>
          <a:blip r:embed="rId2"/>
          <a:stretch>
            <a:fillRect/>
          </a:stretch>
        </p:blipFill>
        <p:spPr>
          <a:xfrm>
            <a:off x="1446524" y="731520"/>
            <a:ext cx="9298952" cy="5621232"/>
          </a:xfrm>
        </p:spPr>
      </p:pic>
      <p:sp>
        <p:nvSpPr>
          <p:cNvPr id="5" name="Slide Number Placeholder 4">
            <a:extLst>
              <a:ext uri="{FF2B5EF4-FFF2-40B4-BE49-F238E27FC236}">
                <a16:creationId xmlns:a16="http://schemas.microsoft.com/office/drawing/2014/main" id="{3B9B3A94-1F80-753F-BFF0-4A749F11E22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44490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10;&#10;Description automatically generated">
            <a:extLst>
              <a:ext uri="{FF2B5EF4-FFF2-40B4-BE49-F238E27FC236}">
                <a16:creationId xmlns:a16="http://schemas.microsoft.com/office/drawing/2014/main" id="{901FA4AC-BD23-751F-ADA9-53A15F72E1BE}"/>
              </a:ext>
            </a:extLst>
          </p:cNvPr>
          <p:cNvPicPr>
            <a:picLocks noGrp="1" noChangeAspect="1"/>
          </p:cNvPicPr>
          <p:nvPr>
            <p:ph sz="half" idx="1"/>
          </p:nvPr>
        </p:nvPicPr>
        <p:blipFill>
          <a:blip r:embed="rId2"/>
          <a:stretch>
            <a:fillRect/>
          </a:stretch>
        </p:blipFill>
        <p:spPr>
          <a:xfrm>
            <a:off x="1446054" y="823456"/>
            <a:ext cx="9299892" cy="5523210"/>
          </a:xfrm>
        </p:spPr>
      </p:pic>
      <p:sp>
        <p:nvSpPr>
          <p:cNvPr id="5" name="Slide Number Placeholder 4">
            <a:extLst>
              <a:ext uri="{FF2B5EF4-FFF2-40B4-BE49-F238E27FC236}">
                <a16:creationId xmlns:a16="http://schemas.microsoft.com/office/drawing/2014/main" id="{A6FA7B04-51C4-AE72-B164-1999E2336551}"/>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8798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treemap chart&#10;&#10;Description automatically generated">
            <a:extLst>
              <a:ext uri="{FF2B5EF4-FFF2-40B4-BE49-F238E27FC236}">
                <a16:creationId xmlns:a16="http://schemas.microsoft.com/office/drawing/2014/main" id="{85F1271C-AD2E-3817-E120-1A30902E0E6B}"/>
              </a:ext>
            </a:extLst>
          </p:cNvPr>
          <p:cNvPicPr>
            <a:picLocks noGrp="1" noChangeAspect="1"/>
          </p:cNvPicPr>
          <p:nvPr>
            <p:ph sz="half" idx="1"/>
          </p:nvPr>
        </p:nvPicPr>
        <p:blipFill>
          <a:blip r:embed="rId2"/>
          <a:stretch>
            <a:fillRect/>
          </a:stretch>
        </p:blipFill>
        <p:spPr>
          <a:xfrm>
            <a:off x="2092961" y="288300"/>
            <a:ext cx="7851414" cy="6706226"/>
          </a:xfrm>
        </p:spPr>
      </p:pic>
      <p:sp>
        <p:nvSpPr>
          <p:cNvPr id="5" name="Slide Number Placeholder 4">
            <a:extLst>
              <a:ext uri="{FF2B5EF4-FFF2-40B4-BE49-F238E27FC236}">
                <a16:creationId xmlns:a16="http://schemas.microsoft.com/office/drawing/2014/main" id="{935F6A7B-7118-6A8B-E131-25116C54B4A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28718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7B13-0BE0-716E-8E33-4402DC97A6D3}"/>
              </a:ext>
            </a:extLst>
          </p:cNvPr>
          <p:cNvSpPr>
            <a:spLocks noGrp="1"/>
          </p:cNvSpPr>
          <p:nvPr>
            <p:ph type="title"/>
          </p:nvPr>
        </p:nvSpPr>
        <p:spPr>
          <a:xfrm>
            <a:off x="3889248" y="594360"/>
            <a:ext cx="6766560" cy="768096"/>
          </a:xfrm>
        </p:spPr>
        <p:txBody>
          <a:bodyPr/>
          <a:lstStyle/>
          <a:p>
            <a:r>
              <a:rPr lang="en-CA" dirty="0"/>
              <a:t>Summary of current findings</a:t>
            </a:r>
          </a:p>
        </p:txBody>
      </p:sp>
      <p:sp>
        <p:nvSpPr>
          <p:cNvPr id="3" name="Content Placeholder 2">
            <a:extLst>
              <a:ext uri="{FF2B5EF4-FFF2-40B4-BE49-F238E27FC236}">
                <a16:creationId xmlns:a16="http://schemas.microsoft.com/office/drawing/2014/main" id="{478F8EC8-E8C6-DFD7-D6EF-43949F590F7B}"/>
              </a:ext>
            </a:extLst>
          </p:cNvPr>
          <p:cNvSpPr>
            <a:spLocks noGrp="1"/>
          </p:cNvSpPr>
          <p:nvPr>
            <p:ph idx="1"/>
          </p:nvPr>
        </p:nvSpPr>
        <p:spPr>
          <a:xfrm>
            <a:off x="4178808" y="2562352"/>
            <a:ext cx="6766560" cy="2700528"/>
          </a:xfrm>
        </p:spPr>
        <p:txBody>
          <a:bodyPr/>
          <a:lstStyle/>
          <a:p>
            <a:pPr marL="342900" indent="-342900">
              <a:buFont typeface="Arial" panose="020B0604020202020204" pitchFamily="34" charset="0"/>
              <a:buChar char="•"/>
            </a:pPr>
            <a:r>
              <a:rPr lang="en-CA" sz="2000" dirty="0"/>
              <a:t>From the Graph we can conclude that we have more data regarding Devices, Food/Cosmetics and Drugs. </a:t>
            </a:r>
          </a:p>
          <a:p>
            <a:pPr marL="342900" indent="-342900">
              <a:buFont typeface="Arial" panose="020B0604020202020204" pitchFamily="34" charset="0"/>
              <a:buChar char="•"/>
            </a:pPr>
            <a:r>
              <a:rPr lang="en-CA" sz="2000" dirty="0"/>
              <a:t>According to Product Classification we can say that we have intermediate risk to recall all Product Types, As more and less risker product types are seen in the minor products.  </a:t>
            </a:r>
          </a:p>
          <a:p>
            <a:pPr marL="342900" indent="-342900">
              <a:buFont typeface="Arial" panose="020B0604020202020204" pitchFamily="34" charset="0"/>
              <a:buChar char="•"/>
            </a:pPr>
            <a:r>
              <a:rPr lang="en-CA" sz="2000" dirty="0"/>
              <a:t>As we can see from the status column, most of the products are Terminated. Only some products have On-going and Complete status. </a:t>
            </a:r>
          </a:p>
          <a:p>
            <a:pPr marL="342900" indent="-342900">
              <a:buFont typeface="Arial" panose="020B0604020202020204" pitchFamily="34" charset="0"/>
              <a:buChar char="•"/>
            </a:pPr>
            <a:r>
              <a:rPr lang="en-CA" sz="2000" dirty="0"/>
              <a:t>As we can see from the </a:t>
            </a:r>
            <a:r>
              <a:rPr lang="en-CA" sz="2000" dirty="0" err="1"/>
              <a:t>HeatMap</a:t>
            </a:r>
            <a:r>
              <a:rPr lang="en-CA" sz="2000" dirty="0"/>
              <a:t> there is not too much co-relation between attributes. </a:t>
            </a:r>
          </a:p>
        </p:txBody>
      </p:sp>
      <p:sp>
        <p:nvSpPr>
          <p:cNvPr id="5" name="Slide Number Placeholder 4">
            <a:extLst>
              <a:ext uri="{FF2B5EF4-FFF2-40B4-BE49-F238E27FC236}">
                <a16:creationId xmlns:a16="http://schemas.microsoft.com/office/drawing/2014/main" id="{582CC8C3-AA58-D20F-0A48-1D638888912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414732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FADA-C617-CD15-C89A-8DBFDC96778D}"/>
              </a:ext>
            </a:extLst>
          </p:cNvPr>
          <p:cNvSpPr>
            <a:spLocks noGrp="1"/>
          </p:cNvSpPr>
          <p:nvPr>
            <p:ph type="title"/>
          </p:nvPr>
        </p:nvSpPr>
        <p:spPr>
          <a:xfrm>
            <a:off x="4407408" y="731520"/>
            <a:ext cx="6766560" cy="768096"/>
          </a:xfrm>
        </p:spPr>
        <p:txBody>
          <a:bodyPr/>
          <a:lstStyle/>
          <a:p>
            <a:r>
              <a:rPr lang="en-CA" dirty="0"/>
              <a:t>Next steps</a:t>
            </a:r>
          </a:p>
        </p:txBody>
      </p:sp>
      <p:sp>
        <p:nvSpPr>
          <p:cNvPr id="3" name="Content Placeholder 2">
            <a:extLst>
              <a:ext uri="{FF2B5EF4-FFF2-40B4-BE49-F238E27FC236}">
                <a16:creationId xmlns:a16="http://schemas.microsoft.com/office/drawing/2014/main" id="{20543B87-E46F-21DA-9EDA-6A768C55FB47}"/>
              </a:ext>
            </a:extLst>
          </p:cNvPr>
          <p:cNvSpPr>
            <a:spLocks noGrp="1"/>
          </p:cNvSpPr>
          <p:nvPr>
            <p:ph idx="1"/>
          </p:nvPr>
        </p:nvSpPr>
        <p:spPr>
          <a:xfrm>
            <a:off x="4072128" y="1962912"/>
            <a:ext cx="6766560" cy="3432048"/>
          </a:xfrm>
        </p:spPr>
        <p:txBody>
          <a:bodyPr/>
          <a:lstStyle/>
          <a:p>
            <a:pPr marL="342900" indent="-342900">
              <a:buAutoNum type="arabicPeriod"/>
            </a:pPr>
            <a:r>
              <a:rPr lang="en-CA" sz="2000" dirty="0"/>
              <a:t>We Will use Tableau to find insights from the data. Some of them are listed below. </a:t>
            </a:r>
          </a:p>
          <a:p>
            <a:pPr marL="342900" indent="-342900">
              <a:buAutoNum type="arabicPeriod"/>
            </a:pPr>
            <a:r>
              <a:rPr lang="en-US" sz="2000" dirty="0"/>
              <a:t>We will use Tokenization for reason column and tried to convert it into numerical. Also we have decided to do sentiment analysis. For that, we will use RNN and now we will take status column as a target variable and will try to create a different model and will find which model gives a best result.</a:t>
            </a:r>
            <a:endParaRPr lang="en-CA" sz="2000" dirty="0"/>
          </a:p>
        </p:txBody>
      </p:sp>
      <p:sp>
        <p:nvSpPr>
          <p:cNvPr id="5" name="Slide Number Placeholder 4">
            <a:extLst>
              <a:ext uri="{FF2B5EF4-FFF2-40B4-BE49-F238E27FC236}">
                <a16:creationId xmlns:a16="http://schemas.microsoft.com/office/drawing/2014/main" id="{E24D72AD-1596-09CF-6C6D-3ECCCA0E8EF7}"/>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01660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About the Dataset</a:t>
            </a:r>
          </a:p>
          <a:p>
            <a:r>
              <a:rPr lang="en-US" dirty="0"/>
              <a:t>​Business Objectives</a:t>
            </a:r>
          </a:p>
          <a:p>
            <a:r>
              <a:rPr lang="en-US" dirty="0"/>
              <a:t>Methodology</a:t>
            </a:r>
          </a:p>
          <a:p>
            <a:r>
              <a:rPr lang="en-US" dirty="0"/>
              <a:t>Evaluation </a:t>
            </a:r>
          </a:p>
          <a:p>
            <a:r>
              <a:rPr lang="en-US" dirty="0"/>
              <a:t>References​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70528" y="45720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70528" y="1872488"/>
            <a:ext cx="7235952" cy="4132072"/>
          </a:xfrm>
        </p:spPr>
        <p:txBody>
          <a:bodyPr/>
          <a:lstStyle/>
          <a:p>
            <a:pPr algn="just"/>
            <a:r>
              <a:rPr lang="en-US" sz="2000" b="0" i="0" dirty="0">
                <a:solidFill>
                  <a:srgbClr val="202C8F"/>
                </a:solidFill>
                <a:effectLst/>
              </a:rPr>
              <a:t>A product recall is referred to as a request to return, exchange, or replace a product if a manufacturer or consumer protection organization finds flaws that might impair performance, endanger customers, or result in legal problems for the manufacturers. Products that are dangerous or have manufacturing flaws are frequently put on store shelves and sold to customers.</a:t>
            </a:r>
          </a:p>
          <a:p>
            <a:pPr algn="just"/>
            <a:endParaRPr lang="en-US" sz="2000" b="0" i="0" dirty="0">
              <a:solidFill>
                <a:srgbClr val="202C8F"/>
              </a:solidFill>
              <a:effectLst/>
            </a:endParaRPr>
          </a:p>
          <a:p>
            <a:pPr algn="just"/>
            <a:r>
              <a:rPr lang="en-US" sz="2000" b="0" i="0" dirty="0">
                <a:solidFill>
                  <a:srgbClr val="202C8F"/>
                </a:solidFill>
                <a:effectLst/>
              </a:rPr>
              <a:t>We created a clear Analytical Problem of our project, which is ‘To identify and analyze the reasons for product recalls in the food, medical devices, and other consumer goods industries and evaluate the effectiveness of the recall processes in ensuring public safety.</a:t>
            </a:r>
            <a:endParaRPr lang="en-US" sz="2000" dirty="0">
              <a:solidFill>
                <a:srgbClr val="202C8F"/>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912-3B74-0570-3DB5-E4584DF8804C}"/>
              </a:ext>
            </a:extLst>
          </p:cNvPr>
          <p:cNvSpPr>
            <a:spLocks noGrp="1"/>
          </p:cNvSpPr>
          <p:nvPr>
            <p:ph type="title"/>
          </p:nvPr>
        </p:nvSpPr>
        <p:spPr>
          <a:xfrm>
            <a:off x="76200" y="647498"/>
            <a:ext cx="6766560" cy="768096"/>
          </a:xfrm>
        </p:spPr>
        <p:txBody>
          <a:bodyPr/>
          <a:lstStyle/>
          <a:p>
            <a:r>
              <a:rPr lang="en-CA" dirty="0"/>
              <a:t>About </a:t>
            </a:r>
            <a:br>
              <a:rPr lang="en-CA" dirty="0"/>
            </a:br>
            <a:r>
              <a:rPr lang="en-CA" dirty="0"/>
              <a:t>the </a:t>
            </a:r>
            <a:br>
              <a:rPr lang="en-CA" dirty="0"/>
            </a:br>
            <a:r>
              <a:rPr lang="en-CA" dirty="0"/>
              <a:t>dataset</a:t>
            </a:r>
          </a:p>
        </p:txBody>
      </p:sp>
      <p:sp>
        <p:nvSpPr>
          <p:cNvPr id="3" name="Content Placeholder 2">
            <a:extLst>
              <a:ext uri="{FF2B5EF4-FFF2-40B4-BE49-F238E27FC236}">
                <a16:creationId xmlns:a16="http://schemas.microsoft.com/office/drawing/2014/main" id="{EFF6EAE0-12E5-4FAC-75D5-427CF277D2F4}"/>
              </a:ext>
            </a:extLst>
          </p:cNvPr>
          <p:cNvSpPr>
            <a:spLocks noGrp="1"/>
          </p:cNvSpPr>
          <p:nvPr>
            <p:ph idx="1"/>
          </p:nvPr>
        </p:nvSpPr>
        <p:spPr>
          <a:xfrm>
            <a:off x="3860800" y="731520"/>
            <a:ext cx="7518400" cy="5557520"/>
          </a:xfrm>
        </p:spPr>
        <p:txBody>
          <a:bodyPr/>
          <a:lstStyle/>
          <a:p>
            <a:pPr algn="just"/>
            <a:r>
              <a:rPr lang="en-US" sz="2000" b="0" i="0" dirty="0">
                <a:solidFill>
                  <a:srgbClr val="202C8F"/>
                </a:solidFill>
                <a:effectLst/>
              </a:rPr>
              <a:t>This dataset is for recall-system prediction from the U.S. Food and drug administration website. This is the latest data which has an information about different product type such as Biologics, Devices, Drugs, Food/Cosmetics, Tobacco, Veterinary and their status with the reason of why they are recalled from the specific state.</a:t>
            </a:r>
            <a:endParaRPr lang="en-CA" sz="2000" dirty="0">
              <a:solidFill>
                <a:srgbClr val="202C8F"/>
              </a:solidFill>
            </a:endParaRPr>
          </a:p>
          <a:p>
            <a:pPr algn="just">
              <a:buFont typeface="Arial" panose="020B0604020202020204" pitchFamily="34" charset="0"/>
              <a:buChar char="•"/>
            </a:pPr>
            <a:endParaRPr lang="en-US" sz="2000" b="0" i="0" dirty="0">
              <a:solidFill>
                <a:srgbClr val="202C8F"/>
              </a:solidFill>
              <a:effectLst/>
            </a:endParaRPr>
          </a:p>
          <a:p>
            <a:pPr algn="just">
              <a:buFont typeface="Arial" panose="020B0604020202020204" pitchFamily="34" charset="0"/>
              <a:buChar char="•"/>
            </a:pPr>
            <a:r>
              <a:rPr lang="en-US" sz="2000" b="0" i="0" dirty="0">
                <a:solidFill>
                  <a:srgbClr val="202C8F"/>
                </a:solidFill>
                <a:effectLst/>
              </a:rPr>
              <a:t>Data Quality:</a:t>
            </a:r>
          </a:p>
          <a:p>
            <a:pPr algn="just"/>
            <a:r>
              <a:rPr lang="en-US" sz="2000" b="0" i="0" dirty="0">
                <a:solidFill>
                  <a:srgbClr val="202C8F"/>
                </a:solidFill>
                <a:effectLst/>
              </a:rPr>
              <a:t>Data itself </a:t>
            </a:r>
            <a:r>
              <a:rPr lang="en-US" sz="2000" dirty="0">
                <a:solidFill>
                  <a:srgbClr val="202C8F"/>
                </a:solidFill>
              </a:rPr>
              <a:t>is </a:t>
            </a:r>
            <a:r>
              <a:rPr lang="en-US" sz="2000" b="0" i="0" dirty="0">
                <a:solidFill>
                  <a:srgbClr val="202C8F"/>
                </a:solidFill>
                <a:effectLst/>
              </a:rPr>
              <a:t>clear as it does not have any missing values and we can easily see from the heat map that there are not too many co-relation between the attributes.</a:t>
            </a:r>
          </a:p>
          <a:p>
            <a:pPr algn="just"/>
            <a:endParaRPr lang="en-US" sz="2000" b="0" i="0" dirty="0">
              <a:solidFill>
                <a:srgbClr val="202C8F"/>
              </a:solidFill>
              <a:effectLst/>
            </a:endParaRPr>
          </a:p>
          <a:p>
            <a:pPr algn="just">
              <a:buFont typeface="Arial" panose="020B0604020202020204" pitchFamily="34" charset="0"/>
              <a:buChar char="•"/>
            </a:pPr>
            <a:r>
              <a:rPr lang="en-US" sz="2000" b="0" i="0" dirty="0">
                <a:solidFill>
                  <a:srgbClr val="202C8F"/>
                </a:solidFill>
                <a:effectLst/>
              </a:rPr>
              <a:t>Data Fitness:</a:t>
            </a:r>
          </a:p>
          <a:p>
            <a:pPr algn="just"/>
            <a:r>
              <a:rPr lang="en-US" sz="2000" b="0" i="0" dirty="0">
                <a:solidFill>
                  <a:srgbClr val="202C8F"/>
                </a:solidFill>
                <a:effectLst/>
              </a:rPr>
              <a:t>The FDA is responsible for caring the community health by ensuring the safety, efficacy, and safety of human and veterinary drugs, biological products, and medical devices. The dataset provides information on product recalls initiated by companies and manufacturers that are regulated by the FDA.</a:t>
            </a:r>
            <a:endParaRPr lang="en-CA" sz="2000" dirty="0">
              <a:solidFill>
                <a:srgbClr val="202C8F"/>
              </a:solidFill>
            </a:endParaRPr>
          </a:p>
        </p:txBody>
      </p:sp>
      <p:sp>
        <p:nvSpPr>
          <p:cNvPr id="5" name="Slide Number Placeholder 4">
            <a:extLst>
              <a:ext uri="{FF2B5EF4-FFF2-40B4-BE49-F238E27FC236}">
                <a16:creationId xmlns:a16="http://schemas.microsoft.com/office/drawing/2014/main" id="{F89593BB-D33E-22A0-84A2-40C7D4CCC71E}"/>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7" name="TextBox 6">
            <a:extLst>
              <a:ext uri="{FF2B5EF4-FFF2-40B4-BE49-F238E27FC236}">
                <a16:creationId xmlns:a16="http://schemas.microsoft.com/office/drawing/2014/main" id="{DD49A3A4-5D78-8C70-EECB-4CCF777DDC56}"/>
              </a:ext>
            </a:extLst>
          </p:cNvPr>
          <p:cNvSpPr txBox="1"/>
          <p:nvPr/>
        </p:nvSpPr>
        <p:spPr>
          <a:xfrm>
            <a:off x="172720" y="3429000"/>
            <a:ext cx="2915920" cy="1323439"/>
          </a:xfrm>
          <a:prstGeom prst="rect">
            <a:avLst/>
          </a:prstGeom>
          <a:noFill/>
        </p:spPr>
        <p:txBody>
          <a:bodyPr wrap="square" rtlCol="0">
            <a:spAutoFit/>
          </a:bodyPr>
          <a:lstStyle/>
          <a:p>
            <a:r>
              <a:rPr lang="en-US" sz="2000" dirty="0"/>
              <a:t>Link of Dataset: </a:t>
            </a:r>
          </a:p>
          <a:p>
            <a:endParaRPr lang="en-US" sz="2000" dirty="0"/>
          </a:p>
          <a:p>
            <a:r>
              <a:rPr lang="en-CA" sz="2000" b="0" i="0" u="none" strike="noStrike" dirty="0">
                <a:effectLst/>
                <a:hlinkClick r:id="rId2"/>
              </a:rPr>
              <a:t>https://datadashboard.fda.gov/ora/cd/recalls.htm</a:t>
            </a:r>
            <a:endParaRPr lang="en-CA" sz="2000" b="0" i="0" dirty="0">
              <a:effectLst/>
            </a:endParaRPr>
          </a:p>
        </p:txBody>
      </p:sp>
    </p:spTree>
    <p:extLst>
      <p:ext uri="{BB962C8B-B14F-4D97-AF65-F5344CB8AC3E}">
        <p14:creationId xmlns:p14="http://schemas.microsoft.com/office/powerpoint/2010/main" val="99467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45AB-1EAF-0AE7-4292-C97F53120C38}"/>
              </a:ext>
            </a:extLst>
          </p:cNvPr>
          <p:cNvSpPr>
            <a:spLocks noGrp="1"/>
          </p:cNvSpPr>
          <p:nvPr>
            <p:ph type="title"/>
          </p:nvPr>
        </p:nvSpPr>
        <p:spPr>
          <a:xfrm>
            <a:off x="3767328" y="457200"/>
            <a:ext cx="6766560" cy="768096"/>
          </a:xfrm>
        </p:spPr>
        <p:txBody>
          <a:bodyPr/>
          <a:lstStyle/>
          <a:p>
            <a:r>
              <a:rPr lang="en-CA" dirty="0"/>
              <a:t>Ethical Assessment</a:t>
            </a:r>
          </a:p>
        </p:txBody>
      </p:sp>
      <p:pic>
        <p:nvPicPr>
          <p:cNvPr id="7" name="Content Placeholder 6">
            <a:extLst>
              <a:ext uri="{FF2B5EF4-FFF2-40B4-BE49-F238E27FC236}">
                <a16:creationId xmlns:a16="http://schemas.microsoft.com/office/drawing/2014/main" id="{BDDB2961-E7CC-9DF2-1378-63DDD63B72D0}"/>
              </a:ext>
            </a:extLst>
          </p:cNvPr>
          <p:cNvPicPr>
            <a:picLocks noGrp="1" noChangeAspect="1"/>
          </p:cNvPicPr>
          <p:nvPr>
            <p:ph idx="1"/>
          </p:nvPr>
        </p:nvPicPr>
        <p:blipFill>
          <a:blip r:embed="rId2"/>
          <a:stretch>
            <a:fillRect/>
          </a:stretch>
        </p:blipFill>
        <p:spPr>
          <a:xfrm>
            <a:off x="3563758" y="1920240"/>
            <a:ext cx="7724001" cy="4323080"/>
          </a:xfrm>
        </p:spPr>
      </p:pic>
      <p:sp>
        <p:nvSpPr>
          <p:cNvPr id="5" name="Slide Number Placeholder 4">
            <a:extLst>
              <a:ext uri="{FF2B5EF4-FFF2-40B4-BE49-F238E27FC236}">
                <a16:creationId xmlns:a16="http://schemas.microsoft.com/office/drawing/2014/main" id="{42A4D1F1-6BA9-9A56-0486-B23C1CB6031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43491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93C8-D673-A8B4-EB07-CA87D71A43C2}"/>
              </a:ext>
            </a:extLst>
          </p:cNvPr>
          <p:cNvSpPr>
            <a:spLocks noGrp="1"/>
          </p:cNvSpPr>
          <p:nvPr>
            <p:ph type="title"/>
          </p:nvPr>
        </p:nvSpPr>
        <p:spPr>
          <a:xfrm>
            <a:off x="3950208" y="594360"/>
            <a:ext cx="6766560" cy="768096"/>
          </a:xfrm>
        </p:spPr>
        <p:txBody>
          <a:bodyPr/>
          <a:lstStyle/>
          <a:p>
            <a:r>
              <a:rPr lang="en-CA" dirty="0"/>
              <a:t>Problem Statement</a:t>
            </a:r>
          </a:p>
        </p:txBody>
      </p:sp>
      <p:sp>
        <p:nvSpPr>
          <p:cNvPr id="3" name="Content Placeholder 2">
            <a:extLst>
              <a:ext uri="{FF2B5EF4-FFF2-40B4-BE49-F238E27FC236}">
                <a16:creationId xmlns:a16="http://schemas.microsoft.com/office/drawing/2014/main" id="{CC49E8DC-7DBB-C874-7E15-510FDC441E49}"/>
              </a:ext>
            </a:extLst>
          </p:cNvPr>
          <p:cNvSpPr>
            <a:spLocks noGrp="1"/>
          </p:cNvSpPr>
          <p:nvPr>
            <p:ph idx="1"/>
          </p:nvPr>
        </p:nvSpPr>
        <p:spPr>
          <a:xfrm>
            <a:off x="3950208" y="2562352"/>
            <a:ext cx="6995160" cy="3472688"/>
          </a:xfrm>
        </p:spPr>
        <p:txBody>
          <a:bodyPr/>
          <a:lstStyle/>
          <a:p>
            <a:pPr algn="just"/>
            <a:r>
              <a:rPr lang="en-US" sz="2000" dirty="0"/>
              <a:t>The problem statement is to identify and analyze the reasons for product recalls in the food, medical devices, and other consumer goods industries and evaluate the effectiveness of the recall processes in ensuring public safety. The goal is to identify patterns and trends in recall data to inform regulatory and industry efforts to prevent future recalls and improve the overall safety of consumer products.</a:t>
            </a:r>
            <a:endParaRPr lang="en-CA" sz="2000" dirty="0"/>
          </a:p>
        </p:txBody>
      </p:sp>
      <p:sp>
        <p:nvSpPr>
          <p:cNvPr id="5" name="Slide Number Placeholder 4">
            <a:extLst>
              <a:ext uri="{FF2B5EF4-FFF2-40B4-BE49-F238E27FC236}">
                <a16:creationId xmlns:a16="http://schemas.microsoft.com/office/drawing/2014/main" id="{FEAE6D6D-C070-76D0-F41C-0B31685D88CC}"/>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1711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22880" y="155143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Methodology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98800" y="2981960"/>
            <a:ext cx="6400800" cy="2870200"/>
          </a:xfrm>
        </p:spPr>
        <p:txBody>
          <a:bodyPr/>
          <a:lstStyle/>
          <a:p>
            <a:pPr algn="l"/>
            <a:r>
              <a:rPr lang="en-CA" dirty="0"/>
              <a:t>• Data Collection </a:t>
            </a:r>
          </a:p>
          <a:p>
            <a:pPr algn="l"/>
            <a:r>
              <a:rPr lang="en-CA" dirty="0"/>
              <a:t>• Data Cleaning (Excel, Python) </a:t>
            </a:r>
          </a:p>
          <a:p>
            <a:pPr algn="l"/>
            <a:r>
              <a:rPr lang="en-CA" dirty="0"/>
              <a:t>• Data Visualization (Tableau, Python, Excel) </a:t>
            </a:r>
          </a:p>
          <a:p>
            <a:pPr algn="l"/>
            <a:r>
              <a:rPr lang="en-CA" dirty="0"/>
              <a:t>• Exploratory Data Analysis (Python) </a:t>
            </a:r>
          </a:p>
          <a:p>
            <a:pPr algn="l"/>
            <a:r>
              <a:rPr lang="en-CA" dirty="0"/>
              <a:t>• Creating dashboard (Tableau) </a:t>
            </a:r>
          </a:p>
          <a:p>
            <a:pPr algn="l"/>
            <a:r>
              <a:rPr lang="en-CA" dirty="0"/>
              <a:t>• Build and apply suitable algorithms(Python)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19A-1347-96BE-F4DF-3B270A20F444}"/>
              </a:ext>
            </a:extLst>
          </p:cNvPr>
          <p:cNvSpPr>
            <a:spLocks noGrp="1"/>
          </p:cNvSpPr>
          <p:nvPr>
            <p:ph type="title"/>
          </p:nvPr>
        </p:nvSpPr>
        <p:spPr>
          <a:xfrm>
            <a:off x="4178808" y="731520"/>
            <a:ext cx="6766560" cy="768096"/>
          </a:xfrm>
        </p:spPr>
        <p:txBody>
          <a:bodyPr/>
          <a:lstStyle/>
          <a:p>
            <a:r>
              <a:rPr lang="en-CA" dirty="0"/>
              <a:t>Data Cleaning</a:t>
            </a:r>
          </a:p>
        </p:txBody>
      </p:sp>
      <p:sp>
        <p:nvSpPr>
          <p:cNvPr id="4" name="Content Placeholder 3">
            <a:extLst>
              <a:ext uri="{FF2B5EF4-FFF2-40B4-BE49-F238E27FC236}">
                <a16:creationId xmlns:a16="http://schemas.microsoft.com/office/drawing/2014/main" id="{31F14ECF-31B3-6A14-9599-D84699E464C1}"/>
              </a:ext>
            </a:extLst>
          </p:cNvPr>
          <p:cNvSpPr>
            <a:spLocks noGrp="1"/>
          </p:cNvSpPr>
          <p:nvPr>
            <p:ph idx="1"/>
          </p:nvPr>
        </p:nvSpPr>
        <p:spPr>
          <a:xfrm>
            <a:off x="4178808" y="1983232"/>
            <a:ext cx="6766560" cy="3818128"/>
          </a:xfrm>
        </p:spPr>
        <p:txBody>
          <a:bodyPr/>
          <a:lstStyle/>
          <a:p>
            <a:pPr algn="just"/>
            <a:r>
              <a:rPr lang="en-CA" sz="2000" dirty="0"/>
              <a:t>Dataset itself is very clean and clear but there are couple of missing value that should be removed. Some columns are not important so it was deleted, because we didn’t get any output from this columns.</a:t>
            </a:r>
          </a:p>
          <a:p>
            <a:pPr algn="just"/>
            <a:r>
              <a:rPr lang="en-CA" sz="2000" dirty="0"/>
              <a:t>All the columns have categorical values so, it can be transferred to numerical by using different technics</a:t>
            </a:r>
          </a:p>
          <a:p>
            <a:pPr marL="0" indent="0" algn="just">
              <a:buNone/>
            </a:pPr>
            <a:endParaRPr lang="en-CA" sz="2000" dirty="0"/>
          </a:p>
        </p:txBody>
      </p:sp>
      <p:sp>
        <p:nvSpPr>
          <p:cNvPr id="7" name="Slide Number Placeholder 6">
            <a:extLst>
              <a:ext uri="{FF2B5EF4-FFF2-40B4-BE49-F238E27FC236}">
                <a16:creationId xmlns:a16="http://schemas.microsoft.com/office/drawing/2014/main" id="{DB869885-6436-DCB6-E41F-3CF5888F3BA1}"/>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94417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73152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Content Placeholder 4" descr="A screenshot of a computer&#10;&#10;Description automatically generated with low confidence">
            <a:extLst>
              <a:ext uri="{FF2B5EF4-FFF2-40B4-BE49-F238E27FC236}">
                <a16:creationId xmlns:a16="http://schemas.microsoft.com/office/drawing/2014/main" id="{209BA5D9-9297-2B5D-3ECB-EBC00EB0C226}"/>
              </a:ext>
            </a:extLst>
          </p:cNvPr>
          <p:cNvPicPr>
            <a:picLocks noGrp="1" noChangeAspect="1"/>
          </p:cNvPicPr>
          <p:nvPr>
            <p:ph sz="half" idx="1"/>
          </p:nvPr>
        </p:nvPicPr>
        <p:blipFill>
          <a:blip r:embed="rId2"/>
          <a:stretch>
            <a:fillRect/>
          </a:stretch>
        </p:blipFill>
        <p:spPr>
          <a:xfrm>
            <a:off x="2053619" y="1677267"/>
            <a:ext cx="8084762" cy="4957213"/>
          </a:xfrm>
        </p:spPr>
      </p:pic>
    </p:spTree>
    <p:extLst>
      <p:ext uri="{BB962C8B-B14F-4D97-AF65-F5344CB8AC3E}">
        <p14:creationId xmlns:p14="http://schemas.microsoft.com/office/powerpoint/2010/main" val="29038414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{1C068C1F-DDFF-4584-84D0-E885599CF4CB}tf78438558_win32</Template>
  <TotalTime>665</TotalTime>
  <Words>680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Sabon Next LT</vt:lpstr>
      <vt:lpstr>Office Theme</vt:lpstr>
      <vt:lpstr>Recall System Analysis</vt:lpstr>
      <vt:lpstr>AGENDA</vt:lpstr>
      <vt:lpstr>Introduction</vt:lpstr>
      <vt:lpstr>About  the  dataset</vt:lpstr>
      <vt:lpstr>Ethical Assessment</vt:lpstr>
      <vt:lpstr>Problem Statement</vt:lpstr>
      <vt:lpstr>Methodology</vt:lpstr>
      <vt:lpstr>Data Cleaning</vt:lpstr>
      <vt:lpstr>Data Visualization </vt:lpstr>
      <vt:lpstr>PowerPoint Presentation</vt:lpstr>
      <vt:lpstr>PowerPoint Presentation</vt:lpstr>
      <vt:lpstr>PowerPoint Presentation</vt:lpstr>
      <vt:lpstr>Summary of current findings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Recall System Analysis</dc:title>
  <dc:subject/>
  <dc:creator>Richa Jayeshkumar Patel</dc:creator>
  <cp:lastModifiedBy>Surbhi Patel</cp:lastModifiedBy>
  <cp:revision>10</cp:revision>
  <dcterms:created xsi:type="dcterms:W3CDTF">2023-02-25T21:10:41Z</dcterms:created>
  <dcterms:modified xsi:type="dcterms:W3CDTF">2023-03-04T02:35:55Z</dcterms:modified>
</cp:coreProperties>
</file>