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325" r:id="rId5"/>
    <p:sldId id="326" r:id="rId6"/>
    <p:sldId id="328" r:id="rId7"/>
    <p:sldId id="340" r:id="rId8"/>
    <p:sldId id="341" r:id="rId9"/>
    <p:sldId id="343" r:id="rId10"/>
    <p:sldId id="344" r:id="rId11"/>
    <p:sldId id="345" r:id="rId12"/>
    <p:sldId id="358" r:id="rId13"/>
    <p:sldId id="329" r:id="rId14"/>
    <p:sldId id="346" r:id="rId15"/>
    <p:sldId id="347" r:id="rId16"/>
    <p:sldId id="348" r:id="rId17"/>
    <p:sldId id="349" r:id="rId18"/>
    <p:sldId id="350" r:id="rId19"/>
    <p:sldId id="351" r:id="rId20"/>
    <p:sldId id="352" r:id="rId21"/>
    <p:sldId id="354" r:id="rId22"/>
    <p:sldId id="355" r:id="rId23"/>
    <p:sldId id="339" r:id="rId24"/>
    <p:sldId id="357" r:id="rId25"/>
    <p:sldId id="359" r:id="rId26"/>
    <p:sldId id="35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05" autoAdjust="0"/>
  </p:normalViewPr>
  <p:slideViewPr>
    <p:cSldViewPr snapToGrid="0">
      <p:cViewPr>
        <p:scale>
          <a:sx n="56" d="100"/>
          <a:sy n="56" d="100"/>
        </p:scale>
        <p:origin x="1068" y="204"/>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4/21/2023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4/21/2023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199" y="3108960"/>
            <a:ext cx="10515600" cy="640080"/>
          </a:xfrm>
        </p:spPr>
        <p:txBody>
          <a:bodyPr/>
          <a:lstStyle/>
          <a:p>
            <a:r>
              <a:rPr lang="en-US" b="1" dirty="0">
                <a:latin typeface="Garamond (Headings)"/>
              </a:rPr>
              <a:t>Recall system Analysis</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5364480"/>
            <a:ext cx="9144000" cy="1117600"/>
          </a:xfrm>
        </p:spPr>
        <p:txBody>
          <a:bodyPr/>
          <a:lstStyle/>
          <a:p>
            <a:r>
              <a:rPr lang="en-US" sz="2000" dirty="0">
                <a:latin typeface="Arial Nova" panose="020B0504020202020204" pitchFamily="34" charset="0"/>
              </a:rPr>
              <a:t>Presented By: </a:t>
            </a:r>
          </a:p>
          <a:p>
            <a:r>
              <a:rPr lang="en-US" sz="2000" dirty="0">
                <a:latin typeface="Arial Nova" panose="020B0504020202020204" pitchFamily="34" charset="0"/>
              </a:rPr>
              <a:t>Richa Patel, Surbhi Patel, </a:t>
            </a:r>
            <a:r>
              <a:rPr lang="en-US" sz="2000" dirty="0" err="1">
                <a:latin typeface="Arial Nova" panose="020B0504020202020204" pitchFamily="34" charset="0"/>
              </a:rPr>
              <a:t>Dharmik</a:t>
            </a:r>
            <a:r>
              <a:rPr lang="en-US" sz="2000" dirty="0">
                <a:latin typeface="Arial Nova" panose="020B0504020202020204" pitchFamily="34" charset="0"/>
              </a:rPr>
              <a:t> Patel, Raj </a:t>
            </a:r>
            <a:r>
              <a:rPr lang="en-US" sz="2000" dirty="0" err="1">
                <a:latin typeface="Arial Nova" panose="020B0504020202020204" pitchFamily="34" charset="0"/>
              </a:rPr>
              <a:t>Bhalodwala</a:t>
            </a:r>
            <a:endParaRPr lang="en-US" sz="2000" dirty="0">
              <a:latin typeface="Arial Nova" panose="020B0504020202020204" pitchFamily="34" charset="0"/>
            </a:endParaRPr>
          </a:p>
          <a:p>
            <a:endParaRPr lang="en-US" sz="2000" dirty="0">
              <a:latin typeface="Arial Nova" panose="020B0504020202020204" pitchFamily="34" charset="0"/>
            </a:endParaRP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a:t>Recall system</a:t>
            </a:r>
            <a:endParaRPr lang="en-US" dirty="0"/>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
        <p:nvSpPr>
          <p:cNvPr id="9" name="TextBox 8">
            <a:extLst>
              <a:ext uri="{FF2B5EF4-FFF2-40B4-BE49-F238E27FC236}">
                <a16:creationId xmlns:a16="http://schemas.microsoft.com/office/drawing/2014/main" id="{92C1E3C7-9A6B-CBB9-BCDB-DB527DF87CC8}"/>
              </a:ext>
            </a:extLst>
          </p:cNvPr>
          <p:cNvSpPr txBox="1"/>
          <p:nvPr/>
        </p:nvSpPr>
        <p:spPr>
          <a:xfrm>
            <a:off x="1562100" y="5311915"/>
            <a:ext cx="9067800" cy="707886"/>
          </a:xfrm>
          <a:prstGeom prst="rect">
            <a:avLst/>
          </a:prstGeom>
          <a:noFill/>
        </p:spPr>
        <p:txBody>
          <a:bodyPr wrap="square" rtlCol="0">
            <a:spAutoFit/>
          </a:bodyPr>
          <a:lstStyle/>
          <a:p>
            <a:pPr algn="just"/>
            <a:r>
              <a:rPr lang="en-US" sz="2000" dirty="0">
                <a:latin typeface="Arial Nova" panose="020B0504020202020204" pitchFamily="34" charset="0"/>
              </a:rPr>
              <a:t>We can easily see which product types have the highest and lowest counts, which can inform business decisions or marketing strategies.</a:t>
            </a:r>
            <a:endParaRPr lang="en-CA" sz="2000" dirty="0">
              <a:latin typeface="Arial Nova" panose="020B0504020202020204" pitchFamily="34" charset="0"/>
            </a:endParaRPr>
          </a:p>
        </p:txBody>
      </p:sp>
      <p:pic>
        <p:nvPicPr>
          <p:cNvPr id="11" name="Picture 10">
            <a:extLst>
              <a:ext uri="{FF2B5EF4-FFF2-40B4-BE49-F238E27FC236}">
                <a16:creationId xmlns:a16="http://schemas.microsoft.com/office/drawing/2014/main" id="{31072B6D-F289-D257-8A0A-C4769FF07306}"/>
              </a:ext>
            </a:extLst>
          </p:cNvPr>
          <p:cNvPicPr>
            <a:picLocks noChangeAspect="1"/>
          </p:cNvPicPr>
          <p:nvPr/>
        </p:nvPicPr>
        <p:blipFill>
          <a:blip r:embed="rId2"/>
          <a:stretch>
            <a:fillRect/>
          </a:stretch>
        </p:blipFill>
        <p:spPr>
          <a:xfrm>
            <a:off x="1864638" y="891812"/>
            <a:ext cx="8577646" cy="4285977"/>
          </a:xfrm>
          <a:prstGeom prst="rect">
            <a:avLst/>
          </a:prstGeom>
        </p:spPr>
      </p:pic>
    </p:spTree>
    <p:extLst>
      <p:ext uri="{BB962C8B-B14F-4D97-AF65-F5344CB8AC3E}">
        <p14:creationId xmlns:p14="http://schemas.microsoft.com/office/powerpoint/2010/main" val="1263875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Recall system</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11</a:t>
            </a:fld>
            <a:endParaRPr lang="en-US" dirty="0"/>
          </a:p>
        </p:txBody>
      </p:sp>
      <p:sp>
        <p:nvSpPr>
          <p:cNvPr id="9" name="TextBox 8">
            <a:extLst>
              <a:ext uri="{FF2B5EF4-FFF2-40B4-BE49-F238E27FC236}">
                <a16:creationId xmlns:a16="http://schemas.microsoft.com/office/drawing/2014/main" id="{92C1E3C7-9A6B-CBB9-BCDB-DB527DF87CC8}"/>
              </a:ext>
            </a:extLst>
          </p:cNvPr>
          <p:cNvSpPr txBox="1"/>
          <p:nvPr/>
        </p:nvSpPr>
        <p:spPr>
          <a:xfrm>
            <a:off x="1239202" y="5003622"/>
            <a:ext cx="9713595" cy="1323439"/>
          </a:xfrm>
          <a:prstGeom prst="rect">
            <a:avLst/>
          </a:prstGeom>
          <a:noFill/>
        </p:spPr>
        <p:txBody>
          <a:bodyPr wrap="square" rtlCol="0">
            <a:spAutoFit/>
          </a:bodyPr>
          <a:lstStyle/>
          <a:p>
            <a:pPr algn="just"/>
            <a:r>
              <a:rPr lang="en-US" sz="2000" dirty="0">
                <a:latin typeface="Arial Nova" panose="020B0504020202020204" pitchFamily="34" charset="0"/>
              </a:rPr>
              <a:t>The histogram shows the product classification as three different classes, that is described as high risk, moderate risk and low risk class. The color-coding of the bars can also make it easier to compare the counts between different classifications.</a:t>
            </a:r>
          </a:p>
          <a:p>
            <a:pPr algn="just"/>
            <a:endParaRPr lang="en-CA" sz="2000" dirty="0">
              <a:latin typeface="Arial Nova" panose="020B0504020202020204" pitchFamily="34" charset="0"/>
            </a:endParaRPr>
          </a:p>
        </p:txBody>
      </p:sp>
      <p:pic>
        <p:nvPicPr>
          <p:cNvPr id="2" name="Picture 1">
            <a:extLst>
              <a:ext uri="{FF2B5EF4-FFF2-40B4-BE49-F238E27FC236}">
                <a16:creationId xmlns:a16="http://schemas.microsoft.com/office/drawing/2014/main" id="{807BDA4C-D7D9-07F4-FDC7-71E6C7B31237}"/>
              </a:ext>
            </a:extLst>
          </p:cNvPr>
          <p:cNvPicPr>
            <a:picLocks noChangeAspect="1"/>
          </p:cNvPicPr>
          <p:nvPr/>
        </p:nvPicPr>
        <p:blipFill>
          <a:blip r:embed="rId2"/>
          <a:stretch>
            <a:fillRect/>
          </a:stretch>
        </p:blipFill>
        <p:spPr>
          <a:xfrm>
            <a:off x="1833562" y="925830"/>
            <a:ext cx="8453437" cy="4077792"/>
          </a:xfrm>
          <a:prstGeom prst="rect">
            <a:avLst/>
          </a:prstGeom>
        </p:spPr>
      </p:pic>
    </p:spTree>
    <p:extLst>
      <p:ext uri="{BB962C8B-B14F-4D97-AF65-F5344CB8AC3E}">
        <p14:creationId xmlns:p14="http://schemas.microsoft.com/office/powerpoint/2010/main" val="4277563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Recall system</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12</a:t>
            </a:fld>
            <a:endParaRPr lang="en-US" dirty="0"/>
          </a:p>
        </p:txBody>
      </p:sp>
      <p:sp>
        <p:nvSpPr>
          <p:cNvPr id="9" name="TextBox 8">
            <a:extLst>
              <a:ext uri="{FF2B5EF4-FFF2-40B4-BE49-F238E27FC236}">
                <a16:creationId xmlns:a16="http://schemas.microsoft.com/office/drawing/2014/main" id="{92C1E3C7-9A6B-CBB9-BCDB-DB527DF87CC8}"/>
              </a:ext>
            </a:extLst>
          </p:cNvPr>
          <p:cNvSpPr txBox="1"/>
          <p:nvPr/>
        </p:nvSpPr>
        <p:spPr>
          <a:xfrm>
            <a:off x="1516377" y="5311915"/>
            <a:ext cx="9159241" cy="707886"/>
          </a:xfrm>
          <a:prstGeom prst="rect">
            <a:avLst/>
          </a:prstGeom>
          <a:noFill/>
        </p:spPr>
        <p:txBody>
          <a:bodyPr wrap="square" rtlCol="0">
            <a:spAutoFit/>
          </a:bodyPr>
          <a:lstStyle/>
          <a:p>
            <a:pPr algn="just"/>
            <a:r>
              <a:rPr lang="en-US" sz="2000" dirty="0">
                <a:latin typeface="Arial Nova" panose="020B0504020202020204" pitchFamily="34" charset="0"/>
              </a:rPr>
              <a:t>This chart can provide a quick summary of the status distribution in the dataset and can help inform decision-making processes.</a:t>
            </a:r>
            <a:endParaRPr lang="en-CA" sz="2000" dirty="0">
              <a:latin typeface="Arial Nova" panose="020B0504020202020204" pitchFamily="34" charset="0"/>
            </a:endParaRPr>
          </a:p>
        </p:txBody>
      </p:sp>
      <p:sp>
        <p:nvSpPr>
          <p:cNvPr id="3" name="AutoShape 2">
            <a:extLst>
              <a:ext uri="{FF2B5EF4-FFF2-40B4-BE49-F238E27FC236}">
                <a16:creationId xmlns:a16="http://schemas.microsoft.com/office/drawing/2014/main" id="{56A878A4-5491-A5BA-09BB-A485B0DD270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6" name="Picture 5">
            <a:extLst>
              <a:ext uri="{FF2B5EF4-FFF2-40B4-BE49-F238E27FC236}">
                <a16:creationId xmlns:a16="http://schemas.microsoft.com/office/drawing/2014/main" id="{03884D0E-D4BF-EC4A-CC69-4F7503849140}"/>
              </a:ext>
            </a:extLst>
          </p:cNvPr>
          <p:cNvPicPr>
            <a:picLocks noChangeAspect="1"/>
          </p:cNvPicPr>
          <p:nvPr/>
        </p:nvPicPr>
        <p:blipFill>
          <a:blip r:embed="rId2"/>
          <a:stretch>
            <a:fillRect/>
          </a:stretch>
        </p:blipFill>
        <p:spPr>
          <a:xfrm>
            <a:off x="2446493" y="838199"/>
            <a:ext cx="7299007" cy="4273179"/>
          </a:xfrm>
          <a:prstGeom prst="rect">
            <a:avLst/>
          </a:prstGeom>
        </p:spPr>
      </p:pic>
    </p:spTree>
    <p:extLst>
      <p:ext uri="{BB962C8B-B14F-4D97-AF65-F5344CB8AC3E}">
        <p14:creationId xmlns:p14="http://schemas.microsoft.com/office/powerpoint/2010/main" val="1501331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Recall system</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13</a:t>
            </a:fld>
            <a:endParaRPr lang="en-US" dirty="0"/>
          </a:p>
        </p:txBody>
      </p:sp>
      <p:sp>
        <p:nvSpPr>
          <p:cNvPr id="9" name="TextBox 8">
            <a:extLst>
              <a:ext uri="{FF2B5EF4-FFF2-40B4-BE49-F238E27FC236}">
                <a16:creationId xmlns:a16="http://schemas.microsoft.com/office/drawing/2014/main" id="{92C1E3C7-9A6B-CBB9-BCDB-DB527DF87CC8}"/>
              </a:ext>
            </a:extLst>
          </p:cNvPr>
          <p:cNvSpPr txBox="1"/>
          <p:nvPr/>
        </p:nvSpPr>
        <p:spPr>
          <a:xfrm>
            <a:off x="980440" y="1736979"/>
            <a:ext cx="4278035" cy="3477875"/>
          </a:xfrm>
          <a:prstGeom prst="rect">
            <a:avLst/>
          </a:prstGeom>
          <a:noFill/>
        </p:spPr>
        <p:txBody>
          <a:bodyPr wrap="square" rtlCol="0">
            <a:spAutoFit/>
          </a:bodyPr>
          <a:lstStyle/>
          <a:p>
            <a:pPr algn="just"/>
            <a:r>
              <a:rPr lang="en-US" sz="2000" dirty="0">
                <a:latin typeface="Arial Nova" panose="020B0504020202020204" pitchFamily="34" charset="0"/>
              </a:rPr>
              <a:t>By creating this heatmap, we can gain insight into the pairwise correlation coefficients between the numerical columns of "data". This can help identify any strong positive or negative correlations between columns, which can inform feature selection or data preprocessing steps. The color map also makes it easy to visually distinguish between positive and negative correlations</a:t>
            </a:r>
            <a:endParaRPr lang="en-CA" sz="2000" dirty="0">
              <a:latin typeface="Arial Nova" panose="020B0504020202020204" pitchFamily="34" charset="0"/>
            </a:endParaRPr>
          </a:p>
        </p:txBody>
      </p:sp>
      <p:pic>
        <p:nvPicPr>
          <p:cNvPr id="2" name="Picture 1">
            <a:extLst>
              <a:ext uri="{FF2B5EF4-FFF2-40B4-BE49-F238E27FC236}">
                <a16:creationId xmlns:a16="http://schemas.microsoft.com/office/drawing/2014/main" id="{F059975B-EF13-815F-7316-70F3B031585C}"/>
              </a:ext>
            </a:extLst>
          </p:cNvPr>
          <p:cNvPicPr>
            <a:picLocks noChangeAspect="1"/>
          </p:cNvPicPr>
          <p:nvPr/>
        </p:nvPicPr>
        <p:blipFill>
          <a:blip r:embed="rId2"/>
          <a:stretch>
            <a:fillRect/>
          </a:stretch>
        </p:blipFill>
        <p:spPr>
          <a:xfrm>
            <a:off x="5258475" y="654048"/>
            <a:ext cx="6628145" cy="5660682"/>
          </a:xfrm>
          <a:prstGeom prst="rect">
            <a:avLst/>
          </a:prstGeom>
        </p:spPr>
      </p:pic>
    </p:spTree>
    <p:extLst>
      <p:ext uri="{BB962C8B-B14F-4D97-AF65-F5344CB8AC3E}">
        <p14:creationId xmlns:p14="http://schemas.microsoft.com/office/powerpoint/2010/main" val="791222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43280" y="325120"/>
            <a:ext cx="10505440" cy="590296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918716" y="832104"/>
            <a:ext cx="8110728" cy="457200"/>
          </a:xfrm>
        </p:spPr>
        <p:txBody>
          <a:bodyPr/>
          <a:lstStyle/>
          <a:p>
            <a:r>
              <a:rPr lang="en-US" sz="4400" b="1" dirty="0">
                <a:latin typeface="Garamond (Headings)"/>
              </a:rPr>
              <a:t>Challenges</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1673860" y="2270379"/>
            <a:ext cx="5698490" cy="2317242"/>
          </a:xfrm>
        </p:spPr>
        <p:txBody>
          <a:bodyPr/>
          <a:lstStyle/>
          <a:p>
            <a:pPr marL="457200" indent="-457200">
              <a:lnSpc>
                <a:spcPts val="2400"/>
              </a:lnSpc>
              <a:buAutoNum type="arabicPeriod"/>
            </a:pPr>
            <a:r>
              <a:rPr lang="en-US" sz="2000" cap="none" dirty="0">
                <a:latin typeface="Arial Nova" panose="020B0504020202020204" pitchFamily="34" charset="0"/>
                <a:ea typeface="+mn-lt"/>
                <a:cs typeface="+mn-lt"/>
              </a:rPr>
              <a:t>Feature Selection</a:t>
            </a:r>
          </a:p>
          <a:p>
            <a:pPr marL="457200" indent="-457200">
              <a:lnSpc>
                <a:spcPts val="2400"/>
              </a:lnSpc>
              <a:buAutoNum type="arabicPeriod"/>
            </a:pPr>
            <a:r>
              <a:rPr lang="en-US" sz="2000" cap="none" dirty="0">
                <a:latin typeface="Arial Nova" panose="020B0504020202020204" pitchFamily="34" charset="0"/>
                <a:ea typeface="+mn-lt"/>
                <a:cs typeface="+mn-lt"/>
              </a:rPr>
              <a:t>Creating Model with Categorical Variables</a:t>
            </a:r>
          </a:p>
          <a:p>
            <a:pPr marL="457200" indent="-457200">
              <a:lnSpc>
                <a:spcPts val="2400"/>
              </a:lnSpc>
              <a:buAutoNum type="arabicPeriod"/>
            </a:pPr>
            <a:r>
              <a:rPr lang="en-US" sz="2000" cap="none" dirty="0">
                <a:latin typeface="Arial Nova" panose="020B0504020202020204" pitchFamily="34" charset="0"/>
                <a:ea typeface="+mn-lt"/>
                <a:cs typeface="+mn-lt"/>
              </a:rPr>
              <a:t>Creating SVM model</a:t>
            </a:r>
          </a:p>
          <a:p>
            <a:pPr>
              <a:lnSpc>
                <a:spcPts val="2400"/>
              </a:lnSpc>
            </a:pPr>
            <a:endParaRPr lang="en-US" sz="2000" cap="none" dirty="0">
              <a:latin typeface="Arial Nova" panose="020B050402020202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4FE21C4-4553-1162-178A-F8455BC97F2D}"/>
              </a:ext>
            </a:extLst>
          </p:cNvPr>
          <p:cNvPicPr>
            <a:picLocks noChangeAspect="1"/>
          </p:cNvPicPr>
          <p:nvPr/>
        </p:nvPicPr>
        <p:blipFill>
          <a:blip r:embed="rId3"/>
          <a:stretch>
            <a:fillRect/>
          </a:stretch>
        </p:blipFill>
        <p:spPr>
          <a:xfrm>
            <a:off x="7559040" y="1912429"/>
            <a:ext cx="3080004" cy="3850005"/>
          </a:xfrm>
          <a:prstGeom prst="rect">
            <a:avLst/>
          </a:prstGeom>
        </p:spPr>
      </p:pic>
    </p:spTree>
    <p:extLst>
      <p:ext uri="{BB962C8B-B14F-4D97-AF65-F5344CB8AC3E}">
        <p14:creationId xmlns:p14="http://schemas.microsoft.com/office/powerpoint/2010/main" val="3619210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43280" y="375920"/>
            <a:ext cx="10505440" cy="590296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918716" y="832104"/>
            <a:ext cx="8110728" cy="457200"/>
          </a:xfrm>
        </p:spPr>
        <p:txBody>
          <a:bodyPr/>
          <a:lstStyle/>
          <a:p>
            <a:r>
              <a:rPr lang="en-US" sz="4400" b="1" dirty="0">
                <a:latin typeface="Garamond (Headings)"/>
              </a:rPr>
              <a:t>Bag of Words</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1330960" y="1648968"/>
            <a:ext cx="9265920" cy="1653032"/>
          </a:xfrm>
        </p:spPr>
        <p:txBody>
          <a:bodyPr/>
          <a:lstStyle/>
          <a:p>
            <a:pPr algn="just">
              <a:lnSpc>
                <a:spcPts val="2400"/>
              </a:lnSpc>
            </a:pPr>
            <a:r>
              <a:rPr lang="en-US" sz="2000" cap="none" spc="0" dirty="0">
                <a:latin typeface="Arial Nova" panose="020B0504020202020204" pitchFamily="34" charset="0"/>
                <a:ea typeface="+mn-lt"/>
                <a:cs typeface="+mn-lt"/>
              </a:rPr>
              <a:t>The bag of words model is a way of representing text data as a numerical vector, where each element of the vector corresponds to a unique word in the text. The bag of words model is a simple and effective way of extracting features from text data, and is often used in natural language processing (NLP) applications such as text classification, sentiment analysis, and information retrieval.</a:t>
            </a:r>
            <a:endParaRPr lang="en-US" sz="2000" cap="none" dirty="0">
              <a:latin typeface="Arial Nova" panose="020B050402020202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94971E81-5D64-4C69-721B-8B761932FDCE}"/>
              </a:ext>
            </a:extLst>
          </p:cNvPr>
          <p:cNvPicPr>
            <a:picLocks noChangeAspect="1"/>
          </p:cNvPicPr>
          <p:nvPr/>
        </p:nvPicPr>
        <p:blipFill>
          <a:blip r:embed="rId3"/>
          <a:stretch>
            <a:fillRect/>
          </a:stretch>
        </p:blipFill>
        <p:spPr>
          <a:xfrm>
            <a:off x="1409065" y="3532632"/>
            <a:ext cx="9248775" cy="2146808"/>
          </a:xfrm>
          <a:prstGeom prst="rect">
            <a:avLst/>
          </a:prstGeom>
        </p:spPr>
      </p:pic>
    </p:spTree>
    <p:extLst>
      <p:ext uri="{BB962C8B-B14F-4D97-AF65-F5344CB8AC3E}">
        <p14:creationId xmlns:p14="http://schemas.microsoft.com/office/powerpoint/2010/main" val="4007302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43280" y="375920"/>
            <a:ext cx="10505440" cy="590296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918716" y="832104"/>
            <a:ext cx="8110728" cy="457200"/>
          </a:xfrm>
        </p:spPr>
        <p:txBody>
          <a:bodyPr/>
          <a:lstStyle/>
          <a:p>
            <a:r>
              <a:rPr lang="en-US" sz="4400" b="1" dirty="0">
                <a:latin typeface="Garamond (Headings)"/>
              </a:rPr>
              <a:t>Bag of Words</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1330960" y="1648968"/>
            <a:ext cx="9516110" cy="1973156"/>
          </a:xfrm>
        </p:spPr>
        <p:txBody>
          <a:bodyPr/>
          <a:lstStyle/>
          <a:p>
            <a:pPr algn="just">
              <a:lnSpc>
                <a:spcPts val="2400"/>
              </a:lnSpc>
            </a:pPr>
            <a:r>
              <a:rPr lang="en-US" sz="2000" cap="none" spc="0" dirty="0">
                <a:latin typeface="Arial Nova" panose="020B0504020202020204" pitchFamily="34" charset="0"/>
                <a:ea typeface="+mn-lt"/>
                <a:cs typeface="+mn-lt"/>
              </a:rPr>
              <a:t>This code initializes a </a:t>
            </a:r>
            <a:r>
              <a:rPr lang="en-US" sz="2000" cap="none" spc="0" dirty="0" err="1">
                <a:latin typeface="Arial Nova" panose="020B0504020202020204" pitchFamily="34" charset="0"/>
                <a:ea typeface="+mn-lt"/>
                <a:cs typeface="+mn-lt"/>
              </a:rPr>
              <a:t>CountVectorizer</a:t>
            </a:r>
            <a:r>
              <a:rPr lang="en-US" sz="2000" cap="none" spc="0" dirty="0">
                <a:latin typeface="Arial Nova" panose="020B0504020202020204" pitchFamily="34" charset="0"/>
                <a:ea typeface="+mn-lt"/>
                <a:cs typeface="+mn-lt"/>
              </a:rPr>
              <a:t> object from the </a:t>
            </a:r>
            <a:r>
              <a:rPr lang="en-US" sz="2000" cap="none" spc="0" dirty="0" err="1">
                <a:latin typeface="Arial Nova" panose="020B0504020202020204" pitchFamily="34" charset="0"/>
                <a:ea typeface="+mn-lt"/>
                <a:cs typeface="+mn-lt"/>
              </a:rPr>
              <a:t>sklearn.feature_extraction.text</a:t>
            </a:r>
            <a:r>
              <a:rPr lang="en-US" sz="2000" cap="none" spc="0" dirty="0">
                <a:latin typeface="Arial Nova" panose="020B0504020202020204" pitchFamily="34" charset="0"/>
                <a:ea typeface="+mn-lt"/>
                <a:cs typeface="+mn-lt"/>
              </a:rPr>
              <a:t> module, which is used to create the bag of words model. The </a:t>
            </a:r>
            <a:r>
              <a:rPr lang="en-US" sz="2000" cap="none" spc="0" dirty="0" err="1">
                <a:latin typeface="Arial Nova" panose="020B0504020202020204" pitchFamily="34" charset="0"/>
                <a:ea typeface="+mn-lt"/>
                <a:cs typeface="+mn-lt"/>
              </a:rPr>
              <a:t>max_features</a:t>
            </a:r>
            <a:r>
              <a:rPr lang="en-US" sz="2000" cap="none" spc="0" dirty="0">
                <a:latin typeface="Arial Nova" panose="020B0504020202020204" pitchFamily="34" charset="0"/>
                <a:ea typeface="+mn-lt"/>
                <a:cs typeface="+mn-lt"/>
              </a:rPr>
              <a:t> parameter specifies the maximum number of features (i.e. words) to include in the model. In this case, the model will include at most 1000 unique </a:t>
            </a:r>
            <a:r>
              <a:rPr lang="en-US" sz="2000" cap="none" spc="0" dirty="0" err="1">
                <a:latin typeface="Arial Nova" panose="020B0504020202020204" pitchFamily="34" charset="0"/>
                <a:ea typeface="+mn-lt"/>
                <a:cs typeface="+mn-lt"/>
              </a:rPr>
              <a:t>words.To</a:t>
            </a:r>
            <a:r>
              <a:rPr lang="en-US" sz="2000" cap="none" spc="0" dirty="0">
                <a:latin typeface="Arial Nova" panose="020B0504020202020204" pitchFamily="34" charset="0"/>
                <a:ea typeface="+mn-lt"/>
                <a:cs typeface="+mn-lt"/>
              </a:rPr>
              <a:t> actually use this </a:t>
            </a:r>
            <a:r>
              <a:rPr lang="en-US" sz="2000" cap="none" spc="0" dirty="0" err="1">
                <a:latin typeface="Arial Nova" panose="020B0504020202020204" pitchFamily="34" charset="0"/>
                <a:ea typeface="+mn-lt"/>
                <a:cs typeface="+mn-lt"/>
              </a:rPr>
              <a:t>CountVectorizer</a:t>
            </a:r>
            <a:r>
              <a:rPr lang="en-US" sz="2000" cap="none" spc="0" dirty="0">
                <a:latin typeface="Arial Nova" panose="020B0504020202020204" pitchFamily="34" charset="0"/>
                <a:ea typeface="+mn-lt"/>
                <a:cs typeface="+mn-lt"/>
              </a:rPr>
              <a:t> object to create the bag of words model, we need to pass a list of strings (i.e. the sentences we want to analyze) to the </a:t>
            </a:r>
            <a:r>
              <a:rPr lang="en-US" sz="2000" cap="none" spc="0" dirty="0" err="1">
                <a:latin typeface="Arial Nova" panose="020B0504020202020204" pitchFamily="34" charset="0"/>
                <a:ea typeface="+mn-lt"/>
                <a:cs typeface="+mn-lt"/>
              </a:rPr>
              <a:t>fit_transform</a:t>
            </a:r>
            <a:r>
              <a:rPr lang="en-US" sz="2000" cap="none" spc="0" dirty="0">
                <a:latin typeface="Arial Nova" panose="020B0504020202020204" pitchFamily="34" charset="0"/>
                <a:ea typeface="+mn-lt"/>
                <a:cs typeface="+mn-lt"/>
              </a:rPr>
              <a:t> method</a:t>
            </a:r>
            <a:endParaRPr lang="en-US" sz="2000" cap="none" dirty="0">
              <a:latin typeface="Arial Nova" panose="020B050402020202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94971E81-5D64-4C69-721B-8B761932FDCE}"/>
              </a:ext>
            </a:extLst>
          </p:cNvPr>
          <p:cNvPicPr>
            <a:picLocks noChangeAspect="1"/>
          </p:cNvPicPr>
          <p:nvPr/>
        </p:nvPicPr>
        <p:blipFill>
          <a:blip r:embed="rId3"/>
          <a:stretch>
            <a:fillRect/>
          </a:stretch>
        </p:blipFill>
        <p:spPr>
          <a:xfrm>
            <a:off x="1409065" y="3875108"/>
            <a:ext cx="9265920" cy="2150788"/>
          </a:xfrm>
          <a:prstGeom prst="rect">
            <a:avLst/>
          </a:prstGeom>
        </p:spPr>
      </p:pic>
    </p:spTree>
    <p:extLst>
      <p:ext uri="{BB962C8B-B14F-4D97-AF65-F5344CB8AC3E}">
        <p14:creationId xmlns:p14="http://schemas.microsoft.com/office/powerpoint/2010/main" val="1030774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43280" y="375920"/>
            <a:ext cx="10505440" cy="590296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918716" y="832104"/>
            <a:ext cx="8110728" cy="457200"/>
          </a:xfrm>
        </p:spPr>
        <p:txBody>
          <a:bodyPr/>
          <a:lstStyle/>
          <a:p>
            <a:r>
              <a:rPr lang="en-US" sz="4400" b="1" dirty="0" err="1">
                <a:latin typeface="Garamond (Headings)"/>
              </a:rPr>
              <a:t>Tf-idf</a:t>
            </a:r>
            <a:endParaRPr lang="en-US" sz="4400" b="1" dirty="0">
              <a:latin typeface="Garamond (Headings)"/>
            </a:endParaRP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1330960" y="1648967"/>
            <a:ext cx="9584690" cy="1780033"/>
          </a:xfrm>
        </p:spPr>
        <p:txBody>
          <a:bodyPr/>
          <a:lstStyle/>
          <a:p>
            <a:pPr algn="just">
              <a:lnSpc>
                <a:spcPts val="2400"/>
              </a:lnSpc>
            </a:pPr>
            <a:r>
              <a:rPr lang="en-US" sz="2000" cap="none" spc="0" dirty="0">
                <a:latin typeface="Arial Nova" panose="020B0504020202020204" pitchFamily="34" charset="0"/>
                <a:ea typeface="+mn-lt"/>
                <a:cs typeface="+mn-lt"/>
              </a:rPr>
              <a:t>TF-IDF stands for term frequency-inverse document frequency, and it is a technique commonly used in natural language processing (NLP) to weight the importance of words in a document or corpus. The idea behind TF-IDF is to give higher weight to words that are more informative, i.e. words that appear frequently in a particular document but infrequently in the corpus as a whole.</a:t>
            </a:r>
            <a:endParaRPr lang="en-US" sz="2000" cap="none" dirty="0">
              <a:latin typeface="Arial Nova" panose="020B050402020202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0F9292C-37E8-1D34-345A-7CF9F7D3A661}"/>
              </a:ext>
            </a:extLst>
          </p:cNvPr>
          <p:cNvPicPr>
            <a:picLocks noChangeAspect="1"/>
          </p:cNvPicPr>
          <p:nvPr/>
        </p:nvPicPr>
        <p:blipFill>
          <a:blip r:embed="rId3"/>
          <a:stretch>
            <a:fillRect/>
          </a:stretch>
        </p:blipFill>
        <p:spPr>
          <a:xfrm>
            <a:off x="1276350" y="3823525"/>
            <a:ext cx="9639300" cy="1685925"/>
          </a:xfrm>
          <a:prstGeom prst="rect">
            <a:avLst/>
          </a:prstGeom>
        </p:spPr>
      </p:pic>
    </p:spTree>
    <p:extLst>
      <p:ext uri="{BB962C8B-B14F-4D97-AF65-F5344CB8AC3E}">
        <p14:creationId xmlns:p14="http://schemas.microsoft.com/office/powerpoint/2010/main" val="3480754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43280" y="375920"/>
            <a:ext cx="10505440" cy="590296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918716" y="832104"/>
            <a:ext cx="8110728" cy="457200"/>
          </a:xfrm>
        </p:spPr>
        <p:txBody>
          <a:bodyPr/>
          <a:lstStyle/>
          <a:p>
            <a:r>
              <a:rPr lang="en-US" sz="4400" b="1" dirty="0" err="1">
                <a:latin typeface="Garamond (Headings)"/>
              </a:rPr>
              <a:t>Tf-idf</a:t>
            </a:r>
            <a:endParaRPr lang="en-US" sz="4400" b="1" dirty="0">
              <a:latin typeface="Garamond (Headings)"/>
            </a:endParaRP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1330960" y="1648968"/>
            <a:ext cx="9265920" cy="1653032"/>
          </a:xfrm>
        </p:spPr>
        <p:txBody>
          <a:bodyPr/>
          <a:lstStyle/>
          <a:p>
            <a:pPr algn="just">
              <a:lnSpc>
                <a:spcPts val="2400"/>
              </a:lnSpc>
            </a:pPr>
            <a:r>
              <a:rPr lang="en-US" sz="2000" cap="none" spc="0" dirty="0">
                <a:latin typeface="Arial Nova" panose="020B0504020202020204" pitchFamily="34" charset="0"/>
                <a:ea typeface="+mn-lt"/>
                <a:cs typeface="+mn-lt"/>
              </a:rPr>
              <a:t>we can use the TF-IDF Vectorizer class from the </a:t>
            </a:r>
            <a:r>
              <a:rPr lang="en-US" sz="2000" cap="none" spc="0" dirty="0" err="1">
                <a:latin typeface="Arial Nova" panose="020B0504020202020204" pitchFamily="34" charset="0"/>
                <a:ea typeface="+mn-lt"/>
                <a:cs typeface="+mn-lt"/>
              </a:rPr>
              <a:t>sklearn.feature_extraction.text</a:t>
            </a:r>
            <a:r>
              <a:rPr lang="en-US" sz="2000" cap="none" spc="0" dirty="0">
                <a:latin typeface="Arial Nova" panose="020B0504020202020204" pitchFamily="34" charset="0"/>
                <a:ea typeface="+mn-lt"/>
                <a:cs typeface="+mn-lt"/>
              </a:rPr>
              <a:t> module in Python. This class combines the functionality of the Count Vectorizer class (which creates the bag of words model) and the TF-IDF Transformer class (which applies the TF-IDF weighting). </a:t>
            </a:r>
          </a:p>
          <a:p>
            <a:pPr algn="just">
              <a:lnSpc>
                <a:spcPts val="2400"/>
              </a:lnSpc>
            </a:pPr>
            <a:r>
              <a:rPr lang="en-US" sz="2000" cap="none" spc="0" dirty="0">
                <a:latin typeface="Arial Nova" panose="020B0504020202020204" pitchFamily="34" charset="0"/>
                <a:ea typeface="+mn-lt"/>
                <a:cs typeface="+mn-lt"/>
              </a:rPr>
              <a:t>The values in the matrix are the TF-IDF scores for each word in each document. The </a:t>
            </a:r>
            <a:r>
              <a:rPr lang="en-US" sz="2000" cap="none" spc="0" dirty="0" err="1">
                <a:latin typeface="Arial Nova" panose="020B0504020202020204" pitchFamily="34" charset="0"/>
                <a:ea typeface="+mn-lt"/>
                <a:cs typeface="+mn-lt"/>
              </a:rPr>
              <a:t>max_features</a:t>
            </a:r>
            <a:r>
              <a:rPr lang="en-US" sz="2000" cap="none" spc="0" dirty="0">
                <a:latin typeface="Arial Nova" panose="020B0504020202020204" pitchFamily="34" charset="0"/>
                <a:ea typeface="+mn-lt"/>
                <a:cs typeface="+mn-lt"/>
              </a:rPr>
              <a:t> parameter specifies the maximum number of features (i.e. words) to include in the model. In this case, the model will include at most 1000 unique words.</a:t>
            </a:r>
          </a:p>
        </p:txBody>
      </p:sp>
      <p:pic>
        <p:nvPicPr>
          <p:cNvPr id="5" name="Picture 4">
            <a:extLst>
              <a:ext uri="{FF2B5EF4-FFF2-40B4-BE49-F238E27FC236}">
                <a16:creationId xmlns:a16="http://schemas.microsoft.com/office/drawing/2014/main" id="{B0F9292C-37E8-1D34-345A-7CF9F7D3A661}"/>
              </a:ext>
            </a:extLst>
          </p:cNvPr>
          <p:cNvPicPr>
            <a:picLocks noChangeAspect="1"/>
          </p:cNvPicPr>
          <p:nvPr/>
        </p:nvPicPr>
        <p:blipFill>
          <a:blip r:embed="rId3"/>
          <a:stretch>
            <a:fillRect/>
          </a:stretch>
        </p:blipFill>
        <p:spPr>
          <a:xfrm>
            <a:off x="1276350" y="4366069"/>
            <a:ext cx="9639300" cy="1685925"/>
          </a:xfrm>
          <a:prstGeom prst="rect">
            <a:avLst/>
          </a:prstGeom>
        </p:spPr>
      </p:pic>
    </p:spTree>
    <p:extLst>
      <p:ext uri="{BB962C8B-B14F-4D97-AF65-F5344CB8AC3E}">
        <p14:creationId xmlns:p14="http://schemas.microsoft.com/office/powerpoint/2010/main" val="1467900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43280" y="375920"/>
            <a:ext cx="10505440" cy="590296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271778" y="684974"/>
            <a:ext cx="9648444" cy="436626"/>
          </a:xfrm>
        </p:spPr>
        <p:txBody>
          <a:bodyPr/>
          <a:lstStyle/>
          <a:p>
            <a:r>
              <a:rPr lang="en-US" sz="4400" b="1" dirty="0">
                <a:latin typeface="Garamond (Headings)"/>
              </a:rPr>
              <a:t>Machine learning models</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1330960" y="1648968"/>
            <a:ext cx="9265920" cy="931672"/>
          </a:xfrm>
        </p:spPr>
        <p:txBody>
          <a:bodyPr/>
          <a:lstStyle/>
          <a:p>
            <a:pPr algn="just">
              <a:lnSpc>
                <a:spcPts val="2400"/>
              </a:lnSpc>
            </a:pPr>
            <a:r>
              <a:rPr lang="en-US" sz="2000" cap="none" spc="0" dirty="0">
                <a:latin typeface="Arial Nova" panose="020B0504020202020204" pitchFamily="34" charset="0"/>
                <a:ea typeface="+mn-lt"/>
                <a:cs typeface="+mn-lt"/>
              </a:rPr>
              <a:t>This table shows the performance of different machine learning models using two different feature extraction techniques - Bag of Words and TF-IDF.</a:t>
            </a:r>
          </a:p>
        </p:txBody>
      </p:sp>
      <p:pic>
        <p:nvPicPr>
          <p:cNvPr id="2" name="Picture 1">
            <a:extLst>
              <a:ext uri="{FF2B5EF4-FFF2-40B4-BE49-F238E27FC236}">
                <a16:creationId xmlns:a16="http://schemas.microsoft.com/office/drawing/2014/main" id="{73D842D8-6358-0FFF-41D0-44512B26D630}"/>
              </a:ext>
            </a:extLst>
          </p:cNvPr>
          <p:cNvPicPr>
            <a:picLocks noChangeAspect="1"/>
          </p:cNvPicPr>
          <p:nvPr/>
        </p:nvPicPr>
        <p:blipFill>
          <a:blip r:embed="rId3"/>
          <a:stretch>
            <a:fillRect/>
          </a:stretch>
        </p:blipFill>
        <p:spPr>
          <a:xfrm>
            <a:off x="3751738" y="2267079"/>
            <a:ext cx="4471665" cy="2533521"/>
          </a:xfrm>
          <a:prstGeom prst="rect">
            <a:avLst/>
          </a:prstGeom>
        </p:spPr>
      </p:pic>
      <p:sp>
        <p:nvSpPr>
          <p:cNvPr id="6" name="TextBox 5">
            <a:extLst>
              <a:ext uri="{FF2B5EF4-FFF2-40B4-BE49-F238E27FC236}">
                <a16:creationId xmlns:a16="http://schemas.microsoft.com/office/drawing/2014/main" id="{8BDFE3B2-5534-18F3-2BAC-098F9F00E5D4}"/>
              </a:ext>
            </a:extLst>
          </p:cNvPr>
          <p:cNvSpPr txBox="1"/>
          <p:nvPr/>
        </p:nvSpPr>
        <p:spPr>
          <a:xfrm>
            <a:off x="1330959" y="4673042"/>
            <a:ext cx="9589263" cy="1323439"/>
          </a:xfrm>
          <a:prstGeom prst="rect">
            <a:avLst/>
          </a:prstGeom>
          <a:noFill/>
        </p:spPr>
        <p:txBody>
          <a:bodyPr wrap="square" rtlCol="0">
            <a:spAutoFit/>
          </a:bodyPr>
          <a:lstStyle/>
          <a:p>
            <a:pPr algn="just">
              <a:lnSpc>
                <a:spcPts val="2400"/>
              </a:lnSpc>
            </a:pPr>
            <a:r>
              <a:rPr lang="en-US" sz="2000" cap="none" spc="0" dirty="0">
                <a:latin typeface="Arial Nova" panose="020B0504020202020204" pitchFamily="34" charset="0"/>
                <a:ea typeface="+mn-lt"/>
                <a:cs typeface="+mn-lt"/>
              </a:rPr>
              <a:t>The table shows the accuracy of each model when using Bag of Words and TF-IDF as the feature extraction technique. It appears that the TF-IDF feature extraction technique performs better than Bag of Words for all the models listed. The Random Forest Model has the highest accuracy score for both feature extraction techniques.</a:t>
            </a:r>
          </a:p>
        </p:txBody>
      </p:sp>
    </p:spTree>
    <p:extLst>
      <p:ext uri="{BB962C8B-B14F-4D97-AF65-F5344CB8AC3E}">
        <p14:creationId xmlns:p14="http://schemas.microsoft.com/office/powerpoint/2010/main" val="1099921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b="1" dirty="0">
                <a:latin typeface="Garamond (Headings)"/>
              </a:rPr>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Recall System</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980440" y="2368296"/>
            <a:ext cx="6174740" cy="3117151"/>
          </a:xfrm>
        </p:spPr>
        <p:txBody>
          <a:bodyPr numCol="2"/>
          <a:lstStyle/>
          <a:p>
            <a:pPr marL="342900" indent="-342900">
              <a:buFont typeface="Arial" panose="020B0604020202020204" pitchFamily="34" charset="0"/>
              <a:buChar char="•"/>
            </a:pPr>
            <a:r>
              <a:rPr lang="en-US" dirty="0">
                <a:latin typeface="Arial Nova" panose="020B0504020202020204" pitchFamily="34" charset="0"/>
              </a:rPr>
              <a:t>Introduction</a:t>
            </a:r>
          </a:p>
          <a:p>
            <a:pPr marL="342900" indent="-342900">
              <a:buFont typeface="Arial" panose="020B0604020202020204" pitchFamily="34" charset="0"/>
              <a:buChar char="•"/>
            </a:pPr>
            <a:r>
              <a:rPr lang="en-US" dirty="0">
                <a:latin typeface="Arial Nova" panose="020B0504020202020204" pitchFamily="34" charset="0"/>
              </a:rPr>
              <a:t>About the dataset</a:t>
            </a:r>
          </a:p>
          <a:p>
            <a:pPr marL="342900" indent="-342900">
              <a:buFont typeface="Arial" panose="020B0604020202020204" pitchFamily="34" charset="0"/>
              <a:buChar char="•"/>
            </a:pPr>
            <a:r>
              <a:rPr lang="en-US" dirty="0">
                <a:latin typeface="Arial Nova" panose="020B0504020202020204" pitchFamily="34" charset="0"/>
              </a:rPr>
              <a:t>Five c’s</a:t>
            </a:r>
          </a:p>
          <a:p>
            <a:pPr marL="342900" indent="-342900">
              <a:buFont typeface="Arial" panose="020B0604020202020204" pitchFamily="34" charset="0"/>
              <a:buChar char="•"/>
            </a:pPr>
            <a:r>
              <a:rPr lang="en-US" dirty="0">
                <a:latin typeface="Arial Nova" panose="020B0504020202020204" pitchFamily="34" charset="0"/>
              </a:rPr>
              <a:t>Problem statement</a:t>
            </a:r>
          </a:p>
          <a:p>
            <a:pPr marL="342900" indent="-342900">
              <a:buFont typeface="Arial" panose="020B0604020202020204" pitchFamily="34" charset="0"/>
              <a:buChar char="•"/>
            </a:pPr>
            <a:r>
              <a:rPr lang="en-US" dirty="0">
                <a:latin typeface="Arial Nova" panose="020B0504020202020204" pitchFamily="34" charset="0"/>
              </a:rPr>
              <a:t>Methodology</a:t>
            </a:r>
          </a:p>
          <a:p>
            <a:pPr marL="342900" indent="-342900">
              <a:buFont typeface="Arial" panose="020B0604020202020204" pitchFamily="34" charset="0"/>
              <a:buChar char="•"/>
            </a:pPr>
            <a:r>
              <a:rPr lang="en-US" dirty="0">
                <a:latin typeface="Arial Nova" panose="020B0504020202020204" pitchFamily="34" charset="0"/>
              </a:rPr>
              <a:t>Data cleaning</a:t>
            </a:r>
          </a:p>
          <a:p>
            <a:pPr marL="342900" indent="-342900">
              <a:buFont typeface="Arial" panose="020B0604020202020204" pitchFamily="34" charset="0"/>
              <a:buChar char="•"/>
            </a:pPr>
            <a:r>
              <a:rPr lang="en-US" dirty="0">
                <a:latin typeface="Arial Nova" panose="020B0504020202020204" pitchFamily="34" charset="0"/>
              </a:rPr>
              <a:t>Data visualization</a:t>
            </a:r>
          </a:p>
          <a:p>
            <a:pPr marL="342900" indent="-342900">
              <a:buFont typeface="Arial" panose="020B0604020202020204" pitchFamily="34" charset="0"/>
              <a:buChar char="•"/>
            </a:pPr>
            <a:r>
              <a:rPr lang="en-US" dirty="0">
                <a:latin typeface="Arial Nova" panose="020B0504020202020204" pitchFamily="34" charset="0"/>
              </a:rPr>
              <a:t>Challenges</a:t>
            </a:r>
          </a:p>
          <a:p>
            <a:pPr marL="342900" indent="-342900">
              <a:buFont typeface="Arial" panose="020B0604020202020204" pitchFamily="34" charset="0"/>
              <a:buChar char="•"/>
            </a:pPr>
            <a:r>
              <a:rPr lang="en-US" dirty="0">
                <a:latin typeface="Arial Nova" panose="020B0504020202020204" pitchFamily="34" charset="0"/>
              </a:rPr>
              <a:t>ML Models</a:t>
            </a:r>
          </a:p>
          <a:p>
            <a:pPr marL="342900" indent="-342900">
              <a:buFont typeface="Arial" panose="020B0604020202020204" pitchFamily="34" charset="0"/>
              <a:buChar char="•"/>
            </a:pPr>
            <a:r>
              <a:rPr lang="en-US" dirty="0">
                <a:latin typeface="Arial Nova" panose="020B0504020202020204" pitchFamily="34" charset="0"/>
              </a:rPr>
              <a:t>Tableau visualizations</a:t>
            </a:r>
          </a:p>
        </p:txBody>
      </p:sp>
      <p:pic>
        <p:nvPicPr>
          <p:cNvPr id="6" name="Picture 5">
            <a:extLst>
              <a:ext uri="{FF2B5EF4-FFF2-40B4-BE49-F238E27FC236}">
                <a16:creationId xmlns:a16="http://schemas.microsoft.com/office/drawing/2014/main" id="{D067B74D-7D4E-B46A-B53F-FC1CD8B10FAE}"/>
              </a:ext>
            </a:extLst>
          </p:cNvPr>
          <p:cNvPicPr>
            <a:picLocks noChangeAspect="1"/>
          </p:cNvPicPr>
          <p:nvPr/>
        </p:nvPicPr>
        <p:blipFill rotWithShape="1">
          <a:blip r:embed="rId2">
            <a:alphaModFix amt="35000"/>
          </a:blip>
          <a:srcRect b="11015"/>
          <a:stretch/>
        </p:blipFill>
        <p:spPr>
          <a:xfrm>
            <a:off x="6247815" y="1372553"/>
            <a:ext cx="5389690" cy="3676968"/>
          </a:xfrm>
          <a:prstGeom prst="rect">
            <a:avLst/>
          </a:prstGeom>
        </p:spPr>
      </p:pic>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b="1" dirty="0">
                <a:latin typeface="Garamond (Headings)"/>
              </a:rPr>
              <a:t>Tableau Visualization</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334127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a:t>Recall system</a:t>
            </a:r>
            <a:endParaRPr lang="en-US" dirty="0"/>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21</a:t>
            </a:fld>
            <a:endParaRPr lang="en-US" dirty="0"/>
          </a:p>
        </p:txBody>
      </p:sp>
      <p:pic>
        <p:nvPicPr>
          <p:cNvPr id="3" name="Picture 2">
            <a:extLst>
              <a:ext uri="{FF2B5EF4-FFF2-40B4-BE49-F238E27FC236}">
                <a16:creationId xmlns:a16="http://schemas.microsoft.com/office/drawing/2014/main" id="{2835C5EC-548D-D34B-408F-0C64A031E183}"/>
              </a:ext>
            </a:extLst>
          </p:cNvPr>
          <p:cNvPicPr>
            <a:picLocks noChangeAspect="1"/>
          </p:cNvPicPr>
          <p:nvPr/>
        </p:nvPicPr>
        <p:blipFill>
          <a:blip r:embed="rId2"/>
          <a:stretch>
            <a:fillRect/>
          </a:stretch>
        </p:blipFill>
        <p:spPr>
          <a:xfrm>
            <a:off x="1271397" y="684197"/>
            <a:ext cx="9649206" cy="5427679"/>
          </a:xfrm>
          <a:prstGeom prst="rect">
            <a:avLst/>
          </a:prstGeom>
        </p:spPr>
      </p:pic>
    </p:spTree>
    <p:extLst>
      <p:ext uri="{BB962C8B-B14F-4D97-AF65-F5344CB8AC3E}">
        <p14:creationId xmlns:p14="http://schemas.microsoft.com/office/powerpoint/2010/main" val="2547834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a:t>Recall system</a:t>
            </a:r>
            <a:endParaRPr lang="en-US" dirty="0"/>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22</a:t>
            </a:fld>
            <a:endParaRPr lang="en-US" dirty="0"/>
          </a:p>
        </p:txBody>
      </p:sp>
      <p:pic>
        <p:nvPicPr>
          <p:cNvPr id="2" name="Picture 1">
            <a:extLst>
              <a:ext uri="{FF2B5EF4-FFF2-40B4-BE49-F238E27FC236}">
                <a16:creationId xmlns:a16="http://schemas.microsoft.com/office/drawing/2014/main" id="{E42C461C-754A-D0D5-ADE3-1AE66124EF8F}"/>
              </a:ext>
            </a:extLst>
          </p:cNvPr>
          <p:cNvPicPr>
            <a:picLocks noChangeAspect="1"/>
          </p:cNvPicPr>
          <p:nvPr/>
        </p:nvPicPr>
        <p:blipFill rotWithShape="1">
          <a:blip r:embed="rId2"/>
          <a:srcRect l="11343" t="9537" r="11594" b="12222"/>
          <a:stretch/>
        </p:blipFill>
        <p:spPr>
          <a:xfrm>
            <a:off x="1206469" y="636586"/>
            <a:ext cx="9779061" cy="5584828"/>
          </a:xfrm>
          <a:prstGeom prst="rect">
            <a:avLst/>
          </a:prstGeom>
        </p:spPr>
      </p:pic>
    </p:spTree>
    <p:extLst>
      <p:ext uri="{BB962C8B-B14F-4D97-AF65-F5344CB8AC3E}">
        <p14:creationId xmlns:p14="http://schemas.microsoft.com/office/powerpoint/2010/main" val="3527790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b="1" dirty="0">
                <a:latin typeface="Garamond (Headings)"/>
              </a:rPr>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4030332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43280" y="426720"/>
            <a:ext cx="10505440" cy="590296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918716" y="832104"/>
            <a:ext cx="8110728" cy="457200"/>
          </a:xfrm>
        </p:spPr>
        <p:txBody>
          <a:bodyPr/>
          <a:lstStyle/>
          <a:p>
            <a:r>
              <a:rPr lang="en-US" sz="4400" b="1" dirty="0">
                <a:latin typeface="Garamond (Headings)"/>
              </a:rPr>
              <a:t>Introduction</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1341120" y="1941068"/>
            <a:ext cx="9265920" cy="3511042"/>
          </a:xfrm>
        </p:spPr>
        <p:txBody>
          <a:bodyPr/>
          <a:lstStyle/>
          <a:p>
            <a:pPr marL="342900" indent="-342900" algn="just">
              <a:lnSpc>
                <a:spcPts val="2400"/>
              </a:lnSpc>
              <a:buFont typeface="Arial" panose="020B0604020202020204" pitchFamily="34" charset="0"/>
              <a:buChar char="•"/>
            </a:pPr>
            <a:r>
              <a:rPr lang="en-US" sz="2000" cap="none" spc="0" dirty="0">
                <a:latin typeface="Arial Nova" panose="020B0504020202020204" pitchFamily="34" charset="0"/>
                <a:ea typeface="+mn-lt"/>
                <a:cs typeface="+mn-lt"/>
              </a:rPr>
              <a:t>The FDA (food and drug administration) recall system is a process that the agency uses to protect the public health by removing or correcting products that are found to be unsafe or violate federal laws from the market. </a:t>
            </a:r>
          </a:p>
          <a:p>
            <a:pPr marL="342900" indent="-342900" algn="just">
              <a:lnSpc>
                <a:spcPts val="2400"/>
              </a:lnSpc>
              <a:buFont typeface="Arial" panose="020B0604020202020204" pitchFamily="34" charset="0"/>
              <a:buChar char="•"/>
            </a:pPr>
            <a:r>
              <a:rPr lang="en-US" sz="2000" cap="none" spc="0" dirty="0">
                <a:latin typeface="Arial Nova" panose="020B0504020202020204" pitchFamily="34" charset="0"/>
                <a:ea typeface="+mn-lt"/>
                <a:cs typeface="+mn-lt"/>
              </a:rPr>
              <a:t>This system applies to a wide range of products including foods, drugs, medical devices, cosmetics, and tobacco products.</a:t>
            </a:r>
          </a:p>
          <a:p>
            <a:pPr marL="342900" indent="-342900" algn="just">
              <a:lnSpc>
                <a:spcPts val="2400"/>
              </a:lnSpc>
              <a:buFont typeface="Arial" panose="020B0604020202020204" pitchFamily="34" charset="0"/>
              <a:buChar char="•"/>
            </a:pPr>
            <a:r>
              <a:rPr lang="en-US" sz="2000" cap="none" spc="0" dirty="0">
                <a:latin typeface="Arial Nova" panose="020B0504020202020204" pitchFamily="34" charset="0"/>
                <a:ea typeface="+mn-lt"/>
                <a:cs typeface="+mn-lt"/>
              </a:rPr>
              <a:t>Once a recall is initiated, the FDA works with the responsible company to determine the best course of action. This may include removing the product from the market, correcting the issue, or providing consumers with information about the product's safety. The FDA also works to ensure that the public is informed about the recall and has access to information about the potential risks associated with the product</a:t>
            </a:r>
            <a:endParaRPr lang="en-US" sz="2000" cap="none" dirty="0">
              <a:latin typeface="Arial Nova" panose="020B050402020202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441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43280" y="426720"/>
            <a:ext cx="10505440" cy="590296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918716" y="832104"/>
            <a:ext cx="8110728" cy="457200"/>
          </a:xfrm>
        </p:spPr>
        <p:txBody>
          <a:bodyPr/>
          <a:lstStyle/>
          <a:p>
            <a:r>
              <a:rPr lang="en-US" sz="4400" b="1" dirty="0">
                <a:latin typeface="Garamond (Headings)"/>
              </a:rPr>
              <a:t>About the Dataset</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1330960" y="1648968"/>
            <a:ext cx="9265920" cy="4376928"/>
          </a:xfrm>
        </p:spPr>
        <p:txBody>
          <a:bodyPr/>
          <a:lstStyle/>
          <a:p>
            <a:pPr marL="342900" indent="-342900" algn="just">
              <a:lnSpc>
                <a:spcPts val="2400"/>
              </a:lnSpc>
              <a:buFont typeface="Arial" panose="020B0604020202020204" pitchFamily="34" charset="0"/>
              <a:buChar char="•"/>
            </a:pPr>
            <a:r>
              <a:rPr lang="en-US" sz="1800" cap="none" spc="0" dirty="0">
                <a:latin typeface="Arial Nova" panose="020B0504020202020204" pitchFamily="34" charset="0"/>
                <a:ea typeface="+mn-lt"/>
                <a:cs typeface="+mn-lt"/>
              </a:rPr>
              <a:t>This dataset is for recall-system prediction from the U.S. Food and drug administration website. This is the latest data which has an information about different product type such as Biologics, Devices, Drugs, Food/Cosmetics, Tobacco, Veterinary and their status with the reason of why they are recalled from the specific state.</a:t>
            </a:r>
          </a:p>
          <a:p>
            <a:pPr algn="just">
              <a:lnSpc>
                <a:spcPts val="2400"/>
              </a:lnSpc>
            </a:pPr>
            <a:r>
              <a:rPr lang="en-US" sz="1800" b="1" u="sng" cap="none" spc="0" dirty="0">
                <a:latin typeface="Arial Nova" panose="020B0504020202020204" pitchFamily="34" charset="0"/>
                <a:ea typeface="+mn-lt"/>
                <a:cs typeface="+mn-lt"/>
              </a:rPr>
              <a:t>Data Quality:</a:t>
            </a:r>
          </a:p>
          <a:p>
            <a:pPr marL="342900" indent="-342900" algn="just">
              <a:lnSpc>
                <a:spcPts val="2400"/>
              </a:lnSpc>
              <a:buFont typeface="Arial" panose="020B0604020202020204" pitchFamily="34" charset="0"/>
              <a:buChar char="•"/>
            </a:pPr>
            <a:r>
              <a:rPr lang="en-US" sz="1800" cap="none" spc="0" dirty="0">
                <a:latin typeface="Arial Nova" panose="020B0504020202020204" pitchFamily="34" charset="0"/>
                <a:ea typeface="+mn-lt"/>
                <a:cs typeface="+mn-lt"/>
              </a:rPr>
              <a:t>Data itself is clear as it does not have any missing values and we can easily see from the heat map that there are not too many co-relation between the attributes.</a:t>
            </a:r>
          </a:p>
          <a:p>
            <a:pPr algn="just">
              <a:lnSpc>
                <a:spcPts val="2400"/>
              </a:lnSpc>
            </a:pPr>
            <a:r>
              <a:rPr lang="en-US" sz="1800" b="1" u="sng" cap="none" spc="0" dirty="0">
                <a:latin typeface="Arial Nova" panose="020B0504020202020204" pitchFamily="34" charset="0"/>
                <a:ea typeface="+mn-lt"/>
                <a:cs typeface="+mn-lt"/>
              </a:rPr>
              <a:t>Data Fitness:</a:t>
            </a:r>
          </a:p>
          <a:p>
            <a:pPr marL="342900" indent="-342900" algn="just">
              <a:lnSpc>
                <a:spcPts val="2400"/>
              </a:lnSpc>
              <a:buFont typeface="Arial" panose="020B0604020202020204" pitchFamily="34" charset="0"/>
              <a:buChar char="•"/>
            </a:pPr>
            <a:r>
              <a:rPr lang="en-US" sz="1800" cap="none" spc="0" dirty="0">
                <a:latin typeface="Arial Nova" panose="020B0504020202020204" pitchFamily="34" charset="0"/>
                <a:ea typeface="+mn-lt"/>
                <a:cs typeface="+mn-lt"/>
              </a:rPr>
              <a:t>The FDA is responsible for caring the community health by ensuring the safety, efficacy, and safety of human and veterinary drugs, biological products, and medical devices. The dataset provides information on product recalls initiated by companies and manufacturers that are regulated by the FDA.</a:t>
            </a:r>
          </a:p>
        </p:txBody>
      </p:sp>
    </p:spTree>
    <p:extLst>
      <p:ext uri="{BB962C8B-B14F-4D97-AF65-F5344CB8AC3E}">
        <p14:creationId xmlns:p14="http://schemas.microsoft.com/office/powerpoint/2010/main" val="1040552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43280" y="426720"/>
            <a:ext cx="10505440" cy="590296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918716" y="832104"/>
            <a:ext cx="8110728" cy="457200"/>
          </a:xfrm>
        </p:spPr>
        <p:txBody>
          <a:bodyPr/>
          <a:lstStyle/>
          <a:p>
            <a:r>
              <a:rPr lang="en-US" sz="4400" b="1" cap="none" dirty="0">
                <a:latin typeface="Garamond (Headings)"/>
              </a:rPr>
              <a:t>FIVE C’s</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1330960" y="1648968"/>
            <a:ext cx="9265920" cy="4376928"/>
          </a:xfrm>
        </p:spPr>
        <p:txBody>
          <a:bodyPr/>
          <a:lstStyle/>
          <a:p>
            <a:pPr algn="just">
              <a:lnSpc>
                <a:spcPts val="2400"/>
              </a:lnSpc>
            </a:pPr>
            <a:r>
              <a:rPr lang="en-US" sz="1800" b="1" cap="none" spc="0" dirty="0">
                <a:latin typeface="Arial Nova" panose="020B0504020202020204" pitchFamily="34" charset="0"/>
                <a:ea typeface="+mn-lt"/>
                <a:cs typeface="+mn-lt"/>
              </a:rPr>
              <a:t>Consent</a:t>
            </a:r>
            <a:r>
              <a:rPr lang="en-US" sz="1800" cap="none" spc="0" dirty="0">
                <a:latin typeface="Arial Nova" panose="020B0504020202020204" pitchFamily="34" charset="0"/>
                <a:ea typeface="+mn-lt"/>
                <a:cs typeface="+mn-lt"/>
              </a:rPr>
              <a:t>: We will be analyzing the FDA recall data solely for the purpose of our project and not for any other reason.</a:t>
            </a:r>
          </a:p>
          <a:p>
            <a:pPr algn="just">
              <a:lnSpc>
                <a:spcPts val="2400"/>
              </a:lnSpc>
            </a:pPr>
            <a:r>
              <a:rPr lang="en-US" sz="1800" b="1" cap="none" spc="0" dirty="0">
                <a:latin typeface="Arial Nova" panose="020B0504020202020204" pitchFamily="34" charset="0"/>
                <a:ea typeface="+mn-lt"/>
                <a:cs typeface="+mn-lt"/>
              </a:rPr>
              <a:t>Clarity</a:t>
            </a:r>
            <a:r>
              <a:rPr lang="en-US" sz="1800" cap="none" spc="0" dirty="0">
                <a:latin typeface="Arial Nova" panose="020B0504020202020204" pitchFamily="34" charset="0"/>
                <a:ea typeface="+mn-lt"/>
                <a:cs typeface="+mn-lt"/>
              </a:rPr>
              <a:t>: Our project team will request the FDA recall data through official channels, clearly stating the goal of our analysis.</a:t>
            </a:r>
          </a:p>
          <a:p>
            <a:pPr algn="just">
              <a:lnSpc>
                <a:spcPts val="2400"/>
              </a:lnSpc>
            </a:pPr>
            <a:r>
              <a:rPr lang="en-US" sz="1800" b="1" cap="none" spc="0" dirty="0">
                <a:latin typeface="Arial Nova" panose="020B0504020202020204" pitchFamily="34" charset="0"/>
                <a:ea typeface="+mn-lt"/>
                <a:cs typeface="+mn-lt"/>
              </a:rPr>
              <a:t>Consistency</a:t>
            </a:r>
            <a:r>
              <a:rPr lang="en-US" sz="1800" cap="none" spc="0" dirty="0">
                <a:latin typeface="Arial Nova" panose="020B0504020202020204" pitchFamily="34" charset="0"/>
                <a:ea typeface="+mn-lt"/>
                <a:cs typeface="+mn-lt"/>
              </a:rPr>
              <a:t>: We will ensure consistency in our analysis of the FDA recall data throughout the project.</a:t>
            </a:r>
          </a:p>
          <a:p>
            <a:pPr algn="just">
              <a:lnSpc>
                <a:spcPts val="2400"/>
              </a:lnSpc>
            </a:pPr>
            <a:r>
              <a:rPr lang="en-US" sz="1800" b="1" cap="none" spc="0" dirty="0">
                <a:latin typeface="Arial Nova" panose="020B0504020202020204" pitchFamily="34" charset="0"/>
                <a:ea typeface="+mn-lt"/>
                <a:cs typeface="+mn-lt"/>
              </a:rPr>
              <a:t>Control</a:t>
            </a:r>
            <a:r>
              <a:rPr lang="en-US" sz="1800" cap="none" spc="0" dirty="0">
                <a:latin typeface="Arial Nova" panose="020B0504020202020204" pitchFamily="34" charset="0"/>
                <a:ea typeface="+mn-lt"/>
                <a:cs typeface="+mn-lt"/>
              </a:rPr>
              <a:t>: All access and control of the FDA recall data analysis, will be limited to the project.</a:t>
            </a:r>
          </a:p>
          <a:p>
            <a:pPr algn="just">
              <a:lnSpc>
                <a:spcPts val="2400"/>
              </a:lnSpc>
            </a:pPr>
            <a:r>
              <a:rPr lang="en-US" sz="1800" b="1" cap="none" spc="0" dirty="0">
                <a:latin typeface="Arial Nova" panose="020B0504020202020204" pitchFamily="34" charset="0"/>
                <a:ea typeface="+mn-lt"/>
                <a:cs typeface="+mn-lt"/>
              </a:rPr>
              <a:t>Consequences</a:t>
            </a:r>
            <a:r>
              <a:rPr lang="en-US" sz="1800" cap="none" spc="0" dirty="0">
                <a:latin typeface="Arial Nova" panose="020B0504020202020204" pitchFamily="34" charset="0"/>
                <a:ea typeface="+mn-lt"/>
                <a:cs typeface="+mn-lt"/>
              </a:rPr>
              <a:t>: As the FDA recall data contains information about potentially dangerous products, any potential data leak could pose a risk to public safety. However, since the data does not contain any personal information, the consequences would not directly impact any individuals or companies. We will take measures to ensure the security and privacy of the data throughout the project..</a:t>
            </a:r>
          </a:p>
        </p:txBody>
      </p:sp>
    </p:spTree>
    <p:extLst>
      <p:ext uri="{BB962C8B-B14F-4D97-AF65-F5344CB8AC3E}">
        <p14:creationId xmlns:p14="http://schemas.microsoft.com/office/powerpoint/2010/main" val="88886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43280" y="375920"/>
            <a:ext cx="10505440" cy="590296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918716" y="832104"/>
            <a:ext cx="8110728" cy="457200"/>
          </a:xfrm>
        </p:spPr>
        <p:txBody>
          <a:bodyPr/>
          <a:lstStyle/>
          <a:p>
            <a:r>
              <a:rPr lang="en-US" sz="4400" b="1" cap="none" dirty="0">
                <a:latin typeface="Garamond (Headings)"/>
              </a:rPr>
              <a:t>PROBLEM STATEMENT</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1330960" y="1648968"/>
            <a:ext cx="9265920" cy="4376928"/>
          </a:xfrm>
        </p:spPr>
        <p:txBody>
          <a:bodyPr/>
          <a:lstStyle/>
          <a:p>
            <a:pPr algn="just">
              <a:lnSpc>
                <a:spcPts val="2400"/>
              </a:lnSpc>
            </a:pPr>
            <a:r>
              <a:rPr lang="en-US" sz="2000" cap="none" spc="0" dirty="0">
                <a:latin typeface="Arial Nova" panose="020B0504020202020204" pitchFamily="34" charset="0"/>
                <a:ea typeface="+mn-lt"/>
                <a:cs typeface="+mn-lt"/>
              </a:rPr>
              <a:t>The problem statement is to identify and analyze the reasons for product recalls in the food, medical devices, and other consumer goods industries and evaluate the effectiveness of the recall processes in ensuring public safety. The goal is to identify patterns and trends in recall data to inform regulatory and industry efforts to prevent future recalls and improve the overall safety of consumer products.</a:t>
            </a:r>
          </a:p>
        </p:txBody>
      </p:sp>
    </p:spTree>
    <p:extLst>
      <p:ext uri="{BB962C8B-B14F-4D97-AF65-F5344CB8AC3E}">
        <p14:creationId xmlns:p14="http://schemas.microsoft.com/office/powerpoint/2010/main" val="1395985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43280" y="274320"/>
            <a:ext cx="10505440" cy="590296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918716" y="832104"/>
            <a:ext cx="8110728" cy="457200"/>
          </a:xfrm>
        </p:spPr>
        <p:txBody>
          <a:bodyPr/>
          <a:lstStyle/>
          <a:p>
            <a:r>
              <a:rPr lang="en-US" sz="4400" b="1" cap="none" dirty="0">
                <a:latin typeface="Garamond (Headings)"/>
              </a:rPr>
              <a:t>METHODOLOGY</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1341120" y="2195378"/>
            <a:ext cx="9265920" cy="3371032"/>
          </a:xfrm>
        </p:spPr>
        <p:txBody>
          <a:bodyPr/>
          <a:lstStyle/>
          <a:p>
            <a:pPr algn="just">
              <a:lnSpc>
                <a:spcPts val="2400"/>
              </a:lnSpc>
            </a:pPr>
            <a:r>
              <a:rPr lang="en-US" sz="2000" cap="none" spc="0" dirty="0">
                <a:latin typeface="Arial Nova" panose="020B0504020202020204" pitchFamily="34" charset="0"/>
                <a:ea typeface="+mn-lt"/>
                <a:cs typeface="+mn-lt"/>
              </a:rPr>
              <a:t>• Data Collection                                                  </a:t>
            </a:r>
          </a:p>
          <a:p>
            <a:pPr algn="just">
              <a:lnSpc>
                <a:spcPts val="2400"/>
              </a:lnSpc>
            </a:pPr>
            <a:r>
              <a:rPr lang="en-US" sz="2000" cap="none" spc="0" dirty="0">
                <a:latin typeface="Arial Nova" panose="020B0504020202020204" pitchFamily="34" charset="0"/>
                <a:ea typeface="+mn-lt"/>
                <a:cs typeface="+mn-lt"/>
              </a:rPr>
              <a:t>• Data Cleaning (Excel, Python) </a:t>
            </a:r>
          </a:p>
          <a:p>
            <a:pPr algn="just">
              <a:lnSpc>
                <a:spcPts val="2400"/>
              </a:lnSpc>
            </a:pPr>
            <a:r>
              <a:rPr lang="en-US" sz="2000" cap="none" spc="0" dirty="0">
                <a:latin typeface="Arial Nova" panose="020B0504020202020204" pitchFamily="34" charset="0"/>
                <a:ea typeface="+mn-lt"/>
                <a:cs typeface="+mn-lt"/>
              </a:rPr>
              <a:t>• Data Visualization (Tableau, Python, Excel) </a:t>
            </a:r>
          </a:p>
          <a:p>
            <a:pPr algn="just">
              <a:lnSpc>
                <a:spcPts val="2400"/>
              </a:lnSpc>
            </a:pPr>
            <a:r>
              <a:rPr lang="en-US" sz="2000" cap="none" spc="0" dirty="0">
                <a:latin typeface="Arial Nova" panose="020B0504020202020204" pitchFamily="34" charset="0"/>
                <a:ea typeface="+mn-lt"/>
                <a:cs typeface="+mn-lt"/>
              </a:rPr>
              <a:t>• Exploratory Data Analysis (Python) </a:t>
            </a:r>
          </a:p>
          <a:p>
            <a:pPr algn="just">
              <a:lnSpc>
                <a:spcPts val="2400"/>
              </a:lnSpc>
            </a:pPr>
            <a:r>
              <a:rPr lang="en-US" sz="2000" cap="none" spc="0" dirty="0">
                <a:latin typeface="Arial Nova" panose="020B0504020202020204" pitchFamily="34" charset="0"/>
                <a:ea typeface="+mn-lt"/>
                <a:cs typeface="+mn-lt"/>
              </a:rPr>
              <a:t>• Creating dashboard (Tableau) </a:t>
            </a:r>
          </a:p>
          <a:p>
            <a:pPr algn="just">
              <a:lnSpc>
                <a:spcPts val="2400"/>
              </a:lnSpc>
            </a:pPr>
            <a:r>
              <a:rPr lang="en-US" sz="2000" cap="none" spc="0" dirty="0">
                <a:latin typeface="Arial Nova" panose="020B0504020202020204" pitchFamily="34" charset="0"/>
                <a:ea typeface="+mn-lt"/>
                <a:cs typeface="+mn-lt"/>
              </a:rPr>
              <a:t>• Build and apply suitable algorithms(Python) </a:t>
            </a:r>
          </a:p>
        </p:txBody>
      </p:sp>
      <p:pic>
        <p:nvPicPr>
          <p:cNvPr id="6" name="Picture 5">
            <a:extLst>
              <a:ext uri="{FF2B5EF4-FFF2-40B4-BE49-F238E27FC236}">
                <a16:creationId xmlns:a16="http://schemas.microsoft.com/office/drawing/2014/main" id="{4C2BBE5A-088C-6A19-5C77-FFA640AF0B54}"/>
              </a:ext>
            </a:extLst>
          </p:cNvPr>
          <p:cNvPicPr>
            <a:picLocks noChangeAspect="1"/>
          </p:cNvPicPr>
          <p:nvPr/>
        </p:nvPicPr>
        <p:blipFill>
          <a:blip r:embed="rId3"/>
          <a:stretch>
            <a:fillRect/>
          </a:stretch>
        </p:blipFill>
        <p:spPr>
          <a:xfrm>
            <a:off x="6457009" y="2161364"/>
            <a:ext cx="3670110" cy="1713124"/>
          </a:xfrm>
          <a:prstGeom prst="rect">
            <a:avLst/>
          </a:prstGeom>
        </p:spPr>
      </p:pic>
      <p:pic>
        <p:nvPicPr>
          <p:cNvPr id="8" name="Picture 7">
            <a:extLst>
              <a:ext uri="{FF2B5EF4-FFF2-40B4-BE49-F238E27FC236}">
                <a16:creationId xmlns:a16="http://schemas.microsoft.com/office/drawing/2014/main" id="{051C0477-273D-FDE4-70ED-D312324BE6A2}"/>
              </a:ext>
            </a:extLst>
          </p:cNvPr>
          <p:cNvPicPr>
            <a:picLocks noChangeAspect="1"/>
          </p:cNvPicPr>
          <p:nvPr/>
        </p:nvPicPr>
        <p:blipFill>
          <a:blip r:embed="rId4"/>
          <a:stretch>
            <a:fillRect/>
          </a:stretch>
        </p:blipFill>
        <p:spPr>
          <a:xfrm>
            <a:off x="6703256" y="3874488"/>
            <a:ext cx="2263096" cy="1018707"/>
          </a:xfrm>
          <a:prstGeom prst="rect">
            <a:avLst/>
          </a:prstGeom>
        </p:spPr>
      </p:pic>
      <p:pic>
        <p:nvPicPr>
          <p:cNvPr id="10" name="Picture 9">
            <a:extLst>
              <a:ext uri="{FF2B5EF4-FFF2-40B4-BE49-F238E27FC236}">
                <a16:creationId xmlns:a16="http://schemas.microsoft.com/office/drawing/2014/main" id="{25FB1EF6-F99F-88DB-9B4E-24FAF1DC6F8F}"/>
              </a:ext>
            </a:extLst>
          </p:cNvPr>
          <p:cNvPicPr>
            <a:picLocks noChangeAspect="1"/>
          </p:cNvPicPr>
          <p:nvPr/>
        </p:nvPicPr>
        <p:blipFill>
          <a:blip r:embed="rId5"/>
          <a:stretch>
            <a:fillRect/>
          </a:stretch>
        </p:blipFill>
        <p:spPr>
          <a:xfrm>
            <a:off x="7726890" y="2438715"/>
            <a:ext cx="1130347" cy="1255941"/>
          </a:xfrm>
          <a:prstGeom prst="rect">
            <a:avLst/>
          </a:prstGeom>
        </p:spPr>
      </p:pic>
      <p:pic>
        <p:nvPicPr>
          <p:cNvPr id="12" name="Picture 11">
            <a:extLst>
              <a:ext uri="{FF2B5EF4-FFF2-40B4-BE49-F238E27FC236}">
                <a16:creationId xmlns:a16="http://schemas.microsoft.com/office/drawing/2014/main" id="{6F3EAE3A-A715-4B90-A2DB-2700C7D891D0}"/>
              </a:ext>
            </a:extLst>
          </p:cNvPr>
          <p:cNvPicPr>
            <a:picLocks noChangeAspect="1"/>
          </p:cNvPicPr>
          <p:nvPr/>
        </p:nvPicPr>
        <p:blipFill>
          <a:blip r:embed="rId6"/>
          <a:stretch>
            <a:fillRect/>
          </a:stretch>
        </p:blipFill>
        <p:spPr>
          <a:xfrm>
            <a:off x="9209982" y="4027279"/>
            <a:ext cx="673506" cy="713124"/>
          </a:xfrm>
          <a:prstGeom prst="rect">
            <a:avLst/>
          </a:prstGeom>
        </p:spPr>
      </p:pic>
    </p:spTree>
    <p:extLst>
      <p:ext uri="{BB962C8B-B14F-4D97-AF65-F5344CB8AC3E}">
        <p14:creationId xmlns:p14="http://schemas.microsoft.com/office/powerpoint/2010/main" val="1913928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843280" y="426720"/>
            <a:ext cx="10505440" cy="590296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918716" y="832104"/>
            <a:ext cx="8110728" cy="457200"/>
          </a:xfrm>
        </p:spPr>
        <p:txBody>
          <a:bodyPr/>
          <a:lstStyle/>
          <a:p>
            <a:r>
              <a:rPr lang="en-US" sz="4400" b="1" dirty="0">
                <a:latin typeface="Garamond (Headings)"/>
              </a:rPr>
              <a:t>Data cleaning</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1330960" y="1648968"/>
            <a:ext cx="9265920" cy="4376928"/>
          </a:xfrm>
        </p:spPr>
        <p:txBody>
          <a:bodyPr/>
          <a:lstStyle/>
          <a:p>
            <a:pPr marL="342900" indent="-342900" algn="just">
              <a:lnSpc>
                <a:spcPts val="2400"/>
              </a:lnSpc>
              <a:buFont typeface="Arial" panose="020B0604020202020204" pitchFamily="34" charset="0"/>
              <a:buChar char="•"/>
            </a:pPr>
            <a:r>
              <a:rPr lang="en-US" sz="2000" cap="none" spc="0" dirty="0">
                <a:latin typeface="Arial Nova" panose="020B0504020202020204" pitchFamily="34" charset="0"/>
                <a:ea typeface="+mn-lt"/>
                <a:cs typeface="+mn-lt"/>
              </a:rPr>
              <a:t>Dataset itself is very clean and clear but there are couple of missing value that should be removed. Some columns are not important, so it was deleted, because we didn’t get any output from this columns.</a:t>
            </a:r>
          </a:p>
          <a:p>
            <a:pPr marL="342900" indent="-342900" algn="just">
              <a:lnSpc>
                <a:spcPts val="2400"/>
              </a:lnSpc>
              <a:buFont typeface="Arial" panose="020B0604020202020204" pitchFamily="34" charset="0"/>
              <a:buChar char="•"/>
            </a:pPr>
            <a:r>
              <a:rPr lang="en-US" sz="2000" cap="none" spc="0" dirty="0">
                <a:latin typeface="Arial Nova" panose="020B0504020202020204" pitchFamily="34" charset="0"/>
                <a:ea typeface="+mn-lt"/>
                <a:cs typeface="+mn-lt"/>
              </a:rPr>
              <a:t>All the columns have categorical values so, it can be transferred to numerical by using different technics</a:t>
            </a:r>
          </a:p>
        </p:txBody>
      </p:sp>
    </p:spTree>
    <p:extLst>
      <p:ext uri="{BB962C8B-B14F-4D97-AF65-F5344CB8AC3E}">
        <p14:creationId xmlns:p14="http://schemas.microsoft.com/office/powerpoint/2010/main" val="1970632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b="1" dirty="0">
                <a:latin typeface="Garamond (Headings)"/>
              </a:rPr>
              <a:t>data Visualization</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2169886376"/>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{2A0E1FF7-6719-484A-AE0E-F39657C7A3E5}tf67061901_win32</Template>
  <TotalTime>824</TotalTime>
  <Words>1284</Words>
  <Application>Microsoft Office PowerPoint</Application>
  <PresentationFormat>Widescreen</PresentationFormat>
  <Paragraphs>79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Nova</vt:lpstr>
      <vt:lpstr>Calibri</vt:lpstr>
      <vt:lpstr>Daytona Condensed Light</vt:lpstr>
      <vt:lpstr>Garamond (Headings)</vt:lpstr>
      <vt:lpstr>Posterama</vt:lpstr>
      <vt:lpstr>Office Theme</vt:lpstr>
      <vt:lpstr>Recall system Analysis</vt:lpstr>
      <vt:lpstr>Agenda</vt:lpstr>
      <vt:lpstr>Introduction</vt:lpstr>
      <vt:lpstr>About the Dataset</vt:lpstr>
      <vt:lpstr>FIVE C’s</vt:lpstr>
      <vt:lpstr>PROBLEM STATEMENT</vt:lpstr>
      <vt:lpstr>METHODOLOGY</vt:lpstr>
      <vt:lpstr>Data cleaning</vt:lpstr>
      <vt:lpstr>data Visualization</vt:lpstr>
      <vt:lpstr>PowerPoint Presentation</vt:lpstr>
      <vt:lpstr>PowerPoint Presentation</vt:lpstr>
      <vt:lpstr>PowerPoint Presentation</vt:lpstr>
      <vt:lpstr>PowerPoint Presentation</vt:lpstr>
      <vt:lpstr>Challenges</vt:lpstr>
      <vt:lpstr>Bag of Words</vt:lpstr>
      <vt:lpstr>Bag of Words</vt:lpstr>
      <vt:lpstr>Tf-idf</vt:lpstr>
      <vt:lpstr>Tf-idf</vt:lpstr>
      <vt:lpstr>Machine learning models</vt:lpstr>
      <vt:lpstr>Tableau Visualization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Recall system Analysis</dc:title>
  <dc:creator>Richa Jayeshkumar Patel</dc:creator>
  <cp:lastModifiedBy>Richa Jayeshkumar Patel</cp:lastModifiedBy>
  <cp:revision>32</cp:revision>
  <dcterms:created xsi:type="dcterms:W3CDTF">2023-04-17T21:22:37Z</dcterms:created>
  <dcterms:modified xsi:type="dcterms:W3CDTF">2023-04-22T03:12:38Z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