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5" r:id="rId7"/>
    <p:sldId id="27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AD2C6-05C4-4949-884D-51823E1C39D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25126-0BE5-437D-BFB9-2EB0C6B225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54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083760" y="165240"/>
            <a:ext cx="5593680" cy="186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28600" y="425880"/>
            <a:ext cx="2583720" cy="438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cxnSp>
        <p:nvCxnSpPr>
          <p:cNvPr id="2" name="Google Shape;12;p2"/>
          <p:cNvCxnSpPr/>
          <p:nvPr/>
        </p:nvCxnSpPr>
        <p:spPr>
          <a:xfrm flipH="1">
            <a:off x="228600" y="496368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  <p:sp>
        <p:nvSpPr>
          <p:cNvPr id="3" name="Google Shape;13;p2"/>
          <p:cNvSpPr/>
          <p:nvPr/>
        </p:nvSpPr>
        <p:spPr>
          <a:xfrm>
            <a:off x="2530800" y="165240"/>
            <a:ext cx="474840" cy="25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01.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46480" y="767160"/>
            <a:ext cx="349344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421600" y="3148920"/>
            <a:ext cx="349344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080240" y="678240"/>
            <a:ext cx="278892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054200" y="678240"/>
            <a:ext cx="154296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46480" y="3098880"/>
            <a:ext cx="154296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280960" y="3098880"/>
            <a:ext cx="278892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17960" y="131040"/>
            <a:ext cx="508968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4" name="Google Shape;117;p20"/>
          <p:cNvSpPr/>
          <p:nvPr/>
        </p:nvSpPr>
        <p:spPr>
          <a:xfrm>
            <a:off x="6038640" y="3758760"/>
            <a:ext cx="287640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  <a:hlinkClick r:id="rId2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  <a:hlinkClick r:id="rId3"/>
              </a:rPr>
              <a:t>Freepik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45" name="Google Shape;118;p20"/>
          <p:cNvCxnSpPr/>
          <p:nvPr/>
        </p:nvCxnSpPr>
        <p:spPr>
          <a:xfrm flipH="1">
            <a:off x="8297640" y="75528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993760" y="3297960"/>
            <a:ext cx="3466800" cy="172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228600" y="36720"/>
            <a:ext cx="2228040" cy="126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28320" y="261720"/>
            <a:ext cx="2286720" cy="4610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9" name="Google Shape;19;p3"/>
          <p:cNvSpPr/>
          <p:nvPr/>
        </p:nvSpPr>
        <p:spPr>
          <a:xfrm>
            <a:off x="8594640" y="75600"/>
            <a:ext cx="359280" cy="18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01.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120;p21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122;p22"/>
          <p:cNvCxnSpPr/>
          <p:nvPr/>
        </p:nvCxnSpPr>
        <p:spPr>
          <a:xfrm flipH="1">
            <a:off x="456840" y="4762440"/>
            <a:ext cx="37836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944280"/>
            <a:ext cx="7703640" cy="418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cxnSp>
        <p:nvCxnSpPr>
          <p:cNvPr id="54" name="Google Shape;23;p4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41656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74640" y="302040"/>
            <a:ext cx="2840400" cy="4612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5913000" y="228600"/>
            <a:ext cx="3002040" cy="854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78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3040200" y="396540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3040200" y="23864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3040200" y="161028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title"/>
          </p:nvPr>
        </p:nvSpPr>
        <p:spPr>
          <a:xfrm>
            <a:off x="3040200" y="31759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5210280" y="23972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5210280" y="3186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8"/>
          <p:cNvSpPr>
            <a:spLocks noGrp="1"/>
          </p:cNvSpPr>
          <p:nvPr>
            <p:ph type="title"/>
          </p:nvPr>
        </p:nvSpPr>
        <p:spPr>
          <a:xfrm>
            <a:off x="5210280" y="397620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9"/>
          <p:cNvSpPr>
            <a:spLocks noGrp="1"/>
          </p:cNvSpPr>
          <p:nvPr>
            <p:ph type="title"/>
          </p:nvPr>
        </p:nvSpPr>
        <p:spPr>
          <a:xfrm>
            <a:off x="5210280" y="16210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Google Shape;68;p13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35400" cy="1490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cxnSp>
        <p:nvCxnSpPr>
          <p:cNvPr id="16" name="Google Shape;72;p14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029920" cy="199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39040" y="2220840"/>
            <a:ext cx="4294440" cy="27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cxnSp>
        <p:nvCxnSpPr>
          <p:cNvPr id="21" name="Google Shape;77;p15"/>
          <p:cNvCxnSpPr/>
          <p:nvPr/>
        </p:nvCxnSpPr>
        <p:spPr>
          <a:xfrm flipH="1">
            <a:off x="228600" y="473364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304720"/>
            <a:ext cx="6786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457200" y="1072440"/>
            <a:ext cx="6775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title"/>
          </p:nvPr>
        </p:nvSpPr>
        <p:spPr>
          <a:xfrm>
            <a:off x="457200" y="3537000"/>
            <a:ext cx="6786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62107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body"/>
          </p:nvPr>
        </p:nvSpPr>
        <p:spPr>
          <a:xfrm>
            <a:off x="6745680" y="293760"/>
            <a:ext cx="2169360" cy="216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8" name="PlaceHolder 6"/>
          <p:cNvSpPr>
            <a:spLocks noGrp="1"/>
          </p:cNvSpPr>
          <p:nvPr>
            <p:ph type="body"/>
          </p:nvPr>
        </p:nvSpPr>
        <p:spPr>
          <a:xfrm>
            <a:off x="6745680" y="2745360"/>
            <a:ext cx="2169360" cy="216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4829400" y="31723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title"/>
          </p:nvPr>
        </p:nvSpPr>
        <p:spPr>
          <a:xfrm>
            <a:off x="457200" y="31723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title"/>
          </p:nvPr>
        </p:nvSpPr>
        <p:spPr>
          <a:xfrm>
            <a:off x="457920" y="220644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title"/>
          </p:nvPr>
        </p:nvSpPr>
        <p:spPr>
          <a:xfrm>
            <a:off x="4829400" y="22060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title"/>
          </p:nvPr>
        </p:nvSpPr>
        <p:spPr>
          <a:xfrm>
            <a:off x="457200" y="1233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title"/>
          </p:nvPr>
        </p:nvSpPr>
        <p:spPr>
          <a:xfrm>
            <a:off x="4829400" y="1233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8"/>
          <p:cNvSpPr>
            <a:spLocks noGrp="1"/>
          </p:cNvSpPr>
          <p:nvPr>
            <p:ph type="body"/>
          </p:nvPr>
        </p:nvSpPr>
        <p:spPr>
          <a:xfrm>
            <a:off x="0" y="4006800"/>
            <a:ext cx="9143640" cy="113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86280" y="162000"/>
            <a:ext cx="5590800" cy="186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CollegeTips.in Overview</a:t>
            </a:r>
            <a:endParaRPr lang="fr-FR" sz="5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543640" y="2238480"/>
            <a:ext cx="3057120" cy="127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Empowering India's Youth for Career Success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72" name="Google Shape;140;p27"/>
          <p:cNvPicPr/>
          <p:nvPr/>
        </p:nvPicPr>
        <p:blipFill>
          <a:blip r:embed="rId2"/>
          <a:srcRect t="2436" b="2436"/>
          <a:stretch/>
        </p:blipFill>
        <p:spPr>
          <a:xfrm>
            <a:off x="228600" y="425880"/>
            <a:ext cx="2583720" cy="4385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183;p30"/>
          <p:cNvPicPr/>
          <p:nvPr/>
        </p:nvPicPr>
        <p:blipFill>
          <a:blip r:embed="rId2"/>
          <a:srcRect t="12490" b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028840" cy="199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Introduction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64535" y="857160"/>
            <a:ext cx="4295520" cy="272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This presentation provides insights into CollegeTips.in,  </a:t>
            </a:r>
            <a:endParaRPr lang="fr-FR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focused on its mission, target audience,  </a:t>
            </a:r>
            <a:endParaRPr lang="fr-FR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and overall web performance.  </a:t>
            </a:r>
            <a:endParaRPr lang="fr-FR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We'll analyze the site's content quality,  </a:t>
            </a:r>
            <a:endParaRPr lang="fr-FR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user experience, SEO performance, and competitive landscape.</a:t>
            </a:r>
            <a:endParaRPr lang="fr-FR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228600" y="3610080"/>
            <a:ext cx="2123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/>
            <a:endParaRPr lang="en-US" sz="1400" b="0" u="none" strike="noStrike">
              <a:solidFill>
                <a:schemeClr val="dk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-1230246" y="1304640"/>
            <a:ext cx="3466800" cy="172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Website Overview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228600" y="38160"/>
            <a:ext cx="222840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01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79" name="Google Shape;193;p31"/>
          <p:cNvPicPr/>
          <p:nvPr/>
        </p:nvPicPr>
        <p:blipFill>
          <a:blip r:embed="rId2"/>
          <a:srcRect l="7352" r="7361" b="3615"/>
          <a:stretch/>
        </p:blipFill>
        <p:spPr>
          <a:xfrm>
            <a:off x="6628320" y="261720"/>
            <a:ext cx="2286720" cy="4610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83;p30"/>
          <p:cNvPicPr/>
          <p:nvPr/>
        </p:nvPicPr>
        <p:blipFill>
          <a:blip r:embed="rId2"/>
          <a:srcRect t="12490" b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Title 10">
            <a:extLst>
              <a:ext uri="{FF2B5EF4-FFF2-40B4-BE49-F238E27FC236}">
                <a16:creationId xmlns:a16="http://schemas.microsoft.com/office/drawing/2014/main" id="{B5C57333-5067-E1B9-68D3-94BAE4DA942E}"/>
              </a:ext>
            </a:extLst>
          </p:cNvPr>
          <p:cNvSpPr txBox="1">
            <a:spLocks/>
          </p:cNvSpPr>
          <p:nvPr/>
        </p:nvSpPr>
        <p:spPr>
          <a:xfrm>
            <a:off x="308344" y="201174"/>
            <a:ext cx="6935400" cy="1490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Content Analysis</a:t>
            </a:r>
            <a:br>
              <a:rPr lang="en-US" altLang="en-US" dirty="0"/>
            </a:b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7CEA26E-FB50-C23F-E4F2-370ED34D2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8344" y="1302488"/>
            <a:ext cx="5029200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6979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600" dirty="0"/>
          </a:p>
          <a:p>
            <a:pPr lvl="0"/>
            <a:r>
              <a:rPr lang="en-US" altLang="en-US" sz="1600" dirty="0"/>
              <a:t>The site’s content focuses on:</a:t>
            </a:r>
          </a:p>
          <a:p>
            <a:pPr lvl="0"/>
            <a:endParaRPr lang="en-US" altLang="en-US" sz="1600" dirty="0"/>
          </a:p>
          <a:p>
            <a:pPr lvl="0"/>
            <a:r>
              <a:rPr lang="en-US" altLang="en-US" sz="1600" dirty="0"/>
              <a:t>Internship opportunities (notably the Summer Internship Program 2025)</a:t>
            </a:r>
          </a:p>
          <a:p>
            <a:pPr lvl="0"/>
            <a:endParaRPr lang="en-US" altLang="en-US" sz="1600" dirty="0"/>
          </a:p>
          <a:p>
            <a:pPr lvl="0"/>
            <a:r>
              <a:rPr lang="en-US" altLang="en-US" sz="1600" dirty="0"/>
              <a:t>Digital literacy for parents</a:t>
            </a:r>
          </a:p>
          <a:p>
            <a:pPr lvl="0"/>
            <a:endParaRPr lang="en-US" altLang="en-US" sz="1600" dirty="0"/>
          </a:p>
          <a:p>
            <a:pPr lvl="0"/>
            <a:r>
              <a:rPr lang="en-US" altLang="en-US" sz="1600" dirty="0"/>
              <a:t>Lifestyle classes for skill development</a:t>
            </a:r>
          </a:p>
          <a:p>
            <a:pPr lvl="0"/>
            <a:endParaRPr lang="en-US" altLang="en-US" sz="1600" dirty="0"/>
          </a:p>
          <a:p>
            <a:pPr lvl="0"/>
            <a:r>
              <a:rPr lang="en-US" altLang="en-US" sz="1600" dirty="0"/>
              <a:t>Community initiatives (e.g., #PetFriendlyIndia)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0" y="-221988"/>
            <a:ext cx="4980993" cy="172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r>
              <a:rPr lang="en-IN" sz="4000" dirty="0"/>
              <a:t>Usability and User Experience</a:t>
            </a:r>
          </a:p>
        </p:txBody>
      </p:sp>
      <p:pic>
        <p:nvPicPr>
          <p:cNvPr id="90" name="Google Shape;193;p31"/>
          <p:cNvPicPr/>
          <p:nvPr/>
        </p:nvPicPr>
        <p:blipFill>
          <a:blip r:embed="rId2"/>
          <a:srcRect l="7352" r="7361" b="3615"/>
          <a:stretch/>
        </p:blipFill>
        <p:spPr>
          <a:xfrm>
            <a:off x="6628320" y="261720"/>
            <a:ext cx="2286720" cy="4610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B9537-8D48-DC7A-4C2B-CCE4DB8734C4}"/>
              </a:ext>
            </a:extLst>
          </p:cNvPr>
          <p:cNvSpPr txBox="1"/>
          <p:nvPr/>
        </p:nvSpPr>
        <p:spPr>
          <a:xfrm>
            <a:off x="228960" y="1329069"/>
            <a:ext cx="54481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  <a:p>
            <a:r>
              <a:rPr lang="en-IN" sz="1200" dirty="0"/>
              <a:t>Layout is </a:t>
            </a:r>
            <a:r>
              <a:rPr lang="en-IN" sz="1200" b="1" dirty="0"/>
              <a:t>straightforward but somewhat basic</a:t>
            </a:r>
            <a:r>
              <a:rPr lang="en-IN" sz="1200" dirty="0"/>
              <a:t>, lacking advanced design features.</a:t>
            </a:r>
          </a:p>
          <a:p>
            <a:endParaRPr lang="en-IN" sz="1200" dirty="0"/>
          </a:p>
          <a:p>
            <a:r>
              <a:rPr lang="en-IN" sz="1200" dirty="0"/>
              <a:t>Load </a:t>
            </a:r>
            <a:r>
              <a:rPr lang="en-IN" sz="1200" b="1" dirty="0"/>
              <a:t>times and mobile responsiveness cannot be fully assessed without direct technical testing, but the minimalist design suggests reasonable performance.</a:t>
            </a:r>
          </a:p>
          <a:p>
            <a:endParaRPr lang="en-IN" sz="1200" dirty="0"/>
          </a:p>
          <a:p>
            <a:r>
              <a:rPr lang="en-IN" sz="1200" dirty="0"/>
              <a:t>There are no </a:t>
            </a:r>
            <a:r>
              <a:rPr lang="en-IN" sz="1200" b="1" dirty="0"/>
              <a:t>obvious barriers to basic navigation</a:t>
            </a:r>
            <a:r>
              <a:rPr lang="en-IN" sz="1200" dirty="0"/>
              <a:t>, but the user experience could be enhanced </a:t>
            </a:r>
            <a:r>
              <a:rPr lang="en-IN" sz="1200" b="1" dirty="0"/>
              <a:t>with more visual appeal, clearer calls to action</a:t>
            </a:r>
            <a:r>
              <a:rPr lang="en-IN" sz="1200" dirty="0"/>
              <a:t>, and richer content formats (e.g., videos, infographics).</a:t>
            </a:r>
          </a:p>
          <a:p>
            <a:endParaRPr lang="en-IN" sz="1200" dirty="0"/>
          </a:p>
          <a:p>
            <a:r>
              <a:rPr lang="en-IN" sz="1200" dirty="0"/>
              <a:t>Areas for improvement: </a:t>
            </a:r>
            <a:r>
              <a:rPr lang="en-IN" sz="1200" b="1" dirty="0"/>
              <a:t>More engaging visuals, improved mobile optimization</a:t>
            </a:r>
            <a:r>
              <a:rPr lang="en-IN" sz="1200" dirty="0"/>
              <a:t>, and interactive elements.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183;p30"/>
          <p:cNvPicPr/>
          <p:nvPr/>
        </p:nvPicPr>
        <p:blipFill>
          <a:blip r:embed="rId2"/>
          <a:srcRect t="12490" b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CCF532-753D-40A9-4A83-931DF9B3B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716439"/>
              </p:ext>
            </p:extLst>
          </p:nvPr>
        </p:nvGraphicFramePr>
        <p:xfrm>
          <a:off x="573273" y="1259701"/>
          <a:ext cx="3829491" cy="3329520"/>
        </p:xfrm>
        <a:graphic>
          <a:graphicData uri="http://schemas.openxmlformats.org/drawingml/2006/table">
            <a:tbl>
              <a:tblPr/>
              <a:tblGrid>
                <a:gridCol w="1276497">
                  <a:extLst>
                    <a:ext uri="{9D8B030D-6E8A-4147-A177-3AD203B41FA5}">
                      <a16:colId xmlns:a16="http://schemas.microsoft.com/office/drawing/2014/main" val="2441014336"/>
                    </a:ext>
                  </a:extLst>
                </a:gridCol>
                <a:gridCol w="1276497">
                  <a:extLst>
                    <a:ext uri="{9D8B030D-6E8A-4147-A177-3AD203B41FA5}">
                      <a16:colId xmlns:a16="http://schemas.microsoft.com/office/drawing/2014/main" val="2551693290"/>
                    </a:ext>
                  </a:extLst>
                </a:gridCol>
                <a:gridCol w="1276497">
                  <a:extLst>
                    <a:ext uri="{9D8B030D-6E8A-4147-A177-3AD203B41FA5}">
                      <a16:colId xmlns:a16="http://schemas.microsoft.com/office/drawing/2014/main" val="284433360"/>
                    </a:ext>
                  </a:extLst>
                </a:gridCol>
              </a:tblGrid>
              <a:tr h="231839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000" b="0">
                          <a:effectLst/>
                        </a:rPr>
                        <a:t>Website</a:t>
                      </a:r>
                    </a:p>
                  </a:txBody>
                  <a:tcPr marL="41400" marR="41400" marT="41400" marB="41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000" b="0">
                          <a:effectLst/>
                        </a:rPr>
                        <a:t>Strengths</a:t>
                      </a:r>
                    </a:p>
                  </a:txBody>
                  <a:tcPr marL="41400" marR="41400" marT="41400" marB="41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000" b="0">
                          <a:effectLst/>
                        </a:rPr>
                        <a:t>Weaknesses</a:t>
                      </a:r>
                    </a:p>
                  </a:txBody>
                  <a:tcPr marL="41400" marR="41400" marT="41400" marB="414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C00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778764"/>
                  </a:ext>
                </a:extLst>
              </a:tr>
              <a:tr h="64583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000" b="0">
                          <a:effectLst/>
                        </a:rPr>
                        <a:t>CollegeTips.in</a:t>
                      </a:r>
                      <a:endParaRPr lang="en-IN" sz="1000">
                        <a:effectLst/>
                      </a:endParaRPr>
                    </a:p>
                  </a:txBody>
                  <a:tcPr marL="41400" marR="41400" marT="24840" marB="24840" anchor="ctr">
                    <a:lnL w="12700" cap="flat" cmpd="sng" algn="ctr">
                      <a:solidFill>
                        <a:srgbClr val="C00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4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000">
                          <a:effectLst/>
                        </a:rPr>
                        <a:t>Practical programs, clear audience segmentation, community focus</a:t>
                      </a:r>
                    </a:p>
                  </a:txBody>
                  <a:tcPr marL="41400" marR="41400" marT="24840" marB="24840" anchor="ctr">
                    <a:lnL w="12700" cap="flat" cmpd="sng" algn="ctr">
                      <a:solidFill>
                        <a:srgbClr val="C00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4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000">
                          <a:effectLst/>
                        </a:rPr>
                        <a:t>Basic design, limited content depth, modest SEO</a:t>
                      </a:r>
                    </a:p>
                  </a:txBody>
                  <a:tcPr marL="41400" marR="41400" marT="24840" marB="24840" anchor="ctr">
                    <a:lnL w="12700" cap="flat" cmpd="sng" algn="ctr">
                      <a:solidFill>
                        <a:srgbClr val="C00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3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4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588941"/>
                  </a:ext>
                </a:extLst>
              </a:tr>
              <a:tr h="94391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000" b="0">
                          <a:effectLst/>
                        </a:rPr>
                        <a:t>Fastweb</a:t>
                      </a:r>
                      <a:endParaRPr lang="en-IN" sz="1000">
                        <a:effectLst/>
                      </a:endParaRPr>
                    </a:p>
                  </a:txBody>
                  <a:tcPr marL="41400" marR="41400" marT="24840" marB="24840" anchor="ctr">
                    <a:lnL w="12700" cap="flat" cmpd="sng" algn="ctr">
                      <a:solidFill>
                        <a:srgbClr val="804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4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000">
                          <a:effectLst/>
                        </a:rPr>
                        <a:t>Extensive scholarship database, personalized matches, expert content</a:t>
                      </a:r>
                    </a:p>
                  </a:txBody>
                  <a:tcPr marL="41400" marR="41400" marT="24840" marB="24840" anchor="ctr">
                    <a:lnL w="12700" cap="flat" cmpd="sng" algn="ctr">
                      <a:solidFill>
                        <a:srgbClr val="804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4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000">
                          <a:effectLst/>
                        </a:rPr>
                        <a:t>US-centric, may overwhelm with options, less focus on internships</a:t>
                      </a:r>
                    </a:p>
                  </a:txBody>
                  <a:tcPr marL="41400" marR="41400" marT="24840" marB="24840" anchor="ctr">
                    <a:lnL w="12700" cap="flat" cmpd="sng" algn="ctr">
                      <a:solidFill>
                        <a:srgbClr val="804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42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036081"/>
                  </a:ext>
                </a:extLst>
              </a:tr>
              <a:tr h="79487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000" b="0">
                          <a:effectLst/>
                        </a:rPr>
                        <a:t>Internshala</a:t>
                      </a:r>
                      <a:endParaRPr lang="en-IN" sz="1000">
                        <a:effectLst/>
                      </a:endParaRPr>
                    </a:p>
                  </a:txBody>
                  <a:tcPr marL="41400" marR="41400" marT="24840" marB="24840" anchor="ctr">
                    <a:lnL w="12700" cap="flat" cmpd="sng" algn="ctr">
                      <a:solidFill>
                        <a:srgbClr val="405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000">
                          <a:effectLst/>
                        </a:rPr>
                        <a:t>Large internship/job listings, robust search/filter, high engagement</a:t>
                      </a:r>
                    </a:p>
                  </a:txBody>
                  <a:tcPr marL="41400" marR="41400" marT="24840" marB="24840" anchor="ctr">
                    <a:lnL w="12700" cap="flat" cmpd="sng" algn="ctr">
                      <a:solidFill>
                        <a:srgbClr val="405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000">
                          <a:effectLst/>
                        </a:rPr>
                        <a:t>Less focus on parental or lifestyle education, competitive landscape</a:t>
                      </a:r>
                    </a:p>
                  </a:txBody>
                  <a:tcPr marL="41400" marR="41400" marT="24840" marB="24840" anchor="ctr">
                    <a:lnL w="12700" cap="flat" cmpd="sng" algn="ctr">
                      <a:solidFill>
                        <a:srgbClr val="405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118265"/>
                  </a:ext>
                </a:extLst>
              </a:tr>
              <a:tr h="64583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000" b="0">
                          <a:effectLst/>
                        </a:rPr>
                        <a:t>CollegeDunia</a:t>
                      </a:r>
                      <a:endParaRPr lang="en-IN" sz="1000">
                        <a:effectLst/>
                      </a:endParaRPr>
                    </a:p>
                  </a:txBody>
                  <a:tcPr marL="41400" marR="41400" marT="24840" marB="24840" anchor="ctr">
                    <a:lnL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000">
                          <a:effectLst/>
                        </a:rPr>
                        <a:t>Comprehensive college/course info, reviews, exam updates</a:t>
                      </a:r>
                    </a:p>
                  </a:txBody>
                  <a:tcPr marL="41400" marR="41400" marT="24840" marB="24840" anchor="ctr">
                    <a:lnL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000" dirty="0">
                          <a:effectLst/>
                        </a:rPr>
                        <a:t>Less interactive, more information-heavy, less focus on internships</a:t>
                      </a:r>
                    </a:p>
                  </a:txBody>
                  <a:tcPr marL="41400" marR="41400" marT="24840" marB="24840" anchor="ctr">
                    <a:lnL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4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560933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AE8A4581-B860-1683-9A26-A0453CBB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94" y="17171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490143-8E15-1540-125D-6FDED84C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693"/>
            <a:ext cx="5550195" cy="1259695"/>
          </a:xfrm>
        </p:spPr>
        <p:txBody>
          <a:bodyPr/>
          <a:lstStyle/>
          <a:p>
            <a:r>
              <a:rPr lang="en-IN" sz="3600" dirty="0"/>
              <a:t>Competitive Comparison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93;p31"/>
          <p:cNvPicPr/>
          <p:nvPr/>
        </p:nvPicPr>
        <p:blipFill>
          <a:blip r:embed="rId2"/>
          <a:srcRect l="7352" r="7361" b="3615"/>
          <a:stretch/>
        </p:blipFill>
        <p:spPr>
          <a:xfrm>
            <a:off x="6628320" y="261720"/>
            <a:ext cx="2286720" cy="4610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C9C3E-5D12-031A-CCC6-E7535723998C}"/>
              </a:ext>
            </a:extLst>
          </p:cNvPr>
          <p:cNvSpPr txBox="1"/>
          <p:nvPr/>
        </p:nvSpPr>
        <p:spPr>
          <a:xfrm>
            <a:off x="357272" y="309592"/>
            <a:ext cx="5320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Recommendations for Improvement:</a:t>
            </a:r>
          </a:p>
          <a:p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B7F71-BBDD-E039-8975-438EDA460688}"/>
              </a:ext>
            </a:extLst>
          </p:cNvPr>
          <p:cNvSpPr txBox="1"/>
          <p:nvPr/>
        </p:nvSpPr>
        <p:spPr>
          <a:xfrm>
            <a:off x="446567" y="1107018"/>
            <a:ext cx="41254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Enhance content depth: </a:t>
            </a:r>
            <a:r>
              <a:rPr lang="en-IN" sz="1200" b="1" dirty="0"/>
              <a:t>Add blog posts, student stories, and expert articles</a:t>
            </a:r>
            <a:r>
              <a:rPr lang="en-IN" sz="1200" dirty="0"/>
              <a:t> to boost engagement and SEO.</a:t>
            </a:r>
          </a:p>
          <a:p>
            <a:endParaRPr lang="en-IN" sz="1200" dirty="0"/>
          </a:p>
          <a:p>
            <a:r>
              <a:rPr lang="en-IN" sz="1200" dirty="0"/>
              <a:t>Strengthen SEO: </a:t>
            </a:r>
            <a:r>
              <a:rPr lang="en-IN" sz="1200" b="1" dirty="0"/>
              <a:t>Optimize all pages with relevant keywords, meta tags, and schema markup</a:t>
            </a:r>
            <a:r>
              <a:rPr lang="en-IN" sz="1200" dirty="0"/>
              <a:t>. Build backlinks through partnerships and guest posts.</a:t>
            </a:r>
          </a:p>
          <a:p>
            <a:endParaRPr lang="en-IN" sz="1200" dirty="0"/>
          </a:p>
          <a:p>
            <a:r>
              <a:rPr lang="en-IN" sz="1200" dirty="0"/>
              <a:t>Mobile optimization: Ensure seamless experience across devices with responsive design and </a:t>
            </a:r>
            <a:r>
              <a:rPr lang="en-IN" sz="1200" b="1" dirty="0"/>
              <a:t>fast load times</a:t>
            </a:r>
            <a:r>
              <a:rPr lang="en-IN" sz="1200" dirty="0"/>
              <a:t>.</a:t>
            </a:r>
          </a:p>
          <a:p>
            <a:endParaRPr lang="en-IN" sz="1200" dirty="0"/>
          </a:p>
          <a:p>
            <a:r>
              <a:rPr lang="en-IN" sz="1200" dirty="0"/>
              <a:t>User engagement</a:t>
            </a:r>
            <a:r>
              <a:rPr lang="en-IN" sz="1200" b="1" dirty="0"/>
              <a:t>: Introduce forums, Q&amp;A sections, or live webinars </a:t>
            </a:r>
            <a:r>
              <a:rPr lang="en-IN" sz="1200" dirty="0"/>
              <a:t>to foster community and repeat visits.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Launches by Slidesgo">
  <a:themeElements>
    <a:clrScheme name="Simple Light">
      <a:dk1>
        <a:srgbClr val="191919"/>
      </a:dk1>
      <a:lt1>
        <a:srgbClr val="EEEEE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363</Words>
  <Application>Microsoft Office PowerPoint</Application>
  <PresentationFormat>On-screen Show (16:9)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</vt:lpstr>
      <vt:lpstr>Calibri</vt:lpstr>
      <vt:lpstr>OpenSymbol</vt:lpstr>
      <vt:lpstr>Radio Canada Big</vt:lpstr>
      <vt:lpstr>Symbol</vt:lpstr>
      <vt:lpstr>Wingdings</vt:lpstr>
      <vt:lpstr>Technology Launches by Slidesgo</vt:lpstr>
      <vt:lpstr>CollegeTips.in Overview</vt:lpstr>
      <vt:lpstr>Introduction</vt:lpstr>
      <vt:lpstr>Website Overview</vt:lpstr>
      <vt:lpstr> The site’s content focuses on:  Internship opportunities (notably the Summer Internship Program 2025)  Digital literacy for parents  Lifestyle classes for skill development  Community initiatives (e.g., #PetFriendlyIndia)</vt:lpstr>
      <vt:lpstr>Usability and User Experience</vt:lpstr>
      <vt:lpstr>Competitive Comparison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raj dandangi</cp:lastModifiedBy>
  <cp:revision>1</cp:revision>
  <dcterms:modified xsi:type="dcterms:W3CDTF">2025-07-09T18:44:35Z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2025-07-09T18:13:35Z</dcterms:created>
  <dc:creator>Unknown Creator</dc:creator>
  <dc:description/>
  <dc:language>en-US</dc:language>
  <cp:lastModifiedBy>Unknown Creator</cp:lastModifiedBy>
  <dcterms:modified xsi:type="dcterms:W3CDTF">2025-07-09T18:13:35Z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28</vt:r8>
  </property>
</Properties>
</file>