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Economica"/>
      <p:regular r:id="rId53"/>
      <p:bold r:id="rId54"/>
      <p:italic r:id="rId55"/>
      <p:boldItalic r:id="rId56"/>
    </p:embeddedFont>
    <p:embeddedFont>
      <p:font typeface="Caveat"/>
      <p:regular r:id="rId57"/>
      <p:bold r:id="rId58"/>
    </p:embeddedFont>
    <p:embeddedFont>
      <p:font typeface="Roboto"/>
      <p:regular r:id="rId59"/>
      <p:bold r:id="rId60"/>
      <p:italic r:id="rId61"/>
      <p:boldItalic r:id="rId62"/>
    </p:embeddedFont>
    <p:embeddedFont>
      <p:font typeface="Open Sans"/>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boldItalic.fntdata"/><Relationship Id="rId61" Type="http://schemas.openxmlformats.org/officeDocument/2006/relationships/font" Target="fonts/Roboto-italic.fntdata"/><Relationship Id="rId20" Type="http://schemas.openxmlformats.org/officeDocument/2006/relationships/slide" Target="slides/slide15.xml"/><Relationship Id="rId64" Type="http://schemas.openxmlformats.org/officeDocument/2006/relationships/font" Target="fonts/OpenSans-bold.fntdata"/><Relationship Id="rId63" Type="http://schemas.openxmlformats.org/officeDocument/2006/relationships/font" Target="fonts/OpenSans-regular.fntdata"/><Relationship Id="rId22" Type="http://schemas.openxmlformats.org/officeDocument/2006/relationships/slide" Target="slides/slide17.xml"/><Relationship Id="rId66" Type="http://schemas.openxmlformats.org/officeDocument/2006/relationships/font" Target="fonts/OpenSans-boldItalic.fntdata"/><Relationship Id="rId21" Type="http://schemas.openxmlformats.org/officeDocument/2006/relationships/slide" Target="slides/slide16.xml"/><Relationship Id="rId65" Type="http://schemas.openxmlformats.org/officeDocument/2006/relationships/font" Target="fonts/OpenSans-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Economica-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Economica-italic.fntdata"/><Relationship Id="rId10" Type="http://schemas.openxmlformats.org/officeDocument/2006/relationships/slide" Target="slides/slide5.xml"/><Relationship Id="rId54" Type="http://schemas.openxmlformats.org/officeDocument/2006/relationships/font" Target="fonts/Economica-bold.fntdata"/><Relationship Id="rId13" Type="http://schemas.openxmlformats.org/officeDocument/2006/relationships/slide" Target="slides/slide8.xml"/><Relationship Id="rId57" Type="http://schemas.openxmlformats.org/officeDocument/2006/relationships/font" Target="fonts/Caveat-regular.fntdata"/><Relationship Id="rId12" Type="http://schemas.openxmlformats.org/officeDocument/2006/relationships/slide" Target="slides/slide7.xml"/><Relationship Id="rId56" Type="http://schemas.openxmlformats.org/officeDocument/2006/relationships/font" Target="fonts/Economica-boldItalic.fntdata"/><Relationship Id="rId15" Type="http://schemas.openxmlformats.org/officeDocument/2006/relationships/slide" Target="slides/slide10.xml"/><Relationship Id="rId59" Type="http://schemas.openxmlformats.org/officeDocument/2006/relationships/font" Target="fonts/Roboto-regular.fntdata"/><Relationship Id="rId14" Type="http://schemas.openxmlformats.org/officeDocument/2006/relationships/slide" Target="slides/slide9.xml"/><Relationship Id="rId58" Type="http://schemas.openxmlformats.org/officeDocument/2006/relationships/font" Target="fonts/Caveat-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706f1a761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706f1a761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83f959ba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83f959ba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83f959ba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83f959ba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706f1a761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706f1a761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706f1a761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706f1a761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706f1a761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706f1a761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83f959ba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83f959ba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706f1a761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706f1a761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706f1a761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706f1a761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706f1a761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706f1a761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706f1a761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706f1a761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83f959ba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83f959ba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706f1a7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706f1a7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706f1a76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706f1a76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706f1a76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706f1a76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706f1a76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2706f1a76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706f1a761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706f1a761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706f1a76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706f1a76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706f1a76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706f1a76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2706f1a76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2706f1a76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283f959ba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283f959ba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706f1a761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706f1a761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83f959ba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83f959ba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706f1a761_0_1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706f1a761_0_1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706f1a76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706f1a76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2706f1a76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2706f1a76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2706f1a76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2706f1a76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706f1a761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2706f1a761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706f1a761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706f1a761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283f959ba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283f959ba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2706f1a76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2706f1a76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706f1a76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706f1a76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706f1a761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2706f1a761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83f959ba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83f959ba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2706f1a761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2706f1a761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2706f1a761_0_1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2706f1a761_0_1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283f959ba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283f959ba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283f959ba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283f959ba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2706f1a761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2706f1a761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2706f1a761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2706f1a761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2706f1a761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2706f1a761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2706f1a761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2706f1a761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706f1a761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706f1a761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706f1a761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706f1a761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706f1a761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706f1a761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706f1a761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706f1a761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83f959ba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83f959ba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1.png"/><Relationship Id="rId4" Type="http://schemas.openxmlformats.org/officeDocument/2006/relationships/image" Target="../media/image21.png"/><Relationship Id="rId5" Type="http://schemas.openxmlformats.org/officeDocument/2006/relationships/image" Target="../media/image19.png"/><Relationship Id="rId6"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22.png"/><Relationship Id="rId4" Type="http://schemas.openxmlformats.org/officeDocument/2006/relationships/image" Target="../media/image24.png"/><Relationship Id="rId5"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title"/>
          </p:nvPr>
        </p:nvSpPr>
        <p:spPr>
          <a:xfrm>
            <a:off x="409850" y="556250"/>
            <a:ext cx="8214000" cy="1182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50">
                <a:latin typeface="Times"/>
                <a:ea typeface="Times"/>
                <a:cs typeface="Times"/>
                <a:sym typeface="Times"/>
              </a:rPr>
              <a:t>OPTIMAL AUTOMATIC GENERATION CONTROL WITH HYDRO, THERMAL, GAS, AND WIND POWER PLANTS IN 2</a:t>
            </a:r>
            <a:r>
              <a:rPr b="1" lang="en" sz="2250">
                <a:latin typeface="Times"/>
                <a:ea typeface="Times"/>
                <a:cs typeface="Times"/>
                <a:sym typeface="Times"/>
              </a:rPr>
              <a:t>-</a:t>
            </a:r>
            <a:r>
              <a:rPr b="1" lang="en" sz="2250">
                <a:latin typeface="Times"/>
                <a:ea typeface="Times"/>
                <a:cs typeface="Times"/>
                <a:sym typeface="Times"/>
              </a:rPr>
              <a:t>AREA INTERCONNECTED POWER SYSTEM</a:t>
            </a:r>
            <a:endParaRPr b="1" sz="4800">
              <a:latin typeface="Times"/>
              <a:ea typeface="Times"/>
              <a:cs typeface="Times"/>
              <a:sym typeface="Times"/>
            </a:endParaRPr>
          </a:p>
        </p:txBody>
      </p:sp>
      <p:sp>
        <p:nvSpPr>
          <p:cNvPr id="63" name="Google Shape;63;p13"/>
          <p:cNvSpPr txBox="1"/>
          <p:nvPr>
            <p:ph idx="4294967295" type="subTitle"/>
          </p:nvPr>
        </p:nvSpPr>
        <p:spPr>
          <a:xfrm>
            <a:off x="458200" y="2841575"/>
            <a:ext cx="7607700" cy="1604700"/>
          </a:xfrm>
          <a:prstGeom prst="rect">
            <a:avLst/>
          </a:prstGeom>
        </p:spPr>
        <p:txBody>
          <a:bodyPr anchorCtr="0" anchor="t" bIns="91425" lIns="91425" spcFirstLastPara="1" rIns="91425" wrap="square" tIns="91425">
            <a:noAutofit/>
          </a:bodyPr>
          <a:lstStyle/>
          <a:p>
            <a:pPr indent="0" lvl="0" marL="495300" rtl="0" algn="ctr">
              <a:lnSpc>
                <a:spcPct val="95000"/>
              </a:lnSpc>
              <a:spcBef>
                <a:spcPts val="0"/>
              </a:spcBef>
              <a:spcAft>
                <a:spcPts val="0"/>
              </a:spcAft>
              <a:buClr>
                <a:schemeClr val="dk1"/>
              </a:buClr>
              <a:buSzPts val="770"/>
              <a:buFont typeface="Arial"/>
              <a:buNone/>
            </a:pPr>
            <a:r>
              <a:rPr b="1" lang="en" sz="1729">
                <a:solidFill>
                  <a:srgbClr val="FF0000"/>
                </a:solidFill>
                <a:latin typeface="Times"/>
                <a:ea typeface="Times"/>
                <a:cs typeface="Times"/>
                <a:sym typeface="Times"/>
              </a:rPr>
              <a:t>Navapallav Borthakur, Vedansh Pandey </a:t>
            </a:r>
            <a:endParaRPr b="1" sz="1729">
              <a:solidFill>
                <a:srgbClr val="FF0000"/>
              </a:solidFill>
              <a:latin typeface="Times"/>
              <a:ea typeface="Times"/>
              <a:cs typeface="Times"/>
              <a:sym typeface="Times"/>
            </a:endParaRPr>
          </a:p>
          <a:p>
            <a:pPr indent="0" lvl="0" marL="495300" rtl="0" algn="ctr">
              <a:lnSpc>
                <a:spcPct val="95000"/>
              </a:lnSpc>
              <a:spcBef>
                <a:spcPts val="1200"/>
              </a:spcBef>
              <a:spcAft>
                <a:spcPts val="0"/>
              </a:spcAft>
              <a:buClr>
                <a:schemeClr val="dk1"/>
              </a:buClr>
              <a:buSzPts val="770"/>
              <a:buFont typeface="Arial"/>
              <a:buNone/>
            </a:pPr>
            <a:r>
              <a:rPr b="1" lang="en" sz="1729">
                <a:solidFill>
                  <a:srgbClr val="FF0000"/>
                </a:solidFill>
                <a:latin typeface="Times"/>
                <a:ea typeface="Times"/>
                <a:cs typeface="Times"/>
                <a:sym typeface="Times"/>
              </a:rPr>
              <a:t>under Dr. Avirup Maulik,</a:t>
            </a:r>
            <a:endParaRPr b="1" sz="1729">
              <a:solidFill>
                <a:srgbClr val="FF0000"/>
              </a:solidFill>
              <a:latin typeface="Times"/>
              <a:ea typeface="Times"/>
              <a:cs typeface="Times"/>
              <a:sym typeface="Times"/>
            </a:endParaRPr>
          </a:p>
          <a:p>
            <a:pPr indent="0" lvl="0" marL="482600" rtl="0" algn="ctr">
              <a:lnSpc>
                <a:spcPct val="95000"/>
              </a:lnSpc>
              <a:spcBef>
                <a:spcPts val="1200"/>
              </a:spcBef>
              <a:spcAft>
                <a:spcPts val="0"/>
              </a:spcAft>
              <a:buClr>
                <a:schemeClr val="dk1"/>
              </a:buClr>
              <a:buSzPts val="770"/>
              <a:buFont typeface="Arial"/>
              <a:buNone/>
            </a:pPr>
            <a:r>
              <a:rPr b="1" lang="en" sz="1729">
                <a:solidFill>
                  <a:srgbClr val="FF0000"/>
                </a:solidFill>
                <a:latin typeface="Times"/>
                <a:ea typeface="Times"/>
                <a:cs typeface="Times"/>
                <a:sym typeface="Times"/>
              </a:rPr>
              <a:t>Department of Electrical Engineering, </a:t>
            </a:r>
            <a:endParaRPr b="1" sz="1729">
              <a:solidFill>
                <a:srgbClr val="FF0000"/>
              </a:solidFill>
              <a:latin typeface="Times"/>
              <a:ea typeface="Times"/>
              <a:cs typeface="Times"/>
              <a:sym typeface="Times"/>
            </a:endParaRPr>
          </a:p>
          <a:p>
            <a:pPr indent="0" lvl="0" marL="482600" rtl="0" algn="ctr">
              <a:lnSpc>
                <a:spcPct val="95000"/>
              </a:lnSpc>
              <a:spcBef>
                <a:spcPts val="1200"/>
              </a:spcBef>
              <a:spcAft>
                <a:spcPts val="0"/>
              </a:spcAft>
              <a:buClr>
                <a:schemeClr val="dk1"/>
              </a:buClr>
              <a:buSzPts val="770"/>
              <a:buFont typeface="Arial"/>
              <a:buNone/>
            </a:pPr>
            <a:r>
              <a:rPr b="1" lang="en" sz="1729">
                <a:solidFill>
                  <a:srgbClr val="FF0000"/>
                </a:solidFill>
                <a:latin typeface="Times"/>
                <a:ea typeface="Times"/>
                <a:cs typeface="Times"/>
                <a:sym typeface="Times"/>
              </a:rPr>
              <a:t>Indian Institute of Technology(BHU), Varanasi</a:t>
            </a:r>
            <a:endParaRPr b="1" sz="1729">
              <a:solidFill>
                <a:srgbClr val="FF0000"/>
              </a:solidFill>
              <a:latin typeface="Times"/>
              <a:ea typeface="Times"/>
              <a:cs typeface="Times"/>
              <a:sym typeface="Times"/>
            </a:endParaRPr>
          </a:p>
          <a:p>
            <a:pPr indent="0" lvl="0" marL="0" rtl="0" algn="l">
              <a:lnSpc>
                <a:spcPct val="80000"/>
              </a:lnSpc>
              <a:spcBef>
                <a:spcPts val="1200"/>
              </a:spcBef>
              <a:spcAft>
                <a:spcPts val="1200"/>
              </a:spcAft>
              <a:buSzPts val="770"/>
              <a:buNone/>
            </a:pPr>
            <a:r>
              <a:t/>
            </a:r>
            <a:endParaRPr b="1" sz="2220">
              <a:solidFill>
                <a:srgbClr val="FF0000"/>
              </a:solidFill>
              <a:latin typeface="Times"/>
              <a:ea typeface="Times"/>
              <a:cs typeface="Times"/>
              <a:sym typeface="Times"/>
            </a:endParaRPr>
          </a:p>
        </p:txBody>
      </p:sp>
      <p:cxnSp>
        <p:nvCxnSpPr>
          <p:cNvPr id="64" name="Google Shape;64;p13"/>
          <p:cNvCxnSpPr/>
          <p:nvPr/>
        </p:nvCxnSpPr>
        <p:spPr>
          <a:xfrm>
            <a:off x="513175" y="1811600"/>
            <a:ext cx="7862700" cy="10200"/>
          </a:xfrm>
          <a:prstGeom prst="straightConnector1">
            <a:avLst/>
          </a:prstGeom>
          <a:noFill/>
          <a:ln cap="flat" cmpd="sng" w="38100">
            <a:solidFill>
              <a:srgbClr val="BF9000"/>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0" y="140350"/>
            <a:ext cx="9044400" cy="4090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633">
                <a:latin typeface="Times"/>
                <a:ea typeface="Times"/>
                <a:cs typeface="Times"/>
                <a:sym typeface="Times"/>
              </a:rPr>
              <a:t>For small load perturbation in ith control area, the deviation in power generation; </a:t>
            </a:r>
            <a:r>
              <a:rPr lang="en" sz="2000">
                <a:latin typeface="Times"/>
                <a:ea typeface="Times"/>
                <a:cs typeface="Times"/>
                <a:sym typeface="Times"/>
              </a:rPr>
              <a:t>∆</a:t>
            </a:r>
            <a:r>
              <a:rPr b="1" lang="en" sz="1633">
                <a:latin typeface="Times"/>
                <a:ea typeface="Times"/>
                <a:cs typeface="Times"/>
                <a:sym typeface="Times"/>
              </a:rPr>
              <a:t>P</a:t>
            </a:r>
            <a:r>
              <a:rPr b="1" lang="en" sz="1333">
                <a:latin typeface="Times"/>
                <a:ea typeface="Times"/>
                <a:cs typeface="Times"/>
                <a:sym typeface="Times"/>
              </a:rPr>
              <a:t>Gi </a:t>
            </a:r>
            <a:r>
              <a:rPr b="1" lang="en" sz="1633">
                <a:latin typeface="Times"/>
                <a:ea typeface="Times"/>
                <a:cs typeface="Times"/>
                <a:sym typeface="Times"/>
              </a:rPr>
              <a:t>can be formulated as: </a:t>
            </a:r>
            <a:r>
              <a:rPr lang="en" sz="1744">
                <a:latin typeface="Times"/>
                <a:ea typeface="Times"/>
                <a:cs typeface="Times"/>
                <a:sym typeface="Times"/>
              </a:rPr>
              <a:t>∆</a:t>
            </a:r>
            <a:r>
              <a:rPr b="1" lang="en" sz="1544">
                <a:latin typeface="Times"/>
                <a:ea typeface="Times"/>
                <a:cs typeface="Times"/>
                <a:sym typeface="Times"/>
              </a:rPr>
              <a:t>P</a:t>
            </a:r>
            <a:r>
              <a:rPr b="1" lang="en" sz="1328">
                <a:latin typeface="Times"/>
                <a:ea typeface="Times"/>
                <a:cs typeface="Times"/>
                <a:sym typeface="Times"/>
              </a:rPr>
              <a:t>G</a:t>
            </a:r>
            <a:r>
              <a:rPr b="1" lang="en" sz="1544">
                <a:latin typeface="Times"/>
                <a:ea typeface="Times"/>
                <a:cs typeface="Times"/>
                <a:sym typeface="Times"/>
              </a:rPr>
              <a:t>i=</a:t>
            </a:r>
            <a:r>
              <a:rPr lang="en" sz="1744">
                <a:latin typeface="Times"/>
                <a:ea typeface="Times"/>
                <a:cs typeface="Times"/>
                <a:sym typeface="Times"/>
              </a:rPr>
              <a:t>∆</a:t>
            </a:r>
            <a:r>
              <a:rPr b="1" lang="en" sz="1544">
                <a:latin typeface="Times"/>
                <a:ea typeface="Times"/>
                <a:cs typeface="Times"/>
                <a:sym typeface="Times"/>
              </a:rPr>
              <a:t>P</a:t>
            </a:r>
            <a:r>
              <a:rPr b="1" lang="en" sz="1436">
                <a:latin typeface="Times"/>
                <a:ea typeface="Times"/>
                <a:cs typeface="Times"/>
                <a:sym typeface="Times"/>
              </a:rPr>
              <a:t>G</a:t>
            </a:r>
            <a:r>
              <a:rPr b="1" lang="en" sz="1544">
                <a:latin typeface="Times"/>
                <a:ea typeface="Times"/>
                <a:cs typeface="Times"/>
                <a:sym typeface="Times"/>
              </a:rPr>
              <a:t>hi+</a:t>
            </a:r>
            <a:r>
              <a:rPr lang="en" sz="1744">
                <a:latin typeface="Times"/>
                <a:ea typeface="Times"/>
                <a:cs typeface="Times"/>
                <a:sym typeface="Times"/>
              </a:rPr>
              <a:t>∆</a:t>
            </a:r>
            <a:r>
              <a:rPr b="1" lang="en" sz="1544">
                <a:latin typeface="Times"/>
                <a:ea typeface="Times"/>
                <a:cs typeface="Times"/>
                <a:sym typeface="Times"/>
              </a:rPr>
              <a:t>P</a:t>
            </a:r>
            <a:r>
              <a:rPr b="1" lang="en" sz="1436">
                <a:latin typeface="Times"/>
                <a:ea typeface="Times"/>
                <a:cs typeface="Times"/>
                <a:sym typeface="Times"/>
              </a:rPr>
              <a:t>G</a:t>
            </a:r>
            <a:r>
              <a:rPr b="1" lang="en" sz="1544">
                <a:latin typeface="Times"/>
                <a:ea typeface="Times"/>
                <a:cs typeface="Times"/>
                <a:sym typeface="Times"/>
              </a:rPr>
              <a:t>ti+</a:t>
            </a:r>
            <a:r>
              <a:rPr lang="en" sz="1744">
                <a:latin typeface="Times"/>
                <a:ea typeface="Times"/>
                <a:cs typeface="Times"/>
                <a:sym typeface="Times"/>
              </a:rPr>
              <a:t>∆</a:t>
            </a:r>
            <a:r>
              <a:rPr b="1" lang="en" sz="1544">
                <a:latin typeface="Times"/>
                <a:ea typeface="Times"/>
                <a:cs typeface="Times"/>
                <a:sym typeface="Times"/>
              </a:rPr>
              <a:t>P</a:t>
            </a:r>
            <a:r>
              <a:rPr b="1" lang="en" sz="1436">
                <a:latin typeface="Times"/>
                <a:ea typeface="Times"/>
                <a:cs typeface="Times"/>
                <a:sym typeface="Times"/>
              </a:rPr>
              <a:t>G</a:t>
            </a:r>
            <a:r>
              <a:rPr b="1" lang="en" sz="1544">
                <a:latin typeface="Times"/>
                <a:ea typeface="Times"/>
                <a:cs typeface="Times"/>
                <a:sym typeface="Times"/>
              </a:rPr>
              <a:t>gi+</a:t>
            </a:r>
            <a:r>
              <a:rPr lang="en" sz="1744">
                <a:latin typeface="Times"/>
                <a:ea typeface="Times"/>
                <a:cs typeface="Times"/>
                <a:sym typeface="Times"/>
              </a:rPr>
              <a:t>∆</a:t>
            </a:r>
            <a:r>
              <a:rPr b="1" lang="en" sz="1544">
                <a:latin typeface="Times"/>
                <a:ea typeface="Times"/>
                <a:cs typeface="Times"/>
                <a:sym typeface="Times"/>
              </a:rPr>
              <a:t>P</a:t>
            </a:r>
            <a:r>
              <a:rPr b="1" lang="en" sz="1436">
                <a:latin typeface="Times"/>
                <a:ea typeface="Times"/>
                <a:cs typeface="Times"/>
                <a:sym typeface="Times"/>
              </a:rPr>
              <a:t>G</a:t>
            </a:r>
            <a:r>
              <a:rPr b="1" lang="en" sz="1544">
                <a:latin typeface="Times"/>
                <a:ea typeface="Times"/>
                <a:cs typeface="Times"/>
                <a:sym typeface="Times"/>
              </a:rPr>
              <a:t>wi </a:t>
            </a:r>
            <a:endParaRPr b="1" sz="1544">
              <a:latin typeface="Times"/>
              <a:ea typeface="Times"/>
              <a:cs typeface="Times"/>
              <a:sym typeface="Times"/>
            </a:endParaRPr>
          </a:p>
          <a:p>
            <a:pPr indent="0" lvl="0" marL="0" rtl="0" algn="l">
              <a:lnSpc>
                <a:spcPct val="100000"/>
              </a:lnSpc>
              <a:spcBef>
                <a:spcPts val="0"/>
              </a:spcBef>
              <a:spcAft>
                <a:spcPts val="0"/>
              </a:spcAft>
              <a:buNone/>
            </a:pPr>
            <a:r>
              <a:rPr b="1" lang="en" sz="1522">
                <a:latin typeface="Times"/>
                <a:ea typeface="Times"/>
                <a:cs typeface="Times"/>
                <a:sym typeface="Times"/>
              </a:rPr>
              <a:t>Similarly, for jth control area, </a:t>
            </a:r>
            <a:r>
              <a:rPr lang="en" sz="1900">
                <a:latin typeface="Times"/>
                <a:ea typeface="Times"/>
                <a:cs typeface="Times"/>
                <a:sym typeface="Times"/>
              </a:rPr>
              <a:t>∆</a:t>
            </a:r>
            <a:r>
              <a:rPr b="1" lang="en" sz="1522">
                <a:latin typeface="Times"/>
                <a:ea typeface="Times"/>
                <a:cs typeface="Times"/>
                <a:sym typeface="Times"/>
              </a:rPr>
              <a:t>P</a:t>
            </a:r>
            <a:r>
              <a:rPr b="1" lang="en" sz="1222">
                <a:latin typeface="Times"/>
                <a:ea typeface="Times"/>
                <a:cs typeface="Times"/>
                <a:sym typeface="Times"/>
              </a:rPr>
              <a:t>Gj </a:t>
            </a:r>
            <a:r>
              <a:rPr b="1" lang="en" sz="1522">
                <a:latin typeface="Times"/>
                <a:ea typeface="Times"/>
                <a:cs typeface="Times"/>
                <a:sym typeface="Times"/>
              </a:rPr>
              <a:t>is given by:</a:t>
            </a:r>
            <a:r>
              <a:rPr lang="en" sz="2000">
                <a:latin typeface="Times"/>
                <a:ea typeface="Times"/>
                <a:cs typeface="Times"/>
                <a:sym typeface="Times"/>
              </a:rPr>
              <a:t>∆</a:t>
            </a:r>
            <a:r>
              <a:rPr b="1" lang="en" sz="1622">
                <a:latin typeface="Times"/>
                <a:ea typeface="Times"/>
                <a:cs typeface="Times"/>
                <a:sym typeface="Times"/>
              </a:rPr>
              <a:t>P</a:t>
            </a:r>
            <a:r>
              <a:rPr b="1" lang="en" sz="1322">
                <a:latin typeface="Times"/>
                <a:ea typeface="Times"/>
                <a:cs typeface="Times"/>
                <a:sym typeface="Times"/>
              </a:rPr>
              <a:t>Gj</a:t>
            </a:r>
            <a:r>
              <a:rPr b="1" lang="en" sz="1622">
                <a:latin typeface="Times"/>
                <a:ea typeface="Times"/>
                <a:cs typeface="Times"/>
                <a:sym typeface="Times"/>
              </a:rPr>
              <a:t>=</a:t>
            </a:r>
            <a:r>
              <a:rPr lang="en" sz="2000">
                <a:latin typeface="Times"/>
                <a:ea typeface="Times"/>
                <a:cs typeface="Times"/>
                <a:sym typeface="Times"/>
              </a:rPr>
              <a:t>∆</a:t>
            </a:r>
            <a:r>
              <a:rPr b="1" lang="en" sz="1622">
                <a:latin typeface="Times"/>
                <a:ea typeface="Times"/>
                <a:cs typeface="Times"/>
                <a:sym typeface="Times"/>
              </a:rPr>
              <a:t>P</a:t>
            </a:r>
            <a:r>
              <a:rPr b="1" lang="en" sz="1322">
                <a:latin typeface="Times"/>
                <a:ea typeface="Times"/>
                <a:cs typeface="Times"/>
                <a:sym typeface="Times"/>
              </a:rPr>
              <a:t>Ghj+</a:t>
            </a:r>
            <a:r>
              <a:rPr lang="en" sz="2000">
                <a:latin typeface="Times"/>
                <a:ea typeface="Times"/>
                <a:cs typeface="Times"/>
                <a:sym typeface="Times"/>
              </a:rPr>
              <a:t>∆</a:t>
            </a:r>
            <a:r>
              <a:rPr b="1" lang="en" sz="1622">
                <a:latin typeface="Times"/>
                <a:ea typeface="Times"/>
                <a:cs typeface="Times"/>
                <a:sym typeface="Times"/>
              </a:rPr>
              <a:t>P</a:t>
            </a:r>
            <a:r>
              <a:rPr b="1" lang="en" sz="1322">
                <a:latin typeface="Times"/>
                <a:ea typeface="Times"/>
                <a:cs typeface="Times"/>
                <a:sym typeface="Times"/>
              </a:rPr>
              <a:t>Gtj+</a:t>
            </a:r>
            <a:r>
              <a:rPr lang="en" sz="2000">
                <a:latin typeface="Times"/>
                <a:ea typeface="Times"/>
                <a:cs typeface="Times"/>
                <a:sym typeface="Times"/>
              </a:rPr>
              <a:t>∆</a:t>
            </a:r>
            <a:r>
              <a:rPr b="1" lang="en" sz="1622">
                <a:latin typeface="Times"/>
                <a:ea typeface="Times"/>
                <a:cs typeface="Times"/>
                <a:sym typeface="Times"/>
              </a:rPr>
              <a:t>P</a:t>
            </a:r>
            <a:r>
              <a:rPr b="1" lang="en" sz="1322">
                <a:latin typeface="Times"/>
                <a:ea typeface="Times"/>
                <a:cs typeface="Times"/>
                <a:sym typeface="Times"/>
              </a:rPr>
              <a:t>Ggj+</a:t>
            </a:r>
            <a:r>
              <a:rPr lang="en" sz="2000">
                <a:latin typeface="Times"/>
                <a:ea typeface="Times"/>
                <a:cs typeface="Times"/>
                <a:sym typeface="Times"/>
              </a:rPr>
              <a:t>∆</a:t>
            </a:r>
            <a:r>
              <a:rPr b="1" lang="en" sz="1622">
                <a:latin typeface="Times"/>
                <a:ea typeface="Times"/>
                <a:cs typeface="Times"/>
                <a:sym typeface="Times"/>
              </a:rPr>
              <a:t>P</a:t>
            </a:r>
            <a:r>
              <a:rPr b="1" lang="en" sz="1322">
                <a:latin typeface="Times"/>
                <a:ea typeface="Times"/>
                <a:cs typeface="Times"/>
                <a:sym typeface="Times"/>
              </a:rPr>
              <a:t>Gwj </a:t>
            </a:r>
            <a:endParaRPr b="1" sz="1322">
              <a:latin typeface="Times"/>
              <a:ea typeface="Times"/>
              <a:cs typeface="Times"/>
              <a:sym typeface="Times"/>
            </a:endParaRPr>
          </a:p>
          <a:p>
            <a:pPr indent="0" lvl="0" marL="0" rtl="0" algn="l">
              <a:lnSpc>
                <a:spcPct val="100000"/>
              </a:lnSpc>
              <a:spcBef>
                <a:spcPts val="0"/>
              </a:spcBef>
              <a:spcAft>
                <a:spcPts val="0"/>
              </a:spcAft>
              <a:buNone/>
            </a:pPr>
            <a:r>
              <a:t/>
            </a:r>
            <a:endParaRPr b="1" sz="1222">
              <a:latin typeface="Times"/>
              <a:ea typeface="Times"/>
              <a:cs typeface="Times"/>
              <a:sym typeface="Times"/>
            </a:endParaRPr>
          </a:p>
          <a:p>
            <a:pPr indent="0" lvl="0" marL="0" rtl="0" algn="l">
              <a:lnSpc>
                <a:spcPct val="100000"/>
              </a:lnSpc>
              <a:spcBef>
                <a:spcPts val="0"/>
              </a:spcBef>
              <a:spcAft>
                <a:spcPts val="0"/>
              </a:spcAft>
              <a:buNone/>
            </a:pPr>
            <a:r>
              <a:t/>
            </a:r>
            <a:endParaRPr b="1" sz="1222">
              <a:latin typeface="Times"/>
              <a:ea typeface="Times"/>
              <a:cs typeface="Times"/>
              <a:sym typeface="Times"/>
            </a:endParaRPr>
          </a:p>
          <a:p>
            <a:pPr indent="0" lvl="0" marL="0" rtl="0" algn="l">
              <a:lnSpc>
                <a:spcPct val="100000"/>
              </a:lnSpc>
              <a:spcBef>
                <a:spcPts val="0"/>
              </a:spcBef>
              <a:spcAft>
                <a:spcPts val="0"/>
              </a:spcAft>
              <a:buNone/>
            </a:pPr>
            <a:r>
              <a:rPr b="1" lang="en" sz="1600">
                <a:latin typeface="Times"/>
                <a:ea typeface="Times"/>
                <a:cs typeface="Times"/>
                <a:sym typeface="Times"/>
              </a:rPr>
              <a:t>The load frequency characteristic (D</a:t>
            </a:r>
            <a:r>
              <a:rPr b="1" lang="en" sz="1300">
                <a:latin typeface="Times"/>
                <a:ea typeface="Times"/>
                <a:cs typeface="Times"/>
                <a:sym typeface="Times"/>
              </a:rPr>
              <a:t>i</a:t>
            </a:r>
            <a:r>
              <a:rPr b="1" lang="en" sz="1600">
                <a:latin typeface="Times"/>
                <a:ea typeface="Times"/>
                <a:cs typeface="Times"/>
                <a:sym typeface="Times"/>
              </a:rPr>
              <a:t>), power system gains constant (K</a:t>
            </a:r>
            <a:r>
              <a:rPr b="1" lang="en" sz="1300">
                <a:latin typeface="Times"/>
                <a:ea typeface="Times"/>
                <a:cs typeface="Times"/>
                <a:sym typeface="Times"/>
              </a:rPr>
              <a:t>Pi</a:t>
            </a:r>
            <a:r>
              <a:rPr b="1" lang="en" sz="1600">
                <a:latin typeface="Times"/>
                <a:ea typeface="Times"/>
                <a:cs typeface="Times"/>
                <a:sym typeface="Times"/>
              </a:rPr>
              <a:t>), power system time constant (T</a:t>
            </a:r>
            <a:r>
              <a:rPr b="1" lang="en" sz="1300">
                <a:latin typeface="Times"/>
                <a:ea typeface="Times"/>
                <a:cs typeface="Times"/>
                <a:sym typeface="Times"/>
              </a:rPr>
              <a:t>Pi</a:t>
            </a:r>
            <a:r>
              <a:rPr b="1" lang="en" sz="1600">
                <a:latin typeface="Times"/>
                <a:ea typeface="Times"/>
                <a:cs typeface="Times"/>
                <a:sym typeface="Times"/>
              </a:rPr>
              <a:t>), and bias constant (βi) are defined as </a:t>
            </a:r>
            <a:endParaRPr b="1" sz="1600">
              <a:latin typeface="Times"/>
              <a:ea typeface="Times"/>
              <a:cs typeface="Times"/>
              <a:sym typeface="Times"/>
            </a:endParaRPr>
          </a:p>
          <a:p>
            <a:pPr indent="0" lvl="0" marL="0" rtl="0" algn="l">
              <a:lnSpc>
                <a:spcPct val="100000"/>
              </a:lnSpc>
              <a:spcBef>
                <a:spcPts val="0"/>
              </a:spcBef>
              <a:spcAft>
                <a:spcPts val="0"/>
              </a:spcAft>
              <a:buNone/>
            </a:pPr>
            <a:r>
              <a:t/>
            </a:r>
            <a:endParaRPr b="1" sz="1300">
              <a:latin typeface="Arial"/>
              <a:ea typeface="Arial"/>
              <a:cs typeface="Arial"/>
              <a:sym typeface="Arial"/>
            </a:endParaRPr>
          </a:p>
        </p:txBody>
      </p:sp>
      <p:pic>
        <p:nvPicPr>
          <p:cNvPr id="120" name="Google Shape;120;p22"/>
          <p:cNvPicPr preferRelativeResize="0"/>
          <p:nvPr/>
        </p:nvPicPr>
        <p:blipFill>
          <a:blip r:embed="rId3">
            <a:alphaModFix/>
          </a:blip>
          <a:stretch>
            <a:fillRect/>
          </a:stretch>
        </p:blipFill>
        <p:spPr>
          <a:xfrm>
            <a:off x="376900" y="2098550"/>
            <a:ext cx="1456875" cy="2062549"/>
          </a:xfrm>
          <a:prstGeom prst="rect">
            <a:avLst/>
          </a:prstGeom>
          <a:noFill/>
          <a:ln>
            <a:noFill/>
          </a:ln>
        </p:spPr>
      </p:pic>
      <p:pic>
        <p:nvPicPr>
          <p:cNvPr id="121" name="Google Shape;121;p22"/>
          <p:cNvPicPr preferRelativeResize="0"/>
          <p:nvPr/>
        </p:nvPicPr>
        <p:blipFill>
          <a:blip r:embed="rId4">
            <a:alphaModFix/>
          </a:blip>
          <a:stretch>
            <a:fillRect/>
          </a:stretch>
        </p:blipFill>
        <p:spPr>
          <a:xfrm>
            <a:off x="2096575" y="2110575"/>
            <a:ext cx="1382176" cy="607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80525" y="55550"/>
            <a:ext cx="3915000" cy="438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300"/>
              <a:t>SAMPLE TRANSFER FUNCTION </a:t>
            </a:r>
            <a:r>
              <a:rPr b="1" lang="en" sz="2300"/>
              <a:t>DERIVATION</a:t>
            </a:r>
            <a:endParaRPr b="1" sz="2300"/>
          </a:p>
        </p:txBody>
      </p:sp>
      <p:sp>
        <p:nvSpPr>
          <p:cNvPr id="127" name="Google Shape;127;p23"/>
          <p:cNvSpPr txBox="1"/>
          <p:nvPr>
            <p:ph idx="1" type="body"/>
          </p:nvPr>
        </p:nvSpPr>
        <p:spPr>
          <a:xfrm>
            <a:off x="311700" y="430850"/>
            <a:ext cx="8520600" cy="4518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500">
                <a:latin typeface="Times"/>
                <a:ea typeface="Times"/>
                <a:cs typeface="Times"/>
                <a:sym typeface="Times"/>
              </a:rPr>
              <a:t>T</a:t>
            </a:r>
            <a:r>
              <a:rPr b="1" lang="en" sz="1400">
                <a:latin typeface="Times"/>
                <a:ea typeface="Times"/>
                <a:cs typeface="Times"/>
                <a:sym typeface="Times"/>
              </a:rPr>
              <a:t>HE TRANSFER FUNCTION MODEL OF WPPS FOR iTH CONTROL AREA IN TERMS OF WIND DISTURBANCE </a:t>
            </a:r>
            <a:r>
              <a:rPr b="1" lang="en">
                <a:latin typeface="Times"/>
                <a:ea typeface="Times"/>
                <a:cs typeface="Times"/>
                <a:sym typeface="Times"/>
              </a:rPr>
              <a:t>(</a:t>
            </a:r>
            <a:r>
              <a:rPr b="1" lang="en" sz="1700">
                <a:latin typeface="Times"/>
                <a:ea typeface="Times"/>
                <a:cs typeface="Times"/>
                <a:sym typeface="Times"/>
              </a:rPr>
              <a:t>∆P</a:t>
            </a:r>
            <a:r>
              <a:rPr b="1" lang="en" sz="1400">
                <a:latin typeface="Times"/>
                <a:ea typeface="Times"/>
                <a:cs typeface="Times"/>
                <a:sym typeface="Times"/>
              </a:rPr>
              <a:t>DWi</a:t>
            </a:r>
            <a:r>
              <a:rPr b="1" lang="en" sz="1700">
                <a:latin typeface="Times"/>
                <a:ea typeface="Times"/>
                <a:cs typeface="Times"/>
                <a:sym typeface="Times"/>
              </a:rPr>
              <a:t>)</a:t>
            </a:r>
            <a:r>
              <a:rPr b="1" lang="en" sz="1600">
                <a:latin typeface="Times"/>
                <a:ea typeface="Times"/>
                <a:cs typeface="Times"/>
                <a:sym typeface="Times"/>
              </a:rPr>
              <a:t>,</a:t>
            </a:r>
            <a:r>
              <a:rPr b="1" lang="en" sz="1400">
                <a:latin typeface="Times"/>
                <a:ea typeface="Times"/>
                <a:cs typeface="Times"/>
                <a:sym typeface="Times"/>
              </a:rPr>
              <a:t> DEVIATION OF POWER GENERATED BY WPPS </a:t>
            </a:r>
            <a:r>
              <a:rPr b="1" lang="en" sz="1700">
                <a:latin typeface="Times"/>
                <a:ea typeface="Times"/>
                <a:cs typeface="Times"/>
                <a:sym typeface="Times"/>
              </a:rPr>
              <a:t>(∆P</a:t>
            </a:r>
            <a:r>
              <a:rPr b="1" lang="en" sz="1400">
                <a:latin typeface="Times"/>
                <a:ea typeface="Times"/>
                <a:cs typeface="Times"/>
                <a:sym typeface="Times"/>
              </a:rPr>
              <a:t>GWi</a:t>
            </a:r>
            <a:r>
              <a:rPr b="1" lang="en" sz="1700">
                <a:latin typeface="Times"/>
                <a:ea typeface="Times"/>
                <a:cs typeface="Times"/>
                <a:sym typeface="Times"/>
              </a:rPr>
              <a:t>) </a:t>
            </a:r>
            <a:r>
              <a:rPr b="1" lang="en" sz="1400">
                <a:latin typeface="Times"/>
                <a:ea typeface="Times"/>
                <a:cs typeface="Times"/>
                <a:sym typeface="Times"/>
              </a:rPr>
              <a:t>AND TIME CONSTANT OF WPPS</a:t>
            </a:r>
            <a:r>
              <a:rPr b="1" lang="en" sz="2000">
                <a:latin typeface="Times"/>
                <a:ea typeface="Times"/>
                <a:cs typeface="Times"/>
                <a:sym typeface="Times"/>
              </a:rPr>
              <a:t> </a:t>
            </a:r>
            <a:r>
              <a:rPr b="1" lang="en" sz="1700">
                <a:latin typeface="Times"/>
                <a:ea typeface="Times"/>
                <a:cs typeface="Times"/>
                <a:sym typeface="Times"/>
              </a:rPr>
              <a:t>(T</a:t>
            </a:r>
            <a:r>
              <a:rPr b="1" lang="en" sz="1400">
                <a:latin typeface="Times"/>
                <a:ea typeface="Times"/>
                <a:cs typeface="Times"/>
                <a:sym typeface="Times"/>
              </a:rPr>
              <a:t>WDi</a:t>
            </a:r>
            <a:r>
              <a:rPr b="1" lang="en" sz="1700">
                <a:latin typeface="Times"/>
                <a:ea typeface="Times"/>
                <a:cs typeface="Times"/>
                <a:sym typeface="Times"/>
              </a:rPr>
              <a:t>)</a:t>
            </a:r>
            <a:r>
              <a:rPr b="1" lang="en" sz="2000">
                <a:latin typeface="Times"/>
                <a:ea typeface="Times"/>
                <a:cs typeface="Times"/>
                <a:sym typeface="Times"/>
              </a:rPr>
              <a:t> </a:t>
            </a:r>
            <a:r>
              <a:rPr b="1" lang="en" sz="1400">
                <a:latin typeface="Times"/>
                <a:ea typeface="Times"/>
                <a:cs typeface="Times"/>
                <a:sym typeface="Times"/>
              </a:rPr>
              <a:t>IS GIVEN BY</a:t>
            </a:r>
            <a:endParaRPr b="1" sz="1400">
              <a:latin typeface="Times"/>
              <a:ea typeface="Times"/>
              <a:cs typeface="Times"/>
              <a:sym typeface="Times"/>
            </a:endParaRPr>
          </a:p>
          <a:p>
            <a:pPr indent="0" lvl="0" marL="0" rtl="0" algn="l">
              <a:spcBef>
                <a:spcPts val="1200"/>
              </a:spcBef>
              <a:spcAft>
                <a:spcPts val="0"/>
              </a:spcAft>
              <a:buNone/>
            </a:pPr>
            <a:r>
              <a:t/>
            </a:r>
            <a:endParaRPr b="1" sz="1300">
              <a:latin typeface="Arial"/>
              <a:ea typeface="Arial"/>
              <a:cs typeface="Arial"/>
              <a:sym typeface="Arial"/>
            </a:endParaRPr>
          </a:p>
          <a:p>
            <a:pPr indent="0" lvl="0" marL="0" rtl="0" algn="l">
              <a:spcBef>
                <a:spcPts val="1200"/>
              </a:spcBef>
              <a:spcAft>
                <a:spcPts val="0"/>
              </a:spcAft>
              <a:buNone/>
            </a:pPr>
            <a:r>
              <a:t/>
            </a:r>
            <a:endParaRPr b="1" sz="1000">
              <a:latin typeface="Arial"/>
              <a:ea typeface="Arial"/>
              <a:cs typeface="Arial"/>
              <a:sym typeface="Arial"/>
            </a:endParaRPr>
          </a:p>
          <a:p>
            <a:pPr indent="0" lvl="0" marL="0" rtl="0" algn="l">
              <a:spcBef>
                <a:spcPts val="1200"/>
              </a:spcBef>
              <a:spcAft>
                <a:spcPts val="0"/>
              </a:spcAft>
              <a:buNone/>
            </a:pPr>
            <a:r>
              <a:t/>
            </a:r>
            <a:endParaRPr b="1" sz="1000">
              <a:latin typeface="Arial"/>
              <a:ea typeface="Arial"/>
              <a:cs typeface="Arial"/>
              <a:sym typeface="Arial"/>
            </a:endParaRPr>
          </a:p>
          <a:p>
            <a:pPr indent="0" lvl="0" marL="0" rtl="0" algn="l">
              <a:spcBef>
                <a:spcPts val="1200"/>
              </a:spcBef>
              <a:spcAft>
                <a:spcPts val="0"/>
              </a:spcAft>
              <a:buNone/>
            </a:pPr>
            <a:r>
              <a:t/>
            </a:r>
            <a:endParaRPr b="1" sz="1200">
              <a:latin typeface="Times"/>
              <a:ea typeface="Times"/>
              <a:cs typeface="Times"/>
              <a:sym typeface="Times"/>
            </a:endParaRPr>
          </a:p>
          <a:p>
            <a:pPr indent="0" lvl="0" marL="0" rtl="0" algn="l">
              <a:spcBef>
                <a:spcPts val="1200"/>
              </a:spcBef>
              <a:spcAft>
                <a:spcPts val="0"/>
              </a:spcAft>
              <a:buNone/>
            </a:pPr>
            <a:r>
              <a:rPr b="1" lang="en" sz="1300">
                <a:latin typeface="Times"/>
                <a:ea typeface="Times"/>
                <a:cs typeface="Times"/>
                <a:sym typeface="Times"/>
              </a:rPr>
              <a:t>SIMILARLY, THE ABOVE EQUATIONS FOR JTH CONTROL AREA CAN BE DETERMINED </a:t>
            </a:r>
            <a:endParaRPr b="1" sz="1300">
              <a:latin typeface="Times"/>
              <a:ea typeface="Times"/>
              <a:cs typeface="Times"/>
              <a:sym typeface="Times"/>
            </a:endParaRPr>
          </a:p>
          <a:p>
            <a:pPr indent="0" lvl="0" marL="0" rtl="0" algn="l">
              <a:spcBef>
                <a:spcPts val="1200"/>
              </a:spcBef>
              <a:spcAft>
                <a:spcPts val="0"/>
              </a:spcAft>
              <a:buNone/>
            </a:pPr>
            <a:r>
              <a:t/>
            </a:r>
            <a:endParaRPr b="1" sz="1300">
              <a:latin typeface="Times"/>
              <a:ea typeface="Times"/>
              <a:cs typeface="Times"/>
              <a:sym typeface="Times"/>
            </a:endParaRPr>
          </a:p>
          <a:p>
            <a:pPr indent="0" lvl="0" marL="0" rtl="0" algn="l">
              <a:spcBef>
                <a:spcPts val="1200"/>
              </a:spcBef>
              <a:spcAft>
                <a:spcPts val="1200"/>
              </a:spcAft>
              <a:buNone/>
            </a:pPr>
            <a:r>
              <a:rPr b="1" lang="en" sz="1400">
                <a:latin typeface="Times"/>
                <a:ea typeface="Times"/>
                <a:cs typeface="Times"/>
                <a:sym typeface="Times"/>
              </a:rPr>
              <a:t>FROM THE TRANSFER FUNCTION MODEL SHOWN IN FIGURE 2, THE VARIOUS DIFFERENTIAL EQUATIONS MAY BE DERIVED TO DEVELOP THE STATE SPACE MODEL OF THE SYSTEM TOTAL 25 DIFFERENTIAL EQUATIONS MAY BE DERIVED FOR POWER SYSTEM MODEL BUT THE SAME ARE NOT GIVEN HERE DUE TO THE SPACE LIMITATIONS. </a:t>
            </a:r>
            <a:endParaRPr b="1" sz="1700">
              <a:latin typeface="Times"/>
              <a:ea typeface="Times"/>
              <a:cs typeface="Times"/>
              <a:sym typeface="Times"/>
            </a:endParaRPr>
          </a:p>
        </p:txBody>
      </p:sp>
      <p:pic>
        <p:nvPicPr>
          <p:cNvPr id="128" name="Google Shape;128;p23"/>
          <p:cNvPicPr preferRelativeResize="0"/>
          <p:nvPr/>
        </p:nvPicPr>
        <p:blipFill>
          <a:blip r:embed="rId3">
            <a:alphaModFix/>
          </a:blip>
          <a:stretch>
            <a:fillRect/>
          </a:stretch>
        </p:blipFill>
        <p:spPr>
          <a:xfrm>
            <a:off x="380524" y="1489349"/>
            <a:ext cx="3002175" cy="875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4"/>
          <p:cNvPicPr preferRelativeResize="0"/>
          <p:nvPr/>
        </p:nvPicPr>
        <p:blipFill>
          <a:blip r:embed="rId3">
            <a:alphaModFix/>
          </a:blip>
          <a:stretch>
            <a:fillRect/>
          </a:stretch>
        </p:blipFill>
        <p:spPr>
          <a:xfrm>
            <a:off x="152400" y="1053900"/>
            <a:ext cx="8839200" cy="3879618"/>
          </a:xfrm>
          <a:prstGeom prst="rect">
            <a:avLst/>
          </a:prstGeom>
          <a:noFill/>
          <a:ln>
            <a:noFill/>
          </a:ln>
        </p:spPr>
      </p:pic>
      <p:sp>
        <p:nvSpPr>
          <p:cNvPr id="134" name="Google Shape;134;p24"/>
          <p:cNvSpPr txBox="1"/>
          <p:nvPr/>
        </p:nvSpPr>
        <p:spPr>
          <a:xfrm>
            <a:off x="152400" y="420175"/>
            <a:ext cx="1082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Economica"/>
                <a:ea typeface="Economica"/>
                <a:cs typeface="Economica"/>
                <a:sym typeface="Economica"/>
              </a:rPr>
              <a:t>MATRIX A</a:t>
            </a:r>
            <a:endParaRPr b="1" sz="2000">
              <a:latin typeface="Economica"/>
              <a:ea typeface="Economica"/>
              <a:cs typeface="Economica"/>
              <a:sym typeface="Economica"/>
            </a:endParaRPr>
          </a:p>
        </p:txBody>
      </p:sp>
      <p:sp>
        <p:nvSpPr>
          <p:cNvPr id="135" name="Google Shape;135;p24"/>
          <p:cNvSpPr txBox="1"/>
          <p:nvPr/>
        </p:nvSpPr>
        <p:spPr>
          <a:xfrm>
            <a:off x="2412300" y="156250"/>
            <a:ext cx="3353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dk1"/>
                </a:solidFill>
                <a:latin typeface="Times"/>
                <a:ea typeface="Times"/>
                <a:cs typeface="Times"/>
                <a:sym typeface="Times"/>
              </a:rPr>
              <a:t>SYSTEM </a:t>
            </a:r>
            <a:r>
              <a:rPr b="1" lang="en" sz="1900">
                <a:solidFill>
                  <a:schemeClr val="dk1"/>
                </a:solidFill>
                <a:latin typeface="Times"/>
                <a:ea typeface="Times"/>
                <a:cs typeface="Times"/>
                <a:sym typeface="Times"/>
              </a:rPr>
              <a:t>MATRICES</a:t>
            </a:r>
            <a:endParaRPr b="1" sz="1900">
              <a:solidFill>
                <a:schemeClr val="dk1"/>
              </a:solidFill>
              <a:latin typeface="Times"/>
              <a:ea typeface="Times"/>
              <a:cs typeface="Times"/>
              <a:sym typeface="Time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5"/>
          <p:cNvPicPr preferRelativeResize="0"/>
          <p:nvPr/>
        </p:nvPicPr>
        <p:blipFill>
          <a:blip r:embed="rId3">
            <a:alphaModFix/>
          </a:blip>
          <a:stretch>
            <a:fillRect/>
          </a:stretch>
        </p:blipFill>
        <p:spPr>
          <a:xfrm>
            <a:off x="152400" y="1016125"/>
            <a:ext cx="8839201" cy="1422482"/>
          </a:xfrm>
          <a:prstGeom prst="rect">
            <a:avLst/>
          </a:prstGeom>
          <a:noFill/>
          <a:ln>
            <a:noFill/>
          </a:ln>
        </p:spPr>
      </p:pic>
      <p:pic>
        <p:nvPicPr>
          <p:cNvPr id="141" name="Google Shape;141;p25"/>
          <p:cNvPicPr preferRelativeResize="0"/>
          <p:nvPr/>
        </p:nvPicPr>
        <p:blipFill>
          <a:blip r:embed="rId4">
            <a:alphaModFix/>
          </a:blip>
          <a:stretch>
            <a:fillRect/>
          </a:stretch>
        </p:blipFill>
        <p:spPr>
          <a:xfrm>
            <a:off x="152400" y="3899457"/>
            <a:ext cx="8839197" cy="453656"/>
          </a:xfrm>
          <a:prstGeom prst="rect">
            <a:avLst/>
          </a:prstGeom>
          <a:noFill/>
          <a:ln>
            <a:noFill/>
          </a:ln>
        </p:spPr>
      </p:pic>
      <p:sp>
        <p:nvSpPr>
          <p:cNvPr id="142" name="Google Shape;142;p25"/>
          <p:cNvSpPr txBox="1"/>
          <p:nvPr/>
        </p:nvSpPr>
        <p:spPr>
          <a:xfrm>
            <a:off x="353175" y="291750"/>
            <a:ext cx="10824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Economica"/>
                <a:ea typeface="Economica"/>
                <a:cs typeface="Economica"/>
                <a:sym typeface="Economica"/>
              </a:rPr>
              <a:t>MATRIX B</a:t>
            </a:r>
            <a:endParaRPr b="1" sz="1900">
              <a:latin typeface="Economica"/>
              <a:ea typeface="Economica"/>
              <a:cs typeface="Economica"/>
              <a:sym typeface="Economica"/>
            </a:endParaRPr>
          </a:p>
        </p:txBody>
      </p:sp>
      <p:sp>
        <p:nvSpPr>
          <p:cNvPr id="143" name="Google Shape;143;p25"/>
          <p:cNvSpPr txBox="1"/>
          <p:nvPr/>
        </p:nvSpPr>
        <p:spPr>
          <a:xfrm>
            <a:off x="252225" y="2897125"/>
            <a:ext cx="1286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Economica"/>
                <a:ea typeface="Economica"/>
                <a:cs typeface="Economica"/>
                <a:sym typeface="Economica"/>
              </a:rPr>
              <a:t>MATRIX Tau</a:t>
            </a:r>
            <a:endParaRPr b="1" sz="2000">
              <a:latin typeface="Economica"/>
              <a:ea typeface="Economica"/>
              <a:cs typeface="Economica"/>
              <a:sym typeface="Economic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idx="4294967295" type="body"/>
          </p:nvPr>
        </p:nvSpPr>
        <p:spPr>
          <a:xfrm>
            <a:off x="300175" y="142025"/>
            <a:ext cx="5998800" cy="633300"/>
          </a:xfrm>
          <a:prstGeom prst="rect">
            <a:avLst/>
          </a:prstGeom>
        </p:spPr>
        <p:txBody>
          <a:bodyPr anchorCtr="0" anchor="t" bIns="91425" lIns="91425" spcFirstLastPara="1" rIns="91425" wrap="square" tIns="91425">
            <a:noAutofit/>
          </a:bodyPr>
          <a:lstStyle/>
          <a:p>
            <a:pPr indent="0" lvl="0" marL="50800" rtl="0" algn="l">
              <a:lnSpc>
                <a:spcPct val="105000"/>
              </a:lnSpc>
              <a:spcBef>
                <a:spcPts val="0"/>
              </a:spcBef>
              <a:spcAft>
                <a:spcPts val="1200"/>
              </a:spcAft>
              <a:buNone/>
            </a:pPr>
            <a:r>
              <a:rPr b="1" lang="en" sz="1700">
                <a:solidFill>
                  <a:srgbClr val="FF0000"/>
                </a:solidFill>
                <a:latin typeface="Times"/>
                <a:ea typeface="Times"/>
                <a:cs typeface="Times"/>
                <a:sym typeface="Times"/>
              </a:rPr>
              <a:t>DATA OF THE SYSTEM PARAMETERS</a:t>
            </a:r>
            <a:endParaRPr sz="2600">
              <a:solidFill>
                <a:srgbClr val="FF0000"/>
              </a:solidFill>
              <a:latin typeface="Times"/>
              <a:ea typeface="Times"/>
              <a:cs typeface="Times"/>
              <a:sym typeface="Times"/>
            </a:endParaRPr>
          </a:p>
        </p:txBody>
      </p:sp>
      <p:pic>
        <p:nvPicPr>
          <p:cNvPr id="149" name="Google Shape;149;p26"/>
          <p:cNvPicPr preferRelativeResize="0"/>
          <p:nvPr/>
        </p:nvPicPr>
        <p:blipFill>
          <a:blip r:embed="rId3">
            <a:alphaModFix/>
          </a:blip>
          <a:stretch>
            <a:fillRect/>
          </a:stretch>
        </p:blipFill>
        <p:spPr>
          <a:xfrm>
            <a:off x="186975" y="1004625"/>
            <a:ext cx="8665835" cy="39257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490250" y="148100"/>
            <a:ext cx="8653800" cy="439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 THE STATE SPACE EQUATIONS HAVE BEEN VERIFIED BY SOLVING ON PEN-PAPER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SYS,CTRL,DISTURBANCE &amp; OUTPUT MATRICES HAVE BEEN CHECKED BY </a:t>
            </a:r>
            <a:r>
              <a:rPr lang="en"/>
              <a:t>SOLVING ON PEN-PAPER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8" name="Shape 158"/>
        <p:cNvGrpSpPr/>
        <p:nvPr/>
      </p:nvGrpSpPr>
      <p:grpSpPr>
        <a:xfrm>
          <a:off x="0" y="0"/>
          <a:ext cx="0" cy="0"/>
          <a:chOff x="0" y="0"/>
          <a:chExt cx="0" cy="0"/>
        </a:xfrm>
      </p:grpSpPr>
      <p:sp>
        <p:nvSpPr>
          <p:cNvPr id="159" name="Google Shape;159;p28"/>
          <p:cNvSpPr txBox="1"/>
          <p:nvPr/>
        </p:nvSpPr>
        <p:spPr>
          <a:xfrm>
            <a:off x="3394650" y="127475"/>
            <a:ext cx="2354700" cy="453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a(8,1)=-TR1/(TGH1*R1*TRH1);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a(8,8)=-1/TGH1;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a(8,9)=(1/TGH1)-(TR1/(TGH1*TRH1));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a(9,1)=-1/(R1*TRH1);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a(9,9)=-1/TRH1;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 </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a(10,10)=-1/TCD1;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a(10,11)=Kg1/TCD1;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a(10,12)=-(Kg1*TCR1)/(TF1*TCD1);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a(11,11)=-1/TF1;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a(11,12)=1/TF1+(TCR1/(TF1*TF1));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 </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a(12,1)=-X1/(b1*R1*Y1);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a(12,12)=-c1/b1;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a(12,13)=1/b1;</a:t>
            </a:r>
            <a:endParaRPr b="1" sz="950">
              <a:solidFill>
                <a:schemeClr val="dk1"/>
              </a:solidFill>
            </a:endParaRPr>
          </a:p>
          <a:p>
            <a:pPr indent="0" lvl="0" marL="0" rtl="0" algn="l">
              <a:lnSpc>
                <a:spcPct val="115000"/>
              </a:lnSpc>
              <a:spcBef>
                <a:spcPts val="0"/>
              </a:spcBef>
              <a:spcAft>
                <a:spcPts val="0"/>
              </a:spcAft>
              <a:buNone/>
            </a:pPr>
            <a:r>
              <a:rPr b="1" lang="en" sz="950">
                <a:solidFill>
                  <a:schemeClr val="dk1"/>
                </a:solidFill>
              </a:rPr>
              <a:t> </a:t>
            </a:r>
            <a:endParaRPr b="1" sz="950">
              <a:solidFill>
                <a:schemeClr val="dk1"/>
              </a:solidFill>
            </a:endParaRPr>
          </a:p>
          <a:p>
            <a:pPr indent="0" lvl="0" marL="0" rtl="0" algn="l">
              <a:lnSpc>
                <a:spcPct val="115000"/>
              </a:lnSpc>
              <a:spcBef>
                <a:spcPts val="0"/>
              </a:spcBef>
              <a:spcAft>
                <a:spcPts val="0"/>
              </a:spcAft>
              <a:buNone/>
            </a:pPr>
            <a:r>
              <a:rPr b="1" lang="en" sz="950">
                <a:solidFill>
                  <a:schemeClr val="dk1"/>
                </a:solidFill>
              </a:rPr>
              <a:t>a(13,1)=(X1/(R1*Y1*Y1))-(1/(R1*Y1));</a:t>
            </a:r>
            <a:endParaRPr b="1" sz="950">
              <a:solidFill>
                <a:schemeClr val="dk1"/>
              </a:solidFill>
            </a:endParaRPr>
          </a:p>
          <a:p>
            <a:pPr indent="0" lvl="0" marL="0" rtl="0" algn="l">
              <a:lnSpc>
                <a:spcPct val="115000"/>
              </a:lnSpc>
              <a:spcBef>
                <a:spcPts val="0"/>
              </a:spcBef>
              <a:spcAft>
                <a:spcPts val="0"/>
              </a:spcAft>
              <a:buNone/>
            </a:pPr>
            <a:r>
              <a:rPr b="1" lang="en" sz="950">
                <a:solidFill>
                  <a:schemeClr val="dk1"/>
                </a:solidFill>
              </a:rPr>
              <a:t>a(13,13)=-1/Y1;</a:t>
            </a:r>
            <a:endParaRPr b="1" sz="950">
              <a:solidFill>
                <a:schemeClr val="dk1"/>
              </a:solidFill>
            </a:endParaRPr>
          </a:p>
          <a:p>
            <a:pPr indent="0" lvl="0" marL="0" rtl="0" algn="l">
              <a:lnSpc>
                <a:spcPct val="115000"/>
              </a:lnSpc>
              <a:spcBef>
                <a:spcPts val="0"/>
              </a:spcBef>
              <a:spcAft>
                <a:spcPts val="0"/>
              </a:spcAft>
              <a:buNone/>
            </a:pPr>
            <a:r>
              <a:rPr b="1" lang="en" sz="950">
                <a:solidFill>
                  <a:schemeClr val="dk1"/>
                </a:solidFill>
              </a:rPr>
              <a:t> </a:t>
            </a:r>
            <a:endParaRPr b="1" sz="950">
              <a:solidFill>
                <a:schemeClr val="dk1"/>
              </a:solidFill>
            </a:endParaRPr>
          </a:p>
          <a:p>
            <a:pPr indent="0" lvl="0" marL="0" rtl="0" algn="l">
              <a:lnSpc>
                <a:spcPct val="115000"/>
              </a:lnSpc>
              <a:spcBef>
                <a:spcPts val="0"/>
              </a:spcBef>
              <a:spcAft>
                <a:spcPts val="0"/>
              </a:spcAft>
              <a:buNone/>
            </a:pPr>
            <a:r>
              <a:rPr b="1" lang="en" sz="950">
                <a:solidFill>
                  <a:schemeClr val="dk1"/>
                </a:solidFill>
              </a:rPr>
              <a:t>a(14,14)=-1/Tr1;</a:t>
            </a:r>
            <a:endParaRPr b="1" sz="950">
              <a:solidFill>
                <a:schemeClr val="dk1"/>
              </a:solidFill>
            </a:endParaRPr>
          </a:p>
          <a:p>
            <a:pPr indent="0" lvl="0" marL="0" rtl="0" algn="l">
              <a:lnSpc>
                <a:spcPct val="115000"/>
              </a:lnSpc>
              <a:spcBef>
                <a:spcPts val="0"/>
              </a:spcBef>
              <a:spcAft>
                <a:spcPts val="0"/>
              </a:spcAft>
              <a:buNone/>
            </a:pPr>
            <a:r>
              <a:rPr b="1" lang="en" sz="950">
                <a:solidFill>
                  <a:schemeClr val="dk1"/>
                </a:solidFill>
              </a:rPr>
              <a:t>a(14,15)=(Kt1/Tr1)-(Kr1*Kt1/Tt1);</a:t>
            </a:r>
            <a:endParaRPr b="1" sz="950">
              <a:solidFill>
                <a:schemeClr val="dk1"/>
              </a:solidFill>
            </a:endParaRPr>
          </a:p>
          <a:p>
            <a:pPr indent="0" lvl="0" marL="0" rtl="0" algn="l">
              <a:lnSpc>
                <a:spcPct val="115000"/>
              </a:lnSpc>
              <a:spcBef>
                <a:spcPts val="0"/>
              </a:spcBef>
              <a:spcAft>
                <a:spcPts val="0"/>
              </a:spcAft>
              <a:buNone/>
            </a:pPr>
            <a:r>
              <a:rPr b="1" lang="en" sz="950">
                <a:solidFill>
                  <a:schemeClr val="dk1"/>
                </a:solidFill>
              </a:rPr>
              <a:t>a(14,16)=Kr1*Kt1/Tt1;</a:t>
            </a:r>
            <a:endParaRPr b="1" sz="950">
              <a:solidFill>
                <a:schemeClr val="dk1"/>
              </a:solidFill>
            </a:endParaRPr>
          </a:p>
          <a:p>
            <a:pPr indent="0" lvl="0" marL="0" rtl="0" algn="l">
              <a:lnSpc>
                <a:spcPct val="115000"/>
              </a:lnSpc>
              <a:spcBef>
                <a:spcPts val="0"/>
              </a:spcBef>
              <a:spcAft>
                <a:spcPts val="0"/>
              </a:spcAft>
              <a:buNone/>
            </a:pPr>
            <a:r>
              <a:rPr b="1" lang="en" sz="950">
                <a:solidFill>
                  <a:schemeClr val="dk1"/>
                </a:solidFill>
              </a:rPr>
              <a:t>a(15,15)=-1/Tt1;</a:t>
            </a:r>
            <a:endParaRPr b="1" sz="950">
              <a:solidFill>
                <a:schemeClr val="dk1"/>
              </a:solidFill>
            </a:endParaRPr>
          </a:p>
          <a:p>
            <a:pPr indent="0" lvl="0" marL="0" rtl="0" algn="l">
              <a:lnSpc>
                <a:spcPct val="115000"/>
              </a:lnSpc>
              <a:spcBef>
                <a:spcPts val="0"/>
              </a:spcBef>
              <a:spcAft>
                <a:spcPts val="0"/>
              </a:spcAft>
              <a:buNone/>
            </a:pPr>
            <a:r>
              <a:rPr b="1" lang="en" sz="950">
                <a:solidFill>
                  <a:schemeClr val="dk1"/>
                </a:solidFill>
              </a:rPr>
              <a:t>a(15,16)=1/Tt1;</a:t>
            </a:r>
            <a:endParaRPr b="1" sz="950">
              <a:solidFill>
                <a:schemeClr val="dk1"/>
              </a:solidFill>
            </a:endParaRPr>
          </a:p>
          <a:p>
            <a:pPr indent="0" lvl="0" marL="0" rtl="0" algn="l">
              <a:lnSpc>
                <a:spcPct val="115000"/>
              </a:lnSpc>
              <a:spcBef>
                <a:spcPts val="0"/>
              </a:spcBef>
              <a:spcAft>
                <a:spcPts val="0"/>
              </a:spcAft>
              <a:buNone/>
            </a:pPr>
            <a:r>
              <a:rPr b="1" lang="en" sz="950">
                <a:solidFill>
                  <a:schemeClr val="dk1"/>
                </a:solidFill>
              </a:rPr>
              <a:t>a(16,3)=-1/(R1*Tg1);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a(16,16)=-1/Tg1;</a:t>
            </a:r>
            <a:endParaRPr b="1" sz="950">
              <a:solidFill>
                <a:schemeClr val="dk1"/>
              </a:solidFill>
            </a:endParaRPr>
          </a:p>
        </p:txBody>
      </p:sp>
      <p:sp>
        <p:nvSpPr>
          <p:cNvPr id="160" name="Google Shape;160;p28"/>
          <p:cNvSpPr txBox="1"/>
          <p:nvPr/>
        </p:nvSpPr>
        <p:spPr>
          <a:xfrm>
            <a:off x="5989225" y="127475"/>
            <a:ext cx="3154500" cy="453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a(17,3)=(2*Kh1*TR1)/(TGH1*R1*TRH1);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a(17,17)=-2/TW1;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a(17,18)=(2*Kh1/TW1)+(2*Kh1/TGH1);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a(17,19)=((2*Kh1*TR1)/(TGH1*TRH1))-(2*Kh1/TGH1);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 </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a(18,3)=-TR1/(TGH1*R1*TRH1);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a(18,18)=-1/TGH1;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a(18,19)=(1/TGH1)-(TR1/(TGH1*TRH1));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a(19,3)=-1/(R1*TRH1);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a(19,19)=-1/TRH1;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 </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a(20,20)=-1/TCD1;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a(20,21)=Kg1/TCD1;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a(20,22)=-(Kg1*TCR1)/(TF1*TCD1);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a(21,21)=-1/TF1;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a(21,22)=1/TF1+(TCR1/(TF1*TF1));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 </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a(22,3)=-X1/(b1*R1*Y1);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a(22,22)=-c1/b1;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a(22,23)=1/b1;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 </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a(23,3)=(X1/(R1*Y1*Y1))-(1/(R1*Y1));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a(23,23)=-1/Y1;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 </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a(24,24)=-1/TWD1;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a(25,25)=-1/TWD1;</a:t>
            </a:r>
            <a:endParaRPr b="1" sz="950">
              <a:solidFill>
                <a:schemeClr val="dk1"/>
              </a:solidFill>
            </a:endParaRPr>
          </a:p>
        </p:txBody>
      </p:sp>
      <p:sp>
        <p:nvSpPr>
          <p:cNvPr id="161" name="Google Shape;161;p28"/>
          <p:cNvSpPr txBox="1"/>
          <p:nvPr/>
        </p:nvSpPr>
        <p:spPr>
          <a:xfrm>
            <a:off x="212000" y="381000"/>
            <a:ext cx="2942700" cy="482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a=zeros(25,25);</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 </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a(1,1)=-1/TP1;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a(1,2)=-KP1/TP1;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a(1,4)=KP1/TP1;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a(1,7)=KP1/TP1;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a(1,10)=KP1/TP1;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 </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a(1,24)=KP1/TP1;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a(2,1)=2*pi*T12;</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a(2,3)=-2*pi*T12;</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a(3,2)=-(al1*KP1)/TP1;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a(3,3)=-1/TP1;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a(3,14)=KP1/TP1;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a(3,17)=KP1/TP1;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a(3,20)=KP1/TP1;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a(3,25)=KP1/TP1;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 </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a(4,4)=-1/Tr1;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a(4,5)=(Kt1/Tr1)-(Kr1*Kt1/Tt1);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a(4,6)=Kr1*Kt1/Tt1;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a(5,5)=-1/Tt1;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a(5,6)=1/Tt1;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a(6,1)=-1/(R1*Tg1);</a:t>
            </a:r>
            <a:endParaRPr b="1" sz="850">
              <a:solidFill>
                <a:schemeClr val="dk1"/>
              </a:solidFill>
            </a:endParaRPr>
          </a:p>
          <a:p>
            <a:pPr indent="0" lvl="0" marL="0" rtl="0" algn="l">
              <a:lnSpc>
                <a:spcPct val="115000"/>
              </a:lnSpc>
              <a:spcBef>
                <a:spcPts val="0"/>
              </a:spcBef>
              <a:spcAft>
                <a:spcPts val="0"/>
              </a:spcAft>
              <a:buNone/>
            </a:pPr>
            <a:r>
              <a:rPr b="1" lang="en" sz="850">
                <a:solidFill>
                  <a:schemeClr val="dk1"/>
                </a:solidFill>
              </a:rPr>
              <a:t>a(6,6)=-1/Tg1;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850">
              <a:solidFill>
                <a:schemeClr val="dk1"/>
              </a:solidFill>
            </a:endParaRPr>
          </a:p>
          <a:p>
            <a:pPr indent="0" lvl="0" marL="0" rtl="0" algn="l">
              <a:lnSpc>
                <a:spcPct val="115000"/>
              </a:lnSpc>
              <a:spcBef>
                <a:spcPts val="0"/>
              </a:spcBef>
              <a:spcAft>
                <a:spcPts val="0"/>
              </a:spcAft>
              <a:buNone/>
            </a:pPr>
            <a:r>
              <a:rPr b="1" lang="en" sz="850">
                <a:solidFill>
                  <a:schemeClr val="dk1"/>
                </a:solidFill>
              </a:rPr>
              <a:t>a(7,1)=(2*Kh1*TR1)/(TGH1*R1*TRH1);</a:t>
            </a:r>
            <a:endParaRPr b="1" sz="850">
              <a:solidFill>
                <a:schemeClr val="dk1"/>
              </a:solidFill>
            </a:endParaRPr>
          </a:p>
          <a:p>
            <a:pPr indent="0" lvl="0" marL="0" rtl="0" algn="l">
              <a:lnSpc>
                <a:spcPct val="115000"/>
              </a:lnSpc>
              <a:spcBef>
                <a:spcPts val="0"/>
              </a:spcBef>
              <a:spcAft>
                <a:spcPts val="0"/>
              </a:spcAft>
              <a:buNone/>
            </a:pPr>
            <a:r>
              <a:rPr b="1" lang="en" sz="850">
                <a:solidFill>
                  <a:schemeClr val="dk1"/>
                </a:solidFill>
              </a:rPr>
              <a:t>a(7,7)=-2/TW1;</a:t>
            </a:r>
            <a:endParaRPr b="1" sz="850">
              <a:solidFill>
                <a:schemeClr val="dk1"/>
              </a:solidFill>
            </a:endParaRPr>
          </a:p>
          <a:p>
            <a:pPr indent="0" lvl="0" marL="0" rtl="0" algn="l">
              <a:lnSpc>
                <a:spcPct val="115000"/>
              </a:lnSpc>
              <a:spcBef>
                <a:spcPts val="0"/>
              </a:spcBef>
              <a:spcAft>
                <a:spcPts val="0"/>
              </a:spcAft>
              <a:buNone/>
            </a:pPr>
            <a:r>
              <a:rPr b="1" lang="en" sz="850">
                <a:solidFill>
                  <a:schemeClr val="dk1"/>
                </a:solidFill>
              </a:rPr>
              <a:t>a(7,8)=(2*Kh1/TW1)+(2*Kh1/TGH1);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a(7,9)=((2*Kh1*TR1)/(TGH1*TRH1))-(2*Kh1/TGH1);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 </a:t>
            </a:r>
            <a:endParaRPr b="1" sz="4900">
              <a:solidFill>
                <a:schemeClr val="dk1"/>
              </a:solidFill>
            </a:endParaRPr>
          </a:p>
        </p:txBody>
      </p:sp>
      <p:sp>
        <p:nvSpPr>
          <p:cNvPr id="162" name="Google Shape;162;p28"/>
          <p:cNvSpPr txBox="1"/>
          <p:nvPr/>
        </p:nvSpPr>
        <p:spPr>
          <a:xfrm>
            <a:off x="169025" y="37225"/>
            <a:ext cx="25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MATLAB CODE-MATRIX 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6" name="Shape 166"/>
        <p:cNvGrpSpPr/>
        <p:nvPr/>
      </p:nvGrpSpPr>
      <p:grpSpPr>
        <a:xfrm>
          <a:off x="0" y="0"/>
          <a:ext cx="0" cy="0"/>
          <a:chOff x="0" y="0"/>
          <a:chExt cx="0" cy="0"/>
        </a:xfrm>
      </p:grpSpPr>
      <p:sp>
        <p:nvSpPr>
          <p:cNvPr id="167" name="Google Shape;167;p29"/>
          <p:cNvSpPr txBox="1"/>
          <p:nvPr/>
        </p:nvSpPr>
        <p:spPr>
          <a:xfrm>
            <a:off x="169025" y="372300"/>
            <a:ext cx="3248400" cy="477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b=zeros(25,2);</a:t>
            </a:r>
            <a:endParaRPr b="1"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 </a:t>
            </a:r>
            <a:endParaRPr b="1"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b(6,1)=1/Tg1;</a:t>
            </a:r>
            <a:endParaRPr b="1"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b(7,1)=(-2*Kh1*TR1)/(TGH1*TRH1);</a:t>
            </a:r>
            <a:endParaRPr b="1"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b(8,1)=TR1/(TGH1*TRH1);</a:t>
            </a:r>
            <a:endParaRPr b="1"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b(9,1)=1/TRH1;</a:t>
            </a:r>
            <a:endParaRPr b="1"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 </a:t>
            </a:r>
            <a:endParaRPr b="1"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b(12,1)=X1/(b1*Y1);</a:t>
            </a:r>
            <a:endParaRPr b="1"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b(13,1)=(1/Y1)-(X1/(Y1*Y1));</a:t>
            </a:r>
            <a:endParaRPr b="1"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 </a:t>
            </a:r>
            <a:endParaRPr b="1"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b(16,2)=1/Tg1;</a:t>
            </a:r>
            <a:endParaRPr b="1"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b(17,2)=(-2*Kh1*TR1)/(TGH1*TRH1);</a:t>
            </a:r>
            <a:endParaRPr b="1"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b(18,2)=TR1/(TGH1*TRH1);</a:t>
            </a:r>
            <a:endParaRPr b="1"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b(19,2)=1/TRH1;</a:t>
            </a:r>
            <a:endParaRPr b="1"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 </a:t>
            </a:r>
            <a:endParaRPr b="1"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b(22,2)=X1/(b1*Y1);</a:t>
            </a:r>
            <a:endParaRPr b="1" sz="1450">
              <a:solidFill>
                <a:schemeClr val="dk1"/>
              </a:solidFill>
            </a:endParaRPr>
          </a:p>
          <a:p>
            <a:pPr indent="0" lvl="0" marL="0" rtl="0" algn="l">
              <a:lnSpc>
                <a:spcPct val="115000"/>
              </a:lnSpc>
              <a:spcBef>
                <a:spcPts val="0"/>
              </a:spcBef>
              <a:spcAft>
                <a:spcPts val="0"/>
              </a:spcAft>
              <a:buNone/>
            </a:pPr>
            <a:r>
              <a:rPr b="1" lang="en" sz="1450">
                <a:solidFill>
                  <a:schemeClr val="dk1"/>
                </a:solidFill>
              </a:rPr>
              <a:t>b(23,2)=(1/Y1)-(X1/(Y1*Y1));</a:t>
            </a:r>
            <a:endParaRPr b="1" sz="2100"/>
          </a:p>
        </p:txBody>
      </p:sp>
      <p:sp>
        <p:nvSpPr>
          <p:cNvPr id="168" name="Google Shape;168;p29"/>
          <p:cNvSpPr txBox="1"/>
          <p:nvPr/>
        </p:nvSpPr>
        <p:spPr>
          <a:xfrm>
            <a:off x="5540250" y="870850"/>
            <a:ext cx="3377400" cy="273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50">
                <a:solidFill>
                  <a:schemeClr val="dk1"/>
                </a:solidFill>
              </a:rPr>
              <a:t>tau=zeros(25,4);</a:t>
            </a:r>
            <a:endParaRPr b="1" sz="24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2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450">
                <a:solidFill>
                  <a:schemeClr val="dk1"/>
                </a:solidFill>
              </a:rPr>
              <a:t>tau(1,1)=-KP1/TP1;</a:t>
            </a:r>
            <a:endParaRPr b="1" sz="2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450">
                <a:solidFill>
                  <a:schemeClr val="dk1"/>
                </a:solidFill>
              </a:rPr>
              <a:t>tau(3,2)=-KP1/TP1;</a:t>
            </a:r>
            <a:endParaRPr b="1" sz="2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450">
                <a:solidFill>
                  <a:schemeClr val="dk1"/>
                </a:solidFill>
              </a:rPr>
              <a:t>tau(24,3)=1/TWD1;</a:t>
            </a:r>
            <a:endParaRPr b="1" sz="2450">
              <a:solidFill>
                <a:schemeClr val="dk1"/>
              </a:solidFill>
            </a:endParaRPr>
          </a:p>
          <a:p>
            <a:pPr indent="0" lvl="0" marL="0" rtl="0" algn="l">
              <a:lnSpc>
                <a:spcPct val="115000"/>
              </a:lnSpc>
              <a:spcBef>
                <a:spcPts val="0"/>
              </a:spcBef>
              <a:spcAft>
                <a:spcPts val="0"/>
              </a:spcAft>
              <a:buNone/>
            </a:pPr>
            <a:r>
              <a:rPr b="1" lang="en" sz="2450">
                <a:solidFill>
                  <a:schemeClr val="dk1"/>
                </a:solidFill>
              </a:rPr>
              <a:t>tau(25,4)=1/TWD1;</a:t>
            </a:r>
            <a:endParaRPr/>
          </a:p>
        </p:txBody>
      </p:sp>
      <p:sp>
        <p:nvSpPr>
          <p:cNvPr id="169" name="Google Shape;169;p29"/>
          <p:cNvSpPr txBox="1"/>
          <p:nvPr/>
        </p:nvSpPr>
        <p:spPr>
          <a:xfrm>
            <a:off x="169025" y="37225"/>
            <a:ext cx="25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MATLAB CODE-MATRIX B</a:t>
            </a:r>
            <a:endParaRPr/>
          </a:p>
        </p:txBody>
      </p:sp>
      <p:sp>
        <p:nvSpPr>
          <p:cNvPr id="170" name="Google Shape;170;p29"/>
          <p:cNvSpPr txBox="1"/>
          <p:nvPr/>
        </p:nvSpPr>
        <p:spPr>
          <a:xfrm>
            <a:off x="5589525" y="95100"/>
            <a:ext cx="25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MATLAB CODE-MATRIX Tau</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0"/>
            <a:ext cx="8520600" cy="1278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Times"/>
                <a:ea typeface="Times"/>
                <a:cs typeface="Times"/>
                <a:sym typeface="Times"/>
              </a:rPr>
              <a:t>DISCRETIZATION USING C2D COMMAND</a:t>
            </a:r>
            <a:endParaRPr>
              <a:latin typeface="Times"/>
              <a:ea typeface="Times"/>
              <a:cs typeface="Times"/>
              <a:sym typeface="Times"/>
            </a:endParaRPr>
          </a:p>
        </p:txBody>
      </p:sp>
      <p:sp>
        <p:nvSpPr>
          <p:cNvPr id="176" name="Google Shape;176;p30"/>
          <p:cNvSpPr txBox="1"/>
          <p:nvPr>
            <p:ph idx="1" type="body"/>
          </p:nvPr>
        </p:nvSpPr>
        <p:spPr>
          <a:xfrm>
            <a:off x="268725" y="1733100"/>
            <a:ext cx="4893900" cy="1700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37288"/>
              <a:buFont typeface="Arial"/>
              <a:buNone/>
            </a:pPr>
            <a:r>
              <a:rPr b="1" lang="en" sz="2950">
                <a:latin typeface="Times"/>
                <a:ea typeface="Times"/>
                <a:cs typeface="Times"/>
                <a:sym typeface="Times"/>
              </a:rPr>
              <a:t>delt=10^-3;</a:t>
            </a:r>
            <a:endParaRPr b="1" sz="2950">
              <a:latin typeface="Times"/>
              <a:ea typeface="Times"/>
              <a:cs typeface="Times"/>
              <a:sym typeface="Times"/>
            </a:endParaRPr>
          </a:p>
          <a:p>
            <a:pPr indent="0" lvl="0" marL="0" rtl="0" algn="l">
              <a:spcBef>
                <a:spcPts val="0"/>
              </a:spcBef>
              <a:spcAft>
                <a:spcPts val="0"/>
              </a:spcAft>
              <a:buClr>
                <a:schemeClr val="dk1"/>
              </a:buClr>
              <a:buSzPct val="37288"/>
              <a:buFont typeface="Arial"/>
              <a:buNone/>
            </a:pPr>
            <a:r>
              <a:rPr b="1" lang="en" sz="2950">
                <a:solidFill>
                  <a:schemeClr val="dk1"/>
                </a:solidFill>
                <a:latin typeface="Times"/>
                <a:ea typeface="Times"/>
                <a:cs typeface="Times"/>
                <a:sym typeface="Times"/>
              </a:rPr>
              <a:t>[ad,bd]=c2d(a,b,delt);</a:t>
            </a:r>
            <a:endParaRPr b="1" sz="2950">
              <a:solidFill>
                <a:schemeClr val="dk1"/>
              </a:solidFill>
              <a:latin typeface="Times"/>
              <a:ea typeface="Times"/>
              <a:cs typeface="Times"/>
              <a:sym typeface="Times"/>
            </a:endParaRPr>
          </a:p>
          <a:p>
            <a:pPr indent="0" lvl="0" marL="0" rtl="0" algn="l">
              <a:spcBef>
                <a:spcPts val="0"/>
              </a:spcBef>
              <a:spcAft>
                <a:spcPts val="0"/>
              </a:spcAft>
              <a:buClr>
                <a:schemeClr val="dk1"/>
              </a:buClr>
              <a:buSzPct val="37288"/>
              <a:buFont typeface="Arial"/>
              <a:buNone/>
            </a:pPr>
            <a:r>
              <a:rPr b="1" lang="en" sz="2950">
                <a:solidFill>
                  <a:schemeClr val="dk1"/>
                </a:solidFill>
                <a:latin typeface="Times"/>
                <a:ea typeface="Times"/>
                <a:cs typeface="Times"/>
                <a:sym typeface="Times"/>
              </a:rPr>
              <a:t>[ad1,taud]=c2d(a,tau,delt);</a:t>
            </a:r>
            <a:endParaRPr b="1" sz="2950">
              <a:solidFill>
                <a:schemeClr val="dk1"/>
              </a:solidFill>
              <a:latin typeface="Times"/>
              <a:ea typeface="Times"/>
              <a:cs typeface="Times"/>
              <a:sym typeface="Times"/>
            </a:endParaRPr>
          </a:p>
          <a:p>
            <a:pPr indent="0" lvl="0" marL="0" rtl="0" algn="l">
              <a:spcBef>
                <a:spcPts val="0"/>
              </a:spcBef>
              <a:spcAft>
                <a:spcPts val="1200"/>
              </a:spcAft>
              <a:buNone/>
            </a:pPr>
            <a:r>
              <a:t/>
            </a:r>
            <a:endParaRPr>
              <a:latin typeface="Times"/>
              <a:ea typeface="Times"/>
              <a:cs typeface="Times"/>
              <a:sym typeface="Times"/>
            </a:endParaRPr>
          </a:p>
        </p:txBody>
      </p:sp>
      <p:sp>
        <p:nvSpPr>
          <p:cNvPr id="177" name="Google Shape;177;p30"/>
          <p:cNvSpPr txBox="1"/>
          <p:nvPr/>
        </p:nvSpPr>
        <p:spPr>
          <a:xfrm>
            <a:off x="110200" y="3774700"/>
            <a:ext cx="595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a:ea typeface="Times"/>
                <a:cs typeface="Times"/>
                <a:sym typeface="Times"/>
              </a:rPr>
              <a:t>IT WILL BE NEEDED IN DESIGNING THE CONTROLLERS</a:t>
            </a:r>
            <a:endParaRPr b="1">
              <a:latin typeface="Times"/>
              <a:ea typeface="Times"/>
              <a:cs typeface="Times"/>
              <a:sym typeface="Time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7600" y="279725"/>
            <a:ext cx="7107900" cy="871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Times"/>
                <a:ea typeface="Times"/>
                <a:cs typeface="Times"/>
                <a:sym typeface="Times"/>
              </a:rPr>
              <a:t>EIGENVALUES</a:t>
            </a:r>
            <a:r>
              <a:rPr lang="en">
                <a:latin typeface="Times"/>
                <a:ea typeface="Times"/>
                <a:cs typeface="Times"/>
                <a:sym typeface="Times"/>
              </a:rPr>
              <a:t> for Matrix A =&gt;</a:t>
            </a:r>
            <a:endParaRPr>
              <a:latin typeface="Times"/>
              <a:ea typeface="Times"/>
              <a:cs typeface="Times"/>
              <a:sym typeface="Times"/>
            </a:endParaRPr>
          </a:p>
        </p:txBody>
      </p:sp>
      <p:sp>
        <p:nvSpPr>
          <p:cNvPr id="183" name="Google Shape;183;p31"/>
          <p:cNvSpPr txBox="1"/>
          <p:nvPr>
            <p:ph idx="1" type="body"/>
          </p:nvPr>
        </p:nvSpPr>
        <p:spPr>
          <a:xfrm>
            <a:off x="0" y="1399775"/>
            <a:ext cx="2449200" cy="3381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935"/>
              <a:buFont typeface="Arial"/>
              <a:buNone/>
            </a:pPr>
            <a:r>
              <a:rPr b="1" lang="en" sz="1829">
                <a:solidFill>
                  <a:schemeClr val="dk1"/>
                </a:solidFill>
              </a:rPr>
              <a:t>  -19.9837 + 0.0000i</a:t>
            </a:r>
            <a:endParaRPr b="1" sz="1829">
              <a:solidFill>
                <a:schemeClr val="dk1"/>
              </a:solidFill>
            </a:endParaRPr>
          </a:p>
          <a:p>
            <a:pPr indent="0" lvl="0" marL="0" rtl="0" algn="l">
              <a:lnSpc>
                <a:spcPct val="95000"/>
              </a:lnSpc>
              <a:spcBef>
                <a:spcPts val="0"/>
              </a:spcBef>
              <a:spcAft>
                <a:spcPts val="0"/>
              </a:spcAft>
              <a:buClr>
                <a:schemeClr val="dk1"/>
              </a:buClr>
              <a:buSzPts val="935"/>
              <a:buFont typeface="Arial"/>
              <a:buNone/>
            </a:pPr>
            <a:r>
              <a:rPr b="1" lang="en" sz="1829">
                <a:solidFill>
                  <a:schemeClr val="dk1"/>
                </a:solidFill>
              </a:rPr>
              <a:t>  -19.9838 + 0.0000i</a:t>
            </a:r>
            <a:endParaRPr b="1" sz="1829">
              <a:solidFill>
                <a:schemeClr val="dk1"/>
              </a:solidFill>
            </a:endParaRPr>
          </a:p>
          <a:p>
            <a:pPr indent="0" lvl="0" marL="0" rtl="0" algn="l">
              <a:lnSpc>
                <a:spcPct val="95000"/>
              </a:lnSpc>
              <a:spcBef>
                <a:spcPts val="0"/>
              </a:spcBef>
              <a:spcAft>
                <a:spcPts val="0"/>
              </a:spcAft>
              <a:buClr>
                <a:schemeClr val="dk1"/>
              </a:buClr>
              <a:buSzPts val="935"/>
              <a:buFont typeface="Arial"/>
              <a:buNone/>
            </a:pPr>
            <a:r>
              <a:rPr b="1" lang="en" sz="1829">
                <a:solidFill>
                  <a:schemeClr val="dk1"/>
                </a:solidFill>
              </a:rPr>
              <a:t>  -12.6556 + 0.0000i</a:t>
            </a:r>
            <a:endParaRPr b="1" sz="1829">
              <a:solidFill>
                <a:schemeClr val="dk1"/>
              </a:solidFill>
            </a:endParaRPr>
          </a:p>
          <a:p>
            <a:pPr indent="0" lvl="0" marL="0" rtl="0" algn="l">
              <a:lnSpc>
                <a:spcPct val="95000"/>
              </a:lnSpc>
              <a:spcBef>
                <a:spcPts val="0"/>
              </a:spcBef>
              <a:spcAft>
                <a:spcPts val="0"/>
              </a:spcAft>
              <a:buClr>
                <a:schemeClr val="dk1"/>
              </a:buClr>
              <a:buSzPts val="935"/>
              <a:buFont typeface="Arial"/>
              <a:buNone/>
            </a:pPr>
            <a:r>
              <a:rPr b="1" lang="en" sz="1829">
                <a:solidFill>
                  <a:schemeClr val="dk1"/>
                </a:solidFill>
              </a:rPr>
              <a:t>  -12.6587 + 0.0000i</a:t>
            </a:r>
            <a:endParaRPr b="1" sz="1829">
              <a:solidFill>
                <a:schemeClr val="dk1"/>
              </a:solidFill>
            </a:endParaRPr>
          </a:p>
          <a:p>
            <a:pPr indent="0" lvl="0" marL="0" rtl="0" algn="l">
              <a:lnSpc>
                <a:spcPct val="95000"/>
              </a:lnSpc>
              <a:spcBef>
                <a:spcPts val="0"/>
              </a:spcBef>
              <a:spcAft>
                <a:spcPts val="0"/>
              </a:spcAft>
              <a:buClr>
                <a:schemeClr val="dk1"/>
              </a:buClr>
              <a:buSzPts val="935"/>
              <a:buFont typeface="Arial"/>
              <a:buNone/>
            </a:pPr>
            <a:r>
              <a:rPr b="1" lang="en" sz="1829">
                <a:solidFill>
                  <a:schemeClr val="dk1"/>
                </a:solidFill>
              </a:rPr>
              <a:t>  -5.5266 + 0.0000i</a:t>
            </a:r>
            <a:endParaRPr b="1" sz="1829">
              <a:solidFill>
                <a:schemeClr val="dk1"/>
              </a:solidFill>
            </a:endParaRPr>
          </a:p>
          <a:p>
            <a:pPr indent="0" lvl="0" marL="0" rtl="0" algn="l">
              <a:lnSpc>
                <a:spcPct val="95000"/>
              </a:lnSpc>
              <a:spcBef>
                <a:spcPts val="0"/>
              </a:spcBef>
              <a:spcAft>
                <a:spcPts val="0"/>
              </a:spcAft>
              <a:buClr>
                <a:schemeClr val="dk1"/>
              </a:buClr>
              <a:buSzPts val="935"/>
              <a:buFont typeface="Arial"/>
              <a:buNone/>
            </a:pPr>
            <a:r>
              <a:rPr b="1" lang="en" sz="1829">
                <a:solidFill>
                  <a:schemeClr val="dk1"/>
                </a:solidFill>
              </a:rPr>
              <a:t>  -5.4955 + 0.0000i</a:t>
            </a:r>
            <a:endParaRPr b="1" sz="1829">
              <a:solidFill>
                <a:schemeClr val="dk1"/>
              </a:solidFill>
            </a:endParaRPr>
          </a:p>
          <a:p>
            <a:pPr indent="0" lvl="0" marL="0" rtl="0" algn="l">
              <a:lnSpc>
                <a:spcPct val="95000"/>
              </a:lnSpc>
              <a:spcBef>
                <a:spcPts val="0"/>
              </a:spcBef>
              <a:spcAft>
                <a:spcPts val="0"/>
              </a:spcAft>
              <a:buClr>
                <a:schemeClr val="dk1"/>
              </a:buClr>
              <a:buSzPts val="935"/>
              <a:buFont typeface="Arial"/>
              <a:buNone/>
            </a:pPr>
            <a:r>
              <a:rPr b="1" lang="en" sz="1829">
                <a:solidFill>
                  <a:schemeClr val="dk1"/>
                </a:solidFill>
              </a:rPr>
              <a:t>  -3.9487 + 0.0000i</a:t>
            </a:r>
            <a:endParaRPr b="1" sz="1829">
              <a:solidFill>
                <a:schemeClr val="dk1"/>
              </a:solidFill>
            </a:endParaRPr>
          </a:p>
          <a:p>
            <a:pPr indent="0" lvl="0" marL="0" rtl="0" algn="l">
              <a:lnSpc>
                <a:spcPct val="95000"/>
              </a:lnSpc>
              <a:spcBef>
                <a:spcPts val="0"/>
              </a:spcBef>
              <a:spcAft>
                <a:spcPts val="0"/>
              </a:spcAft>
              <a:buClr>
                <a:schemeClr val="dk1"/>
              </a:buClr>
              <a:buSzPts val="935"/>
              <a:buFont typeface="Arial"/>
              <a:buNone/>
            </a:pPr>
            <a:r>
              <a:rPr b="1" lang="en" sz="1829">
                <a:solidFill>
                  <a:schemeClr val="dk1"/>
                </a:solidFill>
              </a:rPr>
              <a:t>  -0.1659 + 2.0497i</a:t>
            </a:r>
            <a:endParaRPr b="1" sz="1829">
              <a:solidFill>
                <a:schemeClr val="dk1"/>
              </a:solidFill>
            </a:endParaRPr>
          </a:p>
          <a:p>
            <a:pPr indent="0" lvl="0" marL="0" rtl="0" algn="l">
              <a:lnSpc>
                <a:spcPct val="95000"/>
              </a:lnSpc>
              <a:spcBef>
                <a:spcPts val="0"/>
              </a:spcBef>
              <a:spcAft>
                <a:spcPts val="0"/>
              </a:spcAft>
              <a:buClr>
                <a:schemeClr val="dk1"/>
              </a:buClr>
              <a:buSzPts val="935"/>
              <a:buFont typeface="Arial"/>
              <a:buNone/>
            </a:pPr>
            <a:r>
              <a:rPr b="1" lang="en" sz="1829">
                <a:solidFill>
                  <a:schemeClr val="dk1"/>
                </a:solidFill>
              </a:rPr>
              <a:t>  -0.1659 - 2.0497i</a:t>
            </a:r>
            <a:endParaRPr b="1" sz="1829">
              <a:solidFill>
                <a:schemeClr val="dk1"/>
              </a:solidFill>
            </a:endParaRPr>
          </a:p>
          <a:p>
            <a:pPr indent="0" lvl="0" marL="0" rtl="0" algn="l">
              <a:lnSpc>
                <a:spcPct val="95000"/>
              </a:lnSpc>
              <a:spcBef>
                <a:spcPts val="0"/>
              </a:spcBef>
              <a:spcAft>
                <a:spcPts val="0"/>
              </a:spcAft>
              <a:buClr>
                <a:schemeClr val="dk1"/>
              </a:buClr>
              <a:buSzPts val="935"/>
              <a:buFont typeface="Arial"/>
              <a:buNone/>
            </a:pPr>
            <a:r>
              <a:rPr b="1" lang="en" sz="1829">
                <a:solidFill>
                  <a:schemeClr val="dk1"/>
                </a:solidFill>
              </a:rPr>
              <a:t>  -3.9213 + 0.0000i</a:t>
            </a:r>
            <a:endParaRPr b="1" sz="1829">
              <a:solidFill>
                <a:schemeClr val="dk1"/>
              </a:solidFill>
            </a:endParaRPr>
          </a:p>
          <a:p>
            <a:pPr indent="0" lvl="0" marL="0" rtl="0" algn="l">
              <a:lnSpc>
                <a:spcPct val="95000"/>
              </a:lnSpc>
              <a:spcBef>
                <a:spcPts val="0"/>
              </a:spcBef>
              <a:spcAft>
                <a:spcPts val="0"/>
              </a:spcAft>
              <a:buClr>
                <a:schemeClr val="dk1"/>
              </a:buClr>
              <a:buSzPts val="935"/>
              <a:buFont typeface="Arial"/>
              <a:buNone/>
            </a:pPr>
            <a:r>
              <a:rPr b="1" lang="en" sz="1829">
                <a:solidFill>
                  <a:schemeClr val="dk1"/>
                </a:solidFill>
              </a:rPr>
              <a:t>  -1.5463 + 0.0000i</a:t>
            </a:r>
            <a:endParaRPr b="1" sz="1829">
              <a:solidFill>
                <a:schemeClr val="dk1"/>
              </a:solidFill>
            </a:endParaRPr>
          </a:p>
          <a:p>
            <a:pPr indent="0" lvl="0" marL="0" rtl="0" algn="l">
              <a:lnSpc>
                <a:spcPct val="95000"/>
              </a:lnSpc>
              <a:spcBef>
                <a:spcPts val="0"/>
              </a:spcBef>
              <a:spcAft>
                <a:spcPts val="0"/>
              </a:spcAft>
              <a:buSzPts val="935"/>
              <a:buNone/>
            </a:pPr>
            <a:r>
              <a:rPr b="1" lang="en" sz="1829">
                <a:solidFill>
                  <a:schemeClr val="dk1"/>
                </a:solidFill>
              </a:rPr>
              <a:t>  -2.6244 + 0.4760i</a:t>
            </a:r>
            <a:endParaRPr b="1" sz="1829">
              <a:solidFill>
                <a:schemeClr val="dk1"/>
              </a:solidFill>
            </a:endParaRPr>
          </a:p>
          <a:p>
            <a:pPr indent="0" lvl="0" marL="0" rtl="0" algn="l">
              <a:lnSpc>
                <a:spcPct val="95000"/>
              </a:lnSpc>
              <a:spcBef>
                <a:spcPts val="0"/>
              </a:spcBef>
              <a:spcAft>
                <a:spcPts val="0"/>
              </a:spcAft>
              <a:buClr>
                <a:schemeClr val="dk1"/>
              </a:buClr>
              <a:buSzPts val="935"/>
              <a:buFont typeface="Arial"/>
              <a:buNone/>
            </a:pPr>
            <a:r>
              <a:t/>
            </a:r>
            <a:endParaRPr b="1" sz="1829">
              <a:solidFill>
                <a:schemeClr val="dk1"/>
              </a:solidFill>
            </a:endParaRPr>
          </a:p>
          <a:p>
            <a:pPr indent="0" lvl="0" marL="0" rtl="0" algn="l">
              <a:lnSpc>
                <a:spcPct val="95000"/>
              </a:lnSpc>
              <a:spcBef>
                <a:spcPts val="0"/>
              </a:spcBef>
              <a:spcAft>
                <a:spcPts val="0"/>
              </a:spcAft>
              <a:buSzPts val="935"/>
              <a:buNone/>
            </a:pPr>
            <a:r>
              <a:rPr b="1" lang="en" sz="1829">
                <a:solidFill>
                  <a:schemeClr val="dk1"/>
                </a:solidFill>
              </a:rPr>
              <a:t>  </a:t>
            </a:r>
            <a:endParaRPr b="1" sz="1829">
              <a:solidFill>
                <a:schemeClr val="dk1"/>
              </a:solidFill>
            </a:endParaRPr>
          </a:p>
        </p:txBody>
      </p:sp>
      <p:sp>
        <p:nvSpPr>
          <p:cNvPr id="184" name="Google Shape;184;p31"/>
          <p:cNvSpPr txBox="1"/>
          <p:nvPr/>
        </p:nvSpPr>
        <p:spPr>
          <a:xfrm>
            <a:off x="2367775" y="1399775"/>
            <a:ext cx="2310900" cy="36108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Clr>
                <a:schemeClr val="dk1"/>
              </a:buClr>
              <a:buSzPts val="935"/>
              <a:buFont typeface="Arial"/>
              <a:buNone/>
            </a:pPr>
            <a:r>
              <a:rPr b="1" lang="en" sz="1829">
                <a:solidFill>
                  <a:schemeClr val="dk1"/>
                </a:solidFill>
              </a:rPr>
              <a:t>  </a:t>
            </a:r>
            <a:r>
              <a:rPr b="1" lang="en" sz="1829">
                <a:solidFill>
                  <a:schemeClr val="dk1"/>
                </a:solidFill>
              </a:rPr>
              <a:t>-2.6244 - 0.4760i</a:t>
            </a:r>
            <a:endParaRPr b="1" sz="1800">
              <a:solidFill>
                <a:schemeClr val="dk1"/>
              </a:solidFill>
            </a:endParaRPr>
          </a:p>
          <a:p>
            <a:pPr indent="0" lvl="0" marL="0" rtl="0" algn="l">
              <a:lnSpc>
                <a:spcPct val="95000"/>
              </a:lnSpc>
              <a:spcBef>
                <a:spcPts val="0"/>
              </a:spcBef>
              <a:spcAft>
                <a:spcPts val="0"/>
              </a:spcAft>
              <a:buClr>
                <a:schemeClr val="dk1"/>
              </a:buClr>
              <a:buSzPts val="1100"/>
              <a:buFont typeface="Arial"/>
              <a:buNone/>
            </a:pPr>
            <a:r>
              <a:rPr b="1" lang="en" sz="1800">
                <a:solidFill>
                  <a:schemeClr val="dk1"/>
                </a:solidFill>
              </a:rPr>
              <a:t>  </a:t>
            </a:r>
            <a:r>
              <a:rPr b="1" lang="en" sz="1800">
                <a:solidFill>
                  <a:schemeClr val="dk1"/>
                </a:solidFill>
              </a:rPr>
              <a:t>-2.6369 + 0.2758i</a:t>
            </a:r>
            <a:endParaRPr b="1" sz="1800">
              <a:solidFill>
                <a:schemeClr val="dk1"/>
              </a:solidFill>
            </a:endParaRPr>
          </a:p>
          <a:p>
            <a:pPr indent="0" lvl="0" marL="0" rtl="0" algn="l">
              <a:lnSpc>
                <a:spcPct val="95000"/>
              </a:lnSpc>
              <a:spcBef>
                <a:spcPts val="0"/>
              </a:spcBef>
              <a:spcAft>
                <a:spcPts val="0"/>
              </a:spcAft>
              <a:buClr>
                <a:schemeClr val="dk1"/>
              </a:buClr>
              <a:buSzPts val="1100"/>
              <a:buFont typeface="Arial"/>
              <a:buNone/>
            </a:pPr>
            <a:r>
              <a:rPr b="1" lang="en" sz="1800">
                <a:solidFill>
                  <a:schemeClr val="dk1"/>
                </a:solidFill>
              </a:rPr>
              <a:t>  -2.6369 - 0.2758i</a:t>
            </a:r>
            <a:endParaRPr b="1" sz="1800">
              <a:solidFill>
                <a:schemeClr val="dk1"/>
              </a:solidFill>
            </a:endParaRPr>
          </a:p>
          <a:p>
            <a:pPr indent="0" lvl="0" marL="0" rtl="0" algn="l">
              <a:lnSpc>
                <a:spcPct val="95000"/>
              </a:lnSpc>
              <a:spcBef>
                <a:spcPts val="0"/>
              </a:spcBef>
              <a:spcAft>
                <a:spcPts val="0"/>
              </a:spcAft>
              <a:buClr>
                <a:schemeClr val="dk1"/>
              </a:buClr>
              <a:buSzPts val="1100"/>
              <a:buFont typeface="Arial"/>
              <a:buNone/>
            </a:pPr>
            <a:r>
              <a:rPr b="1" lang="en" sz="1800">
                <a:solidFill>
                  <a:schemeClr val="dk1"/>
                </a:solidFill>
              </a:rPr>
              <a:t>  -0.6812 + 0.6928i</a:t>
            </a:r>
            <a:endParaRPr b="1" sz="1800">
              <a:solidFill>
                <a:schemeClr val="dk1"/>
              </a:solidFill>
            </a:endParaRPr>
          </a:p>
          <a:p>
            <a:pPr indent="0" lvl="0" marL="0" rtl="0" algn="l">
              <a:lnSpc>
                <a:spcPct val="95000"/>
              </a:lnSpc>
              <a:spcBef>
                <a:spcPts val="0"/>
              </a:spcBef>
              <a:spcAft>
                <a:spcPts val="0"/>
              </a:spcAft>
              <a:buClr>
                <a:schemeClr val="dk1"/>
              </a:buClr>
              <a:buSzPts val="1100"/>
              <a:buFont typeface="Arial"/>
              <a:buNone/>
            </a:pPr>
            <a:r>
              <a:rPr b="1" lang="en" sz="1800">
                <a:solidFill>
                  <a:schemeClr val="dk1"/>
                </a:solidFill>
              </a:rPr>
              <a:t>  -0.6812 - 0.6928i</a:t>
            </a:r>
            <a:endParaRPr b="1" sz="1800">
              <a:solidFill>
                <a:schemeClr val="dk1"/>
              </a:solidFill>
            </a:endParaRPr>
          </a:p>
          <a:p>
            <a:pPr indent="0" lvl="0" marL="0" rtl="0" algn="l">
              <a:lnSpc>
                <a:spcPct val="95000"/>
              </a:lnSpc>
              <a:spcBef>
                <a:spcPts val="0"/>
              </a:spcBef>
              <a:spcAft>
                <a:spcPts val="0"/>
              </a:spcAft>
              <a:buClr>
                <a:schemeClr val="dk1"/>
              </a:buClr>
              <a:buSzPts val="1100"/>
              <a:buFont typeface="Arial"/>
              <a:buNone/>
            </a:pPr>
            <a:r>
              <a:rPr b="1" lang="en" sz="1800">
                <a:solidFill>
                  <a:schemeClr val="dk1"/>
                </a:solidFill>
              </a:rPr>
              <a:t>  -1.2899 + 0.0000i</a:t>
            </a:r>
            <a:endParaRPr b="1" sz="1800">
              <a:solidFill>
                <a:schemeClr val="dk1"/>
              </a:solidFill>
            </a:endParaRPr>
          </a:p>
          <a:p>
            <a:pPr indent="0" lvl="0" marL="0" rtl="0" algn="l">
              <a:lnSpc>
                <a:spcPct val="95000"/>
              </a:lnSpc>
              <a:spcBef>
                <a:spcPts val="0"/>
              </a:spcBef>
              <a:spcAft>
                <a:spcPts val="0"/>
              </a:spcAft>
              <a:buClr>
                <a:schemeClr val="dk1"/>
              </a:buClr>
              <a:buSzPts val="1100"/>
              <a:buFont typeface="Arial"/>
              <a:buNone/>
            </a:pPr>
            <a:r>
              <a:rPr b="1" lang="en" sz="1800">
                <a:solidFill>
                  <a:schemeClr val="dk1"/>
                </a:solidFill>
              </a:rPr>
              <a:t>  -0.9485 + 0.0000i</a:t>
            </a:r>
            <a:endParaRPr b="1" sz="1800">
              <a:solidFill>
                <a:schemeClr val="dk1"/>
              </a:solidFill>
            </a:endParaRPr>
          </a:p>
          <a:p>
            <a:pPr indent="0" lvl="0" marL="0" rtl="0" algn="l">
              <a:lnSpc>
                <a:spcPct val="95000"/>
              </a:lnSpc>
              <a:spcBef>
                <a:spcPts val="0"/>
              </a:spcBef>
              <a:spcAft>
                <a:spcPts val="0"/>
              </a:spcAft>
              <a:buClr>
                <a:schemeClr val="dk1"/>
              </a:buClr>
              <a:buSzPts val="1100"/>
              <a:buFont typeface="Arial"/>
              <a:buNone/>
            </a:pPr>
            <a:r>
              <a:rPr b="1" lang="en" sz="1800">
                <a:solidFill>
                  <a:schemeClr val="dk1"/>
                </a:solidFill>
              </a:rPr>
              <a:t>  -0.2842 + 0.0000i</a:t>
            </a:r>
            <a:endParaRPr b="1" sz="1800">
              <a:solidFill>
                <a:schemeClr val="dk1"/>
              </a:solidFill>
            </a:endParaRPr>
          </a:p>
          <a:p>
            <a:pPr indent="0" lvl="0" marL="0" rtl="0" algn="l">
              <a:lnSpc>
                <a:spcPct val="95000"/>
              </a:lnSpc>
              <a:spcBef>
                <a:spcPts val="0"/>
              </a:spcBef>
              <a:spcAft>
                <a:spcPts val="0"/>
              </a:spcAft>
              <a:buClr>
                <a:schemeClr val="dk1"/>
              </a:buClr>
              <a:buSzPts val="1100"/>
              <a:buFont typeface="Arial"/>
              <a:buNone/>
            </a:pPr>
            <a:r>
              <a:rPr b="1" lang="en" sz="1800">
                <a:solidFill>
                  <a:schemeClr val="dk1"/>
                </a:solidFill>
              </a:rPr>
              <a:t>  -0.0967 + 0.0000i</a:t>
            </a:r>
            <a:endParaRPr b="1" sz="1800">
              <a:solidFill>
                <a:schemeClr val="dk1"/>
              </a:solidFill>
            </a:endParaRPr>
          </a:p>
          <a:p>
            <a:pPr indent="0" lvl="0" marL="0" rtl="0" algn="l">
              <a:lnSpc>
                <a:spcPct val="95000"/>
              </a:lnSpc>
              <a:spcBef>
                <a:spcPts val="0"/>
              </a:spcBef>
              <a:spcAft>
                <a:spcPts val="0"/>
              </a:spcAft>
              <a:buClr>
                <a:schemeClr val="dk1"/>
              </a:buClr>
              <a:buSzPts val="1100"/>
              <a:buFont typeface="Arial"/>
              <a:buNone/>
            </a:pPr>
            <a:r>
              <a:rPr b="1" lang="en" sz="1800">
                <a:solidFill>
                  <a:schemeClr val="dk1"/>
                </a:solidFill>
              </a:rPr>
              <a:t>  -0.0289 + 0.0000i</a:t>
            </a:r>
            <a:endParaRPr b="1" sz="1800">
              <a:solidFill>
                <a:schemeClr val="dk1"/>
              </a:solidFill>
            </a:endParaRPr>
          </a:p>
          <a:p>
            <a:pPr indent="0" lvl="0" marL="0" rtl="0" algn="l">
              <a:lnSpc>
                <a:spcPct val="95000"/>
              </a:lnSpc>
              <a:spcBef>
                <a:spcPts val="0"/>
              </a:spcBef>
              <a:spcAft>
                <a:spcPts val="0"/>
              </a:spcAft>
              <a:buClr>
                <a:schemeClr val="dk1"/>
              </a:buClr>
              <a:buSzPts val="1100"/>
              <a:buFont typeface="Arial"/>
              <a:buNone/>
            </a:pPr>
            <a:r>
              <a:rPr b="1" lang="en" sz="1800">
                <a:solidFill>
                  <a:schemeClr val="dk1"/>
                </a:solidFill>
              </a:rPr>
              <a:t>  -0.0240 + 0.0000i</a:t>
            </a:r>
            <a:endParaRPr b="1" sz="1800">
              <a:solidFill>
                <a:schemeClr val="dk1"/>
              </a:solidFill>
            </a:endParaRPr>
          </a:p>
          <a:p>
            <a:pPr indent="0" lvl="0" marL="0" rtl="0" algn="l">
              <a:lnSpc>
                <a:spcPct val="95000"/>
              </a:lnSpc>
              <a:spcBef>
                <a:spcPts val="0"/>
              </a:spcBef>
              <a:spcAft>
                <a:spcPts val="0"/>
              </a:spcAft>
              <a:buClr>
                <a:schemeClr val="dk1"/>
              </a:buClr>
              <a:buSzPts val="1100"/>
              <a:buFont typeface="Arial"/>
              <a:buNone/>
            </a:pPr>
            <a:r>
              <a:rPr b="1" lang="en" sz="1800">
                <a:solidFill>
                  <a:schemeClr val="dk1"/>
                </a:solidFill>
              </a:rPr>
              <a:t>  -0.2000 + 0.0000i</a:t>
            </a:r>
            <a:endParaRPr b="1" sz="1800">
              <a:solidFill>
                <a:schemeClr val="dk1"/>
              </a:solidFill>
            </a:endParaRPr>
          </a:p>
          <a:p>
            <a:pPr indent="0" lvl="0" marL="0" rtl="0" algn="l">
              <a:lnSpc>
                <a:spcPct val="95000"/>
              </a:lnSpc>
              <a:spcBef>
                <a:spcPts val="0"/>
              </a:spcBef>
              <a:spcAft>
                <a:spcPts val="0"/>
              </a:spcAft>
              <a:buNone/>
            </a:pPr>
            <a:r>
              <a:rPr b="1" lang="en" sz="1800">
                <a:solidFill>
                  <a:schemeClr val="dk1"/>
                </a:solidFill>
              </a:rPr>
              <a:t>  -0.2000 + 0.0000i</a:t>
            </a:r>
            <a:endParaRPr b="1" sz="1800">
              <a:solidFill>
                <a:schemeClr val="dk1"/>
              </a:solidFill>
            </a:endParaRPr>
          </a:p>
        </p:txBody>
      </p:sp>
      <p:sp>
        <p:nvSpPr>
          <p:cNvPr id="185" name="Google Shape;185;p31"/>
          <p:cNvSpPr txBox="1"/>
          <p:nvPr/>
        </p:nvSpPr>
        <p:spPr>
          <a:xfrm>
            <a:off x="5177650" y="2205850"/>
            <a:ext cx="3054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a:ea typeface="Times"/>
                <a:cs typeface="Times"/>
                <a:sym typeface="Times"/>
              </a:rPr>
              <a:t>THE </a:t>
            </a:r>
            <a:r>
              <a:rPr b="1" lang="en">
                <a:latin typeface="Times"/>
                <a:ea typeface="Times"/>
                <a:cs typeface="Times"/>
                <a:sym typeface="Times"/>
              </a:rPr>
              <a:t>EIGENVALUES</a:t>
            </a:r>
            <a:r>
              <a:rPr b="1" lang="en">
                <a:latin typeface="Times"/>
                <a:ea typeface="Times"/>
                <a:cs typeface="Times"/>
                <a:sym typeface="Times"/>
              </a:rPr>
              <a:t> OBTAINED HAVE NO ZEROES( POLES)</a:t>
            </a:r>
            <a:r>
              <a:rPr b="1" lang="en">
                <a:latin typeface="Times"/>
                <a:ea typeface="Times"/>
                <a:cs typeface="Times"/>
                <a:sym typeface="Times"/>
              </a:rPr>
              <a:t> AND </a:t>
            </a:r>
            <a:r>
              <a:rPr b="1" lang="en">
                <a:solidFill>
                  <a:schemeClr val="dk1"/>
                </a:solidFill>
                <a:latin typeface="Times"/>
                <a:ea typeface="Times"/>
                <a:cs typeface="Times"/>
                <a:sym typeface="Times"/>
              </a:rPr>
              <a:t>REAL PART IS NEGATIVE</a:t>
            </a:r>
            <a:r>
              <a:rPr b="1" lang="en">
                <a:latin typeface="Times"/>
                <a:ea typeface="Times"/>
                <a:cs typeface="Times"/>
                <a:sym typeface="Times"/>
              </a:rPr>
              <a:t>=&gt;</a:t>
            </a:r>
            <a:endParaRPr b="1">
              <a:latin typeface="Times"/>
              <a:ea typeface="Times"/>
              <a:cs typeface="Times"/>
              <a:sym typeface="Times"/>
            </a:endParaRPr>
          </a:p>
          <a:p>
            <a:pPr indent="0" lvl="0" marL="0" rtl="0" algn="l">
              <a:spcBef>
                <a:spcPts val="0"/>
              </a:spcBef>
              <a:spcAft>
                <a:spcPts val="0"/>
              </a:spcAft>
              <a:buNone/>
            </a:pPr>
            <a:r>
              <a:t/>
            </a:r>
            <a:endParaRPr b="1">
              <a:latin typeface="Times"/>
              <a:ea typeface="Times"/>
              <a:cs typeface="Times"/>
              <a:sym typeface="Times"/>
            </a:endParaRPr>
          </a:p>
          <a:p>
            <a:pPr indent="0" lvl="0" marL="0" rtl="0" algn="l">
              <a:spcBef>
                <a:spcPts val="0"/>
              </a:spcBef>
              <a:spcAft>
                <a:spcPts val="0"/>
              </a:spcAft>
              <a:buNone/>
            </a:pPr>
            <a:r>
              <a:rPr b="1" lang="en">
                <a:latin typeface="Times"/>
                <a:ea typeface="Times"/>
                <a:cs typeface="Times"/>
                <a:sym typeface="Times"/>
              </a:rPr>
              <a:t>HENCE, THE SYSTEM IS STABLE</a:t>
            </a:r>
            <a:endParaRPr b="1">
              <a:latin typeface="Times"/>
              <a:ea typeface="Times"/>
              <a:cs typeface="Times"/>
              <a:sym typeface="Time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82650" y="719275"/>
            <a:ext cx="8978700" cy="41232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Clr>
                <a:schemeClr val="dk1"/>
              </a:buClr>
              <a:buSzPts val="990"/>
              <a:buFont typeface="Arial"/>
              <a:buNone/>
            </a:pPr>
            <a:r>
              <a:rPr b="1" lang="en" sz="1380">
                <a:latin typeface="Times"/>
                <a:ea typeface="Times"/>
                <a:cs typeface="Times"/>
                <a:sym typeface="Times"/>
              </a:rPr>
              <a:t>OUR REPORT EXPLORES AUTOMATIC GENERATION CONTROL (AGC) OF A MORE REALISTIC 2</a:t>
            </a:r>
            <a:r>
              <a:rPr b="1" lang="en" sz="1380">
                <a:latin typeface="Times"/>
                <a:ea typeface="Times"/>
                <a:cs typeface="Times"/>
                <a:sym typeface="Times"/>
              </a:rPr>
              <a:t>-</a:t>
            </a:r>
            <a:r>
              <a:rPr b="1" lang="en" sz="1380">
                <a:latin typeface="Times"/>
                <a:ea typeface="Times"/>
                <a:cs typeface="Times"/>
                <a:sym typeface="Times"/>
              </a:rPr>
              <a:t>AREA MULTI</a:t>
            </a:r>
            <a:r>
              <a:rPr b="1" lang="en" sz="1380">
                <a:latin typeface="Times"/>
                <a:ea typeface="Times"/>
                <a:cs typeface="Times"/>
                <a:sym typeface="Times"/>
              </a:rPr>
              <a:t>-</a:t>
            </a:r>
            <a:r>
              <a:rPr b="1" lang="en" sz="1380">
                <a:latin typeface="Times"/>
                <a:ea typeface="Times"/>
                <a:cs typeface="Times"/>
                <a:sym typeface="Times"/>
              </a:rPr>
              <a:t>SOURCE POWER SYSTEM COMPRISING HYDRO, THERMAL, GAS, AND WIND ENERGY SOURCES</a:t>
            </a:r>
            <a:r>
              <a:rPr b="1" lang="en" sz="1380">
                <a:latin typeface="Times"/>
                <a:ea typeface="Times"/>
                <a:cs typeface="Times"/>
                <a:sym typeface="Times"/>
              </a:rPr>
              <a:t>-</a:t>
            </a:r>
            <a:r>
              <a:rPr b="1" lang="en" sz="1380">
                <a:latin typeface="Times"/>
                <a:ea typeface="Times"/>
                <a:cs typeface="Times"/>
                <a:sym typeface="Times"/>
              </a:rPr>
              <a:t>BASED</a:t>
            </a:r>
            <a:endParaRPr b="1" sz="1290">
              <a:latin typeface="Times"/>
              <a:ea typeface="Times"/>
              <a:cs typeface="Times"/>
              <a:sym typeface="Times"/>
            </a:endParaRPr>
          </a:p>
          <a:p>
            <a:pPr indent="0" lvl="0" marL="0" rtl="0" algn="l">
              <a:lnSpc>
                <a:spcPct val="150000"/>
              </a:lnSpc>
              <a:spcBef>
                <a:spcPts val="1200"/>
              </a:spcBef>
              <a:spcAft>
                <a:spcPts val="0"/>
              </a:spcAft>
              <a:buSzPts val="990"/>
              <a:buNone/>
            </a:pPr>
            <a:r>
              <a:rPr b="1" lang="en" sz="1380">
                <a:latin typeface="Times"/>
                <a:ea typeface="Times"/>
                <a:cs typeface="Times"/>
                <a:sym typeface="Times"/>
              </a:rPr>
              <a:t>POWER PLANTS IN EACH CONTROL AREA. THE WIND POWER PLANTS (WPPS) HAVE BEEN GROWING CONTINUOUSLY WORLDWIDE DUE TO THEIR INHERENT FEATURE OF PROVIDING ECO</a:t>
            </a:r>
            <a:r>
              <a:rPr b="1" lang="en" sz="1380">
                <a:latin typeface="Times"/>
                <a:ea typeface="Times"/>
                <a:cs typeface="Times"/>
                <a:sym typeface="Times"/>
              </a:rPr>
              <a:t>-</a:t>
            </a:r>
            <a:r>
              <a:rPr b="1" lang="en" sz="1380">
                <a:latin typeface="Times"/>
                <a:ea typeface="Times"/>
                <a:cs typeface="Times"/>
                <a:sym typeface="Times"/>
              </a:rPr>
              <a:t>FRIENDLY SUSTAINABLE ENERGY. BUT, OPERATIONS OF WPPS ARE ASSOCIATED WITH SYSTEM STABILITY PROBLEMS DUE TO THE VARYING WIND SPEED. TO MINIMIZE THESE DISTURBANCES AND PROVIDE FOR A STABLE SYSTEM LQR AND LQI CONTROLLERS HAVE BEEN USED AND THE RESPONSES CORRESPONDING TO THEM HAVE BEEN VERIFIED BY THE SIMULATION RESULTS.</a:t>
            </a:r>
            <a:endParaRPr b="1" sz="1380">
              <a:latin typeface="Times"/>
              <a:ea typeface="Times"/>
              <a:cs typeface="Times"/>
              <a:sym typeface="Times"/>
            </a:endParaRPr>
          </a:p>
          <a:p>
            <a:pPr indent="0" lvl="0" marL="0" rtl="0" algn="l">
              <a:lnSpc>
                <a:spcPct val="150000"/>
              </a:lnSpc>
              <a:spcBef>
                <a:spcPts val="1200"/>
              </a:spcBef>
              <a:spcAft>
                <a:spcPts val="1200"/>
              </a:spcAft>
              <a:buSzPts val="990"/>
              <a:buNone/>
            </a:pPr>
            <a:r>
              <a:rPr b="1" lang="en" sz="1400">
                <a:latin typeface="Times"/>
                <a:ea typeface="Times"/>
                <a:cs typeface="Times"/>
                <a:sym typeface="Times"/>
              </a:rPr>
              <a:t>IT IS OBSERVED THAT THE SYSTEM DYNAMIC GRAPHS OF DEVIATION IN AREA FREQUENCY ARE SIGNIFICANTLY IMPROVED WITH THE IMPLEMENTATION OF OPTIMAL AGC CONTROLLERS. </a:t>
            </a:r>
            <a:endParaRPr b="1" sz="4620">
              <a:latin typeface="Times"/>
              <a:ea typeface="Times"/>
              <a:cs typeface="Times"/>
              <a:sym typeface="Times"/>
            </a:endParaRPr>
          </a:p>
        </p:txBody>
      </p:sp>
      <p:sp>
        <p:nvSpPr>
          <p:cNvPr id="70" name="Google Shape;70;p14"/>
          <p:cNvSpPr txBox="1"/>
          <p:nvPr/>
        </p:nvSpPr>
        <p:spPr>
          <a:xfrm>
            <a:off x="252825" y="110375"/>
            <a:ext cx="5426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latin typeface="Economica"/>
                <a:ea typeface="Economica"/>
                <a:cs typeface="Economica"/>
                <a:sym typeface="Economica"/>
              </a:rPr>
              <a:t>WHAT DOES OUR REPORT SHOW =&gt;</a:t>
            </a:r>
            <a:endParaRPr b="1" sz="2600">
              <a:latin typeface="Economica"/>
              <a:ea typeface="Economica"/>
              <a:cs typeface="Economica"/>
              <a:sym typeface="Economic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445025"/>
            <a:ext cx="8520600" cy="235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b="1" u="sng"/>
          </a:p>
          <a:p>
            <a:pPr indent="0" lvl="0" marL="0" rtl="0" algn="ctr">
              <a:spcBef>
                <a:spcPts val="0"/>
              </a:spcBef>
              <a:spcAft>
                <a:spcPts val="0"/>
              </a:spcAft>
              <a:buNone/>
            </a:pPr>
            <a:r>
              <a:t/>
            </a:r>
            <a:endParaRPr b="1" u="sng"/>
          </a:p>
          <a:p>
            <a:pPr indent="0" lvl="0" marL="0" rtl="0" algn="ctr">
              <a:spcBef>
                <a:spcPts val="0"/>
              </a:spcBef>
              <a:spcAft>
                <a:spcPts val="0"/>
              </a:spcAft>
              <a:buNone/>
            </a:pPr>
            <a:r>
              <a:rPr b="1" lang="en" sz="4400" u="sng">
                <a:latin typeface="Caveat"/>
                <a:ea typeface="Caveat"/>
                <a:cs typeface="Caveat"/>
                <a:sym typeface="Caveat"/>
              </a:rPr>
              <a:t>SIMULATIONS</a:t>
            </a:r>
            <a:endParaRPr b="1" sz="4400" u="sng">
              <a:latin typeface="Caveat"/>
              <a:ea typeface="Caveat"/>
              <a:cs typeface="Caveat"/>
              <a:sym typeface="Caveat"/>
            </a:endParaRPr>
          </a:p>
        </p:txBody>
      </p:sp>
      <p:sp>
        <p:nvSpPr>
          <p:cNvPr id="191" name="Google Shape;191;p32"/>
          <p:cNvSpPr txBox="1"/>
          <p:nvPr/>
        </p:nvSpPr>
        <p:spPr>
          <a:xfrm>
            <a:off x="2082050" y="3200000"/>
            <a:ext cx="503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Times"/>
                <a:ea typeface="Times"/>
                <a:cs typeface="Times"/>
                <a:sym typeface="Times"/>
              </a:rPr>
              <a:t>Using MATLAB AND SIMULINK</a:t>
            </a:r>
            <a:endParaRPr b="1">
              <a:latin typeface="Times"/>
              <a:ea typeface="Times"/>
              <a:cs typeface="Times"/>
              <a:sym typeface="Time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3"/>
          <p:cNvPicPr preferRelativeResize="0"/>
          <p:nvPr/>
        </p:nvPicPr>
        <p:blipFill>
          <a:blip r:embed="rId3">
            <a:alphaModFix/>
          </a:blip>
          <a:stretch>
            <a:fillRect/>
          </a:stretch>
        </p:blipFill>
        <p:spPr>
          <a:xfrm>
            <a:off x="152400" y="152400"/>
            <a:ext cx="6693913" cy="4838700"/>
          </a:xfrm>
          <a:prstGeom prst="rect">
            <a:avLst/>
          </a:prstGeom>
          <a:noFill/>
          <a:ln>
            <a:noFill/>
          </a:ln>
        </p:spPr>
      </p:pic>
      <p:sp>
        <p:nvSpPr>
          <p:cNvPr id="197" name="Google Shape;197;p33"/>
          <p:cNvSpPr txBox="1"/>
          <p:nvPr/>
        </p:nvSpPr>
        <p:spPr>
          <a:xfrm>
            <a:off x="7313875" y="1682725"/>
            <a:ext cx="319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COMBINED</a:t>
            </a:r>
            <a:endParaRPr/>
          </a:p>
        </p:txBody>
      </p:sp>
      <p:sp>
        <p:nvSpPr>
          <p:cNvPr id="198" name="Google Shape;198;p33"/>
          <p:cNvSpPr/>
          <p:nvPr/>
        </p:nvSpPr>
        <p:spPr>
          <a:xfrm>
            <a:off x="5339175" y="298675"/>
            <a:ext cx="444300" cy="4338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3"/>
          <p:cNvSpPr/>
          <p:nvPr/>
        </p:nvSpPr>
        <p:spPr>
          <a:xfrm>
            <a:off x="5879350" y="3814700"/>
            <a:ext cx="444300" cy="4338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Control Area-1</a:t>
            </a:r>
            <a:endParaRPr/>
          </a:p>
        </p:txBody>
      </p:sp>
      <p:pic>
        <p:nvPicPr>
          <p:cNvPr id="205" name="Google Shape;205;p34"/>
          <p:cNvPicPr preferRelativeResize="0"/>
          <p:nvPr/>
        </p:nvPicPr>
        <p:blipFill>
          <a:blip r:embed="rId3">
            <a:alphaModFix/>
          </a:blip>
          <a:stretch>
            <a:fillRect/>
          </a:stretch>
        </p:blipFill>
        <p:spPr>
          <a:xfrm>
            <a:off x="152400" y="1170125"/>
            <a:ext cx="8839201" cy="3745424"/>
          </a:xfrm>
          <a:prstGeom prst="rect">
            <a:avLst/>
          </a:prstGeom>
          <a:noFill/>
          <a:ln>
            <a:noFill/>
          </a:ln>
        </p:spPr>
      </p:pic>
      <p:sp>
        <p:nvSpPr>
          <p:cNvPr id="206" name="Google Shape;206;p34"/>
          <p:cNvSpPr/>
          <p:nvPr/>
        </p:nvSpPr>
        <p:spPr>
          <a:xfrm>
            <a:off x="6195875" y="1615275"/>
            <a:ext cx="444300" cy="4338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t>Control Area-2</a:t>
            </a:r>
            <a:endParaRPr/>
          </a:p>
          <a:p>
            <a:pPr indent="0" lvl="0" marL="0" rtl="0" algn="l">
              <a:spcBef>
                <a:spcPts val="0"/>
              </a:spcBef>
              <a:spcAft>
                <a:spcPts val="0"/>
              </a:spcAft>
              <a:buNone/>
            </a:pPr>
            <a:r>
              <a:t/>
            </a:r>
            <a:endParaRPr/>
          </a:p>
        </p:txBody>
      </p:sp>
      <p:pic>
        <p:nvPicPr>
          <p:cNvPr id="212" name="Google Shape;212;p35"/>
          <p:cNvPicPr preferRelativeResize="0"/>
          <p:nvPr/>
        </p:nvPicPr>
        <p:blipFill>
          <a:blip r:embed="rId3">
            <a:alphaModFix/>
          </a:blip>
          <a:stretch>
            <a:fillRect/>
          </a:stretch>
        </p:blipFill>
        <p:spPr>
          <a:xfrm>
            <a:off x="152400" y="1170125"/>
            <a:ext cx="8839201" cy="3659739"/>
          </a:xfrm>
          <a:prstGeom prst="rect">
            <a:avLst/>
          </a:prstGeom>
          <a:noFill/>
          <a:ln>
            <a:noFill/>
          </a:ln>
        </p:spPr>
      </p:pic>
      <p:sp>
        <p:nvSpPr>
          <p:cNvPr id="213" name="Google Shape;213;p35"/>
          <p:cNvSpPr/>
          <p:nvPr/>
        </p:nvSpPr>
        <p:spPr>
          <a:xfrm>
            <a:off x="7270425" y="1852900"/>
            <a:ext cx="444300" cy="4338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11700" y="1506300"/>
            <a:ext cx="8520600" cy="21309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latin typeface="Times"/>
                <a:ea typeface="Times"/>
                <a:cs typeface="Times"/>
                <a:sym typeface="Times"/>
              </a:rPr>
              <a:t>SIMULINK MODEL OUTPUTS( THROUGH SCOPE BLOCK )</a:t>
            </a:r>
            <a:endParaRPr>
              <a:latin typeface="Times"/>
              <a:ea typeface="Times"/>
              <a:cs typeface="Times"/>
              <a:sym typeface="Times"/>
            </a:endParaRPr>
          </a:p>
          <a:p>
            <a:pPr indent="0" lvl="0" marL="0" rtl="0" algn="ctr">
              <a:spcBef>
                <a:spcPts val="0"/>
              </a:spcBef>
              <a:spcAft>
                <a:spcPts val="0"/>
              </a:spcAft>
              <a:buNone/>
            </a:pPr>
            <a:r>
              <a:rPr lang="en">
                <a:latin typeface="Times"/>
                <a:ea typeface="Times"/>
                <a:cs typeface="Times"/>
                <a:sym typeface="Times"/>
              </a:rPr>
              <a:t>Without using any “Optimal”Controller design</a:t>
            </a:r>
            <a:endParaRPr>
              <a:latin typeface="Times"/>
              <a:ea typeface="Times"/>
              <a:cs typeface="Times"/>
              <a:sym typeface="Time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311700" y="277400"/>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FOR STATE X1 ( ∆F1 )</a:t>
            </a:r>
            <a:endParaRPr/>
          </a:p>
        </p:txBody>
      </p:sp>
      <p:pic>
        <p:nvPicPr>
          <p:cNvPr id="224" name="Google Shape;224;p37"/>
          <p:cNvPicPr preferRelativeResize="0"/>
          <p:nvPr/>
        </p:nvPicPr>
        <p:blipFill>
          <a:blip r:embed="rId3">
            <a:alphaModFix/>
          </a:blip>
          <a:stretch>
            <a:fillRect/>
          </a:stretch>
        </p:blipFill>
        <p:spPr>
          <a:xfrm>
            <a:off x="152400" y="1170125"/>
            <a:ext cx="6113560" cy="3820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311700" y="292600"/>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FOR STATE X3 ( ∆F2 )</a:t>
            </a:r>
            <a:endParaRPr/>
          </a:p>
        </p:txBody>
      </p:sp>
      <p:pic>
        <p:nvPicPr>
          <p:cNvPr id="230" name="Google Shape;230;p38"/>
          <p:cNvPicPr preferRelativeResize="0"/>
          <p:nvPr/>
        </p:nvPicPr>
        <p:blipFill>
          <a:blip r:embed="rId3">
            <a:alphaModFix/>
          </a:blip>
          <a:stretch>
            <a:fillRect/>
          </a:stretch>
        </p:blipFill>
        <p:spPr>
          <a:xfrm>
            <a:off x="152400" y="1170125"/>
            <a:ext cx="6113560" cy="3820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u="sng">
                <a:latin typeface="Times"/>
                <a:ea typeface="Times"/>
                <a:cs typeface="Times"/>
                <a:sym typeface="Times"/>
              </a:rPr>
              <a:t>DESIGNING THE CONTROLLERS=&gt;</a:t>
            </a:r>
            <a:endParaRPr u="sng">
              <a:latin typeface="Times"/>
              <a:ea typeface="Times"/>
              <a:cs typeface="Times"/>
              <a:sym typeface="Times"/>
            </a:endParaRPr>
          </a:p>
        </p:txBody>
      </p:sp>
      <p:sp>
        <p:nvSpPr>
          <p:cNvPr id="236" name="Google Shape;236;p39"/>
          <p:cNvSpPr txBox="1"/>
          <p:nvPr>
            <p:ph idx="1" type="body"/>
          </p:nvPr>
        </p:nvSpPr>
        <p:spPr>
          <a:xfrm>
            <a:off x="311700" y="1731475"/>
            <a:ext cx="8520600" cy="1885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Times"/>
              <a:buAutoNum type="arabicPeriod"/>
            </a:pPr>
            <a:r>
              <a:rPr b="1" lang="en">
                <a:solidFill>
                  <a:srgbClr val="000000"/>
                </a:solidFill>
                <a:latin typeface="Times"/>
                <a:ea typeface="Times"/>
                <a:cs typeface="Times"/>
                <a:sym typeface="Times"/>
              </a:rPr>
              <a:t>WITHOUT DESIGNING ANY “OPTIMAL” CONTROLLER METHOD</a:t>
            </a:r>
            <a:endParaRPr b="1">
              <a:solidFill>
                <a:srgbClr val="000000"/>
              </a:solidFill>
              <a:latin typeface="Times"/>
              <a:ea typeface="Times"/>
              <a:cs typeface="Times"/>
              <a:sym typeface="Times"/>
            </a:endParaRPr>
          </a:p>
          <a:p>
            <a:pPr indent="-342900" lvl="0" marL="457200" rtl="0" algn="l">
              <a:spcBef>
                <a:spcPts val="0"/>
              </a:spcBef>
              <a:spcAft>
                <a:spcPts val="0"/>
              </a:spcAft>
              <a:buClr>
                <a:srgbClr val="000000"/>
              </a:buClr>
              <a:buSzPts val="1800"/>
              <a:buFont typeface="Times"/>
              <a:buAutoNum type="arabicPeriod"/>
            </a:pPr>
            <a:r>
              <a:rPr b="1" lang="en">
                <a:solidFill>
                  <a:srgbClr val="000000"/>
                </a:solidFill>
                <a:latin typeface="Times"/>
                <a:ea typeface="Times"/>
                <a:cs typeface="Times"/>
                <a:sym typeface="Times"/>
              </a:rPr>
              <a:t>APPLYING LQR METHOD</a:t>
            </a:r>
            <a:endParaRPr b="1">
              <a:solidFill>
                <a:srgbClr val="000000"/>
              </a:solidFill>
              <a:latin typeface="Times"/>
              <a:ea typeface="Times"/>
              <a:cs typeface="Times"/>
              <a:sym typeface="Times"/>
            </a:endParaRPr>
          </a:p>
          <a:p>
            <a:pPr indent="-342900" lvl="0" marL="457200" rtl="0" algn="l">
              <a:spcBef>
                <a:spcPts val="0"/>
              </a:spcBef>
              <a:spcAft>
                <a:spcPts val="0"/>
              </a:spcAft>
              <a:buClr>
                <a:srgbClr val="000000"/>
              </a:buClr>
              <a:buSzPts val="1800"/>
              <a:buFont typeface="Times"/>
              <a:buAutoNum type="arabicPeriod"/>
            </a:pPr>
            <a:r>
              <a:rPr b="1" lang="en">
                <a:solidFill>
                  <a:srgbClr val="000000"/>
                </a:solidFill>
                <a:latin typeface="Times"/>
                <a:ea typeface="Times"/>
                <a:cs typeface="Times"/>
                <a:sym typeface="Times"/>
              </a:rPr>
              <a:t>A</a:t>
            </a:r>
            <a:r>
              <a:rPr b="1" lang="en">
                <a:solidFill>
                  <a:schemeClr val="dk1"/>
                </a:solidFill>
                <a:latin typeface="Times"/>
                <a:ea typeface="Times"/>
                <a:cs typeface="Times"/>
                <a:sym typeface="Times"/>
              </a:rPr>
              <a:t>PPLYING LQI METHOD-INCORPORATING AN INTEGRAL ACTION IN LQR BY AUGMENTING SYSTEM MATRIX WITH ERROR IN THE STATE VARIABLE</a:t>
            </a:r>
            <a:endParaRPr b="1">
              <a:latin typeface="Times"/>
              <a:ea typeface="Times"/>
              <a:cs typeface="Times"/>
              <a:sym typeface="Time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156725" y="0"/>
            <a:ext cx="8520600" cy="5304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en" sz="2290">
                <a:latin typeface="Times"/>
                <a:ea typeface="Times"/>
                <a:cs typeface="Times"/>
                <a:sym typeface="Times"/>
              </a:rPr>
              <a:t>In our MATLAB codes, the following is our naming convention=&gt;</a:t>
            </a:r>
            <a:endParaRPr b="1" sz="5080">
              <a:latin typeface="Times"/>
              <a:ea typeface="Times"/>
              <a:cs typeface="Times"/>
              <a:sym typeface="Times"/>
            </a:endParaRPr>
          </a:p>
        </p:txBody>
      </p:sp>
      <p:sp>
        <p:nvSpPr>
          <p:cNvPr id="242" name="Google Shape;242;p40"/>
          <p:cNvSpPr txBox="1"/>
          <p:nvPr>
            <p:ph idx="1" type="body"/>
          </p:nvPr>
        </p:nvSpPr>
        <p:spPr>
          <a:xfrm>
            <a:off x="208375" y="749950"/>
            <a:ext cx="3104700" cy="289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700">
                <a:latin typeface="Arial"/>
                <a:ea typeface="Arial"/>
                <a:cs typeface="Arial"/>
                <a:sym typeface="Arial"/>
              </a:rPr>
              <a:t>a=&gt;matrix A</a:t>
            </a:r>
            <a:endParaRPr b="1" sz="17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700">
                <a:latin typeface="Arial"/>
                <a:ea typeface="Arial"/>
                <a:cs typeface="Arial"/>
                <a:sym typeface="Arial"/>
              </a:rPr>
              <a:t>b=&gt;matrix B</a:t>
            </a:r>
            <a:endParaRPr b="1" sz="17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750">
                <a:latin typeface="Arial"/>
                <a:ea typeface="Arial"/>
                <a:cs typeface="Arial"/>
                <a:sym typeface="Arial"/>
              </a:rPr>
              <a:t>u=&gt; </a:t>
            </a:r>
            <a:r>
              <a:rPr b="1" lang="en" sz="1650">
                <a:latin typeface="Arial"/>
                <a:ea typeface="Arial"/>
                <a:cs typeface="Arial"/>
                <a:sym typeface="Arial"/>
              </a:rPr>
              <a:t>matrix U</a:t>
            </a:r>
            <a:endParaRPr b="1" sz="17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700">
                <a:latin typeface="Arial"/>
                <a:ea typeface="Arial"/>
                <a:cs typeface="Arial"/>
                <a:sym typeface="Arial"/>
              </a:rPr>
              <a:t>tau=&gt;matrix</a:t>
            </a:r>
            <a:r>
              <a:rPr b="1" lang="en" sz="1500">
                <a:latin typeface="Arial"/>
                <a:ea typeface="Arial"/>
                <a:cs typeface="Arial"/>
                <a:sym typeface="Arial"/>
              </a:rPr>
              <a:t> T</a:t>
            </a:r>
            <a:endParaRPr b="1">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750">
                <a:latin typeface="Arial"/>
                <a:ea typeface="Arial"/>
                <a:cs typeface="Arial"/>
                <a:sym typeface="Arial"/>
              </a:rPr>
              <a:t>delp=&gt; matrix </a:t>
            </a:r>
            <a:r>
              <a:rPr b="1" lang="en" sz="1600">
                <a:latin typeface="Arial"/>
                <a:ea typeface="Arial"/>
                <a:cs typeface="Arial"/>
                <a:sym typeface="Arial"/>
              </a:rPr>
              <a:t>P</a:t>
            </a:r>
            <a:r>
              <a:rPr b="1" lang="en" sz="1300">
                <a:latin typeface="Arial"/>
                <a:ea typeface="Arial"/>
                <a:cs typeface="Arial"/>
                <a:sym typeface="Arial"/>
              </a:rPr>
              <a:t>d</a:t>
            </a:r>
            <a:endParaRPr b="1" sz="13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700">
                <a:latin typeface="Arial"/>
                <a:ea typeface="Arial"/>
                <a:cs typeface="Arial"/>
                <a:sym typeface="Arial"/>
              </a:rPr>
              <a:t>c=&gt; matrix C</a:t>
            </a:r>
            <a:endParaRPr b="1" sz="13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600">
                <a:latin typeface="Arial"/>
                <a:ea typeface="Arial"/>
                <a:cs typeface="Arial"/>
                <a:sym typeface="Arial"/>
              </a:rPr>
              <a:t>bt1=&gt;βi</a:t>
            </a:r>
            <a:endParaRPr b="1" sz="16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600">
                <a:latin typeface="Arial"/>
                <a:ea typeface="Arial"/>
                <a:cs typeface="Arial"/>
                <a:sym typeface="Arial"/>
              </a:rPr>
              <a:t>al1=&gt;</a:t>
            </a:r>
            <a:r>
              <a:rPr b="1" lang="en">
                <a:latin typeface="Arial"/>
                <a:ea typeface="Arial"/>
                <a:cs typeface="Arial"/>
                <a:sym typeface="Arial"/>
              </a:rPr>
              <a:t> a</a:t>
            </a:r>
            <a:r>
              <a:rPr b="1" lang="en" sz="1600">
                <a:latin typeface="Arial"/>
                <a:ea typeface="Arial"/>
                <a:cs typeface="Arial"/>
                <a:sym typeface="Arial"/>
              </a:rPr>
              <a:t>12</a:t>
            </a:r>
            <a:endParaRPr b="1" sz="16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700">
                <a:latin typeface="Arial"/>
                <a:ea typeface="Arial"/>
                <a:cs typeface="Arial"/>
                <a:sym typeface="Arial"/>
              </a:rPr>
              <a:t>ad=&gt; </a:t>
            </a:r>
            <a:r>
              <a:rPr b="1" lang="en">
                <a:solidFill>
                  <a:srgbClr val="202124"/>
                </a:solidFill>
                <a:latin typeface="Arial"/>
                <a:ea typeface="Arial"/>
                <a:cs typeface="Arial"/>
                <a:sym typeface="Arial"/>
              </a:rPr>
              <a:t>discretize</a:t>
            </a:r>
            <a:r>
              <a:rPr b="1" lang="en" sz="1700">
                <a:latin typeface="Arial"/>
                <a:ea typeface="Arial"/>
                <a:cs typeface="Arial"/>
                <a:sym typeface="Arial"/>
              </a:rPr>
              <a:t>d </a:t>
            </a:r>
            <a:r>
              <a:rPr b="1" lang="en" sz="1600">
                <a:latin typeface="Arial"/>
                <a:ea typeface="Arial"/>
                <a:cs typeface="Arial"/>
                <a:sym typeface="Arial"/>
              </a:rPr>
              <a:t>matrix A</a:t>
            </a:r>
            <a:endParaRPr sz="2200"/>
          </a:p>
        </p:txBody>
      </p:sp>
      <p:sp>
        <p:nvSpPr>
          <p:cNvPr id="243" name="Google Shape;243;p40"/>
          <p:cNvSpPr txBox="1"/>
          <p:nvPr/>
        </p:nvSpPr>
        <p:spPr>
          <a:xfrm>
            <a:off x="4222400" y="673750"/>
            <a:ext cx="4639200" cy="276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600">
                <a:solidFill>
                  <a:schemeClr val="dk1"/>
                </a:solidFill>
              </a:rPr>
              <a:t>bd=&gt; </a:t>
            </a:r>
            <a:r>
              <a:rPr b="1" lang="en" sz="1700">
                <a:solidFill>
                  <a:srgbClr val="202124"/>
                </a:solidFill>
              </a:rPr>
              <a:t>discretize</a:t>
            </a:r>
            <a:r>
              <a:rPr b="1" lang="en" sz="1600">
                <a:solidFill>
                  <a:schemeClr val="dk1"/>
                </a:solidFill>
              </a:rPr>
              <a:t>d </a:t>
            </a:r>
            <a:r>
              <a:rPr b="1" lang="en" sz="1500">
                <a:solidFill>
                  <a:schemeClr val="dk1"/>
                </a:solidFill>
              </a:rPr>
              <a:t>matrix B</a:t>
            </a:r>
            <a:endParaRPr b="1"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500">
                <a:solidFill>
                  <a:schemeClr val="dk1"/>
                </a:solidFill>
              </a:rPr>
              <a:t>cd=&gt;</a:t>
            </a:r>
            <a:r>
              <a:rPr b="1" lang="en" sz="1700">
                <a:solidFill>
                  <a:srgbClr val="202124"/>
                </a:solidFill>
              </a:rPr>
              <a:t>discretize</a:t>
            </a:r>
            <a:r>
              <a:rPr b="1" lang="en" sz="1600">
                <a:solidFill>
                  <a:schemeClr val="dk1"/>
                </a:solidFill>
              </a:rPr>
              <a:t>d </a:t>
            </a:r>
            <a:r>
              <a:rPr b="1" lang="en" sz="1500">
                <a:solidFill>
                  <a:schemeClr val="dk1"/>
                </a:solidFill>
              </a:rPr>
              <a:t>matrix C (here,  same as C)</a:t>
            </a:r>
            <a:endParaRPr b="1"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500">
                <a:solidFill>
                  <a:schemeClr val="dk1"/>
                </a:solidFill>
              </a:rPr>
              <a:t>taud=&gt;</a:t>
            </a:r>
            <a:r>
              <a:rPr b="1" lang="en" sz="1700">
                <a:solidFill>
                  <a:srgbClr val="202124"/>
                </a:solidFill>
              </a:rPr>
              <a:t>discretize</a:t>
            </a:r>
            <a:r>
              <a:rPr b="1" lang="en" sz="1600">
                <a:solidFill>
                  <a:schemeClr val="dk1"/>
                </a:solidFill>
              </a:rPr>
              <a:t>d matrix</a:t>
            </a:r>
            <a:r>
              <a:rPr b="1" lang="en">
                <a:solidFill>
                  <a:schemeClr val="dk1"/>
                </a:solidFill>
              </a:rPr>
              <a:t> </a:t>
            </a:r>
            <a:r>
              <a:rPr b="1" lang="en" sz="1600">
                <a:solidFill>
                  <a:schemeClr val="dk1"/>
                </a:solidFill>
              </a:rPr>
              <a:t>T</a:t>
            </a:r>
            <a:endParaRPr b="1"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700">
                <a:solidFill>
                  <a:schemeClr val="dk1"/>
                </a:solidFill>
              </a:rPr>
              <a:t>delt=&gt;</a:t>
            </a:r>
            <a:r>
              <a:rPr b="1" lang="en" sz="1500">
                <a:solidFill>
                  <a:schemeClr val="dk1"/>
                </a:solidFill>
              </a:rPr>
              <a:t>time interval for each iteration</a:t>
            </a:r>
            <a:endParaRPr b="1" sz="15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550">
                <a:solidFill>
                  <a:schemeClr val="dk1"/>
                </a:solidFill>
              </a:rPr>
              <a:t>xa=&gt;initial matrix X</a:t>
            </a:r>
            <a:endParaRPr b="1" sz="15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650">
                <a:solidFill>
                  <a:schemeClr val="dk1"/>
                </a:solidFill>
              </a:rPr>
              <a:t>x</a:t>
            </a:r>
            <a:r>
              <a:rPr b="1" lang="en" sz="1550">
                <a:solidFill>
                  <a:schemeClr val="dk1"/>
                </a:solidFill>
              </a:rPr>
              <a:t>=&gt;stores matrix dX/dt in each iteration</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650">
                <a:solidFill>
                  <a:schemeClr val="dk1"/>
                </a:solidFill>
              </a:rPr>
              <a:t>time(it)=&gt; time</a:t>
            </a:r>
            <a:r>
              <a:rPr b="1" lang="en" sz="1450">
                <a:solidFill>
                  <a:schemeClr val="dk1"/>
                </a:solidFill>
              </a:rPr>
              <a:t> </a:t>
            </a:r>
            <a:r>
              <a:rPr b="1" lang="en" sz="1550">
                <a:solidFill>
                  <a:schemeClr val="dk1"/>
                </a:solidFill>
              </a:rPr>
              <a:t>matrix</a:t>
            </a:r>
            <a:r>
              <a:rPr b="1" lang="en" sz="1600">
                <a:solidFill>
                  <a:schemeClr val="dk1"/>
                </a:solidFill>
              </a:rPr>
              <a:t> </a:t>
            </a:r>
            <a:r>
              <a:rPr b="1" lang="en" sz="1500">
                <a:solidFill>
                  <a:schemeClr val="dk1"/>
                </a:solidFill>
              </a:rPr>
              <a:t>for each iteration</a:t>
            </a:r>
            <a:endParaRPr b="1"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650">
                <a:solidFill>
                  <a:schemeClr val="dk1"/>
                </a:solidFill>
              </a:rPr>
              <a:t>y(it)</a:t>
            </a:r>
            <a:r>
              <a:rPr b="1" lang="en" sz="1450">
                <a:solidFill>
                  <a:schemeClr val="dk1"/>
                </a:solidFill>
              </a:rPr>
              <a:t>=&gt; </a:t>
            </a:r>
            <a:r>
              <a:rPr b="1" lang="en" sz="1550">
                <a:solidFill>
                  <a:schemeClr val="dk1"/>
                </a:solidFill>
              </a:rPr>
              <a:t>Y matrix</a:t>
            </a:r>
            <a:r>
              <a:rPr b="1" lang="en" sz="1600">
                <a:solidFill>
                  <a:schemeClr val="dk1"/>
                </a:solidFill>
              </a:rPr>
              <a:t> </a:t>
            </a:r>
            <a:r>
              <a:rPr b="1" lang="en" sz="1500">
                <a:solidFill>
                  <a:schemeClr val="dk1"/>
                </a:solidFill>
              </a:rPr>
              <a:t>for each iteration</a:t>
            </a:r>
            <a:endParaRPr b="1"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500">
                <a:solidFill>
                  <a:schemeClr val="dk1"/>
                </a:solidFill>
              </a:rPr>
              <a:t>gain=&gt; matrix K in </a:t>
            </a:r>
            <a:r>
              <a:rPr b="1" lang="en">
                <a:solidFill>
                  <a:srgbClr val="212121"/>
                </a:solidFill>
                <a:highlight>
                  <a:srgbClr val="FFFFFF"/>
                </a:highlight>
              </a:rPr>
              <a:t>[K,S,e] = LQR(A,B,Q,R,N)</a:t>
            </a:r>
            <a:endParaRPr sz="1700">
              <a:latin typeface="Open Sans"/>
              <a:ea typeface="Open Sans"/>
              <a:cs typeface="Open Sans"/>
              <a:sym typeface="Open Sans"/>
            </a:endParaRPr>
          </a:p>
        </p:txBody>
      </p:sp>
      <p:sp>
        <p:nvSpPr>
          <p:cNvPr id="244" name="Google Shape;244;p40"/>
          <p:cNvSpPr txBox="1"/>
          <p:nvPr/>
        </p:nvSpPr>
        <p:spPr>
          <a:xfrm>
            <a:off x="254875" y="3888350"/>
            <a:ext cx="8520600" cy="9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2100">
                <a:solidFill>
                  <a:schemeClr val="dk1"/>
                </a:solidFill>
              </a:rPr>
              <a:t>We have applied only one disturbance (i.e</a:t>
            </a:r>
            <a:r>
              <a:rPr b="1" lang="en" sz="1700">
                <a:solidFill>
                  <a:schemeClr val="dk1"/>
                </a:solidFill>
              </a:rPr>
              <a:t>.</a:t>
            </a:r>
            <a:r>
              <a:rPr b="1" lang="en" sz="2300">
                <a:solidFill>
                  <a:srgbClr val="212121"/>
                </a:solidFill>
                <a:highlight>
                  <a:srgbClr val="FFFFFF"/>
                </a:highlight>
                <a:latin typeface="Roboto"/>
                <a:ea typeface="Roboto"/>
                <a:cs typeface="Roboto"/>
                <a:sym typeface="Roboto"/>
              </a:rPr>
              <a:t>∆Pd1=0.01</a:t>
            </a:r>
            <a:r>
              <a:rPr b="1" lang="en" sz="1900">
                <a:solidFill>
                  <a:schemeClr val="dk1"/>
                </a:solidFill>
              </a:rPr>
              <a:t> </a:t>
            </a:r>
            <a:r>
              <a:rPr b="1" lang="en" sz="2100">
                <a:solidFill>
                  <a:schemeClr val="dk1"/>
                </a:solidFill>
              </a:rPr>
              <a:t>) for all the 3 controller types</a:t>
            </a:r>
            <a:endParaRPr sz="2200">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342900" lvl="0" marL="457200" rtl="0" algn="ctr">
              <a:lnSpc>
                <a:spcPct val="115000"/>
              </a:lnSpc>
              <a:spcBef>
                <a:spcPts val="0"/>
              </a:spcBef>
              <a:spcAft>
                <a:spcPts val="0"/>
              </a:spcAft>
              <a:buClr>
                <a:schemeClr val="dk1"/>
              </a:buClr>
              <a:buSzPts val="1800"/>
              <a:buAutoNum type="arabicPeriod"/>
            </a:pPr>
            <a:r>
              <a:rPr b="1" lang="en" sz="1800"/>
              <a:t>WITHOUT DESIGNING ANY “OPTIMAL” CONTROLLER METHOD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153100"/>
            <a:ext cx="8520600" cy="53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110"/>
              <a:t>WHY ARE OPTIMAL CONTROLLERS ARE REQD ???</a:t>
            </a:r>
            <a:endParaRPr b="1" sz="3110"/>
          </a:p>
        </p:txBody>
      </p:sp>
      <p:sp>
        <p:nvSpPr>
          <p:cNvPr id="76" name="Google Shape;76;p15"/>
          <p:cNvSpPr txBox="1"/>
          <p:nvPr>
            <p:ph idx="1" type="body"/>
          </p:nvPr>
        </p:nvSpPr>
        <p:spPr>
          <a:xfrm>
            <a:off x="311700" y="933400"/>
            <a:ext cx="8520600" cy="3998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7465">
                <a:latin typeface="Times"/>
                <a:ea typeface="Times"/>
                <a:cs typeface="Times"/>
                <a:sym typeface="Times"/>
              </a:rPr>
              <a:t>THE SUCCESSFUL OPERATION OF A POWER SYSTEM REQUIRES PROPER MATCHING OF AREA LOAD DEMAND AND SCHEDULED TIE</a:t>
            </a:r>
            <a:r>
              <a:rPr b="1" lang="en" sz="7465">
                <a:latin typeface="Times"/>
                <a:ea typeface="Times"/>
                <a:cs typeface="Times"/>
                <a:sym typeface="Times"/>
              </a:rPr>
              <a:t>-</a:t>
            </a:r>
            <a:r>
              <a:rPr b="1" lang="en" sz="7465">
                <a:latin typeface="Times"/>
                <a:ea typeface="Times"/>
                <a:cs typeface="Times"/>
                <a:sym typeface="Times"/>
              </a:rPr>
              <a:t>LINE FLOWS TO THE AREA GENERATION.</a:t>
            </a:r>
            <a:endParaRPr b="1" sz="7465">
              <a:latin typeface="Times"/>
              <a:ea typeface="Times"/>
              <a:cs typeface="Times"/>
              <a:sym typeface="Times"/>
            </a:endParaRPr>
          </a:p>
          <a:p>
            <a:pPr indent="0" lvl="0" marL="0" rtl="0" algn="l">
              <a:spcBef>
                <a:spcPts val="0"/>
              </a:spcBef>
              <a:spcAft>
                <a:spcPts val="0"/>
              </a:spcAft>
              <a:buNone/>
            </a:pPr>
            <a:r>
              <a:rPr b="1" lang="en" sz="7465">
                <a:latin typeface="Times"/>
                <a:ea typeface="Times"/>
                <a:cs typeface="Times"/>
                <a:sym typeface="Times"/>
              </a:rPr>
              <a:t>					</a:t>
            </a:r>
            <a:endParaRPr b="1" sz="7465">
              <a:latin typeface="Times"/>
              <a:ea typeface="Times"/>
              <a:cs typeface="Times"/>
              <a:sym typeface="Times"/>
            </a:endParaRPr>
          </a:p>
          <a:p>
            <a:pPr indent="0" lvl="0" marL="0" rtl="0" algn="l">
              <a:spcBef>
                <a:spcPts val="0"/>
              </a:spcBef>
              <a:spcAft>
                <a:spcPts val="0"/>
              </a:spcAft>
              <a:buNone/>
            </a:pPr>
            <a:r>
              <a:rPr b="1" lang="en" sz="7465">
                <a:latin typeface="Times"/>
                <a:ea typeface="Times"/>
                <a:cs typeface="Times"/>
                <a:sym typeface="Times"/>
              </a:rPr>
              <a:t>THESE BALANCES ARE ACHIEVED BY REGULATING THE POWER GENERATION WITH LOAD DEMAND.</a:t>
            </a:r>
            <a:endParaRPr b="1" sz="7465">
              <a:latin typeface="Times"/>
              <a:ea typeface="Times"/>
              <a:cs typeface="Times"/>
              <a:sym typeface="Times"/>
            </a:endParaRPr>
          </a:p>
          <a:p>
            <a:pPr indent="0" lvl="0" marL="0" rtl="0" algn="l">
              <a:spcBef>
                <a:spcPts val="0"/>
              </a:spcBef>
              <a:spcAft>
                <a:spcPts val="0"/>
              </a:spcAft>
              <a:buNone/>
            </a:pPr>
            <a:r>
              <a:t/>
            </a:r>
            <a:endParaRPr b="1" sz="7465">
              <a:latin typeface="Times"/>
              <a:ea typeface="Times"/>
              <a:cs typeface="Times"/>
              <a:sym typeface="Times"/>
            </a:endParaRPr>
          </a:p>
          <a:p>
            <a:pPr indent="0" lvl="0" marL="0" rtl="0" algn="l">
              <a:spcBef>
                <a:spcPts val="0"/>
              </a:spcBef>
              <a:spcAft>
                <a:spcPts val="0"/>
              </a:spcAft>
              <a:buNone/>
            </a:pPr>
            <a:r>
              <a:rPr b="1" lang="en" sz="7465">
                <a:latin typeface="Times"/>
                <a:ea typeface="Times"/>
                <a:cs typeface="Times"/>
                <a:sym typeface="Times"/>
              </a:rPr>
              <a:t>ALSO,CONDITIONS OF THE SYSTEM ARE ALWAYS DYNAMIC DUE TO STOCHASTIC NATURE OF THE LOAD. </a:t>
            </a:r>
            <a:endParaRPr b="1" sz="7465">
              <a:latin typeface="Times"/>
              <a:ea typeface="Times"/>
              <a:cs typeface="Times"/>
              <a:sym typeface="Times"/>
            </a:endParaRPr>
          </a:p>
          <a:p>
            <a:pPr indent="0" lvl="0" marL="0" rtl="0" algn="l">
              <a:spcBef>
                <a:spcPts val="0"/>
              </a:spcBef>
              <a:spcAft>
                <a:spcPts val="0"/>
              </a:spcAft>
              <a:buNone/>
            </a:pPr>
            <a:r>
              <a:t/>
            </a:r>
            <a:endParaRPr b="1" sz="7465">
              <a:latin typeface="Times"/>
              <a:ea typeface="Times"/>
              <a:cs typeface="Times"/>
              <a:sym typeface="Times"/>
            </a:endParaRPr>
          </a:p>
          <a:p>
            <a:pPr indent="0" lvl="0" marL="0" rtl="0" algn="l">
              <a:spcBef>
                <a:spcPts val="0"/>
              </a:spcBef>
              <a:spcAft>
                <a:spcPts val="0"/>
              </a:spcAft>
              <a:buNone/>
            </a:pPr>
            <a:r>
              <a:rPr b="1" lang="en" sz="7465">
                <a:latin typeface="Times"/>
                <a:ea typeface="Times"/>
                <a:cs typeface="Times"/>
                <a:sym typeface="Times"/>
              </a:rPr>
              <a:t>DUE TO THIS, PRECISE MANUAL CONTROL TO ACHIEVE THESE BALANCES IS INADEQUATE. THEREFORE, AGC CONTROLLERS BASED ON MODERN CONTROL CONCEPTS ARE REQUIRED AT CONTROL CENTER FOR REGULATING THE SYSTEM FREQUENCY </a:t>
            </a:r>
            <a:endParaRPr b="1" sz="7465">
              <a:latin typeface="Times"/>
              <a:ea typeface="Times"/>
              <a:cs typeface="Times"/>
              <a:sym typeface="Times"/>
            </a:endParaRPr>
          </a:p>
          <a:p>
            <a:pPr indent="0" lvl="0" marL="0" rtl="0" algn="l">
              <a:spcBef>
                <a:spcPts val="0"/>
              </a:spcBef>
              <a:spcAft>
                <a:spcPts val="0"/>
              </a:spcAft>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None/>
            </a:pPr>
            <a:r>
              <a:t/>
            </a:r>
            <a:endParaRPr sz="10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Clr>
                <a:schemeClr val="dk1"/>
              </a:buClr>
              <a:buSzPct val="73333"/>
              <a:buFont typeface="Arial"/>
              <a:buNone/>
            </a:pPr>
            <a:r>
              <a:t/>
            </a:r>
            <a:endParaRPr sz="1500">
              <a:latin typeface="Arial"/>
              <a:ea typeface="Arial"/>
              <a:cs typeface="Arial"/>
              <a:sym typeface="Arial"/>
            </a:endParaRPr>
          </a:p>
          <a:p>
            <a:pPr indent="0" lvl="0" marL="0" rtl="0" algn="l">
              <a:spcBef>
                <a:spcPts val="1200"/>
              </a:spcBef>
              <a:spcAft>
                <a:spcPts val="0"/>
              </a:spcAft>
              <a:buClr>
                <a:schemeClr val="dk1"/>
              </a:buClr>
              <a:buSzPct val="68750"/>
              <a:buFont typeface="Arial"/>
              <a:buNone/>
            </a:pPr>
            <a:r>
              <a:rPr lang="en" sz="1600">
                <a:latin typeface="Arial"/>
                <a:ea typeface="Arial"/>
                <a:cs typeface="Arial"/>
                <a:sym typeface="Arial"/>
              </a:rPr>
              <a:t>				</a:t>
            </a:r>
            <a:endParaRPr sz="1600">
              <a:latin typeface="Arial"/>
              <a:ea typeface="Arial"/>
              <a:cs typeface="Arial"/>
              <a:sym typeface="Arial"/>
            </a:endParaRPr>
          </a:p>
          <a:p>
            <a:pPr indent="0" lvl="0" marL="0" rtl="0" algn="l">
              <a:spcBef>
                <a:spcPts val="0"/>
              </a:spcBef>
              <a:spcAft>
                <a:spcPts val="0"/>
              </a:spcAft>
              <a:buClr>
                <a:schemeClr val="dk1"/>
              </a:buClr>
              <a:buSzPct val="68750"/>
              <a:buFont typeface="Arial"/>
              <a:buNone/>
            </a:pPr>
            <a:r>
              <a:rPr lang="en" sz="1600">
                <a:latin typeface="Arial"/>
                <a:ea typeface="Arial"/>
                <a:cs typeface="Arial"/>
                <a:sym typeface="Arial"/>
              </a:rPr>
              <a:t>			</a:t>
            </a:r>
            <a:endParaRPr sz="1600">
              <a:latin typeface="Arial"/>
              <a:ea typeface="Arial"/>
              <a:cs typeface="Arial"/>
              <a:sym typeface="Arial"/>
            </a:endParaRPr>
          </a:p>
          <a:p>
            <a:pPr indent="0" lvl="0" marL="0" rtl="0" algn="l">
              <a:spcBef>
                <a:spcPts val="1200"/>
              </a:spcBef>
              <a:spcAft>
                <a:spcPts val="0"/>
              </a:spcAft>
              <a:buClr>
                <a:schemeClr val="dk1"/>
              </a:buClr>
              <a:buSzPct val="68750"/>
              <a:buFont typeface="Arial"/>
              <a:buNone/>
            </a:pPr>
            <a:r>
              <a:rPr lang="en" sz="1600">
                <a:latin typeface="Arial"/>
                <a:ea typeface="Arial"/>
                <a:cs typeface="Arial"/>
                <a:sym typeface="Arial"/>
              </a:rPr>
              <a:t>		</a:t>
            </a:r>
            <a:endParaRPr sz="1600">
              <a:latin typeface="Arial"/>
              <a:ea typeface="Arial"/>
              <a:cs typeface="Arial"/>
              <a:sym typeface="Arial"/>
            </a:endParaRPr>
          </a:p>
          <a:p>
            <a:pPr indent="0" lvl="0" marL="0" rtl="0" algn="l">
              <a:spcBef>
                <a:spcPts val="1200"/>
              </a:spcBef>
              <a:spcAft>
                <a:spcPts val="1200"/>
              </a:spcAft>
              <a:buNone/>
            </a:pPr>
            <a:r>
              <a:t/>
            </a:r>
            <a:endParaRPr sz="23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3" name="Shape 253"/>
        <p:cNvGrpSpPr/>
        <p:nvPr/>
      </p:nvGrpSpPr>
      <p:grpSpPr>
        <a:xfrm>
          <a:off x="0" y="0"/>
          <a:ext cx="0" cy="0"/>
          <a:chOff x="0" y="0"/>
          <a:chExt cx="0" cy="0"/>
        </a:xfrm>
      </p:grpSpPr>
      <p:sp>
        <p:nvSpPr>
          <p:cNvPr id="254" name="Google Shape;254;p42"/>
          <p:cNvSpPr txBox="1"/>
          <p:nvPr/>
        </p:nvSpPr>
        <p:spPr>
          <a:xfrm>
            <a:off x="562525" y="71800"/>
            <a:ext cx="2884800" cy="456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100">
                <a:solidFill>
                  <a:schemeClr val="accent2"/>
                </a:solidFill>
                <a:highlight>
                  <a:srgbClr val="FFFFFF"/>
                </a:highlight>
                <a:latin typeface="Roboto"/>
                <a:ea typeface="Roboto"/>
                <a:cs typeface="Roboto"/>
                <a:sym typeface="Roboto"/>
              </a:rPr>
              <a:t>For Output ∆F1 ( state X1)=&gt;</a:t>
            </a:r>
            <a:endParaRPr b="1" sz="2100">
              <a:solidFill>
                <a:schemeClr val="accent2"/>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b="1" lang="en" sz="1350">
                <a:solidFill>
                  <a:schemeClr val="accent2"/>
                </a:solidFill>
                <a:highlight>
                  <a:srgbClr val="FFFFFF"/>
                </a:highlight>
                <a:latin typeface="Roboto"/>
                <a:ea typeface="Roboto"/>
                <a:cs typeface="Roboto"/>
                <a:sym typeface="Roboto"/>
              </a:rPr>
              <a:t>delt=10^-3</a:t>
            </a:r>
            <a:endParaRPr b="1" sz="13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350">
                <a:solidFill>
                  <a:srgbClr val="228B22"/>
                </a:solidFill>
                <a:highlight>
                  <a:srgbClr val="FFFFFF"/>
                </a:highlight>
                <a:latin typeface="Roboto"/>
                <a:ea typeface="Roboto"/>
                <a:cs typeface="Roboto"/>
                <a:sym typeface="Roboto"/>
              </a:rPr>
              <a:t>% discretization of</a:t>
            </a:r>
            <a:endParaRPr b="1" sz="1350">
              <a:solidFill>
                <a:srgbClr val="228B2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350">
                <a:solidFill>
                  <a:srgbClr val="228B22"/>
                </a:solidFill>
                <a:highlight>
                  <a:srgbClr val="FFFFFF"/>
                </a:highlight>
                <a:latin typeface="Roboto"/>
                <a:ea typeface="Roboto"/>
                <a:cs typeface="Roboto"/>
                <a:sym typeface="Roboto"/>
              </a:rPr>
              <a:t>% matrices</a:t>
            </a:r>
            <a:endParaRPr b="1" sz="1350">
              <a:solidFill>
                <a:srgbClr val="228B2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350">
                <a:solidFill>
                  <a:schemeClr val="accent2"/>
                </a:solidFill>
                <a:highlight>
                  <a:srgbClr val="FFFFFF"/>
                </a:highlight>
                <a:latin typeface="Roboto"/>
                <a:ea typeface="Roboto"/>
                <a:cs typeface="Roboto"/>
                <a:sym typeface="Roboto"/>
              </a:rPr>
              <a:t>[ad,bd]=c2d(a,b,delt);</a:t>
            </a:r>
            <a:endParaRPr b="1" sz="13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350">
                <a:solidFill>
                  <a:schemeClr val="accent2"/>
                </a:solidFill>
                <a:highlight>
                  <a:srgbClr val="FFFFFF"/>
                </a:highlight>
                <a:latin typeface="Roboto"/>
                <a:ea typeface="Roboto"/>
                <a:cs typeface="Roboto"/>
                <a:sym typeface="Roboto"/>
              </a:rPr>
              <a:t>[ad1,taud]=c2d(a,tau,delt);</a:t>
            </a:r>
            <a:endParaRPr b="1" sz="13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350">
                <a:solidFill>
                  <a:schemeClr val="accent2"/>
                </a:solidFill>
                <a:highlight>
                  <a:srgbClr val="FFFFFF"/>
                </a:highlight>
                <a:latin typeface="Roboto"/>
                <a:ea typeface="Roboto"/>
                <a:cs typeface="Roboto"/>
                <a:sym typeface="Roboto"/>
              </a:rPr>
              <a:t>xa=zeros(25,1);</a:t>
            </a:r>
            <a:endParaRPr b="1" sz="13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350">
                <a:solidFill>
                  <a:schemeClr val="accent2"/>
                </a:solidFill>
                <a:highlight>
                  <a:srgbClr val="FFFFFF"/>
                </a:highlight>
                <a:latin typeface="Roboto"/>
                <a:ea typeface="Roboto"/>
                <a:cs typeface="Roboto"/>
                <a:sym typeface="Roboto"/>
              </a:rPr>
              <a:t>u=[0</a:t>
            </a:r>
            <a:endParaRPr b="1" sz="13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350">
                <a:solidFill>
                  <a:schemeClr val="accent2"/>
                </a:solidFill>
                <a:highlight>
                  <a:srgbClr val="FFFFFF"/>
                </a:highlight>
                <a:latin typeface="Roboto"/>
                <a:ea typeface="Roboto"/>
                <a:cs typeface="Roboto"/>
                <a:sym typeface="Roboto"/>
              </a:rPr>
              <a:t>    0];</a:t>
            </a:r>
            <a:endParaRPr b="1" sz="13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350">
                <a:solidFill>
                  <a:schemeClr val="accent2"/>
                </a:solidFill>
                <a:highlight>
                  <a:srgbClr val="FFFFFF"/>
                </a:highlight>
                <a:latin typeface="Roboto"/>
                <a:ea typeface="Roboto"/>
                <a:cs typeface="Roboto"/>
                <a:sym typeface="Roboto"/>
              </a:rPr>
              <a:t>delp=[0.01</a:t>
            </a:r>
            <a:endParaRPr b="1" sz="13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350">
                <a:solidFill>
                  <a:schemeClr val="accent2"/>
                </a:solidFill>
                <a:highlight>
                  <a:srgbClr val="FFFFFF"/>
                </a:highlight>
                <a:latin typeface="Roboto"/>
                <a:ea typeface="Roboto"/>
                <a:cs typeface="Roboto"/>
                <a:sym typeface="Roboto"/>
              </a:rPr>
              <a:t>    0</a:t>
            </a:r>
            <a:endParaRPr b="1" sz="13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350">
                <a:solidFill>
                  <a:schemeClr val="accent2"/>
                </a:solidFill>
                <a:highlight>
                  <a:srgbClr val="FFFFFF"/>
                </a:highlight>
                <a:latin typeface="Roboto"/>
                <a:ea typeface="Roboto"/>
                <a:cs typeface="Roboto"/>
                <a:sym typeface="Roboto"/>
              </a:rPr>
              <a:t>    0</a:t>
            </a:r>
            <a:endParaRPr b="1" sz="13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350">
                <a:solidFill>
                  <a:schemeClr val="accent2"/>
                </a:solidFill>
                <a:highlight>
                  <a:srgbClr val="FFFFFF"/>
                </a:highlight>
                <a:latin typeface="Roboto"/>
                <a:ea typeface="Roboto"/>
                <a:cs typeface="Roboto"/>
                <a:sym typeface="Roboto"/>
              </a:rPr>
              <a:t>    0];</a:t>
            </a:r>
            <a:endParaRPr b="1" sz="13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350">
                <a:solidFill>
                  <a:schemeClr val="accent2"/>
                </a:solidFill>
                <a:highlight>
                  <a:srgbClr val="FFFFFF"/>
                </a:highlight>
                <a:latin typeface="Roboto"/>
                <a:ea typeface="Roboto"/>
                <a:cs typeface="Roboto"/>
                <a:sym typeface="Roboto"/>
              </a:rPr>
              <a:t>c=zeros(1,25);</a:t>
            </a:r>
            <a:endParaRPr b="1" sz="1350">
              <a:solidFill>
                <a:schemeClr val="accent2"/>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28B22"/>
                </a:solidFill>
                <a:highlight>
                  <a:srgbClr val="FFFFFF"/>
                </a:highlight>
                <a:latin typeface="Roboto"/>
                <a:ea typeface="Roboto"/>
                <a:cs typeface="Roboto"/>
                <a:sym typeface="Roboto"/>
              </a:rPr>
              <a:t>% for ∆F1(X1)</a:t>
            </a:r>
            <a:endParaRPr b="1" sz="7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350">
                <a:solidFill>
                  <a:schemeClr val="accent2"/>
                </a:solidFill>
                <a:highlight>
                  <a:srgbClr val="FFFFFF"/>
                </a:highlight>
                <a:latin typeface="Roboto"/>
                <a:ea typeface="Roboto"/>
                <a:cs typeface="Roboto"/>
                <a:sym typeface="Roboto"/>
              </a:rPr>
              <a:t>c(1,1)=1;</a:t>
            </a:r>
            <a:endParaRPr/>
          </a:p>
        </p:txBody>
      </p:sp>
      <p:sp>
        <p:nvSpPr>
          <p:cNvPr id="255" name="Google Shape;255;p42"/>
          <p:cNvSpPr txBox="1"/>
          <p:nvPr/>
        </p:nvSpPr>
        <p:spPr>
          <a:xfrm>
            <a:off x="5070150" y="463800"/>
            <a:ext cx="3047400" cy="417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750">
                <a:solidFill>
                  <a:schemeClr val="accent2"/>
                </a:solidFill>
                <a:highlight>
                  <a:srgbClr val="FFFFFF"/>
                </a:highlight>
                <a:latin typeface="Roboto"/>
                <a:ea typeface="Roboto"/>
                <a:cs typeface="Roboto"/>
                <a:sym typeface="Roboto"/>
              </a:rPr>
              <a:t>t=0;</a:t>
            </a:r>
            <a:endParaRPr b="1" sz="17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750">
                <a:solidFill>
                  <a:schemeClr val="accent2"/>
                </a:solidFill>
                <a:highlight>
                  <a:srgbClr val="FFFFFF"/>
                </a:highlight>
                <a:latin typeface="Roboto"/>
                <a:ea typeface="Roboto"/>
                <a:cs typeface="Roboto"/>
                <a:sym typeface="Roboto"/>
              </a:rPr>
              <a:t>it=1;</a:t>
            </a:r>
            <a:endParaRPr b="1" sz="17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750">
                <a:solidFill>
                  <a:schemeClr val="accent2"/>
                </a:solidFill>
                <a:highlight>
                  <a:srgbClr val="FFFFFF"/>
                </a:highlight>
                <a:latin typeface="Roboto"/>
                <a:ea typeface="Roboto"/>
                <a:cs typeface="Roboto"/>
                <a:sym typeface="Roboto"/>
              </a:rPr>
              <a:t>y(1)=0;</a:t>
            </a:r>
            <a:endParaRPr b="1" sz="17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750">
                <a:solidFill>
                  <a:schemeClr val="accent2"/>
                </a:solidFill>
                <a:highlight>
                  <a:srgbClr val="FFFFFF"/>
                </a:highlight>
                <a:latin typeface="Roboto"/>
                <a:ea typeface="Roboto"/>
                <a:cs typeface="Roboto"/>
                <a:sym typeface="Roboto"/>
              </a:rPr>
              <a:t>time(it)=t;</a:t>
            </a:r>
            <a:endParaRPr b="1" sz="17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750">
                <a:solidFill>
                  <a:schemeClr val="accent2"/>
                </a:solidFill>
                <a:highlight>
                  <a:srgbClr val="FFFFFF"/>
                </a:highlight>
                <a:latin typeface="Roboto"/>
                <a:ea typeface="Roboto"/>
                <a:cs typeface="Roboto"/>
                <a:sym typeface="Roboto"/>
              </a:rPr>
              <a:t>cd=c;</a:t>
            </a:r>
            <a:endParaRPr b="1" sz="17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750">
                <a:solidFill>
                  <a:srgbClr val="0000FF"/>
                </a:solidFill>
                <a:highlight>
                  <a:srgbClr val="FFFFFF"/>
                </a:highlight>
                <a:latin typeface="Roboto"/>
                <a:ea typeface="Roboto"/>
                <a:cs typeface="Roboto"/>
                <a:sym typeface="Roboto"/>
              </a:rPr>
              <a:t>while</a:t>
            </a:r>
            <a:r>
              <a:rPr b="1" lang="en" sz="1750">
                <a:solidFill>
                  <a:schemeClr val="accent2"/>
                </a:solidFill>
                <a:highlight>
                  <a:srgbClr val="FFFFFF"/>
                </a:highlight>
                <a:latin typeface="Roboto"/>
                <a:ea typeface="Roboto"/>
                <a:cs typeface="Roboto"/>
                <a:sym typeface="Roboto"/>
              </a:rPr>
              <a:t> t&lt;30</a:t>
            </a:r>
            <a:endParaRPr b="1" sz="17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750">
                <a:solidFill>
                  <a:schemeClr val="accent2"/>
                </a:solidFill>
                <a:highlight>
                  <a:srgbClr val="FFFFFF"/>
                </a:highlight>
                <a:latin typeface="Roboto"/>
                <a:ea typeface="Roboto"/>
                <a:cs typeface="Roboto"/>
                <a:sym typeface="Roboto"/>
              </a:rPr>
              <a:t>    it=it+1;</a:t>
            </a:r>
            <a:endParaRPr b="1" sz="17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750">
                <a:solidFill>
                  <a:schemeClr val="accent2"/>
                </a:solidFill>
                <a:highlight>
                  <a:srgbClr val="FFFFFF"/>
                </a:highlight>
                <a:latin typeface="Roboto"/>
                <a:ea typeface="Roboto"/>
                <a:cs typeface="Roboto"/>
                <a:sym typeface="Roboto"/>
              </a:rPr>
              <a:t> x=ad*xa+bd*u+taud*delp;</a:t>
            </a:r>
            <a:endParaRPr b="1" sz="17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750">
                <a:solidFill>
                  <a:schemeClr val="accent2"/>
                </a:solidFill>
                <a:highlight>
                  <a:srgbClr val="FFFFFF"/>
                </a:highlight>
                <a:latin typeface="Roboto"/>
                <a:ea typeface="Roboto"/>
                <a:cs typeface="Roboto"/>
                <a:sym typeface="Roboto"/>
              </a:rPr>
              <a:t>    y(it)=cd*x;</a:t>
            </a:r>
            <a:endParaRPr b="1" sz="17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750">
                <a:solidFill>
                  <a:schemeClr val="accent2"/>
                </a:solidFill>
                <a:highlight>
                  <a:srgbClr val="FFFFFF"/>
                </a:highlight>
                <a:latin typeface="Roboto"/>
                <a:ea typeface="Roboto"/>
                <a:cs typeface="Roboto"/>
                <a:sym typeface="Roboto"/>
              </a:rPr>
              <a:t>    xa=x;</a:t>
            </a:r>
            <a:endParaRPr b="1" sz="17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750">
                <a:solidFill>
                  <a:schemeClr val="accent2"/>
                </a:solidFill>
                <a:highlight>
                  <a:srgbClr val="FFFFFF"/>
                </a:highlight>
                <a:latin typeface="Roboto"/>
                <a:ea typeface="Roboto"/>
                <a:cs typeface="Roboto"/>
                <a:sym typeface="Roboto"/>
              </a:rPr>
              <a:t>    t=t+delt;time(it)=t;</a:t>
            </a:r>
            <a:endParaRPr b="1" sz="17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750">
                <a:solidFill>
                  <a:srgbClr val="0000FF"/>
                </a:solidFill>
                <a:highlight>
                  <a:srgbClr val="FFFFFF"/>
                </a:highlight>
                <a:latin typeface="Roboto"/>
                <a:ea typeface="Roboto"/>
                <a:cs typeface="Roboto"/>
                <a:sym typeface="Roboto"/>
              </a:rPr>
              <a:t>end</a:t>
            </a:r>
            <a:endParaRPr b="1" sz="1750">
              <a:solidFill>
                <a:srgbClr val="0000FF"/>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750">
                <a:solidFill>
                  <a:schemeClr val="accent2"/>
                </a:solidFill>
                <a:highlight>
                  <a:srgbClr val="FFFFFF"/>
                </a:highlight>
                <a:latin typeface="Roboto"/>
                <a:ea typeface="Roboto"/>
                <a:cs typeface="Roboto"/>
                <a:sym typeface="Roboto"/>
              </a:rPr>
              <a:t>plot(time,y);</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3"/>
          <p:cNvSpPr txBox="1"/>
          <p:nvPr>
            <p:ph type="title"/>
          </p:nvPr>
        </p:nvSpPr>
        <p:spPr>
          <a:xfrm>
            <a:off x="311700" y="8597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FOR STATE X1 ( ∆F1 )</a:t>
            </a:r>
            <a:endParaRPr/>
          </a:p>
        </p:txBody>
      </p:sp>
      <p:pic>
        <p:nvPicPr>
          <p:cNvPr id="261" name="Google Shape;261;p43"/>
          <p:cNvPicPr preferRelativeResize="0"/>
          <p:nvPr/>
        </p:nvPicPr>
        <p:blipFill>
          <a:blip r:embed="rId3">
            <a:alphaModFix/>
          </a:blip>
          <a:stretch>
            <a:fillRect/>
          </a:stretch>
        </p:blipFill>
        <p:spPr>
          <a:xfrm>
            <a:off x="152400" y="1170125"/>
            <a:ext cx="6113560" cy="3820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4"/>
          <p:cNvSpPr txBox="1"/>
          <p:nvPr>
            <p:ph type="title"/>
          </p:nvPr>
        </p:nvSpPr>
        <p:spPr>
          <a:xfrm>
            <a:off x="311700" y="96425"/>
            <a:ext cx="8520600" cy="765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t>FOR STATE X3 ( ∆F2 )</a:t>
            </a:r>
            <a:endParaRPr/>
          </a:p>
        </p:txBody>
      </p:sp>
      <p:pic>
        <p:nvPicPr>
          <p:cNvPr id="267" name="Google Shape;267;p44"/>
          <p:cNvPicPr preferRelativeResize="0"/>
          <p:nvPr/>
        </p:nvPicPr>
        <p:blipFill>
          <a:blip r:embed="rId3">
            <a:alphaModFix/>
          </a:blip>
          <a:stretch>
            <a:fillRect/>
          </a:stretch>
        </p:blipFill>
        <p:spPr>
          <a:xfrm>
            <a:off x="152400" y="1170125"/>
            <a:ext cx="6113560" cy="3820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5"/>
          <p:cNvSpPr txBox="1"/>
          <p:nvPr>
            <p:ph type="title"/>
          </p:nvPr>
        </p:nvSpPr>
        <p:spPr>
          <a:xfrm>
            <a:off x="311700" y="1023625"/>
            <a:ext cx="8520600" cy="9459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latin typeface="Times"/>
                <a:ea typeface="Times"/>
                <a:cs typeface="Times"/>
                <a:sym typeface="Times"/>
              </a:rPr>
              <a:t>WE CAN SEE THAT THE GRAPHS OBTAINED HERE ARE SIMILAR TO THE MATLAB</a:t>
            </a:r>
            <a:r>
              <a:rPr b="1" lang="en" sz="1800">
                <a:latin typeface="Times"/>
                <a:ea typeface="Times"/>
                <a:cs typeface="Times"/>
                <a:sym typeface="Times"/>
              </a:rPr>
              <a:t>-</a:t>
            </a:r>
            <a:r>
              <a:rPr b="1" lang="en" sz="1800">
                <a:latin typeface="Times"/>
                <a:ea typeface="Times"/>
                <a:cs typeface="Times"/>
                <a:sym typeface="Times"/>
              </a:rPr>
              <a:t>SIMULINK MODEL </a:t>
            </a:r>
            <a:r>
              <a:rPr b="1" lang="en" sz="1800">
                <a:latin typeface="Times"/>
                <a:ea typeface="Times"/>
                <a:cs typeface="Times"/>
                <a:sym typeface="Times"/>
              </a:rPr>
              <a:t>-</a:t>
            </a:r>
            <a:r>
              <a:rPr b="1" lang="en" sz="1800">
                <a:latin typeface="Times"/>
                <a:ea typeface="Times"/>
                <a:cs typeface="Times"/>
                <a:sym typeface="Times"/>
              </a:rPr>
              <a:t> WITHOUT ANY “ OPTIMAL ” CONTROLLER DESIGN</a:t>
            </a:r>
            <a:endParaRPr b="1" sz="1800">
              <a:latin typeface="Times"/>
              <a:ea typeface="Times"/>
              <a:cs typeface="Times"/>
              <a:sym typeface="Times"/>
            </a:endParaRPr>
          </a:p>
        </p:txBody>
      </p:sp>
      <p:sp>
        <p:nvSpPr>
          <p:cNvPr id="273" name="Google Shape;273;p45"/>
          <p:cNvSpPr txBox="1"/>
          <p:nvPr>
            <p:ph idx="1" type="body"/>
          </p:nvPr>
        </p:nvSpPr>
        <p:spPr>
          <a:xfrm>
            <a:off x="239350" y="2434475"/>
            <a:ext cx="8520600" cy="100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Times"/>
                <a:ea typeface="Times"/>
                <a:cs typeface="Times"/>
                <a:sym typeface="Times"/>
              </a:rPr>
              <a:t>WE CAN FIND A LOT OF STEADY -  STATE ERRORS.</a:t>
            </a:r>
            <a:endParaRPr b="1">
              <a:solidFill>
                <a:schemeClr val="dk1"/>
              </a:solidFill>
              <a:latin typeface="Times"/>
              <a:ea typeface="Times"/>
              <a:cs typeface="Times"/>
              <a:sym typeface="Times"/>
            </a:endParaRPr>
          </a:p>
          <a:p>
            <a:pPr indent="0" lvl="0" marL="0" rtl="0" algn="l">
              <a:spcBef>
                <a:spcPts val="0"/>
              </a:spcBef>
              <a:spcAft>
                <a:spcPts val="0"/>
              </a:spcAft>
              <a:buNone/>
            </a:pPr>
            <a:r>
              <a:rPr b="1" lang="en">
                <a:solidFill>
                  <a:schemeClr val="dk1"/>
                </a:solidFill>
                <a:latin typeface="Times"/>
                <a:ea typeface="Times"/>
                <a:cs typeface="Times"/>
                <a:sym typeface="Times"/>
              </a:rPr>
              <a:t>MOREOVER, THE STEADY-STATE IS REACHED VERY LATE</a:t>
            </a:r>
            <a:endParaRPr b="1">
              <a:solidFill>
                <a:schemeClr val="dk1"/>
              </a:solidFill>
              <a:latin typeface="Times"/>
              <a:ea typeface="Times"/>
              <a:cs typeface="Times"/>
              <a:sym typeface="Time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6"/>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1200"/>
              </a:spcAft>
              <a:buNone/>
            </a:pPr>
            <a:r>
              <a:rPr b="1" lang="en" sz="1800"/>
              <a:t>2. </a:t>
            </a:r>
            <a:r>
              <a:rPr b="1" lang="en" sz="1800"/>
              <a:t>APPLYING LQR METHOD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7"/>
          <p:cNvSpPr txBox="1"/>
          <p:nvPr>
            <p:ph idx="1" type="body"/>
          </p:nvPr>
        </p:nvSpPr>
        <p:spPr>
          <a:xfrm>
            <a:off x="311700" y="226300"/>
            <a:ext cx="8520600" cy="414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u="sng">
                <a:solidFill>
                  <a:schemeClr val="dk1"/>
                </a:solidFill>
                <a:latin typeface="Times"/>
                <a:ea typeface="Times"/>
                <a:cs typeface="Times"/>
                <a:sym typeface="Times"/>
              </a:rPr>
              <a:t>Syntax:</a:t>
            </a:r>
            <a:endParaRPr sz="1100" u="sng">
              <a:solidFill>
                <a:schemeClr val="dk1"/>
              </a:solidFill>
              <a:latin typeface="Times"/>
              <a:ea typeface="Times"/>
              <a:cs typeface="Times"/>
              <a:sym typeface="Times"/>
            </a:endParaRPr>
          </a:p>
          <a:p>
            <a:pPr indent="0" lvl="0" marL="0" rtl="0" algn="l">
              <a:spcBef>
                <a:spcPts val="0"/>
              </a:spcBef>
              <a:spcAft>
                <a:spcPts val="0"/>
              </a:spcAft>
              <a:buClr>
                <a:schemeClr val="dk1"/>
              </a:buClr>
              <a:buSzPts val="1100"/>
              <a:buFont typeface="Arial"/>
              <a:buNone/>
            </a:pPr>
            <a:r>
              <a:rPr b="1" lang="en" sz="1000">
                <a:solidFill>
                  <a:schemeClr val="accent2"/>
                </a:solidFill>
                <a:highlight>
                  <a:srgbClr val="FFFFFF"/>
                </a:highlight>
                <a:latin typeface="Times"/>
                <a:ea typeface="Times"/>
                <a:cs typeface="Times"/>
                <a:sym typeface="Times"/>
              </a:rPr>
              <a:t>[K,S,E] = LQR(SYS,Q,R,N)</a:t>
            </a:r>
            <a:endParaRPr b="1" sz="1000">
              <a:solidFill>
                <a:schemeClr val="accent2"/>
              </a:solidFill>
              <a:highlight>
                <a:srgbClr val="FFFFFF"/>
              </a:highlight>
              <a:latin typeface="Times"/>
              <a:ea typeface="Times"/>
              <a:cs typeface="Times"/>
              <a:sym typeface="Times"/>
            </a:endParaRPr>
          </a:p>
          <a:p>
            <a:pPr indent="0" lvl="0" marL="0" rtl="0" algn="l">
              <a:spcBef>
                <a:spcPts val="0"/>
              </a:spcBef>
              <a:spcAft>
                <a:spcPts val="0"/>
              </a:spcAft>
              <a:buNone/>
            </a:pPr>
            <a:r>
              <a:rPr b="1" lang="en" sz="1000">
                <a:solidFill>
                  <a:schemeClr val="accent2"/>
                </a:solidFill>
                <a:highlight>
                  <a:srgbClr val="FFFFFF"/>
                </a:highlight>
                <a:latin typeface="Times"/>
                <a:ea typeface="Times"/>
                <a:cs typeface="Times"/>
                <a:sym typeface="Times"/>
              </a:rPr>
              <a:t>[K,S,E] = LQR(A,B,Q,R,N)</a:t>
            </a:r>
            <a:endParaRPr b="1" sz="1000">
              <a:solidFill>
                <a:schemeClr val="accent2"/>
              </a:solidFill>
              <a:highlight>
                <a:srgbClr val="FFFFFF"/>
              </a:highlight>
              <a:latin typeface="Times"/>
              <a:ea typeface="Times"/>
              <a:cs typeface="Times"/>
              <a:sym typeface="Times"/>
            </a:endParaRPr>
          </a:p>
          <a:p>
            <a:pPr indent="0" lvl="0" marL="0" rtl="0" algn="l">
              <a:spcBef>
                <a:spcPts val="0"/>
              </a:spcBef>
              <a:spcAft>
                <a:spcPts val="0"/>
              </a:spcAft>
              <a:buNone/>
            </a:pPr>
            <a:r>
              <a:t/>
            </a:r>
            <a:endParaRPr b="1" sz="1000">
              <a:solidFill>
                <a:schemeClr val="accent2"/>
              </a:solidFill>
              <a:highlight>
                <a:srgbClr val="FFFFFF"/>
              </a:highlight>
              <a:latin typeface="Times"/>
              <a:ea typeface="Times"/>
              <a:cs typeface="Times"/>
              <a:sym typeface="Times"/>
            </a:endParaRPr>
          </a:p>
          <a:p>
            <a:pPr indent="0" lvl="0" marL="0" rtl="0" algn="l">
              <a:spcBef>
                <a:spcPts val="0"/>
              </a:spcBef>
              <a:spcAft>
                <a:spcPts val="0"/>
              </a:spcAft>
              <a:buNone/>
            </a:pPr>
            <a:r>
              <a:rPr b="1" lang="en" sz="1100" u="sng">
                <a:solidFill>
                  <a:schemeClr val="dk1"/>
                </a:solidFill>
                <a:latin typeface="Times"/>
                <a:ea typeface="Times"/>
                <a:cs typeface="Times"/>
                <a:sym typeface="Times"/>
              </a:rPr>
              <a:t>Description:</a:t>
            </a:r>
            <a:endParaRPr b="1" sz="1100" u="sng">
              <a:solidFill>
                <a:schemeClr val="dk1"/>
              </a:solidFill>
              <a:latin typeface="Times"/>
              <a:ea typeface="Times"/>
              <a:cs typeface="Times"/>
              <a:sym typeface="Times"/>
            </a:endParaRPr>
          </a:p>
          <a:p>
            <a:pPr indent="0" lvl="0" marL="0" rtl="0" algn="l">
              <a:spcBef>
                <a:spcPts val="0"/>
              </a:spcBef>
              <a:spcAft>
                <a:spcPts val="0"/>
              </a:spcAft>
              <a:buNone/>
            </a:pPr>
            <a:r>
              <a:rPr b="1" lang="en" sz="1000">
                <a:solidFill>
                  <a:schemeClr val="accent2"/>
                </a:solidFill>
                <a:highlight>
                  <a:srgbClr val="FFFFFF"/>
                </a:highlight>
                <a:latin typeface="Times"/>
                <a:ea typeface="Times"/>
                <a:cs typeface="Times"/>
                <a:sym typeface="Times"/>
              </a:rPr>
              <a:t>[K,S,e] = LQR(SYS,Q,R,N) </a:t>
            </a:r>
            <a:r>
              <a:rPr b="1" lang="en" sz="1000">
                <a:solidFill>
                  <a:schemeClr val="accent2"/>
                </a:solidFill>
                <a:highlight>
                  <a:srgbClr val="FFFFFF"/>
                </a:highlight>
                <a:latin typeface="Times"/>
                <a:ea typeface="Times"/>
                <a:cs typeface="Times"/>
                <a:sym typeface="Times"/>
              </a:rPr>
              <a:t>CALCULATES THE OPTIMAL GAIN MATRIX K.</a:t>
            </a:r>
            <a:endParaRPr b="1" sz="1000">
              <a:solidFill>
                <a:schemeClr val="accent2"/>
              </a:solidFill>
              <a:highlight>
                <a:srgbClr val="FFFFFF"/>
              </a:highlight>
              <a:latin typeface="Times"/>
              <a:ea typeface="Times"/>
              <a:cs typeface="Times"/>
              <a:sym typeface="Times"/>
            </a:endParaRPr>
          </a:p>
          <a:p>
            <a:pPr indent="0" lvl="0" marL="0" rtl="0" algn="l">
              <a:spcBef>
                <a:spcPts val="0"/>
              </a:spcBef>
              <a:spcAft>
                <a:spcPts val="0"/>
              </a:spcAft>
              <a:buNone/>
            </a:pPr>
            <a:r>
              <a:rPr b="1" lang="en" sz="1000">
                <a:solidFill>
                  <a:schemeClr val="accent2"/>
                </a:solidFill>
                <a:highlight>
                  <a:srgbClr val="FFFFFF"/>
                </a:highlight>
                <a:latin typeface="Times"/>
                <a:ea typeface="Times"/>
                <a:cs typeface="Times"/>
                <a:sym typeface="Times"/>
              </a:rPr>
              <a:t>([Q] AND [R] ARE WEIGHTING MATRICES FOR THE SYSTEM STATE AND THE INPUT VARIABLES)</a:t>
            </a:r>
            <a:r>
              <a:rPr b="1" lang="en" sz="1000">
                <a:solidFill>
                  <a:schemeClr val="accent2"/>
                </a:solidFill>
                <a:highlight>
                  <a:srgbClr val="FFFFFF"/>
                </a:highlight>
                <a:latin typeface="Times"/>
                <a:ea typeface="Times"/>
                <a:cs typeface="Times"/>
                <a:sym typeface="Times"/>
              </a:rPr>
              <a:t>	</a:t>
            </a:r>
            <a:endParaRPr b="1" sz="1000">
              <a:solidFill>
                <a:schemeClr val="accent2"/>
              </a:solidFill>
              <a:highlight>
                <a:srgbClr val="FFFFFF"/>
              </a:highlight>
              <a:latin typeface="Times"/>
              <a:ea typeface="Times"/>
              <a:cs typeface="Times"/>
              <a:sym typeface="Times"/>
            </a:endParaRPr>
          </a:p>
          <a:p>
            <a:pPr indent="0" lvl="0" marL="0" rtl="0" algn="l">
              <a:spcBef>
                <a:spcPts val="0"/>
              </a:spcBef>
              <a:spcAft>
                <a:spcPts val="0"/>
              </a:spcAft>
              <a:buNone/>
            </a:pPr>
            <a:r>
              <a:rPr b="1" lang="en" sz="1000">
                <a:solidFill>
                  <a:schemeClr val="accent2"/>
                </a:solidFill>
                <a:highlight>
                  <a:srgbClr val="FFFFFF"/>
                </a:highlight>
                <a:latin typeface="Times"/>
                <a:ea typeface="Times"/>
                <a:cs typeface="Times"/>
                <a:sym typeface="Times"/>
              </a:rPr>
              <a:t>FOR A CONTINUOUS TIME SYSTEM, THE STATE</a:t>
            </a:r>
            <a:r>
              <a:rPr b="1" lang="en" sz="1000">
                <a:solidFill>
                  <a:schemeClr val="accent2"/>
                </a:solidFill>
                <a:highlight>
                  <a:srgbClr val="FFFFFF"/>
                </a:highlight>
                <a:latin typeface="Times"/>
                <a:ea typeface="Times"/>
                <a:cs typeface="Times"/>
                <a:sym typeface="Times"/>
              </a:rPr>
              <a:t>-</a:t>
            </a:r>
            <a:r>
              <a:rPr b="1" lang="en" sz="1000">
                <a:solidFill>
                  <a:schemeClr val="accent2"/>
                </a:solidFill>
                <a:highlight>
                  <a:srgbClr val="FFFFFF"/>
                </a:highlight>
                <a:latin typeface="Times"/>
                <a:ea typeface="Times"/>
                <a:cs typeface="Times"/>
                <a:sym typeface="Times"/>
              </a:rPr>
              <a:t>FEEDBACK LAW </a:t>
            </a:r>
            <a:r>
              <a:rPr b="1" i="1" lang="en" sz="1000">
                <a:solidFill>
                  <a:schemeClr val="accent2"/>
                </a:solidFill>
                <a:highlight>
                  <a:srgbClr val="FFFFFF"/>
                </a:highlight>
                <a:latin typeface="Times"/>
                <a:ea typeface="Times"/>
                <a:cs typeface="Times"/>
                <a:sym typeface="Times"/>
              </a:rPr>
              <a:t>U</a:t>
            </a:r>
            <a:r>
              <a:rPr b="1" lang="en" sz="1000">
                <a:solidFill>
                  <a:schemeClr val="accent2"/>
                </a:solidFill>
                <a:highlight>
                  <a:srgbClr val="FFFFFF"/>
                </a:highlight>
                <a:latin typeface="Times"/>
                <a:ea typeface="Times"/>
                <a:cs typeface="Times"/>
                <a:sym typeface="Times"/>
              </a:rPr>
              <a:t> = –</a:t>
            </a:r>
            <a:r>
              <a:rPr b="1" i="1" lang="en" sz="1000">
                <a:solidFill>
                  <a:schemeClr val="accent2"/>
                </a:solidFill>
                <a:highlight>
                  <a:srgbClr val="FFFFFF"/>
                </a:highlight>
                <a:latin typeface="Times"/>
                <a:ea typeface="Times"/>
                <a:cs typeface="Times"/>
                <a:sym typeface="Times"/>
              </a:rPr>
              <a:t>KX</a:t>
            </a:r>
            <a:r>
              <a:rPr b="1" lang="en" sz="1000">
                <a:solidFill>
                  <a:schemeClr val="accent2"/>
                </a:solidFill>
                <a:highlight>
                  <a:srgbClr val="FFFFFF"/>
                </a:highlight>
                <a:latin typeface="Times"/>
                <a:ea typeface="Times"/>
                <a:cs typeface="Times"/>
                <a:sym typeface="Times"/>
              </a:rPr>
              <a:t> MINIMIZES THE QUADRATIC COST FUNCTION</a:t>
            </a:r>
            <a:endParaRPr b="1" sz="1000">
              <a:solidFill>
                <a:schemeClr val="accent2"/>
              </a:solidFill>
              <a:highlight>
                <a:srgbClr val="FFFFFF"/>
              </a:highlight>
              <a:latin typeface="Times"/>
              <a:ea typeface="Times"/>
              <a:cs typeface="Times"/>
              <a:sym typeface="Times"/>
            </a:endParaRPr>
          </a:p>
          <a:p>
            <a:pPr indent="0" lvl="0" marL="0" rtl="0" algn="l">
              <a:spcBef>
                <a:spcPts val="0"/>
              </a:spcBef>
              <a:spcAft>
                <a:spcPts val="0"/>
              </a:spcAft>
              <a:buNone/>
            </a:pPr>
            <a:r>
              <a:t/>
            </a:r>
            <a:endParaRPr b="1" sz="1000">
              <a:solidFill>
                <a:schemeClr val="accent2"/>
              </a:solidFill>
              <a:highlight>
                <a:srgbClr val="FFFFFF"/>
              </a:highlight>
              <a:latin typeface="Times"/>
              <a:ea typeface="Times"/>
              <a:cs typeface="Times"/>
              <a:sym typeface="Times"/>
            </a:endParaRPr>
          </a:p>
          <a:p>
            <a:pPr indent="0" lvl="0" marL="0" rtl="0" algn="l">
              <a:spcBef>
                <a:spcPts val="0"/>
              </a:spcBef>
              <a:spcAft>
                <a:spcPts val="0"/>
              </a:spcAft>
              <a:buNone/>
            </a:pPr>
            <a:r>
              <a:t/>
            </a:r>
            <a:endParaRPr b="1" sz="1000">
              <a:solidFill>
                <a:schemeClr val="accent2"/>
              </a:solidFill>
              <a:highlight>
                <a:srgbClr val="FFFFFF"/>
              </a:highlight>
              <a:latin typeface="Times"/>
              <a:ea typeface="Times"/>
              <a:cs typeface="Times"/>
              <a:sym typeface="Times"/>
            </a:endParaRPr>
          </a:p>
          <a:p>
            <a:pPr indent="0" lvl="0" marL="0" rtl="0" algn="l">
              <a:spcBef>
                <a:spcPts val="0"/>
              </a:spcBef>
              <a:spcAft>
                <a:spcPts val="0"/>
              </a:spcAft>
              <a:buNone/>
            </a:pPr>
            <a:r>
              <a:t/>
            </a:r>
            <a:endParaRPr b="1" sz="1000">
              <a:solidFill>
                <a:schemeClr val="accent2"/>
              </a:solidFill>
              <a:highlight>
                <a:srgbClr val="FFFFFF"/>
              </a:highlight>
              <a:latin typeface="Times"/>
              <a:ea typeface="Times"/>
              <a:cs typeface="Times"/>
              <a:sym typeface="Times"/>
            </a:endParaRPr>
          </a:p>
          <a:p>
            <a:pPr indent="0" lvl="0" marL="0" rtl="0" algn="l">
              <a:spcBef>
                <a:spcPts val="0"/>
              </a:spcBef>
              <a:spcAft>
                <a:spcPts val="0"/>
              </a:spcAft>
              <a:buNone/>
            </a:pPr>
            <a:r>
              <a:rPr b="1" lang="en" sz="1000">
                <a:solidFill>
                  <a:schemeClr val="accent2"/>
                </a:solidFill>
                <a:highlight>
                  <a:srgbClr val="FFFFFF"/>
                </a:highlight>
                <a:latin typeface="Times"/>
                <a:ea typeface="Times"/>
                <a:cs typeface="Times"/>
                <a:sym typeface="Times"/>
              </a:rPr>
              <a:t>SUBJECTED TO SYSTEM DYNAMICS</a:t>
            </a:r>
            <a:endParaRPr b="1" sz="1000">
              <a:solidFill>
                <a:schemeClr val="accent2"/>
              </a:solidFill>
              <a:highlight>
                <a:srgbClr val="FFFFFF"/>
              </a:highlight>
              <a:latin typeface="Times"/>
              <a:ea typeface="Times"/>
              <a:cs typeface="Times"/>
              <a:sym typeface="Times"/>
            </a:endParaRPr>
          </a:p>
          <a:p>
            <a:pPr indent="0" lvl="0" marL="0" rtl="0" algn="l">
              <a:spcBef>
                <a:spcPts val="0"/>
              </a:spcBef>
              <a:spcAft>
                <a:spcPts val="0"/>
              </a:spcAft>
              <a:buNone/>
            </a:pPr>
            <a:r>
              <a:t/>
            </a:r>
            <a:endParaRPr b="1" sz="1000">
              <a:solidFill>
                <a:schemeClr val="accent2"/>
              </a:solidFill>
              <a:highlight>
                <a:srgbClr val="FFFFFF"/>
              </a:highlight>
              <a:latin typeface="Times"/>
              <a:ea typeface="Times"/>
              <a:cs typeface="Times"/>
              <a:sym typeface="Times"/>
            </a:endParaRPr>
          </a:p>
          <a:p>
            <a:pPr indent="0" lvl="0" marL="0" rtl="0" algn="l">
              <a:lnSpc>
                <a:spcPct val="100000"/>
              </a:lnSpc>
              <a:spcBef>
                <a:spcPts val="0"/>
              </a:spcBef>
              <a:spcAft>
                <a:spcPts val="0"/>
              </a:spcAft>
              <a:buNone/>
            </a:pPr>
            <a:r>
              <a:t/>
            </a:r>
            <a:endParaRPr b="1" sz="1000">
              <a:solidFill>
                <a:schemeClr val="accent2"/>
              </a:solidFill>
              <a:highlight>
                <a:srgbClr val="FFFFFF"/>
              </a:highlight>
              <a:latin typeface="Times"/>
              <a:ea typeface="Times"/>
              <a:cs typeface="Times"/>
              <a:sym typeface="Times"/>
            </a:endParaRPr>
          </a:p>
          <a:p>
            <a:pPr indent="0" lvl="0" marL="0" rtl="0" algn="l">
              <a:lnSpc>
                <a:spcPct val="100000"/>
              </a:lnSpc>
              <a:spcBef>
                <a:spcPts val="1500"/>
              </a:spcBef>
              <a:spcAft>
                <a:spcPts val="0"/>
              </a:spcAft>
              <a:buNone/>
            </a:pPr>
            <a:r>
              <a:rPr b="1" lang="en" sz="1000">
                <a:solidFill>
                  <a:schemeClr val="accent2"/>
                </a:solidFill>
                <a:highlight>
                  <a:srgbClr val="FFFFFF"/>
                </a:highlight>
                <a:latin typeface="Times"/>
                <a:ea typeface="Times"/>
                <a:cs typeface="Times"/>
                <a:sym typeface="Times"/>
              </a:rPr>
              <a:t>FOR A DISCRETE</a:t>
            </a:r>
            <a:r>
              <a:rPr b="1" lang="en" sz="1000">
                <a:solidFill>
                  <a:schemeClr val="accent2"/>
                </a:solidFill>
                <a:highlight>
                  <a:srgbClr val="FFFFFF"/>
                </a:highlight>
                <a:latin typeface="Times"/>
                <a:ea typeface="Times"/>
                <a:cs typeface="Times"/>
                <a:sym typeface="Times"/>
              </a:rPr>
              <a:t>-</a:t>
            </a:r>
            <a:r>
              <a:rPr b="1" lang="en" sz="1000">
                <a:solidFill>
                  <a:schemeClr val="accent2"/>
                </a:solidFill>
                <a:highlight>
                  <a:srgbClr val="FFFFFF"/>
                </a:highlight>
                <a:latin typeface="Times"/>
                <a:ea typeface="Times"/>
                <a:cs typeface="Times"/>
                <a:sym typeface="Times"/>
              </a:rPr>
              <a:t>TIME STATE</a:t>
            </a:r>
            <a:r>
              <a:rPr b="1" lang="en" sz="1000">
                <a:solidFill>
                  <a:schemeClr val="accent2"/>
                </a:solidFill>
                <a:highlight>
                  <a:srgbClr val="FFFFFF"/>
                </a:highlight>
                <a:latin typeface="Times"/>
                <a:ea typeface="Times"/>
                <a:cs typeface="Times"/>
                <a:sym typeface="Times"/>
              </a:rPr>
              <a:t>-</a:t>
            </a:r>
            <a:r>
              <a:rPr b="1" lang="en" sz="1000">
                <a:solidFill>
                  <a:schemeClr val="accent2"/>
                </a:solidFill>
                <a:highlight>
                  <a:srgbClr val="FFFFFF"/>
                </a:highlight>
                <a:latin typeface="Times"/>
                <a:ea typeface="Times"/>
                <a:cs typeface="Times"/>
                <a:sym typeface="Times"/>
              </a:rPr>
              <a:t>SPACE MODEL, </a:t>
            </a:r>
            <a:r>
              <a:rPr b="1" i="1" lang="en" sz="1000">
                <a:solidFill>
                  <a:schemeClr val="accent2"/>
                </a:solidFill>
                <a:highlight>
                  <a:srgbClr val="FFFFFF"/>
                </a:highlight>
                <a:latin typeface="Times"/>
                <a:ea typeface="Times"/>
                <a:cs typeface="Times"/>
                <a:sym typeface="Times"/>
              </a:rPr>
              <a:t>U</a:t>
            </a:r>
            <a:r>
              <a:rPr b="1" lang="en" sz="1000">
                <a:solidFill>
                  <a:schemeClr val="accent2"/>
                </a:solidFill>
                <a:highlight>
                  <a:srgbClr val="FFFFFF"/>
                </a:highlight>
                <a:latin typeface="Times"/>
                <a:ea typeface="Times"/>
                <a:cs typeface="Times"/>
                <a:sym typeface="Times"/>
              </a:rPr>
              <a:t>[</a:t>
            </a:r>
            <a:r>
              <a:rPr b="1" i="1" lang="en" sz="1000">
                <a:solidFill>
                  <a:schemeClr val="accent2"/>
                </a:solidFill>
                <a:highlight>
                  <a:srgbClr val="FFFFFF"/>
                </a:highlight>
                <a:latin typeface="Times"/>
                <a:ea typeface="Times"/>
                <a:cs typeface="Times"/>
                <a:sym typeface="Times"/>
              </a:rPr>
              <a:t>N</a:t>
            </a:r>
            <a:r>
              <a:rPr b="1" lang="en" sz="1000">
                <a:solidFill>
                  <a:schemeClr val="accent2"/>
                </a:solidFill>
                <a:highlight>
                  <a:srgbClr val="FFFFFF"/>
                </a:highlight>
                <a:latin typeface="Times"/>
                <a:ea typeface="Times"/>
                <a:cs typeface="Times"/>
                <a:sym typeface="Times"/>
              </a:rPr>
              <a:t>] = –</a:t>
            </a:r>
            <a:r>
              <a:rPr b="1" i="1" lang="en" sz="1000">
                <a:solidFill>
                  <a:schemeClr val="accent2"/>
                </a:solidFill>
                <a:highlight>
                  <a:srgbClr val="FFFFFF"/>
                </a:highlight>
                <a:latin typeface="Times"/>
                <a:ea typeface="Times"/>
                <a:cs typeface="Times"/>
                <a:sym typeface="Times"/>
              </a:rPr>
              <a:t>KX</a:t>
            </a:r>
            <a:r>
              <a:rPr b="1" lang="en" sz="1000">
                <a:solidFill>
                  <a:schemeClr val="accent2"/>
                </a:solidFill>
                <a:highlight>
                  <a:srgbClr val="FFFFFF"/>
                </a:highlight>
                <a:latin typeface="Times"/>
                <a:ea typeface="Times"/>
                <a:cs typeface="Times"/>
                <a:sym typeface="Times"/>
              </a:rPr>
              <a:t>[</a:t>
            </a:r>
            <a:r>
              <a:rPr b="1" i="1" lang="en" sz="1000">
                <a:solidFill>
                  <a:schemeClr val="accent2"/>
                </a:solidFill>
                <a:highlight>
                  <a:srgbClr val="FFFFFF"/>
                </a:highlight>
                <a:latin typeface="Times"/>
                <a:ea typeface="Times"/>
                <a:cs typeface="Times"/>
                <a:sym typeface="Times"/>
              </a:rPr>
              <a:t>N</a:t>
            </a:r>
            <a:r>
              <a:rPr b="1" lang="en" sz="1000">
                <a:solidFill>
                  <a:schemeClr val="accent2"/>
                </a:solidFill>
                <a:highlight>
                  <a:srgbClr val="FFFFFF"/>
                </a:highlight>
                <a:latin typeface="Times"/>
                <a:ea typeface="Times"/>
                <a:cs typeface="Times"/>
                <a:sym typeface="Times"/>
              </a:rPr>
              <a:t>] MINIMIZES</a:t>
            </a:r>
            <a:endParaRPr b="1" sz="1000">
              <a:solidFill>
                <a:schemeClr val="accent2"/>
              </a:solidFill>
              <a:highlight>
                <a:srgbClr val="FFFFFF"/>
              </a:highlight>
              <a:latin typeface="Times"/>
              <a:ea typeface="Times"/>
              <a:cs typeface="Times"/>
              <a:sym typeface="Times"/>
            </a:endParaRPr>
          </a:p>
          <a:p>
            <a:pPr indent="0" lvl="0" marL="0" rtl="0" algn="l">
              <a:lnSpc>
                <a:spcPct val="100000"/>
              </a:lnSpc>
              <a:spcBef>
                <a:spcPts val="1500"/>
              </a:spcBef>
              <a:spcAft>
                <a:spcPts val="0"/>
              </a:spcAft>
              <a:buNone/>
            </a:pPr>
            <a:r>
              <a:t/>
            </a:r>
            <a:endParaRPr b="1" sz="1000">
              <a:solidFill>
                <a:schemeClr val="accent2"/>
              </a:solidFill>
              <a:highlight>
                <a:srgbClr val="FFFFFF"/>
              </a:highlight>
              <a:latin typeface="Times"/>
              <a:ea typeface="Times"/>
              <a:cs typeface="Times"/>
              <a:sym typeface="Times"/>
            </a:endParaRPr>
          </a:p>
          <a:p>
            <a:pPr indent="0" lvl="0" marL="0" rtl="0" algn="l">
              <a:lnSpc>
                <a:spcPct val="100000"/>
              </a:lnSpc>
              <a:spcBef>
                <a:spcPts val="1500"/>
              </a:spcBef>
              <a:spcAft>
                <a:spcPts val="0"/>
              </a:spcAft>
              <a:buNone/>
            </a:pPr>
            <a:r>
              <a:t/>
            </a:r>
            <a:endParaRPr b="1" sz="1000">
              <a:solidFill>
                <a:schemeClr val="accent2"/>
              </a:solidFill>
              <a:highlight>
                <a:srgbClr val="FFFFFF"/>
              </a:highlight>
              <a:latin typeface="Times"/>
              <a:ea typeface="Times"/>
              <a:cs typeface="Times"/>
              <a:sym typeface="Times"/>
            </a:endParaRPr>
          </a:p>
          <a:p>
            <a:pPr indent="0" lvl="0" marL="0" rtl="0" algn="l">
              <a:lnSpc>
                <a:spcPct val="100000"/>
              </a:lnSpc>
              <a:spcBef>
                <a:spcPts val="1500"/>
              </a:spcBef>
              <a:spcAft>
                <a:spcPts val="0"/>
              </a:spcAft>
              <a:buNone/>
            </a:pPr>
            <a:r>
              <a:rPr b="1" lang="en" sz="1000">
                <a:solidFill>
                  <a:schemeClr val="accent2"/>
                </a:solidFill>
                <a:highlight>
                  <a:srgbClr val="FFFFFF"/>
                </a:highlight>
                <a:latin typeface="Times"/>
                <a:ea typeface="Times"/>
                <a:cs typeface="Times"/>
                <a:sym typeface="Times"/>
              </a:rPr>
              <a:t>SUBJECT TO </a:t>
            </a:r>
            <a:r>
              <a:rPr b="1" i="1" lang="en" sz="1000">
                <a:solidFill>
                  <a:schemeClr val="accent2"/>
                </a:solidFill>
                <a:highlight>
                  <a:srgbClr val="FFFFFF"/>
                </a:highlight>
                <a:latin typeface="Times"/>
                <a:ea typeface="Times"/>
                <a:cs typeface="Times"/>
                <a:sym typeface="Times"/>
              </a:rPr>
              <a:t>X</a:t>
            </a:r>
            <a:r>
              <a:rPr b="1" lang="en" sz="1000">
                <a:solidFill>
                  <a:schemeClr val="accent2"/>
                </a:solidFill>
                <a:highlight>
                  <a:srgbClr val="FFFFFF"/>
                </a:highlight>
                <a:latin typeface="Times"/>
                <a:ea typeface="Times"/>
                <a:cs typeface="Times"/>
                <a:sym typeface="Times"/>
              </a:rPr>
              <a:t>[</a:t>
            </a:r>
            <a:r>
              <a:rPr b="1" i="1" lang="en" sz="1000">
                <a:solidFill>
                  <a:schemeClr val="accent2"/>
                </a:solidFill>
                <a:highlight>
                  <a:srgbClr val="FFFFFF"/>
                </a:highlight>
                <a:latin typeface="Times"/>
                <a:ea typeface="Times"/>
                <a:cs typeface="Times"/>
                <a:sym typeface="Times"/>
              </a:rPr>
              <a:t>N</a:t>
            </a:r>
            <a:r>
              <a:rPr b="1" lang="en" sz="1000">
                <a:solidFill>
                  <a:schemeClr val="accent2"/>
                </a:solidFill>
                <a:highlight>
                  <a:srgbClr val="FFFFFF"/>
                </a:highlight>
                <a:latin typeface="Times"/>
                <a:ea typeface="Times"/>
                <a:cs typeface="Times"/>
                <a:sym typeface="Times"/>
              </a:rPr>
              <a:t> + 1] = </a:t>
            </a:r>
            <a:r>
              <a:rPr b="1" i="1" lang="en" sz="1000">
                <a:solidFill>
                  <a:schemeClr val="accent2"/>
                </a:solidFill>
                <a:highlight>
                  <a:srgbClr val="FFFFFF"/>
                </a:highlight>
                <a:latin typeface="Times"/>
                <a:ea typeface="Times"/>
                <a:cs typeface="Times"/>
                <a:sym typeface="Times"/>
              </a:rPr>
              <a:t>AX</a:t>
            </a:r>
            <a:r>
              <a:rPr b="1" lang="en" sz="1000">
                <a:solidFill>
                  <a:schemeClr val="accent2"/>
                </a:solidFill>
                <a:highlight>
                  <a:srgbClr val="FFFFFF"/>
                </a:highlight>
                <a:latin typeface="Times"/>
                <a:ea typeface="Times"/>
                <a:cs typeface="Times"/>
                <a:sym typeface="Times"/>
              </a:rPr>
              <a:t>[</a:t>
            </a:r>
            <a:r>
              <a:rPr b="1" i="1" lang="en" sz="1000">
                <a:solidFill>
                  <a:schemeClr val="accent2"/>
                </a:solidFill>
                <a:highlight>
                  <a:srgbClr val="FFFFFF"/>
                </a:highlight>
                <a:latin typeface="Times"/>
                <a:ea typeface="Times"/>
                <a:cs typeface="Times"/>
                <a:sym typeface="Times"/>
              </a:rPr>
              <a:t>N</a:t>
            </a:r>
            <a:r>
              <a:rPr b="1" lang="en" sz="1000">
                <a:solidFill>
                  <a:schemeClr val="accent2"/>
                </a:solidFill>
                <a:highlight>
                  <a:srgbClr val="FFFFFF"/>
                </a:highlight>
                <a:latin typeface="Times"/>
                <a:ea typeface="Times"/>
                <a:cs typeface="Times"/>
                <a:sym typeface="Times"/>
              </a:rPr>
              <a:t>] + </a:t>
            </a:r>
            <a:r>
              <a:rPr b="1" i="1" lang="en" sz="1000">
                <a:solidFill>
                  <a:schemeClr val="accent2"/>
                </a:solidFill>
                <a:highlight>
                  <a:srgbClr val="FFFFFF"/>
                </a:highlight>
                <a:latin typeface="Times"/>
                <a:ea typeface="Times"/>
                <a:cs typeface="Times"/>
                <a:sym typeface="Times"/>
              </a:rPr>
              <a:t>BU</a:t>
            </a:r>
            <a:r>
              <a:rPr b="1" lang="en" sz="1000">
                <a:solidFill>
                  <a:schemeClr val="accent2"/>
                </a:solidFill>
                <a:highlight>
                  <a:srgbClr val="FFFFFF"/>
                </a:highlight>
                <a:latin typeface="Times"/>
                <a:ea typeface="Times"/>
                <a:cs typeface="Times"/>
                <a:sym typeface="Times"/>
              </a:rPr>
              <a:t>[</a:t>
            </a:r>
            <a:r>
              <a:rPr b="1" i="1" lang="en" sz="1000">
                <a:solidFill>
                  <a:schemeClr val="accent2"/>
                </a:solidFill>
                <a:highlight>
                  <a:srgbClr val="FFFFFF"/>
                </a:highlight>
                <a:latin typeface="Times"/>
                <a:ea typeface="Times"/>
                <a:cs typeface="Times"/>
                <a:sym typeface="Times"/>
              </a:rPr>
              <a:t>N</a:t>
            </a:r>
            <a:r>
              <a:rPr b="1" lang="en" sz="1000">
                <a:solidFill>
                  <a:schemeClr val="accent2"/>
                </a:solidFill>
                <a:highlight>
                  <a:srgbClr val="FFFFFF"/>
                </a:highlight>
                <a:latin typeface="Times"/>
                <a:ea typeface="Times"/>
                <a:cs typeface="Times"/>
                <a:sym typeface="Times"/>
              </a:rPr>
              <a:t>].</a:t>
            </a:r>
            <a:endParaRPr b="1" sz="1000">
              <a:solidFill>
                <a:schemeClr val="accent2"/>
              </a:solidFill>
              <a:highlight>
                <a:srgbClr val="FFFFFF"/>
              </a:highlight>
              <a:latin typeface="Times"/>
              <a:ea typeface="Times"/>
              <a:cs typeface="Times"/>
              <a:sym typeface="Times"/>
            </a:endParaRPr>
          </a:p>
          <a:p>
            <a:pPr indent="0" lvl="0" marL="0" rtl="0" algn="l">
              <a:lnSpc>
                <a:spcPct val="100000"/>
              </a:lnSpc>
              <a:spcBef>
                <a:spcPts val="800"/>
              </a:spcBef>
              <a:spcAft>
                <a:spcPts val="0"/>
              </a:spcAft>
              <a:buNone/>
            </a:pPr>
            <a:r>
              <a:t/>
            </a:r>
            <a:endParaRPr b="1" sz="1000">
              <a:solidFill>
                <a:schemeClr val="accent2"/>
              </a:solidFill>
              <a:highlight>
                <a:srgbClr val="FFFFFF"/>
              </a:highlight>
              <a:latin typeface="Times"/>
              <a:ea typeface="Times"/>
              <a:cs typeface="Times"/>
              <a:sym typeface="Times"/>
            </a:endParaRPr>
          </a:p>
          <a:p>
            <a:pPr indent="0" lvl="0" marL="0" rtl="0" algn="l">
              <a:spcBef>
                <a:spcPts val="1500"/>
              </a:spcBef>
              <a:spcAft>
                <a:spcPts val="0"/>
              </a:spcAft>
              <a:buNone/>
            </a:pPr>
            <a:r>
              <a:t/>
            </a:r>
            <a:endParaRPr b="1" sz="1000">
              <a:solidFill>
                <a:schemeClr val="accent2"/>
              </a:solidFill>
              <a:highlight>
                <a:srgbClr val="FFFFFF"/>
              </a:highlight>
              <a:latin typeface="Times"/>
              <a:ea typeface="Times"/>
              <a:cs typeface="Times"/>
              <a:sym typeface="Times"/>
            </a:endParaRPr>
          </a:p>
          <a:p>
            <a:pPr indent="0" lvl="0" marL="0" rtl="0" algn="l">
              <a:spcBef>
                <a:spcPts val="0"/>
              </a:spcBef>
              <a:spcAft>
                <a:spcPts val="0"/>
              </a:spcAft>
              <a:buClr>
                <a:schemeClr val="dk1"/>
              </a:buClr>
              <a:buSzPts val="1100"/>
              <a:buFont typeface="Arial"/>
              <a:buNone/>
            </a:pPr>
            <a:r>
              <a:t/>
            </a:r>
            <a:endParaRPr b="1" sz="1000">
              <a:solidFill>
                <a:schemeClr val="accent2"/>
              </a:solidFill>
              <a:highlight>
                <a:srgbClr val="FFFFFF"/>
              </a:highlight>
              <a:latin typeface="Times"/>
              <a:ea typeface="Times"/>
              <a:cs typeface="Times"/>
              <a:sym typeface="Times"/>
            </a:endParaRPr>
          </a:p>
        </p:txBody>
      </p:sp>
      <p:pic>
        <p:nvPicPr>
          <p:cNvPr id="284" name="Google Shape;284;p47"/>
          <p:cNvPicPr preferRelativeResize="0"/>
          <p:nvPr/>
        </p:nvPicPr>
        <p:blipFill>
          <a:blip r:embed="rId3">
            <a:alphaModFix/>
          </a:blip>
          <a:stretch>
            <a:fillRect/>
          </a:stretch>
        </p:blipFill>
        <p:spPr>
          <a:xfrm>
            <a:off x="384400" y="1710838"/>
            <a:ext cx="2838450" cy="485775"/>
          </a:xfrm>
          <a:prstGeom prst="rect">
            <a:avLst/>
          </a:prstGeom>
          <a:noFill/>
          <a:ln>
            <a:noFill/>
          </a:ln>
        </p:spPr>
      </p:pic>
      <p:pic>
        <p:nvPicPr>
          <p:cNvPr id="285" name="Google Shape;285;p47"/>
          <p:cNvPicPr preferRelativeResize="0"/>
          <p:nvPr/>
        </p:nvPicPr>
        <p:blipFill>
          <a:blip r:embed="rId4">
            <a:alphaModFix/>
          </a:blip>
          <a:stretch>
            <a:fillRect/>
          </a:stretch>
        </p:blipFill>
        <p:spPr>
          <a:xfrm>
            <a:off x="152400" y="4984900"/>
            <a:ext cx="36019" cy="6200"/>
          </a:xfrm>
          <a:prstGeom prst="rect">
            <a:avLst/>
          </a:prstGeom>
          <a:noFill/>
          <a:ln>
            <a:noFill/>
          </a:ln>
        </p:spPr>
      </p:pic>
      <p:pic>
        <p:nvPicPr>
          <p:cNvPr id="286" name="Google Shape;286;p47"/>
          <p:cNvPicPr preferRelativeResize="0"/>
          <p:nvPr/>
        </p:nvPicPr>
        <p:blipFill>
          <a:blip r:embed="rId5">
            <a:alphaModFix/>
          </a:blip>
          <a:stretch>
            <a:fillRect/>
          </a:stretch>
        </p:blipFill>
        <p:spPr>
          <a:xfrm>
            <a:off x="384394" y="2484113"/>
            <a:ext cx="1352550" cy="238125"/>
          </a:xfrm>
          <a:prstGeom prst="rect">
            <a:avLst/>
          </a:prstGeom>
          <a:noFill/>
          <a:ln>
            <a:noFill/>
          </a:ln>
        </p:spPr>
      </p:pic>
      <p:pic>
        <p:nvPicPr>
          <p:cNvPr id="287" name="Google Shape;287;p47"/>
          <p:cNvPicPr preferRelativeResize="0"/>
          <p:nvPr/>
        </p:nvPicPr>
        <p:blipFill>
          <a:blip r:embed="rId6">
            <a:alphaModFix/>
          </a:blip>
          <a:stretch>
            <a:fillRect/>
          </a:stretch>
        </p:blipFill>
        <p:spPr>
          <a:xfrm>
            <a:off x="384400" y="3158724"/>
            <a:ext cx="2569075" cy="5522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1" name="Shape 291"/>
        <p:cNvGrpSpPr/>
        <p:nvPr/>
      </p:nvGrpSpPr>
      <p:grpSpPr>
        <a:xfrm>
          <a:off x="0" y="0"/>
          <a:ext cx="0" cy="0"/>
          <a:chOff x="0" y="0"/>
          <a:chExt cx="0" cy="0"/>
        </a:xfrm>
      </p:grpSpPr>
      <p:sp>
        <p:nvSpPr>
          <p:cNvPr id="292" name="Google Shape;292;p48"/>
          <p:cNvSpPr txBox="1"/>
          <p:nvPr/>
        </p:nvSpPr>
        <p:spPr>
          <a:xfrm>
            <a:off x="296175" y="1863225"/>
            <a:ext cx="3234000" cy="308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450">
                <a:solidFill>
                  <a:srgbClr val="228B22"/>
                </a:solidFill>
                <a:highlight>
                  <a:srgbClr val="FFFFFF"/>
                </a:highlight>
                <a:latin typeface="Roboto"/>
                <a:ea typeface="Roboto"/>
                <a:cs typeface="Roboto"/>
                <a:sym typeface="Roboto"/>
              </a:rPr>
              <a:t>% defining the Q,R,N Matrices</a:t>
            </a:r>
            <a:endParaRPr b="1" sz="1450">
              <a:solidFill>
                <a:srgbClr val="228B22"/>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Q=100*eye(25);</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v2=[50 50];</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R=diag(v2);</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N=zeros(25,2);</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c=zeros(1,25);</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28B22"/>
                </a:solidFill>
                <a:highlight>
                  <a:srgbClr val="FFFFFF"/>
                </a:highlight>
                <a:latin typeface="Roboto"/>
                <a:ea typeface="Roboto"/>
                <a:cs typeface="Roboto"/>
                <a:sym typeface="Roboto"/>
              </a:rPr>
              <a:t>% for ∆F1(x1)</a:t>
            </a:r>
            <a:endParaRPr b="1" sz="1450">
              <a:solidFill>
                <a:srgbClr val="228B22"/>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c(1,1)=1;</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t=0;</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it=1;</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y(1)=0;</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time(it)=t;</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cd=c;</a:t>
            </a:r>
            <a:endParaRPr>
              <a:latin typeface="Open Sans"/>
              <a:ea typeface="Open Sans"/>
              <a:cs typeface="Open Sans"/>
              <a:sym typeface="Open Sans"/>
            </a:endParaRPr>
          </a:p>
        </p:txBody>
      </p:sp>
      <p:sp>
        <p:nvSpPr>
          <p:cNvPr id="293" name="Google Shape;293;p48"/>
          <p:cNvSpPr txBox="1"/>
          <p:nvPr/>
        </p:nvSpPr>
        <p:spPr>
          <a:xfrm>
            <a:off x="4945675" y="2086425"/>
            <a:ext cx="3141000" cy="286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450">
                <a:solidFill>
                  <a:srgbClr val="228B22"/>
                </a:solidFill>
                <a:highlight>
                  <a:srgbClr val="FFFFFF"/>
                </a:highlight>
                <a:latin typeface="Roboto"/>
                <a:ea typeface="Roboto"/>
                <a:cs typeface="Roboto"/>
                <a:sym typeface="Roboto"/>
              </a:rPr>
              <a:t>% applying lqr </a:t>
            </a:r>
            <a:endParaRPr b="1" sz="1450">
              <a:solidFill>
                <a:srgbClr val="228B22"/>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[gain,sy,er]=lqr(a,b,Q,R,N);</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0000FF"/>
                </a:solidFill>
                <a:highlight>
                  <a:srgbClr val="FFFFFF"/>
                </a:highlight>
                <a:latin typeface="Roboto"/>
                <a:ea typeface="Roboto"/>
                <a:cs typeface="Roboto"/>
                <a:sym typeface="Roboto"/>
              </a:rPr>
              <a:t>while</a:t>
            </a:r>
            <a:r>
              <a:rPr b="1" lang="en" sz="1450">
                <a:solidFill>
                  <a:srgbClr val="212121"/>
                </a:solidFill>
                <a:highlight>
                  <a:srgbClr val="FFFFFF"/>
                </a:highlight>
                <a:latin typeface="Roboto"/>
                <a:ea typeface="Roboto"/>
                <a:cs typeface="Roboto"/>
                <a:sym typeface="Roboto"/>
              </a:rPr>
              <a:t> t&lt;40</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    it=it+1;</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    x=ad*xa+bd*u+taud*delp;</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    y(it)=cd*x;</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    xa=x;</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    t=t+delt;</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    time(it)=t;</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    u=-gain*xa;</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0000FF"/>
                </a:solidFill>
                <a:highlight>
                  <a:srgbClr val="FFFFFF"/>
                </a:highlight>
                <a:latin typeface="Roboto"/>
                <a:ea typeface="Roboto"/>
                <a:cs typeface="Roboto"/>
                <a:sym typeface="Roboto"/>
              </a:rPr>
              <a:t>end</a:t>
            </a:r>
            <a:endParaRPr b="1" sz="1450">
              <a:solidFill>
                <a:srgbClr val="0000FF"/>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plot(time,y);</a:t>
            </a:r>
            <a:endParaRPr>
              <a:latin typeface="Open Sans"/>
              <a:ea typeface="Open Sans"/>
              <a:cs typeface="Open Sans"/>
              <a:sym typeface="Open Sans"/>
            </a:endParaRPr>
          </a:p>
        </p:txBody>
      </p:sp>
      <p:sp>
        <p:nvSpPr>
          <p:cNvPr id="294" name="Google Shape;294;p48"/>
          <p:cNvSpPr txBox="1"/>
          <p:nvPr/>
        </p:nvSpPr>
        <p:spPr>
          <a:xfrm>
            <a:off x="978125" y="458050"/>
            <a:ext cx="4566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Times"/>
                <a:ea typeface="Times"/>
                <a:cs typeface="Times"/>
                <a:sym typeface="Times"/>
              </a:rPr>
              <a:t>MATLAB CODE FOR LQR METHOD</a:t>
            </a:r>
            <a:endParaRPr b="1" sz="1700">
              <a:latin typeface="Times"/>
              <a:ea typeface="Times"/>
              <a:cs typeface="Times"/>
              <a:sym typeface="Time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9"/>
          <p:cNvSpPr txBox="1"/>
          <p:nvPr>
            <p:ph type="title"/>
          </p:nvPr>
        </p:nvSpPr>
        <p:spPr>
          <a:xfrm>
            <a:off x="198050" y="0"/>
            <a:ext cx="8520600" cy="770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t>FOR STATE X1 ( ∆F1 )</a:t>
            </a:r>
            <a:endParaRPr/>
          </a:p>
        </p:txBody>
      </p:sp>
      <p:pic>
        <p:nvPicPr>
          <p:cNvPr id="300" name="Google Shape;300;p49"/>
          <p:cNvPicPr preferRelativeResize="0"/>
          <p:nvPr/>
        </p:nvPicPr>
        <p:blipFill>
          <a:blip r:embed="rId3">
            <a:alphaModFix/>
          </a:blip>
          <a:stretch>
            <a:fillRect/>
          </a:stretch>
        </p:blipFill>
        <p:spPr>
          <a:xfrm>
            <a:off x="152400" y="1170125"/>
            <a:ext cx="6113560" cy="3820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0"/>
          <p:cNvSpPr txBox="1"/>
          <p:nvPr>
            <p:ph type="title"/>
          </p:nvPr>
        </p:nvSpPr>
        <p:spPr>
          <a:xfrm>
            <a:off x="152400" y="0"/>
            <a:ext cx="8520600" cy="756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t>FOR STATE X3 ( ∆F2 )</a:t>
            </a:r>
            <a:endParaRPr/>
          </a:p>
        </p:txBody>
      </p:sp>
      <p:pic>
        <p:nvPicPr>
          <p:cNvPr id="306" name="Google Shape;306;p50"/>
          <p:cNvPicPr preferRelativeResize="0"/>
          <p:nvPr/>
        </p:nvPicPr>
        <p:blipFill>
          <a:blip r:embed="rId3">
            <a:alphaModFix/>
          </a:blip>
          <a:stretch>
            <a:fillRect/>
          </a:stretch>
        </p:blipFill>
        <p:spPr>
          <a:xfrm>
            <a:off x="152400" y="1170125"/>
            <a:ext cx="6113560" cy="38209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1"/>
          <p:cNvSpPr txBox="1"/>
          <p:nvPr>
            <p:ph idx="1" type="body"/>
          </p:nvPr>
        </p:nvSpPr>
        <p:spPr>
          <a:xfrm>
            <a:off x="311700" y="7335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770"/>
              <a:buFont typeface="Arial"/>
              <a:buNone/>
            </a:pPr>
            <a:r>
              <a:rPr lang="en" sz="1460">
                <a:latin typeface="Times"/>
                <a:ea typeface="Times"/>
                <a:cs typeface="Times"/>
                <a:sym typeface="Times"/>
              </a:rPr>
              <a:t>		 	 	 					</a:t>
            </a:r>
            <a:endParaRPr sz="1460">
              <a:latin typeface="Times"/>
              <a:ea typeface="Times"/>
              <a:cs typeface="Times"/>
              <a:sym typeface="Times"/>
            </a:endParaRPr>
          </a:p>
          <a:p>
            <a:pPr indent="0" lvl="0" marL="0" rtl="0" algn="l">
              <a:lnSpc>
                <a:spcPct val="95000"/>
              </a:lnSpc>
              <a:spcBef>
                <a:spcPts val="1200"/>
              </a:spcBef>
              <a:spcAft>
                <a:spcPts val="0"/>
              </a:spcAft>
              <a:buSzPts val="770"/>
              <a:buNone/>
            </a:pPr>
            <a:r>
              <a:rPr b="1" lang="en">
                <a:solidFill>
                  <a:schemeClr val="dk1"/>
                </a:solidFill>
                <a:latin typeface="Times"/>
                <a:ea typeface="Times"/>
                <a:cs typeface="Times"/>
                <a:sym typeface="Times"/>
              </a:rPr>
              <a:t>IN THE ABOVE GRAPHS, WE CAN SEE THAT THE STEADY STATE IS REACHED EARLIER, BUT THERE ARE STILL STEADY STATE ERRORS.</a:t>
            </a:r>
            <a:endParaRPr b="1">
              <a:solidFill>
                <a:schemeClr val="dk1"/>
              </a:solidFill>
              <a:latin typeface="Times"/>
              <a:ea typeface="Times"/>
              <a:cs typeface="Times"/>
              <a:sym typeface="Times"/>
            </a:endParaRPr>
          </a:p>
          <a:p>
            <a:pPr indent="0" lvl="0" marL="0" rtl="0" algn="l">
              <a:lnSpc>
                <a:spcPct val="95000"/>
              </a:lnSpc>
              <a:spcBef>
                <a:spcPts val="1200"/>
              </a:spcBef>
              <a:spcAft>
                <a:spcPts val="0"/>
              </a:spcAft>
              <a:buSzPts val="770"/>
              <a:buNone/>
            </a:pPr>
            <a:r>
              <a:rPr b="1" lang="en">
                <a:solidFill>
                  <a:schemeClr val="dk1"/>
                </a:solidFill>
                <a:latin typeface="Times"/>
                <a:ea typeface="Times"/>
                <a:cs typeface="Times"/>
                <a:sym typeface="Times"/>
              </a:rPr>
              <a:t>TO REDUCE THESE DISTURBANCES AND TO REDUCE THE TIME  REQD TO REACH STEADY STATE,  WE DESIGN A MORE ACCURATE CONTROLLER KNOWN AS THE LQI CONTROLLER.</a:t>
            </a:r>
            <a:endParaRPr b="1">
              <a:solidFill>
                <a:schemeClr val="dk1"/>
              </a:solidFill>
              <a:latin typeface="Times"/>
              <a:ea typeface="Times"/>
              <a:cs typeface="Times"/>
              <a:sym typeface="Times"/>
            </a:endParaRPr>
          </a:p>
          <a:p>
            <a:pPr indent="0" lvl="0" marL="0" rtl="0" algn="l">
              <a:lnSpc>
                <a:spcPct val="95000"/>
              </a:lnSpc>
              <a:spcBef>
                <a:spcPts val="1200"/>
              </a:spcBef>
              <a:spcAft>
                <a:spcPts val="0"/>
              </a:spcAft>
              <a:buClr>
                <a:schemeClr val="dk1"/>
              </a:buClr>
              <a:buSzPts val="770"/>
              <a:buFont typeface="Arial"/>
              <a:buNone/>
            </a:pPr>
            <a:r>
              <a:rPr b="1" lang="en">
                <a:solidFill>
                  <a:schemeClr val="dk1"/>
                </a:solidFill>
                <a:latin typeface="Times"/>
                <a:ea typeface="Times"/>
                <a:cs typeface="Times"/>
                <a:sym typeface="Times"/>
              </a:rPr>
              <a:t>INSTEAD OF USING TRADITIONAL LQI CONTROLLER , WE INCORPORATE AN INTEGRAL ACTION ITSELF IN LQR BY AUGMENTING SYSTEM MATRIX WITH ERROR IN THE STATE VARIABLE </a:t>
            </a:r>
            <a:endParaRPr b="1">
              <a:solidFill>
                <a:schemeClr val="dk1"/>
              </a:solidFill>
              <a:latin typeface="Times"/>
              <a:ea typeface="Times"/>
              <a:cs typeface="Times"/>
              <a:sym typeface="Times"/>
            </a:endParaRPr>
          </a:p>
          <a:p>
            <a:pPr indent="0" lvl="0" marL="0" rtl="0" algn="l">
              <a:lnSpc>
                <a:spcPct val="95000"/>
              </a:lnSpc>
              <a:spcBef>
                <a:spcPts val="1200"/>
              </a:spcBef>
              <a:spcAft>
                <a:spcPts val="0"/>
              </a:spcAft>
              <a:buClr>
                <a:schemeClr val="dk1"/>
              </a:buClr>
              <a:buSzPts val="770"/>
              <a:buFont typeface="Arial"/>
              <a:buNone/>
            </a:pPr>
            <a:r>
              <a:rPr lang="en" sz="1460">
                <a:latin typeface="Times"/>
                <a:ea typeface="Times"/>
                <a:cs typeface="Times"/>
                <a:sym typeface="Times"/>
              </a:rPr>
              <a:t>					</a:t>
            </a:r>
            <a:endParaRPr sz="1460">
              <a:latin typeface="Times"/>
              <a:ea typeface="Times"/>
              <a:cs typeface="Times"/>
              <a:sym typeface="Times"/>
            </a:endParaRPr>
          </a:p>
          <a:p>
            <a:pPr indent="0" lvl="0" marL="0" rtl="0" algn="l">
              <a:lnSpc>
                <a:spcPct val="95000"/>
              </a:lnSpc>
              <a:spcBef>
                <a:spcPts val="1200"/>
              </a:spcBef>
              <a:spcAft>
                <a:spcPts val="0"/>
              </a:spcAft>
              <a:buSzPts val="770"/>
              <a:buNone/>
            </a:pPr>
            <a:r>
              <a:t/>
            </a:r>
            <a:endParaRPr b="1" sz="1826">
              <a:solidFill>
                <a:schemeClr val="dk1"/>
              </a:solidFill>
              <a:latin typeface="Times"/>
              <a:ea typeface="Times"/>
              <a:cs typeface="Times"/>
              <a:sym typeface="Times"/>
            </a:endParaRPr>
          </a:p>
          <a:p>
            <a:pPr indent="0" lvl="0" marL="0" rtl="0" algn="l">
              <a:lnSpc>
                <a:spcPct val="95000"/>
              </a:lnSpc>
              <a:spcBef>
                <a:spcPts val="1200"/>
              </a:spcBef>
              <a:spcAft>
                <a:spcPts val="0"/>
              </a:spcAft>
              <a:buClr>
                <a:schemeClr val="dk1"/>
              </a:buClr>
              <a:buSzPts val="770"/>
              <a:buFont typeface="Arial"/>
              <a:buNone/>
            </a:pPr>
            <a:r>
              <a:t/>
            </a:r>
            <a:endParaRPr b="1" sz="1460">
              <a:latin typeface="Times"/>
              <a:ea typeface="Times"/>
              <a:cs typeface="Times"/>
              <a:sym typeface="Times"/>
            </a:endParaRPr>
          </a:p>
          <a:p>
            <a:pPr indent="0" lvl="0" marL="0" rtl="0" algn="l">
              <a:lnSpc>
                <a:spcPct val="95000"/>
              </a:lnSpc>
              <a:spcBef>
                <a:spcPts val="1200"/>
              </a:spcBef>
              <a:spcAft>
                <a:spcPts val="0"/>
              </a:spcAft>
              <a:buClr>
                <a:schemeClr val="dk1"/>
              </a:buClr>
              <a:buSzPts val="770"/>
              <a:buFont typeface="Arial"/>
              <a:buNone/>
            </a:pPr>
            <a:r>
              <a:rPr lang="en" sz="1460">
                <a:latin typeface="Times"/>
                <a:ea typeface="Times"/>
                <a:cs typeface="Times"/>
                <a:sym typeface="Times"/>
              </a:rPr>
              <a:t>				</a:t>
            </a:r>
            <a:endParaRPr sz="1460">
              <a:latin typeface="Times"/>
              <a:ea typeface="Times"/>
              <a:cs typeface="Times"/>
              <a:sym typeface="Times"/>
            </a:endParaRPr>
          </a:p>
          <a:p>
            <a:pPr indent="0" lvl="0" marL="0" rtl="0" algn="l">
              <a:lnSpc>
                <a:spcPct val="95000"/>
              </a:lnSpc>
              <a:spcBef>
                <a:spcPts val="0"/>
              </a:spcBef>
              <a:spcAft>
                <a:spcPts val="0"/>
              </a:spcAft>
              <a:buClr>
                <a:schemeClr val="dk1"/>
              </a:buClr>
              <a:buSzPts val="770"/>
              <a:buFont typeface="Arial"/>
              <a:buNone/>
            </a:pPr>
            <a:r>
              <a:rPr lang="en" sz="1460">
                <a:latin typeface="Times"/>
                <a:ea typeface="Times"/>
                <a:cs typeface="Times"/>
                <a:sym typeface="Times"/>
              </a:rPr>
              <a:t>			</a:t>
            </a:r>
            <a:endParaRPr sz="1460">
              <a:latin typeface="Times"/>
              <a:ea typeface="Times"/>
              <a:cs typeface="Times"/>
              <a:sym typeface="Times"/>
            </a:endParaRPr>
          </a:p>
          <a:p>
            <a:pPr indent="0" lvl="0" marL="0" rtl="0" algn="l">
              <a:lnSpc>
                <a:spcPct val="95000"/>
              </a:lnSpc>
              <a:spcBef>
                <a:spcPts val="1200"/>
              </a:spcBef>
              <a:spcAft>
                <a:spcPts val="0"/>
              </a:spcAft>
              <a:buClr>
                <a:schemeClr val="dk1"/>
              </a:buClr>
              <a:buSzPts val="770"/>
              <a:buFont typeface="Arial"/>
              <a:buNone/>
            </a:pPr>
            <a:r>
              <a:rPr lang="en" sz="1460">
                <a:latin typeface="Times"/>
                <a:ea typeface="Times"/>
                <a:cs typeface="Times"/>
                <a:sym typeface="Times"/>
              </a:rPr>
              <a:t>		</a:t>
            </a:r>
            <a:endParaRPr sz="1460">
              <a:latin typeface="Times"/>
              <a:ea typeface="Times"/>
              <a:cs typeface="Times"/>
              <a:sym typeface="Times"/>
            </a:endParaRPr>
          </a:p>
          <a:p>
            <a:pPr indent="0" lvl="0" marL="0" rtl="0" algn="l">
              <a:lnSpc>
                <a:spcPct val="95000"/>
              </a:lnSpc>
              <a:spcBef>
                <a:spcPts val="1200"/>
              </a:spcBef>
              <a:spcAft>
                <a:spcPts val="1200"/>
              </a:spcAft>
              <a:buSzPts val="770"/>
              <a:buNone/>
            </a:pPr>
            <a:r>
              <a:t/>
            </a:r>
            <a:endParaRPr sz="1460">
              <a:latin typeface="Times"/>
              <a:ea typeface="Times"/>
              <a:cs typeface="Times"/>
              <a:sym typeface="Time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192275" y="142400"/>
            <a:ext cx="1556100" cy="438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800"/>
              <a:t>MOREOVER,</a:t>
            </a:r>
            <a:endParaRPr b="1" sz="2800"/>
          </a:p>
        </p:txBody>
      </p:sp>
      <p:sp>
        <p:nvSpPr>
          <p:cNvPr id="82" name="Google Shape;82;p16"/>
          <p:cNvSpPr txBox="1"/>
          <p:nvPr>
            <p:ph idx="1" type="body"/>
          </p:nvPr>
        </p:nvSpPr>
        <p:spPr>
          <a:xfrm>
            <a:off x="192275" y="691125"/>
            <a:ext cx="8520600" cy="3297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900">
                <a:latin typeface="Times"/>
                <a:ea typeface="Times"/>
                <a:cs typeface="Times"/>
                <a:sym typeface="Times"/>
              </a:rPr>
              <a:t>OPTIMAL AGC CONTROLLERS ARE SIMPLE TO DESIGN, OFFER LOW COST AND ROBUST PERFORMANCE; THEREFORE, IN THIS REPORT LQR AND LQI ( INTEGRAL FEEDBACK ) IS ADAPTED FOR DESIGNING AND IMPLEMENTATION OF AGC SCHEMES IN POWER SYSTEM MODEL UNDER CONSIDERATION. 				</a:t>
            </a:r>
            <a:endParaRPr b="1" sz="1900">
              <a:latin typeface="Times"/>
              <a:ea typeface="Times"/>
              <a:cs typeface="Times"/>
              <a:sym typeface="Times"/>
            </a:endParaRPr>
          </a:p>
          <a:p>
            <a:pPr indent="0" lvl="0" marL="0" rtl="0" algn="l">
              <a:spcBef>
                <a:spcPts val="1200"/>
              </a:spcBef>
              <a:spcAft>
                <a:spcPts val="1200"/>
              </a:spcAft>
              <a:buNone/>
            </a:pPr>
            <a:r>
              <a:rPr b="1" lang="en" sz="1900">
                <a:latin typeface="Times"/>
                <a:ea typeface="Times"/>
                <a:cs typeface="Times"/>
                <a:sym typeface="Times"/>
              </a:rPr>
              <a:t>SOME OTHER APPLICATIONS OF OPTIMAL AGC CONTROLLERS IN POWER SYSTEMS ARE SINGLE/MULTI-ENERGY SOURCE SINGLE/MULTI-AREA POWER SYSTEMS AND 2- AREA RESTRUCTURED SINGLE/MULTI-ENERGY SOURCE POWER SYSTEMS </a:t>
            </a:r>
            <a:endParaRPr b="1" sz="1900">
              <a:latin typeface="Times"/>
              <a:ea typeface="Times"/>
              <a:cs typeface="Times"/>
              <a:sym typeface="Time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2"/>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200"/>
              <a:t>3. </a:t>
            </a:r>
            <a:r>
              <a:rPr b="1" lang="en" sz="1200"/>
              <a:t>INCORPORATING AN INTEGRAL ACTION IN LQR BY AUGMENTING SYSTEM MATRIX WITH ERROR IN THE STATE VARIABLE INSTEAD OF TRADITIONAL LQI METHOD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53"/>
          <p:cNvPicPr preferRelativeResize="0"/>
          <p:nvPr/>
        </p:nvPicPr>
        <p:blipFill>
          <a:blip r:embed="rId3">
            <a:alphaModFix/>
          </a:blip>
          <a:stretch>
            <a:fillRect/>
          </a:stretch>
        </p:blipFill>
        <p:spPr>
          <a:xfrm>
            <a:off x="126625" y="551200"/>
            <a:ext cx="5495925" cy="590550"/>
          </a:xfrm>
          <a:prstGeom prst="rect">
            <a:avLst/>
          </a:prstGeom>
          <a:noFill/>
          <a:ln>
            <a:noFill/>
          </a:ln>
        </p:spPr>
      </p:pic>
      <p:pic>
        <p:nvPicPr>
          <p:cNvPr id="322" name="Google Shape;322;p53"/>
          <p:cNvPicPr preferRelativeResize="0"/>
          <p:nvPr/>
        </p:nvPicPr>
        <p:blipFill>
          <a:blip r:embed="rId4">
            <a:alphaModFix/>
          </a:blip>
          <a:stretch>
            <a:fillRect/>
          </a:stretch>
        </p:blipFill>
        <p:spPr>
          <a:xfrm>
            <a:off x="86175" y="2263300"/>
            <a:ext cx="1790700" cy="628650"/>
          </a:xfrm>
          <a:prstGeom prst="rect">
            <a:avLst/>
          </a:prstGeom>
          <a:noFill/>
          <a:ln>
            <a:noFill/>
          </a:ln>
        </p:spPr>
      </p:pic>
      <p:pic>
        <p:nvPicPr>
          <p:cNvPr id="323" name="Google Shape;323;p53"/>
          <p:cNvPicPr preferRelativeResize="0"/>
          <p:nvPr/>
        </p:nvPicPr>
        <p:blipFill>
          <a:blip r:embed="rId5">
            <a:alphaModFix/>
          </a:blip>
          <a:stretch>
            <a:fillRect/>
          </a:stretch>
        </p:blipFill>
        <p:spPr>
          <a:xfrm>
            <a:off x="86175" y="3448200"/>
            <a:ext cx="4152900" cy="1495425"/>
          </a:xfrm>
          <a:prstGeom prst="rect">
            <a:avLst/>
          </a:prstGeom>
          <a:noFill/>
          <a:ln>
            <a:noFill/>
          </a:ln>
        </p:spPr>
      </p:pic>
      <p:sp>
        <p:nvSpPr>
          <p:cNvPr id="324" name="Google Shape;324;p53"/>
          <p:cNvSpPr txBox="1"/>
          <p:nvPr/>
        </p:nvSpPr>
        <p:spPr>
          <a:xfrm>
            <a:off x="86175" y="73225"/>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latin typeface="Times"/>
                <a:ea typeface="Times"/>
                <a:cs typeface="Times"/>
                <a:sym typeface="Times"/>
              </a:rPr>
              <a:t>Our Original system=&gt;</a:t>
            </a:r>
            <a:endParaRPr b="1" sz="1700">
              <a:latin typeface="Times"/>
              <a:ea typeface="Times"/>
              <a:cs typeface="Times"/>
              <a:sym typeface="Times"/>
            </a:endParaRPr>
          </a:p>
        </p:txBody>
      </p:sp>
      <p:sp>
        <p:nvSpPr>
          <p:cNvPr id="325" name="Google Shape;325;p53"/>
          <p:cNvSpPr txBox="1"/>
          <p:nvPr/>
        </p:nvSpPr>
        <p:spPr>
          <a:xfrm>
            <a:off x="0" y="1368325"/>
            <a:ext cx="67257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Times"/>
                <a:ea typeface="Times"/>
                <a:cs typeface="Times"/>
                <a:sym typeface="Times"/>
              </a:rPr>
              <a:t>We define integral state q as follows: </a:t>
            </a:r>
            <a:r>
              <a:rPr b="1" lang="en" sz="2300">
                <a:solidFill>
                  <a:schemeClr val="dk1"/>
                </a:solidFill>
                <a:latin typeface="Times"/>
                <a:ea typeface="Times"/>
                <a:cs typeface="Times"/>
                <a:sym typeface="Times"/>
              </a:rPr>
              <a:t>q̇</a:t>
            </a:r>
            <a:r>
              <a:rPr b="1" lang="en" sz="2000">
                <a:solidFill>
                  <a:schemeClr val="dk1"/>
                </a:solidFill>
                <a:latin typeface="Times"/>
                <a:ea typeface="Times"/>
                <a:cs typeface="Times"/>
                <a:sym typeface="Times"/>
              </a:rPr>
              <a:t> = -y = - Cx</a:t>
            </a:r>
            <a:endParaRPr b="1" sz="2000">
              <a:solidFill>
                <a:schemeClr val="dk1"/>
              </a:solidFill>
              <a:latin typeface="Times"/>
              <a:ea typeface="Times"/>
              <a:cs typeface="Times"/>
              <a:sym typeface="Times"/>
            </a:endParaRPr>
          </a:p>
          <a:p>
            <a:pPr indent="0" lvl="0" marL="0" rtl="0" algn="l">
              <a:spcBef>
                <a:spcPts val="0"/>
              </a:spcBef>
              <a:spcAft>
                <a:spcPts val="0"/>
              </a:spcAft>
              <a:buNone/>
            </a:pPr>
            <a:r>
              <a:rPr b="1" lang="en">
                <a:solidFill>
                  <a:schemeClr val="dk1"/>
                </a:solidFill>
                <a:latin typeface="Times"/>
                <a:ea typeface="Times"/>
                <a:cs typeface="Times"/>
                <a:sym typeface="Times"/>
              </a:rPr>
              <a:t>Therefore the system (1) and (2) after augmenting with integral state, q becomes, </a:t>
            </a:r>
            <a:endParaRPr b="1" sz="2000">
              <a:solidFill>
                <a:schemeClr val="dk1"/>
              </a:solidFill>
              <a:latin typeface="Times"/>
              <a:ea typeface="Times"/>
              <a:cs typeface="Times"/>
              <a:sym typeface="Times"/>
            </a:endParaRPr>
          </a:p>
        </p:txBody>
      </p:sp>
      <p:sp>
        <p:nvSpPr>
          <p:cNvPr id="326" name="Google Shape;326;p53"/>
          <p:cNvSpPr txBox="1"/>
          <p:nvPr/>
        </p:nvSpPr>
        <p:spPr>
          <a:xfrm>
            <a:off x="0" y="3032725"/>
            <a:ext cx="1053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Times New Roman"/>
                <a:ea typeface="Times New Roman"/>
                <a:cs typeface="Times New Roman"/>
                <a:sym typeface="Times New Roman"/>
              </a:rPr>
              <a:t>Where,</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0" name="Shape 330"/>
        <p:cNvGrpSpPr/>
        <p:nvPr/>
      </p:nvGrpSpPr>
      <p:grpSpPr>
        <a:xfrm>
          <a:off x="0" y="0"/>
          <a:ext cx="0" cy="0"/>
          <a:chOff x="0" y="0"/>
          <a:chExt cx="0" cy="0"/>
        </a:xfrm>
      </p:grpSpPr>
      <p:sp>
        <p:nvSpPr>
          <p:cNvPr id="331" name="Google Shape;331;p54"/>
          <p:cNvSpPr txBox="1"/>
          <p:nvPr>
            <p:ph type="title"/>
          </p:nvPr>
        </p:nvSpPr>
        <p:spPr>
          <a:xfrm>
            <a:off x="146375" y="582050"/>
            <a:ext cx="4572000" cy="309900"/>
          </a:xfrm>
          <a:prstGeom prst="rect">
            <a:avLst/>
          </a:prstGeom>
        </p:spPr>
        <p:txBody>
          <a:bodyPr anchorCtr="0" anchor="b" bIns="91425" lIns="91425" spcFirstLastPara="1" rIns="91425" wrap="square" tIns="91425">
            <a:noAutofit/>
          </a:bodyPr>
          <a:lstStyle/>
          <a:p>
            <a:pPr indent="0" lvl="0" marL="0" rtl="0" algn="l">
              <a:spcBef>
                <a:spcPts val="0"/>
              </a:spcBef>
              <a:spcAft>
                <a:spcPts val="1500"/>
              </a:spcAft>
              <a:buClr>
                <a:schemeClr val="dk1"/>
              </a:buClr>
              <a:buSzPts val="990"/>
              <a:buFont typeface="Arial"/>
              <a:buNone/>
            </a:pPr>
            <a:r>
              <a:rPr b="1" lang="en" sz="2100">
                <a:solidFill>
                  <a:srgbClr val="212121"/>
                </a:solidFill>
                <a:highlight>
                  <a:srgbClr val="FFFFFF"/>
                </a:highlight>
                <a:latin typeface="Roboto"/>
                <a:ea typeface="Roboto"/>
                <a:cs typeface="Roboto"/>
                <a:sym typeface="Roboto"/>
              </a:rPr>
              <a:t>The other convention add-ons are⇒</a:t>
            </a:r>
            <a:endParaRPr sz="4980"/>
          </a:p>
        </p:txBody>
      </p:sp>
      <p:sp>
        <p:nvSpPr>
          <p:cNvPr id="332" name="Google Shape;332;p54"/>
          <p:cNvSpPr txBox="1"/>
          <p:nvPr>
            <p:ph idx="1" type="body"/>
          </p:nvPr>
        </p:nvSpPr>
        <p:spPr>
          <a:xfrm>
            <a:off x="228825" y="1460225"/>
            <a:ext cx="5130000" cy="23454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n" sz="1900">
                <a:solidFill>
                  <a:srgbClr val="212121"/>
                </a:solidFill>
                <a:highlight>
                  <a:srgbClr val="FFFFFF"/>
                </a:highlight>
                <a:latin typeface="Roboto"/>
                <a:ea typeface="Roboto"/>
                <a:cs typeface="Roboto"/>
                <a:sym typeface="Roboto"/>
              </a:rPr>
              <a:t>ak=&gt;augmented matrix A̅</a:t>
            </a:r>
            <a:endParaRPr b="1" sz="1900">
              <a:solidFill>
                <a:srgbClr val="212121"/>
              </a:solidFill>
              <a:highlight>
                <a:srgbClr val="FFFFFF"/>
              </a:highlight>
              <a:latin typeface="Roboto"/>
              <a:ea typeface="Roboto"/>
              <a:cs typeface="Roboto"/>
              <a:sym typeface="Roboto"/>
            </a:endParaRPr>
          </a:p>
          <a:p>
            <a:pPr indent="0" lvl="0" marL="0" rtl="0" algn="l">
              <a:lnSpc>
                <a:spcPct val="90000"/>
              </a:lnSpc>
              <a:spcBef>
                <a:spcPts val="0"/>
              </a:spcBef>
              <a:spcAft>
                <a:spcPts val="0"/>
              </a:spcAft>
              <a:buClr>
                <a:schemeClr val="dk1"/>
              </a:buClr>
              <a:buSzPts val="1100"/>
              <a:buFont typeface="Arial"/>
              <a:buNone/>
            </a:pPr>
            <a:r>
              <a:rPr b="1" lang="en" sz="1900">
                <a:solidFill>
                  <a:srgbClr val="212121"/>
                </a:solidFill>
                <a:highlight>
                  <a:srgbClr val="FFFFFF"/>
                </a:highlight>
                <a:latin typeface="Roboto"/>
                <a:ea typeface="Roboto"/>
                <a:cs typeface="Roboto"/>
                <a:sym typeface="Roboto"/>
              </a:rPr>
              <a:t>bk=&gt;augmented matrix B̅</a:t>
            </a:r>
            <a:endParaRPr b="1" sz="1900">
              <a:solidFill>
                <a:srgbClr val="212121"/>
              </a:solidFill>
              <a:highlight>
                <a:srgbClr val="FFFFFF"/>
              </a:highlight>
              <a:latin typeface="Roboto"/>
              <a:ea typeface="Roboto"/>
              <a:cs typeface="Roboto"/>
              <a:sym typeface="Roboto"/>
            </a:endParaRPr>
          </a:p>
          <a:p>
            <a:pPr indent="0" lvl="0" marL="0" rtl="0" algn="l">
              <a:lnSpc>
                <a:spcPct val="90000"/>
              </a:lnSpc>
              <a:spcBef>
                <a:spcPts val="0"/>
              </a:spcBef>
              <a:spcAft>
                <a:spcPts val="0"/>
              </a:spcAft>
              <a:buClr>
                <a:schemeClr val="dk1"/>
              </a:buClr>
              <a:buSzPts val="1100"/>
              <a:buFont typeface="Arial"/>
              <a:buNone/>
            </a:pPr>
            <a:r>
              <a:rPr b="1" lang="en" sz="1900">
                <a:solidFill>
                  <a:srgbClr val="212121"/>
                </a:solidFill>
                <a:highlight>
                  <a:srgbClr val="FFFFFF"/>
                </a:highlight>
                <a:latin typeface="Roboto"/>
                <a:ea typeface="Roboto"/>
                <a:cs typeface="Roboto"/>
                <a:sym typeface="Roboto"/>
              </a:rPr>
              <a:t>ck=&gt;augmented matrix C̅</a:t>
            </a:r>
            <a:endParaRPr b="1" sz="1900">
              <a:solidFill>
                <a:srgbClr val="212121"/>
              </a:solidFill>
              <a:highlight>
                <a:srgbClr val="FFFFFF"/>
              </a:highlight>
              <a:latin typeface="Roboto"/>
              <a:ea typeface="Roboto"/>
              <a:cs typeface="Roboto"/>
              <a:sym typeface="Roboto"/>
            </a:endParaRPr>
          </a:p>
          <a:p>
            <a:pPr indent="0" lvl="0" marL="0" rtl="0" algn="l">
              <a:lnSpc>
                <a:spcPct val="90000"/>
              </a:lnSpc>
              <a:spcBef>
                <a:spcPts val="0"/>
              </a:spcBef>
              <a:spcAft>
                <a:spcPts val="0"/>
              </a:spcAft>
              <a:buClr>
                <a:schemeClr val="dk1"/>
              </a:buClr>
              <a:buSzPts val="1100"/>
              <a:buFont typeface="Arial"/>
              <a:buNone/>
            </a:pPr>
            <a:r>
              <a:rPr b="1" lang="en" sz="1900">
                <a:solidFill>
                  <a:srgbClr val="212121"/>
                </a:solidFill>
                <a:highlight>
                  <a:srgbClr val="FFFFFF"/>
                </a:highlight>
                <a:latin typeface="Roboto"/>
                <a:ea typeface="Roboto"/>
                <a:cs typeface="Roboto"/>
                <a:sym typeface="Roboto"/>
              </a:rPr>
              <a:t>q=&gt;integral state</a:t>
            </a:r>
            <a:endParaRPr b="1" sz="1900">
              <a:solidFill>
                <a:srgbClr val="212121"/>
              </a:solidFill>
              <a:highlight>
                <a:srgbClr val="FFFFFF"/>
              </a:highlight>
              <a:latin typeface="Roboto"/>
              <a:ea typeface="Roboto"/>
              <a:cs typeface="Roboto"/>
              <a:sym typeface="Roboto"/>
            </a:endParaRPr>
          </a:p>
          <a:p>
            <a:pPr indent="0" lvl="0" marL="0" rtl="0" algn="l">
              <a:lnSpc>
                <a:spcPct val="90000"/>
              </a:lnSpc>
              <a:spcBef>
                <a:spcPts val="0"/>
              </a:spcBef>
              <a:spcAft>
                <a:spcPts val="0"/>
              </a:spcAft>
              <a:buClr>
                <a:schemeClr val="dk1"/>
              </a:buClr>
              <a:buSzPts val="1100"/>
              <a:buFont typeface="Arial"/>
              <a:buNone/>
            </a:pPr>
            <a:r>
              <a:rPr b="1" lang="en" sz="1900">
                <a:solidFill>
                  <a:srgbClr val="212121"/>
                </a:solidFill>
                <a:highlight>
                  <a:srgbClr val="FFFFFF"/>
                </a:highlight>
                <a:latin typeface="Roboto"/>
                <a:ea typeface="Roboto"/>
                <a:cs typeface="Roboto"/>
                <a:sym typeface="Roboto"/>
              </a:rPr>
              <a:t>xak=&gt;augmented matrix X̅a</a:t>
            </a:r>
            <a:endParaRPr b="1" sz="1900">
              <a:solidFill>
                <a:srgbClr val="212121"/>
              </a:solidFill>
              <a:highlight>
                <a:srgbClr val="FFFFFF"/>
              </a:highlight>
              <a:latin typeface="Roboto"/>
              <a:ea typeface="Roboto"/>
              <a:cs typeface="Roboto"/>
              <a:sym typeface="Roboto"/>
            </a:endParaRPr>
          </a:p>
          <a:p>
            <a:pPr indent="0" lvl="0" marL="0" rtl="0" algn="l">
              <a:lnSpc>
                <a:spcPct val="90000"/>
              </a:lnSpc>
              <a:spcBef>
                <a:spcPts val="0"/>
              </a:spcBef>
              <a:spcAft>
                <a:spcPts val="0"/>
              </a:spcAft>
              <a:buClr>
                <a:schemeClr val="dk1"/>
              </a:buClr>
              <a:buSzPts val="1100"/>
              <a:buFont typeface="Arial"/>
              <a:buNone/>
            </a:pPr>
            <a:r>
              <a:rPr b="1" lang="en" sz="1900">
                <a:solidFill>
                  <a:srgbClr val="212121"/>
                </a:solidFill>
                <a:highlight>
                  <a:srgbClr val="FFFFFF"/>
                </a:highlight>
                <a:latin typeface="Roboto"/>
                <a:ea typeface="Roboto"/>
                <a:cs typeface="Roboto"/>
                <a:sym typeface="Roboto"/>
              </a:rPr>
              <a:t>tauk=&gt;augmented matrix T̅</a:t>
            </a:r>
            <a:endParaRPr b="1" sz="1900">
              <a:solidFill>
                <a:srgbClr val="212121"/>
              </a:solidFill>
              <a:highlight>
                <a:srgbClr val="FFFFFF"/>
              </a:highlight>
              <a:latin typeface="Roboto"/>
              <a:ea typeface="Roboto"/>
              <a:cs typeface="Roboto"/>
              <a:sym typeface="Roboto"/>
            </a:endParaRPr>
          </a:p>
          <a:p>
            <a:pPr indent="0" lvl="0" marL="0" rtl="0" algn="l">
              <a:lnSpc>
                <a:spcPct val="105000"/>
              </a:lnSpc>
              <a:spcBef>
                <a:spcPts val="0"/>
              </a:spcBef>
              <a:spcAft>
                <a:spcPts val="0"/>
              </a:spcAft>
              <a:buClr>
                <a:schemeClr val="dk1"/>
              </a:buClr>
              <a:buSzPts val="1100"/>
              <a:buFont typeface="Arial"/>
              <a:buNone/>
            </a:pPr>
            <a:r>
              <a:rPr b="1" lang="en" sz="1900">
                <a:solidFill>
                  <a:srgbClr val="202124"/>
                </a:solidFill>
                <a:latin typeface="Arial"/>
                <a:ea typeface="Arial"/>
                <a:cs typeface="Arial"/>
                <a:sym typeface="Arial"/>
              </a:rPr>
              <a:t>ad, bd, taud=&gt; discretize</a:t>
            </a:r>
            <a:r>
              <a:rPr b="1" lang="en">
                <a:latin typeface="Arial"/>
                <a:ea typeface="Arial"/>
                <a:cs typeface="Arial"/>
                <a:sym typeface="Arial"/>
              </a:rPr>
              <a:t>d matrices </a:t>
            </a:r>
            <a:r>
              <a:rPr b="1" lang="en" sz="1900">
                <a:solidFill>
                  <a:srgbClr val="212121"/>
                </a:solidFill>
                <a:highlight>
                  <a:srgbClr val="FFFFFF"/>
                </a:highlight>
                <a:latin typeface="Roboto"/>
                <a:ea typeface="Roboto"/>
                <a:cs typeface="Roboto"/>
                <a:sym typeface="Roboto"/>
              </a:rPr>
              <a:t>A̅ , B̅ , T̅ </a:t>
            </a:r>
            <a:endParaRPr b="1" sz="1900">
              <a:solidFill>
                <a:srgbClr val="212121"/>
              </a:solidFill>
              <a:highlight>
                <a:srgbClr val="FFFFFF"/>
              </a:highlight>
              <a:latin typeface="Roboto"/>
              <a:ea typeface="Roboto"/>
              <a:cs typeface="Roboto"/>
              <a:sym typeface="Roboto"/>
            </a:endParaRPr>
          </a:p>
          <a:p>
            <a:pPr indent="0" lvl="0" marL="0" rtl="0" algn="l">
              <a:lnSpc>
                <a:spcPct val="105000"/>
              </a:lnSpc>
              <a:spcBef>
                <a:spcPts val="0"/>
              </a:spcBef>
              <a:spcAft>
                <a:spcPts val="0"/>
              </a:spcAft>
              <a:buClr>
                <a:schemeClr val="dk1"/>
              </a:buClr>
              <a:buSzPts val="1100"/>
              <a:buFont typeface="Arial"/>
              <a:buNone/>
            </a:pPr>
            <a:r>
              <a:rPr b="1" lang="en" sz="1900">
                <a:solidFill>
                  <a:srgbClr val="212121"/>
                </a:solidFill>
                <a:highlight>
                  <a:srgbClr val="FFFFFF"/>
                </a:highlight>
                <a:latin typeface="Roboto"/>
                <a:ea typeface="Roboto"/>
                <a:cs typeface="Roboto"/>
                <a:sym typeface="Roboto"/>
              </a:rPr>
              <a:t>cd=&gt;</a:t>
            </a:r>
            <a:r>
              <a:rPr b="1" lang="en" sz="1900">
                <a:solidFill>
                  <a:srgbClr val="202124"/>
                </a:solidFill>
                <a:latin typeface="Arial"/>
                <a:ea typeface="Arial"/>
                <a:cs typeface="Arial"/>
                <a:sym typeface="Arial"/>
              </a:rPr>
              <a:t>discretize</a:t>
            </a:r>
            <a:r>
              <a:rPr b="1" lang="en">
                <a:latin typeface="Arial"/>
                <a:ea typeface="Arial"/>
                <a:cs typeface="Arial"/>
                <a:sym typeface="Arial"/>
              </a:rPr>
              <a:t>d matrix </a:t>
            </a:r>
            <a:r>
              <a:rPr b="1" lang="en" sz="1900">
                <a:solidFill>
                  <a:srgbClr val="212121"/>
                </a:solidFill>
                <a:highlight>
                  <a:srgbClr val="FFFFFF"/>
                </a:highlight>
                <a:latin typeface="Roboto"/>
                <a:ea typeface="Roboto"/>
                <a:cs typeface="Roboto"/>
                <a:sym typeface="Roboto"/>
              </a:rPr>
              <a:t>C̅ </a:t>
            </a:r>
            <a:r>
              <a:rPr b="1" lang="en" sz="1700">
                <a:latin typeface="Arial"/>
                <a:ea typeface="Arial"/>
                <a:cs typeface="Arial"/>
                <a:sym typeface="Arial"/>
              </a:rPr>
              <a:t>( </a:t>
            </a:r>
            <a:r>
              <a:rPr b="1" lang="en">
                <a:latin typeface="Arial"/>
                <a:ea typeface="Arial"/>
                <a:cs typeface="Arial"/>
                <a:sym typeface="Arial"/>
              </a:rPr>
              <a:t>here, same as</a:t>
            </a:r>
            <a:r>
              <a:rPr b="1" lang="en" sz="1700">
                <a:latin typeface="Arial"/>
                <a:ea typeface="Arial"/>
                <a:cs typeface="Arial"/>
                <a:sym typeface="Arial"/>
              </a:rPr>
              <a:t> </a:t>
            </a:r>
            <a:r>
              <a:rPr b="1" lang="en" sz="1900">
                <a:solidFill>
                  <a:srgbClr val="212121"/>
                </a:solidFill>
                <a:highlight>
                  <a:srgbClr val="FFFFFF"/>
                </a:highlight>
                <a:latin typeface="Roboto"/>
                <a:ea typeface="Roboto"/>
                <a:cs typeface="Roboto"/>
                <a:sym typeface="Roboto"/>
              </a:rPr>
              <a:t>C̅ </a:t>
            </a:r>
            <a:r>
              <a:rPr b="1" lang="en" sz="1700">
                <a:latin typeface="Arial"/>
                <a:ea typeface="Arial"/>
                <a:cs typeface="Arial"/>
                <a:sym typeface="Arial"/>
              </a:rPr>
              <a:t>)</a:t>
            </a:r>
            <a:endParaRPr sz="2300"/>
          </a:p>
        </p:txBody>
      </p:sp>
      <p:sp>
        <p:nvSpPr>
          <p:cNvPr id="333" name="Google Shape;333;p54"/>
          <p:cNvSpPr txBox="1"/>
          <p:nvPr/>
        </p:nvSpPr>
        <p:spPr>
          <a:xfrm>
            <a:off x="5493275" y="295125"/>
            <a:ext cx="3592500" cy="434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650">
                <a:solidFill>
                  <a:srgbClr val="228B22"/>
                </a:solidFill>
                <a:highlight>
                  <a:srgbClr val="FFFFFF"/>
                </a:highlight>
                <a:latin typeface="Roboto"/>
                <a:ea typeface="Roboto"/>
                <a:cs typeface="Roboto"/>
                <a:sym typeface="Roboto"/>
              </a:rPr>
              <a:t>% redefining the Q,R,N Matrices</a:t>
            </a:r>
            <a:endParaRPr b="1" sz="2650">
              <a:solidFill>
                <a:srgbClr val="228B2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n" sz="2650">
                <a:solidFill>
                  <a:srgbClr val="212121"/>
                </a:solidFill>
                <a:highlight>
                  <a:srgbClr val="FFFFFF"/>
                </a:highlight>
                <a:latin typeface="Roboto"/>
                <a:ea typeface="Roboto"/>
                <a:cs typeface="Roboto"/>
                <a:sym typeface="Roboto"/>
              </a:rPr>
              <a:t>Q=100*eye(25);</a:t>
            </a:r>
            <a:endParaRPr b="1" sz="2650">
              <a:solidFill>
                <a:srgbClr val="21212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n" sz="2650">
                <a:solidFill>
                  <a:srgbClr val="212121"/>
                </a:solidFill>
                <a:highlight>
                  <a:srgbClr val="FFFFFF"/>
                </a:highlight>
                <a:latin typeface="Roboto"/>
                <a:ea typeface="Roboto"/>
                <a:cs typeface="Roboto"/>
                <a:sym typeface="Roboto"/>
              </a:rPr>
              <a:t>Q(26,:)=0;</a:t>
            </a:r>
            <a:endParaRPr b="1" sz="2650">
              <a:solidFill>
                <a:srgbClr val="21212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n" sz="2650">
                <a:solidFill>
                  <a:srgbClr val="212121"/>
                </a:solidFill>
                <a:highlight>
                  <a:srgbClr val="FFFFFF"/>
                </a:highlight>
                <a:latin typeface="Roboto"/>
                <a:ea typeface="Roboto"/>
                <a:cs typeface="Roboto"/>
                <a:sym typeface="Roboto"/>
              </a:rPr>
              <a:t>Q(:,26)=0;</a:t>
            </a:r>
            <a:endParaRPr b="1" sz="2650">
              <a:solidFill>
                <a:srgbClr val="21212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n" sz="2650">
                <a:solidFill>
                  <a:srgbClr val="212121"/>
                </a:solidFill>
                <a:highlight>
                  <a:srgbClr val="FFFFFF"/>
                </a:highlight>
                <a:latin typeface="Roboto"/>
                <a:ea typeface="Roboto"/>
                <a:cs typeface="Roboto"/>
                <a:sym typeface="Roboto"/>
              </a:rPr>
              <a:t>Q(26,26)=100;</a:t>
            </a:r>
            <a:endParaRPr b="1" sz="2650">
              <a:solidFill>
                <a:srgbClr val="21212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n" sz="2650">
                <a:solidFill>
                  <a:srgbClr val="212121"/>
                </a:solidFill>
                <a:highlight>
                  <a:srgbClr val="FFFFFF"/>
                </a:highlight>
                <a:latin typeface="Roboto"/>
                <a:ea typeface="Roboto"/>
                <a:cs typeface="Roboto"/>
                <a:sym typeface="Roboto"/>
              </a:rPr>
              <a:t>v2=[50 50];</a:t>
            </a:r>
            <a:endParaRPr b="1" sz="2650">
              <a:solidFill>
                <a:srgbClr val="21212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n" sz="2650">
                <a:solidFill>
                  <a:srgbClr val="212121"/>
                </a:solidFill>
                <a:highlight>
                  <a:srgbClr val="FFFFFF"/>
                </a:highlight>
                <a:latin typeface="Roboto"/>
                <a:ea typeface="Roboto"/>
                <a:cs typeface="Roboto"/>
                <a:sym typeface="Roboto"/>
              </a:rPr>
              <a:t>R=diag(v2);</a:t>
            </a:r>
            <a:endParaRPr b="1" sz="2650">
              <a:solidFill>
                <a:srgbClr val="21212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n" sz="2650">
                <a:solidFill>
                  <a:srgbClr val="212121"/>
                </a:solidFill>
                <a:highlight>
                  <a:srgbClr val="FFFFFF"/>
                </a:highlight>
                <a:latin typeface="Roboto"/>
                <a:ea typeface="Roboto"/>
                <a:cs typeface="Roboto"/>
                <a:sym typeface="Roboto"/>
              </a:rPr>
              <a:t>N=zeros(26,2);</a:t>
            </a:r>
            <a:endParaRPr sz="2200"/>
          </a:p>
        </p:txBody>
      </p:sp>
      <p:cxnSp>
        <p:nvCxnSpPr>
          <p:cNvPr id="334" name="Google Shape;334;p54"/>
          <p:cNvCxnSpPr/>
          <p:nvPr/>
        </p:nvCxnSpPr>
        <p:spPr>
          <a:xfrm flipH="1">
            <a:off x="5420800" y="303075"/>
            <a:ext cx="10500" cy="4329300"/>
          </a:xfrm>
          <a:prstGeom prst="straightConnector1">
            <a:avLst/>
          </a:prstGeom>
          <a:noFill/>
          <a:ln cap="flat" cmpd="sng" w="28575">
            <a:solidFill>
              <a:srgbClr val="BF9000"/>
            </a:solidFill>
            <a:prstDash val="solid"/>
            <a:round/>
            <a:headEnd len="med" w="med" type="none"/>
            <a:tailEnd len="med" w="med"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8" name="Shape 338"/>
        <p:cNvGrpSpPr/>
        <p:nvPr/>
      </p:nvGrpSpPr>
      <p:grpSpPr>
        <a:xfrm>
          <a:off x="0" y="0"/>
          <a:ext cx="0" cy="0"/>
          <a:chOff x="0" y="0"/>
          <a:chExt cx="0" cy="0"/>
        </a:xfrm>
      </p:grpSpPr>
      <p:sp>
        <p:nvSpPr>
          <p:cNvPr id="339" name="Google Shape;339;p55"/>
          <p:cNvSpPr txBox="1"/>
          <p:nvPr>
            <p:ph type="title"/>
          </p:nvPr>
        </p:nvSpPr>
        <p:spPr>
          <a:xfrm>
            <a:off x="0" y="0"/>
            <a:ext cx="9144000" cy="54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400">
                <a:latin typeface="Times"/>
                <a:ea typeface="Times"/>
                <a:cs typeface="Times"/>
                <a:sym typeface="Times"/>
              </a:rPr>
              <a:t>MATLAB CODE FOR INCORPORATING AN INTEGRAL ACTION IN LQR BY AUGMENTING SYSTEM MATRIX WITH ERROR IN THE STATE VARIABLE </a:t>
            </a:r>
            <a:endParaRPr sz="1400">
              <a:latin typeface="Times"/>
              <a:ea typeface="Times"/>
              <a:cs typeface="Times"/>
              <a:sym typeface="Times"/>
            </a:endParaRPr>
          </a:p>
        </p:txBody>
      </p:sp>
      <p:sp>
        <p:nvSpPr>
          <p:cNvPr id="340" name="Google Shape;340;p55"/>
          <p:cNvSpPr txBox="1"/>
          <p:nvPr>
            <p:ph idx="1" type="body"/>
          </p:nvPr>
        </p:nvSpPr>
        <p:spPr>
          <a:xfrm>
            <a:off x="53400" y="574300"/>
            <a:ext cx="3022200" cy="46158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523"/>
              <a:buFont typeface="Arial"/>
              <a:buNone/>
            </a:pPr>
            <a:r>
              <a:rPr b="1" lang="en" sz="1460">
                <a:solidFill>
                  <a:srgbClr val="212121"/>
                </a:solidFill>
                <a:highlight>
                  <a:srgbClr val="FFFFFF"/>
                </a:highlight>
                <a:latin typeface="Roboto"/>
                <a:ea typeface="Roboto"/>
                <a:cs typeface="Roboto"/>
                <a:sym typeface="Roboto"/>
              </a:rPr>
              <a:t>For Output ∆F1 ( state X1)=&gt;</a:t>
            </a:r>
            <a:r>
              <a:rPr b="1" lang="en" sz="1792">
                <a:latin typeface="Times New Roman"/>
                <a:ea typeface="Times New Roman"/>
                <a:cs typeface="Times New Roman"/>
                <a:sym typeface="Times New Roman"/>
              </a:rPr>
              <a:t>	</a:t>
            </a:r>
            <a:endParaRPr b="1" sz="1792">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c=zeros(1,25);</a:t>
            </a:r>
            <a:endParaRPr b="1" sz="1388">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solidFill>
                  <a:srgbClr val="228B22"/>
                </a:solidFill>
                <a:latin typeface="Times New Roman"/>
                <a:ea typeface="Times New Roman"/>
                <a:cs typeface="Times New Roman"/>
                <a:sym typeface="Times New Roman"/>
              </a:rPr>
              <a:t>% for ∆F1(x1)</a:t>
            </a:r>
            <a:endParaRPr b="1" sz="1388">
              <a:solidFill>
                <a:srgbClr val="228B22"/>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c(1,1)=1;</a:t>
            </a:r>
            <a:endParaRPr b="1" sz="1388">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t=0;</a:t>
            </a:r>
            <a:endParaRPr b="1" sz="1388">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it=1;</a:t>
            </a:r>
            <a:endParaRPr b="1" sz="1388">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y(1)=0;</a:t>
            </a:r>
            <a:endParaRPr b="1" sz="1388">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time(it)=t;</a:t>
            </a:r>
            <a:endParaRPr b="1" sz="1388">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solidFill>
                  <a:srgbClr val="228B22"/>
                </a:solidFill>
                <a:latin typeface="Times New Roman"/>
                <a:ea typeface="Times New Roman"/>
                <a:cs typeface="Times New Roman"/>
                <a:sym typeface="Times New Roman"/>
              </a:rPr>
              <a:t>% getting the value of q</a:t>
            </a:r>
            <a:endParaRPr b="1" sz="1388">
              <a:solidFill>
                <a:srgbClr val="228B22"/>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fun=@(y) -y;</a:t>
            </a:r>
            <a:endParaRPr b="1" sz="1388">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q=integral(fun,0,1);</a:t>
            </a:r>
            <a:endParaRPr b="1" sz="1388">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xak=[xa;q];</a:t>
            </a:r>
            <a:endParaRPr b="1" sz="1388">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solidFill>
                  <a:srgbClr val="228B22"/>
                </a:solidFill>
                <a:latin typeface="Times New Roman"/>
                <a:ea typeface="Times New Roman"/>
                <a:cs typeface="Times New Roman"/>
                <a:sym typeface="Times New Roman"/>
              </a:rPr>
              <a:t>% augmenting the matrices</a:t>
            </a:r>
            <a:endParaRPr b="1" sz="1388">
              <a:solidFill>
                <a:srgbClr val="228B22"/>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ck=[c 0];</a:t>
            </a:r>
            <a:endParaRPr b="1" sz="1388">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cd=ck;</a:t>
            </a:r>
            <a:endParaRPr b="1" sz="1388">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bk=[b;0 0];</a:t>
            </a:r>
            <a:endParaRPr b="1" sz="1388">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tauk=[tau;0 0 0 0];</a:t>
            </a:r>
            <a:endParaRPr b="1" sz="1388">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ve1=zeros(25,1);</a:t>
            </a:r>
            <a:endParaRPr b="1" sz="1388">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a=[a ve1];</a:t>
            </a:r>
            <a:endParaRPr b="1" sz="1388">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c=[c 0];</a:t>
            </a:r>
            <a:endParaRPr b="1" sz="1388">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ak=[a;-c];</a:t>
            </a:r>
            <a:endParaRPr b="1" sz="1388">
              <a:latin typeface="Times New Roman"/>
              <a:ea typeface="Times New Roman"/>
              <a:cs typeface="Times New Roman"/>
              <a:sym typeface="Times New Roman"/>
            </a:endParaRPr>
          </a:p>
          <a:p>
            <a:pPr indent="0" lvl="0" marL="0" rtl="0" algn="l">
              <a:lnSpc>
                <a:spcPct val="95000"/>
              </a:lnSpc>
              <a:spcBef>
                <a:spcPts val="0"/>
              </a:spcBef>
              <a:spcAft>
                <a:spcPts val="1200"/>
              </a:spcAft>
              <a:buSzPts val="523"/>
              <a:buNone/>
            </a:pPr>
            <a:r>
              <a:t/>
            </a:r>
            <a:endParaRPr sz="1555"/>
          </a:p>
        </p:txBody>
      </p:sp>
      <p:sp>
        <p:nvSpPr>
          <p:cNvPr id="341" name="Google Shape;341;p55"/>
          <p:cNvSpPr txBox="1"/>
          <p:nvPr/>
        </p:nvSpPr>
        <p:spPr>
          <a:xfrm>
            <a:off x="5620800" y="574300"/>
            <a:ext cx="3523200" cy="4327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Clr>
                <a:schemeClr val="dk1"/>
              </a:buClr>
              <a:buSzPts val="523"/>
              <a:buFont typeface="Arial"/>
              <a:buNone/>
            </a:pPr>
            <a:r>
              <a:rPr b="1" lang="en" sz="1888">
                <a:solidFill>
                  <a:srgbClr val="228B22"/>
                </a:solidFill>
                <a:latin typeface="Times New Roman"/>
                <a:ea typeface="Times New Roman"/>
                <a:cs typeface="Times New Roman"/>
                <a:sym typeface="Times New Roman"/>
              </a:rPr>
              <a:t>% applying lqr</a:t>
            </a:r>
            <a:endParaRPr b="1" sz="1888">
              <a:solidFill>
                <a:srgbClr val="228B22"/>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888">
                <a:solidFill>
                  <a:srgbClr val="228B22"/>
                </a:solidFill>
                <a:latin typeface="Times New Roman"/>
                <a:ea typeface="Times New Roman"/>
                <a:cs typeface="Times New Roman"/>
                <a:sym typeface="Times New Roman"/>
              </a:rPr>
              <a:t>% after augmenting</a:t>
            </a:r>
            <a:endParaRPr b="1" sz="1888">
              <a:solidFill>
                <a:srgbClr val="228B22"/>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888">
                <a:solidFill>
                  <a:schemeClr val="dk1"/>
                </a:solidFill>
                <a:latin typeface="Times New Roman"/>
                <a:ea typeface="Times New Roman"/>
                <a:cs typeface="Times New Roman"/>
                <a:sym typeface="Times New Roman"/>
              </a:rPr>
              <a:t>[gain,sy,er]=lqr(ak,bk,Q,R,N);</a:t>
            </a:r>
            <a:endParaRPr b="1" sz="1888">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888">
                <a:solidFill>
                  <a:schemeClr val="dk1"/>
                </a:solidFill>
                <a:latin typeface="Times New Roman"/>
                <a:ea typeface="Times New Roman"/>
                <a:cs typeface="Times New Roman"/>
                <a:sym typeface="Times New Roman"/>
              </a:rPr>
              <a:t>[ad,bd]=c2d(ak,bk,delt);</a:t>
            </a:r>
            <a:endParaRPr b="1" sz="1888">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888">
                <a:solidFill>
                  <a:schemeClr val="dk1"/>
                </a:solidFill>
                <a:latin typeface="Times New Roman"/>
                <a:ea typeface="Times New Roman"/>
                <a:cs typeface="Times New Roman"/>
                <a:sym typeface="Times New Roman"/>
              </a:rPr>
              <a:t>[ad1,taud]=c2d(ak,tauk,delt);</a:t>
            </a:r>
            <a:endParaRPr b="1" sz="1888">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888">
                <a:solidFill>
                  <a:srgbClr val="0000FF"/>
                </a:solidFill>
                <a:latin typeface="Times New Roman"/>
                <a:ea typeface="Times New Roman"/>
                <a:cs typeface="Times New Roman"/>
                <a:sym typeface="Times New Roman"/>
              </a:rPr>
              <a:t>while</a:t>
            </a:r>
            <a:r>
              <a:rPr b="1" lang="en" sz="1888">
                <a:solidFill>
                  <a:schemeClr val="dk1"/>
                </a:solidFill>
                <a:latin typeface="Times New Roman"/>
                <a:ea typeface="Times New Roman"/>
                <a:cs typeface="Times New Roman"/>
                <a:sym typeface="Times New Roman"/>
              </a:rPr>
              <a:t> t&lt;40</a:t>
            </a:r>
            <a:endParaRPr b="1" sz="1888">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888">
                <a:solidFill>
                  <a:schemeClr val="dk1"/>
                </a:solidFill>
                <a:latin typeface="Times New Roman"/>
                <a:ea typeface="Times New Roman"/>
                <a:cs typeface="Times New Roman"/>
                <a:sym typeface="Times New Roman"/>
              </a:rPr>
              <a:t>    it=it+1;</a:t>
            </a:r>
            <a:endParaRPr b="1" sz="1888">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888">
                <a:solidFill>
                  <a:schemeClr val="dk1"/>
                </a:solidFill>
                <a:latin typeface="Times New Roman"/>
                <a:ea typeface="Times New Roman"/>
                <a:cs typeface="Times New Roman"/>
                <a:sym typeface="Times New Roman"/>
              </a:rPr>
              <a:t>    x=ad*xak+bd*u+taud*delp;</a:t>
            </a:r>
            <a:endParaRPr b="1" sz="1888">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888">
                <a:solidFill>
                  <a:schemeClr val="dk1"/>
                </a:solidFill>
                <a:latin typeface="Times New Roman"/>
                <a:ea typeface="Times New Roman"/>
                <a:cs typeface="Times New Roman"/>
                <a:sym typeface="Times New Roman"/>
              </a:rPr>
              <a:t>    y(it)=cd*x;</a:t>
            </a:r>
            <a:endParaRPr b="1" sz="1888">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888">
                <a:solidFill>
                  <a:schemeClr val="dk1"/>
                </a:solidFill>
                <a:latin typeface="Times New Roman"/>
                <a:ea typeface="Times New Roman"/>
                <a:cs typeface="Times New Roman"/>
                <a:sym typeface="Times New Roman"/>
              </a:rPr>
              <a:t>    xak=x;</a:t>
            </a:r>
            <a:endParaRPr b="1" sz="1888">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888">
                <a:solidFill>
                  <a:schemeClr val="dk1"/>
                </a:solidFill>
                <a:latin typeface="Times New Roman"/>
                <a:ea typeface="Times New Roman"/>
                <a:cs typeface="Times New Roman"/>
                <a:sym typeface="Times New Roman"/>
              </a:rPr>
              <a:t>    t=t+delt;</a:t>
            </a:r>
            <a:endParaRPr b="1" sz="1888">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888">
                <a:solidFill>
                  <a:schemeClr val="dk1"/>
                </a:solidFill>
                <a:latin typeface="Times New Roman"/>
                <a:ea typeface="Times New Roman"/>
                <a:cs typeface="Times New Roman"/>
                <a:sym typeface="Times New Roman"/>
              </a:rPr>
              <a:t>    time(it)=t;</a:t>
            </a:r>
            <a:endParaRPr b="1" sz="1888">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888">
                <a:solidFill>
                  <a:schemeClr val="dk1"/>
                </a:solidFill>
                <a:latin typeface="Times New Roman"/>
                <a:ea typeface="Times New Roman"/>
                <a:cs typeface="Times New Roman"/>
                <a:sym typeface="Times New Roman"/>
              </a:rPr>
              <a:t>    u=-gain*xak;</a:t>
            </a:r>
            <a:endParaRPr b="1" sz="1888">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888">
                <a:solidFill>
                  <a:srgbClr val="0000FF"/>
                </a:solidFill>
                <a:latin typeface="Times New Roman"/>
                <a:ea typeface="Times New Roman"/>
                <a:cs typeface="Times New Roman"/>
                <a:sym typeface="Times New Roman"/>
              </a:rPr>
              <a:t>end</a:t>
            </a:r>
            <a:endParaRPr b="1" sz="1888">
              <a:solidFill>
                <a:srgbClr val="0000FF"/>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888">
                <a:solidFill>
                  <a:schemeClr val="dk1"/>
                </a:solidFill>
                <a:latin typeface="Times New Roman"/>
                <a:ea typeface="Times New Roman"/>
                <a:cs typeface="Times New Roman"/>
                <a:sym typeface="Times New Roman"/>
              </a:rPr>
              <a:t>plot(time,y);</a:t>
            </a:r>
            <a:endParaRPr b="1" sz="1888">
              <a:solidFill>
                <a:schemeClr val="dk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6"/>
          <p:cNvSpPr txBox="1"/>
          <p:nvPr>
            <p:ph type="title"/>
          </p:nvPr>
        </p:nvSpPr>
        <p:spPr>
          <a:xfrm>
            <a:off x="198050" y="106775"/>
            <a:ext cx="8520600" cy="82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FOR STATE X1 ( ∆F1 )</a:t>
            </a:r>
            <a:endParaRPr/>
          </a:p>
        </p:txBody>
      </p:sp>
      <p:pic>
        <p:nvPicPr>
          <p:cNvPr id="347" name="Google Shape;347;p56"/>
          <p:cNvPicPr preferRelativeResize="0"/>
          <p:nvPr/>
        </p:nvPicPr>
        <p:blipFill>
          <a:blip r:embed="rId3">
            <a:alphaModFix/>
          </a:blip>
          <a:stretch>
            <a:fillRect/>
          </a:stretch>
        </p:blipFill>
        <p:spPr>
          <a:xfrm>
            <a:off x="152400" y="1170125"/>
            <a:ext cx="6113560" cy="38209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7"/>
          <p:cNvSpPr txBox="1"/>
          <p:nvPr>
            <p:ph type="title"/>
          </p:nvPr>
        </p:nvSpPr>
        <p:spPr>
          <a:xfrm>
            <a:off x="152400" y="44775"/>
            <a:ext cx="8520600" cy="885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FOR STATE X3 ( ∆F2 )</a:t>
            </a:r>
            <a:endParaRPr/>
          </a:p>
        </p:txBody>
      </p:sp>
      <p:pic>
        <p:nvPicPr>
          <p:cNvPr id="353" name="Google Shape;353;p57"/>
          <p:cNvPicPr preferRelativeResize="0"/>
          <p:nvPr/>
        </p:nvPicPr>
        <p:blipFill>
          <a:blip r:embed="rId3">
            <a:alphaModFix/>
          </a:blip>
          <a:stretch>
            <a:fillRect/>
          </a:stretch>
        </p:blipFill>
        <p:spPr>
          <a:xfrm>
            <a:off x="152400" y="1170125"/>
            <a:ext cx="6113560" cy="38209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8"/>
          <p:cNvSpPr txBox="1"/>
          <p:nvPr>
            <p:ph type="title"/>
          </p:nvPr>
        </p:nvSpPr>
        <p:spPr>
          <a:xfrm>
            <a:off x="266200" y="320375"/>
            <a:ext cx="8698200" cy="4090800"/>
          </a:xfrm>
          <a:prstGeom prst="rect">
            <a:avLst/>
          </a:prstGeom>
        </p:spPr>
        <p:txBody>
          <a:bodyPr anchorCtr="0" anchor="ctr" bIns="91425" lIns="91425" spcFirstLastPara="1" rIns="91425" wrap="square" tIns="91425">
            <a:normAutofit/>
          </a:bodyPr>
          <a:lstStyle/>
          <a:p>
            <a:pPr indent="0" lvl="0" marL="0" rtl="0" algn="l">
              <a:lnSpc>
                <a:spcPct val="115000"/>
              </a:lnSpc>
              <a:spcBef>
                <a:spcPts val="1200"/>
              </a:spcBef>
              <a:spcAft>
                <a:spcPts val="1200"/>
              </a:spcAft>
              <a:buClr>
                <a:schemeClr val="dk1"/>
              </a:buClr>
              <a:buSzPts val="1100"/>
              <a:buFont typeface="Arial"/>
              <a:buNone/>
            </a:pPr>
            <a:r>
              <a:rPr b="1" lang="en" sz="1800">
                <a:latin typeface="Times"/>
                <a:ea typeface="Times"/>
                <a:cs typeface="Times"/>
                <a:sym typeface="Times"/>
              </a:rPr>
              <a:t>IN THE ABOVE GRAPHS, WE SEE THAT THE STEADY STATE IS REACHED MUCH EARLIER AND THE STEADY STATE ERRORS ARE REDUCED.</a:t>
            </a:r>
            <a:endParaRPr sz="1800">
              <a:latin typeface="Times"/>
              <a:ea typeface="Times"/>
              <a:cs typeface="Times"/>
              <a:sym typeface="Time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9"/>
          <p:cNvSpPr txBox="1"/>
          <p:nvPr>
            <p:ph type="title"/>
          </p:nvPr>
        </p:nvSpPr>
        <p:spPr>
          <a:xfrm>
            <a:off x="311700" y="0"/>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REFERENCES=&gt;</a:t>
            </a:r>
            <a:endParaRPr/>
          </a:p>
        </p:txBody>
      </p:sp>
      <p:sp>
        <p:nvSpPr>
          <p:cNvPr id="364" name="Google Shape;364;p59"/>
          <p:cNvSpPr txBox="1"/>
          <p:nvPr>
            <p:ph idx="1" type="body"/>
          </p:nvPr>
        </p:nvSpPr>
        <p:spPr>
          <a:xfrm>
            <a:off x="135300" y="831300"/>
            <a:ext cx="8909100" cy="409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300">
                <a:solidFill>
                  <a:schemeClr val="dk1"/>
                </a:solidFill>
                <a:latin typeface="Times"/>
                <a:ea typeface="Times"/>
                <a:cs typeface="Times"/>
                <a:sym typeface="Times"/>
              </a:rPr>
              <a:t>1. </a:t>
            </a:r>
            <a:r>
              <a:rPr b="1" lang="en" sz="1250">
                <a:solidFill>
                  <a:schemeClr val="dk1"/>
                </a:solidFill>
                <a:latin typeface="Times"/>
                <a:ea typeface="Times"/>
                <a:cs typeface="Times"/>
                <a:sym typeface="Times"/>
              </a:rPr>
              <a:t>Nizamuddin Hakimuddin , Ibraheem Nasiruddin , Terlochan Singh Bhatti &amp; Yogendra Arya (2020) :Optimal Automatic Generation Control with Hydro, Thermal, Gas, and Wind Power Plants in 2- Area Interconnected Power System - Electric Power Components and Systems, Vol. 0 (2020), No. 0; 1-6,10-11,13-14</a:t>
            </a:r>
            <a:endParaRPr b="1" sz="1250">
              <a:solidFill>
                <a:schemeClr val="dk1"/>
              </a:solidFill>
              <a:latin typeface="Times"/>
              <a:ea typeface="Times"/>
              <a:cs typeface="Times"/>
              <a:sym typeface="Times"/>
            </a:endParaRPr>
          </a:p>
          <a:p>
            <a:pPr indent="0" lvl="0" marL="0" rtl="0" algn="l">
              <a:lnSpc>
                <a:spcPct val="100000"/>
              </a:lnSpc>
              <a:spcBef>
                <a:spcPts val="0"/>
              </a:spcBef>
              <a:spcAft>
                <a:spcPts val="0"/>
              </a:spcAft>
              <a:buClr>
                <a:schemeClr val="dk1"/>
              </a:buClr>
              <a:buSzPts val="1100"/>
              <a:buFont typeface="Arial"/>
              <a:buNone/>
            </a:pPr>
            <a:r>
              <a:t/>
            </a:r>
            <a:endParaRPr b="1" sz="1250">
              <a:solidFill>
                <a:schemeClr val="dk1"/>
              </a:solidFill>
              <a:latin typeface="Times"/>
              <a:ea typeface="Times"/>
              <a:cs typeface="Times"/>
              <a:sym typeface="Times"/>
            </a:endParaRPr>
          </a:p>
          <a:p>
            <a:pPr indent="0" lvl="0" marL="0" rtl="0" algn="l">
              <a:lnSpc>
                <a:spcPct val="100000"/>
              </a:lnSpc>
              <a:spcBef>
                <a:spcPts val="0"/>
              </a:spcBef>
              <a:spcAft>
                <a:spcPts val="0"/>
              </a:spcAft>
              <a:buClr>
                <a:schemeClr val="dk1"/>
              </a:buClr>
              <a:buSzPts val="1100"/>
              <a:buFont typeface="Arial"/>
              <a:buNone/>
            </a:pPr>
            <a:r>
              <a:rPr b="1" lang="en" sz="1250">
                <a:solidFill>
                  <a:schemeClr val="dk1"/>
                </a:solidFill>
                <a:latin typeface="Times"/>
                <a:ea typeface="Times"/>
                <a:cs typeface="Times"/>
                <a:sym typeface="Times"/>
              </a:rPr>
              <a:t>2. I.J. Nagrath, M. Gopal (4th ed:2006): Control Systems Engineering - New Age International Publishers</a:t>
            </a:r>
            <a:endParaRPr b="1" sz="1250">
              <a:solidFill>
                <a:schemeClr val="dk1"/>
              </a:solidFill>
              <a:latin typeface="Times"/>
              <a:ea typeface="Times"/>
              <a:cs typeface="Times"/>
              <a:sym typeface="Times"/>
            </a:endParaRPr>
          </a:p>
          <a:p>
            <a:pPr indent="0" lvl="0" marL="0" rtl="0" algn="l">
              <a:lnSpc>
                <a:spcPct val="100000"/>
              </a:lnSpc>
              <a:spcBef>
                <a:spcPts val="0"/>
              </a:spcBef>
              <a:spcAft>
                <a:spcPts val="0"/>
              </a:spcAft>
              <a:buClr>
                <a:schemeClr val="dk1"/>
              </a:buClr>
              <a:buSzPts val="1100"/>
              <a:buFont typeface="Arial"/>
              <a:buNone/>
            </a:pPr>
            <a:r>
              <a:t/>
            </a:r>
            <a:endParaRPr b="1" sz="1250">
              <a:solidFill>
                <a:schemeClr val="dk1"/>
              </a:solidFill>
              <a:latin typeface="Times"/>
              <a:ea typeface="Times"/>
              <a:cs typeface="Times"/>
              <a:sym typeface="Times"/>
            </a:endParaRPr>
          </a:p>
          <a:p>
            <a:pPr indent="0" lvl="0" marL="0" rtl="0" algn="l">
              <a:lnSpc>
                <a:spcPct val="100000"/>
              </a:lnSpc>
              <a:spcBef>
                <a:spcPts val="0"/>
              </a:spcBef>
              <a:spcAft>
                <a:spcPts val="0"/>
              </a:spcAft>
              <a:buClr>
                <a:schemeClr val="dk1"/>
              </a:buClr>
              <a:buSzPts val="1100"/>
              <a:buFont typeface="Arial"/>
              <a:buNone/>
            </a:pPr>
            <a:r>
              <a:rPr b="1" lang="en" sz="1250">
                <a:solidFill>
                  <a:schemeClr val="dk1"/>
                </a:solidFill>
                <a:latin typeface="Times"/>
                <a:ea typeface="Times"/>
                <a:cs typeface="Times"/>
                <a:sym typeface="Times"/>
              </a:rPr>
              <a:t>3. Hanmant G. Malkapure, M. Chidambaram (2014):Comparison of Two Methods of Incorporating an Integral Action in Linear Quadratic Regulator - Third International Conference on Advances in Control and Optimization of Dynamical Systems, Kanpur, India; 56,60</a:t>
            </a:r>
            <a:endParaRPr b="1" sz="1250">
              <a:solidFill>
                <a:schemeClr val="dk1"/>
              </a:solidFill>
              <a:latin typeface="Times"/>
              <a:ea typeface="Times"/>
              <a:cs typeface="Times"/>
              <a:sym typeface="Times"/>
            </a:endParaRPr>
          </a:p>
          <a:p>
            <a:pPr indent="0" lvl="0" marL="0" rtl="0" algn="l">
              <a:lnSpc>
                <a:spcPct val="100000"/>
              </a:lnSpc>
              <a:spcBef>
                <a:spcPts val="0"/>
              </a:spcBef>
              <a:spcAft>
                <a:spcPts val="0"/>
              </a:spcAft>
              <a:buClr>
                <a:schemeClr val="dk1"/>
              </a:buClr>
              <a:buSzPts val="1100"/>
              <a:buFont typeface="Arial"/>
              <a:buNone/>
            </a:pPr>
            <a:r>
              <a:t/>
            </a:r>
            <a:endParaRPr b="1" sz="1250">
              <a:solidFill>
                <a:schemeClr val="dk1"/>
              </a:solidFill>
              <a:latin typeface="Times"/>
              <a:ea typeface="Times"/>
              <a:cs typeface="Times"/>
              <a:sym typeface="Times"/>
            </a:endParaRPr>
          </a:p>
          <a:p>
            <a:pPr indent="0" lvl="0" marL="0" rtl="0" algn="l">
              <a:lnSpc>
                <a:spcPct val="100000"/>
              </a:lnSpc>
              <a:spcBef>
                <a:spcPts val="0"/>
              </a:spcBef>
              <a:spcAft>
                <a:spcPts val="0"/>
              </a:spcAft>
              <a:buClr>
                <a:schemeClr val="dk1"/>
              </a:buClr>
              <a:buSzPts val="1100"/>
              <a:buFont typeface="Arial"/>
              <a:buNone/>
            </a:pPr>
            <a:r>
              <a:rPr b="1" lang="en" sz="1250">
                <a:solidFill>
                  <a:schemeClr val="dk1"/>
                </a:solidFill>
                <a:latin typeface="Times"/>
                <a:ea typeface="Times"/>
                <a:cs typeface="Times"/>
                <a:sym typeface="Times"/>
              </a:rPr>
              <a:t>4. R. M. Murray (2006):Lecture 2 – LQR Control ( CDS 110b ) - California institute of technology ( Control and Dynamical Systems );1-5 </a:t>
            </a:r>
            <a:endParaRPr b="1" sz="1250">
              <a:solidFill>
                <a:schemeClr val="dk1"/>
              </a:solidFill>
              <a:latin typeface="Times"/>
              <a:ea typeface="Times"/>
              <a:cs typeface="Times"/>
              <a:sym typeface="Times"/>
            </a:endParaRPr>
          </a:p>
          <a:p>
            <a:pPr indent="0" lvl="0" marL="0" rtl="0" algn="l">
              <a:lnSpc>
                <a:spcPct val="100000"/>
              </a:lnSpc>
              <a:spcBef>
                <a:spcPts val="0"/>
              </a:spcBef>
              <a:spcAft>
                <a:spcPts val="0"/>
              </a:spcAft>
              <a:buClr>
                <a:schemeClr val="dk1"/>
              </a:buClr>
              <a:buSzPts val="1100"/>
              <a:buFont typeface="Arial"/>
              <a:buNone/>
            </a:pPr>
            <a:r>
              <a:t/>
            </a:r>
            <a:endParaRPr b="1" sz="1250">
              <a:solidFill>
                <a:schemeClr val="dk1"/>
              </a:solidFill>
              <a:latin typeface="Times"/>
              <a:ea typeface="Times"/>
              <a:cs typeface="Times"/>
              <a:sym typeface="Times"/>
            </a:endParaRPr>
          </a:p>
          <a:p>
            <a:pPr indent="0" lvl="0" marL="0" rtl="0" algn="l">
              <a:lnSpc>
                <a:spcPct val="100000"/>
              </a:lnSpc>
              <a:spcBef>
                <a:spcPts val="0"/>
              </a:spcBef>
              <a:spcAft>
                <a:spcPts val="0"/>
              </a:spcAft>
              <a:buClr>
                <a:schemeClr val="dk1"/>
              </a:buClr>
              <a:buSzPts val="1100"/>
              <a:buFont typeface="Arial"/>
              <a:buNone/>
            </a:pPr>
            <a:r>
              <a:rPr b="1" lang="en" sz="1250">
                <a:solidFill>
                  <a:schemeClr val="dk1"/>
                </a:solidFill>
                <a:latin typeface="Times"/>
                <a:ea typeface="Times"/>
                <a:cs typeface="Times"/>
                <a:sym typeface="Times"/>
              </a:rPr>
              <a:t>5. Nilaykumar N. Shah, Anamika R. Pandit, Mansi T. Shah, Sherin Cherin, Sheetal G. Vsava(2016):</a:t>
            </a:r>
            <a:endParaRPr b="1" sz="1250">
              <a:solidFill>
                <a:schemeClr val="dk1"/>
              </a:solidFill>
              <a:latin typeface="Times"/>
              <a:ea typeface="Times"/>
              <a:cs typeface="Times"/>
              <a:sym typeface="Times"/>
            </a:endParaRPr>
          </a:p>
          <a:p>
            <a:pPr indent="0" lvl="0" marL="0" rtl="0" algn="l">
              <a:lnSpc>
                <a:spcPct val="100000"/>
              </a:lnSpc>
              <a:spcBef>
                <a:spcPts val="0"/>
              </a:spcBef>
              <a:spcAft>
                <a:spcPts val="0"/>
              </a:spcAft>
              <a:buClr>
                <a:schemeClr val="dk1"/>
              </a:buClr>
              <a:buSzPts val="1100"/>
              <a:buFont typeface="Arial"/>
              <a:buNone/>
            </a:pPr>
            <a:r>
              <a:rPr b="1" lang="en" sz="1250">
                <a:solidFill>
                  <a:schemeClr val="dk1"/>
                </a:solidFill>
                <a:latin typeface="Times"/>
                <a:ea typeface="Times"/>
                <a:cs typeface="Times"/>
                <a:sym typeface="Times"/>
              </a:rPr>
              <a:t>automatic load frequency control of two area system using l-q-r method - international journal of current engineering and scientific research (IJCESR), volume-3, issue-6;54-60</a:t>
            </a:r>
            <a:endParaRPr b="1" sz="1250">
              <a:solidFill>
                <a:schemeClr val="dk1"/>
              </a:solidFill>
              <a:latin typeface="Times"/>
              <a:ea typeface="Times"/>
              <a:cs typeface="Times"/>
              <a:sym typeface="Times"/>
            </a:endParaRPr>
          </a:p>
          <a:p>
            <a:pPr indent="0" lvl="0" marL="0" rtl="0" algn="l">
              <a:lnSpc>
                <a:spcPct val="100000"/>
              </a:lnSpc>
              <a:spcBef>
                <a:spcPts val="0"/>
              </a:spcBef>
              <a:spcAft>
                <a:spcPts val="0"/>
              </a:spcAft>
              <a:buClr>
                <a:schemeClr val="dk1"/>
              </a:buClr>
              <a:buSzPts val="1100"/>
              <a:buFont typeface="Arial"/>
              <a:buNone/>
            </a:pPr>
            <a:r>
              <a:rPr b="1" lang="en" sz="1250">
                <a:solidFill>
                  <a:schemeClr val="dk1"/>
                </a:solidFill>
                <a:latin typeface="Times"/>
                <a:ea typeface="Times"/>
                <a:cs typeface="Times"/>
                <a:sym typeface="Times"/>
              </a:rPr>
              <a:t> </a:t>
            </a:r>
            <a:endParaRPr b="1" sz="1250">
              <a:solidFill>
                <a:schemeClr val="dk1"/>
              </a:solidFill>
              <a:latin typeface="Times"/>
              <a:ea typeface="Times"/>
              <a:cs typeface="Times"/>
              <a:sym typeface="Times"/>
            </a:endParaRPr>
          </a:p>
          <a:p>
            <a:pPr indent="0" lvl="0" marL="0" rtl="0" algn="l">
              <a:lnSpc>
                <a:spcPct val="100000"/>
              </a:lnSpc>
              <a:spcBef>
                <a:spcPts val="0"/>
              </a:spcBef>
              <a:spcAft>
                <a:spcPts val="0"/>
              </a:spcAft>
              <a:buClr>
                <a:schemeClr val="dk1"/>
              </a:buClr>
              <a:buSzPts val="1100"/>
              <a:buFont typeface="Arial"/>
              <a:buNone/>
            </a:pPr>
            <a:r>
              <a:rPr b="1" lang="en" sz="1250">
                <a:solidFill>
                  <a:schemeClr val="dk1"/>
                </a:solidFill>
                <a:latin typeface="Times"/>
                <a:ea typeface="Times"/>
                <a:cs typeface="Times"/>
                <a:sym typeface="Times"/>
              </a:rPr>
              <a:t>6. </a:t>
            </a:r>
            <a:r>
              <a:rPr b="1" lang="en" sz="1300">
                <a:solidFill>
                  <a:schemeClr val="dk1"/>
                </a:solidFill>
                <a:latin typeface="Times"/>
                <a:ea typeface="Times"/>
                <a:cs typeface="Times"/>
                <a:sym typeface="Times"/>
              </a:rPr>
              <a:t>in.mathworks.com/help/control/ref/lqr.html</a:t>
            </a:r>
            <a:endParaRPr b="1" sz="1300">
              <a:solidFill>
                <a:schemeClr val="dk1"/>
              </a:solidFill>
              <a:latin typeface="Times"/>
              <a:ea typeface="Times"/>
              <a:cs typeface="Times"/>
              <a:sym typeface="Times"/>
            </a:endParaRPr>
          </a:p>
          <a:p>
            <a:pPr indent="0" lvl="0" marL="0" rtl="0" algn="l">
              <a:lnSpc>
                <a:spcPct val="100000"/>
              </a:lnSpc>
              <a:spcBef>
                <a:spcPts val="0"/>
              </a:spcBef>
              <a:spcAft>
                <a:spcPts val="0"/>
              </a:spcAft>
              <a:buClr>
                <a:schemeClr val="dk1"/>
              </a:buClr>
              <a:buSzPts val="1100"/>
              <a:buFont typeface="Arial"/>
              <a:buNone/>
            </a:pPr>
            <a:r>
              <a:t/>
            </a:r>
            <a:endParaRPr b="1" sz="1250">
              <a:solidFill>
                <a:schemeClr val="dk1"/>
              </a:solidFill>
              <a:latin typeface="Times"/>
              <a:ea typeface="Times"/>
              <a:cs typeface="Times"/>
              <a:sym typeface="Times"/>
            </a:endParaRPr>
          </a:p>
          <a:p>
            <a:pPr indent="0" lvl="0" marL="0" rtl="0" algn="l">
              <a:lnSpc>
                <a:spcPct val="100000"/>
              </a:lnSpc>
              <a:spcBef>
                <a:spcPts val="0"/>
              </a:spcBef>
              <a:spcAft>
                <a:spcPts val="0"/>
              </a:spcAft>
              <a:buClr>
                <a:schemeClr val="dk1"/>
              </a:buClr>
              <a:buSzPts val="1100"/>
              <a:buFont typeface="Arial"/>
              <a:buNone/>
            </a:pPr>
            <a:r>
              <a:rPr b="1" lang="en" sz="1250">
                <a:solidFill>
                  <a:schemeClr val="dk1"/>
                </a:solidFill>
                <a:latin typeface="Times"/>
                <a:ea typeface="Times"/>
                <a:cs typeface="Times"/>
                <a:sym typeface="Times"/>
              </a:rPr>
              <a:t>7. </a:t>
            </a:r>
            <a:r>
              <a:rPr b="1" lang="en" sz="1300">
                <a:solidFill>
                  <a:schemeClr val="dk1"/>
                </a:solidFill>
                <a:latin typeface="Times"/>
                <a:ea typeface="Times"/>
                <a:cs typeface="Times"/>
                <a:sym typeface="Times"/>
              </a:rPr>
              <a:t>in.mathworks.com/help/control/ref/ss.lqi.html</a:t>
            </a:r>
            <a:endParaRPr b="1" sz="2200">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7"/>
          <p:cNvPicPr preferRelativeResize="0"/>
          <p:nvPr/>
        </p:nvPicPr>
        <p:blipFill>
          <a:blip r:embed="rId3">
            <a:alphaModFix/>
          </a:blip>
          <a:stretch>
            <a:fillRect/>
          </a:stretch>
        </p:blipFill>
        <p:spPr>
          <a:xfrm>
            <a:off x="1004625" y="152400"/>
            <a:ext cx="6143225" cy="4051924"/>
          </a:xfrm>
          <a:prstGeom prst="rect">
            <a:avLst/>
          </a:prstGeom>
          <a:noFill/>
          <a:ln>
            <a:noFill/>
          </a:ln>
        </p:spPr>
      </p:pic>
      <p:sp>
        <p:nvSpPr>
          <p:cNvPr id="88" name="Google Shape;88;p17"/>
          <p:cNvSpPr txBox="1"/>
          <p:nvPr/>
        </p:nvSpPr>
        <p:spPr>
          <a:xfrm>
            <a:off x="83300" y="4204325"/>
            <a:ext cx="8883900" cy="780300"/>
          </a:xfrm>
          <a:prstGeom prst="rect">
            <a:avLst/>
          </a:prstGeom>
          <a:noFill/>
          <a:ln>
            <a:noFill/>
          </a:ln>
        </p:spPr>
        <p:txBody>
          <a:bodyPr anchorCtr="0" anchor="t" bIns="91425" lIns="91425" spcFirstLastPara="1" rIns="91425" wrap="square" tIns="91425">
            <a:spAutoFit/>
          </a:bodyPr>
          <a:lstStyle/>
          <a:p>
            <a:pPr indent="0" lvl="0" marL="203200" rtl="0" algn="l">
              <a:lnSpc>
                <a:spcPct val="115000"/>
              </a:lnSpc>
              <a:spcBef>
                <a:spcPts val="0"/>
              </a:spcBef>
              <a:spcAft>
                <a:spcPts val="0"/>
              </a:spcAft>
              <a:buNone/>
            </a:pPr>
            <a:r>
              <a:rPr b="1" lang="en" sz="1800">
                <a:solidFill>
                  <a:srgbClr val="FF0000"/>
                </a:solidFill>
                <a:latin typeface="Times"/>
                <a:ea typeface="Times"/>
                <a:cs typeface="Times"/>
                <a:sym typeface="Times"/>
              </a:rPr>
              <a:t>FIGURE1</a:t>
            </a:r>
            <a:r>
              <a:rPr lang="en" sz="1800">
                <a:solidFill>
                  <a:srgbClr val="FF0000"/>
                </a:solidFill>
                <a:latin typeface="Times"/>
                <a:ea typeface="Times"/>
                <a:cs typeface="Times"/>
                <a:sym typeface="Times"/>
              </a:rPr>
              <a:t>. Block diagram model of power systems is having hydro, thermal and gas power plants along with WPPs.</a:t>
            </a:r>
            <a:endParaRPr sz="1800">
              <a:solidFill>
                <a:srgbClr val="FF0000"/>
              </a:solidFill>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38975" y="0"/>
            <a:ext cx="6628140" cy="5143499"/>
          </a:xfrm>
          <a:prstGeom prst="rect">
            <a:avLst/>
          </a:prstGeom>
          <a:noFill/>
          <a:ln>
            <a:noFill/>
          </a:ln>
        </p:spPr>
      </p:pic>
      <p:sp>
        <p:nvSpPr>
          <p:cNvPr id="94" name="Google Shape;94;p18"/>
          <p:cNvSpPr txBox="1"/>
          <p:nvPr/>
        </p:nvSpPr>
        <p:spPr>
          <a:xfrm>
            <a:off x="6314175" y="3862475"/>
            <a:ext cx="3320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0000"/>
                </a:solidFill>
                <a:latin typeface="Times"/>
                <a:ea typeface="Times"/>
                <a:cs typeface="Times"/>
                <a:sym typeface="Times"/>
              </a:rPr>
              <a:t>FIGURE 2.</a:t>
            </a:r>
            <a:r>
              <a:rPr lang="en" sz="900">
                <a:solidFill>
                  <a:srgbClr val="FF0000"/>
                </a:solidFill>
                <a:latin typeface="Times"/>
                <a:ea typeface="Times"/>
                <a:cs typeface="Times"/>
                <a:sym typeface="Times"/>
              </a:rPr>
              <a:t> </a:t>
            </a:r>
            <a:r>
              <a:rPr lang="en" sz="1800">
                <a:solidFill>
                  <a:srgbClr val="FF0000"/>
                </a:solidFill>
                <a:latin typeface="Times"/>
                <a:ea typeface="Times"/>
                <a:cs typeface="Times"/>
                <a:sym typeface="Times"/>
              </a:rPr>
              <a:t>Transfer function model of power system under investigation.</a:t>
            </a:r>
            <a:endParaRPr sz="2300">
              <a:solidFill>
                <a:srgbClr val="FF0000"/>
              </a:solidFill>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54950" y="0"/>
            <a:ext cx="8520600" cy="748500"/>
          </a:xfrm>
          <a:prstGeom prst="rect">
            <a:avLst/>
          </a:prstGeom>
        </p:spPr>
        <p:txBody>
          <a:bodyPr anchorCtr="0" anchor="b" bIns="91425" lIns="91425" spcFirstLastPara="1" rIns="91425" wrap="square" tIns="91425">
            <a:noAutofit/>
          </a:bodyPr>
          <a:lstStyle/>
          <a:p>
            <a:pPr indent="0" lvl="0" marL="50800" rtl="0" algn="l">
              <a:lnSpc>
                <a:spcPct val="115000"/>
              </a:lnSpc>
              <a:spcBef>
                <a:spcPts val="0"/>
              </a:spcBef>
              <a:spcAft>
                <a:spcPts val="0"/>
              </a:spcAft>
              <a:buSzPts val="990"/>
              <a:buNone/>
            </a:pPr>
            <a:r>
              <a:rPr b="1" lang="en" sz="1700">
                <a:latin typeface="Times"/>
                <a:ea typeface="Times"/>
                <a:cs typeface="Times"/>
                <a:sym typeface="Times"/>
              </a:rPr>
              <a:t>The power system model under examination is a linear continuous time-invariant dynamic system which may be represented by equations=&gt;</a:t>
            </a:r>
            <a:endParaRPr b="1" sz="1700">
              <a:latin typeface="Times"/>
              <a:ea typeface="Times"/>
              <a:cs typeface="Times"/>
              <a:sym typeface="Times"/>
            </a:endParaRPr>
          </a:p>
        </p:txBody>
      </p:sp>
      <p:pic>
        <p:nvPicPr>
          <p:cNvPr id="100" name="Google Shape;100;p19"/>
          <p:cNvPicPr preferRelativeResize="0"/>
          <p:nvPr/>
        </p:nvPicPr>
        <p:blipFill>
          <a:blip r:embed="rId3">
            <a:alphaModFix/>
          </a:blip>
          <a:stretch>
            <a:fillRect/>
          </a:stretch>
        </p:blipFill>
        <p:spPr>
          <a:xfrm>
            <a:off x="1165850" y="1012875"/>
            <a:ext cx="5901376" cy="2388800"/>
          </a:xfrm>
          <a:prstGeom prst="rect">
            <a:avLst/>
          </a:prstGeom>
          <a:noFill/>
          <a:ln>
            <a:noFill/>
          </a:ln>
        </p:spPr>
      </p:pic>
      <p:sp>
        <p:nvSpPr>
          <p:cNvPr id="101" name="Google Shape;101;p19"/>
          <p:cNvSpPr txBox="1"/>
          <p:nvPr/>
        </p:nvSpPr>
        <p:spPr>
          <a:xfrm>
            <a:off x="445300" y="3666050"/>
            <a:ext cx="7520100" cy="1280700"/>
          </a:xfrm>
          <a:prstGeom prst="rect">
            <a:avLst/>
          </a:prstGeom>
          <a:noFill/>
          <a:ln>
            <a:noFill/>
          </a:ln>
        </p:spPr>
        <p:txBody>
          <a:bodyPr anchorCtr="0" anchor="t" bIns="91425" lIns="91425" spcFirstLastPara="1" rIns="91425" wrap="square" tIns="91425">
            <a:spAutoFit/>
          </a:bodyPr>
          <a:lstStyle/>
          <a:p>
            <a:pPr indent="0" lvl="0" marL="50800" rtl="0" algn="l">
              <a:lnSpc>
                <a:spcPct val="115000"/>
              </a:lnSpc>
              <a:spcBef>
                <a:spcPts val="0"/>
              </a:spcBef>
              <a:spcAft>
                <a:spcPts val="0"/>
              </a:spcAft>
              <a:buClr>
                <a:schemeClr val="dk1"/>
              </a:buClr>
              <a:buSzPts val="1100"/>
              <a:buFont typeface="Arial"/>
              <a:buNone/>
            </a:pPr>
            <a:r>
              <a:rPr b="1" lang="en" sz="1600">
                <a:solidFill>
                  <a:schemeClr val="dk1"/>
                </a:solidFill>
                <a:latin typeface="Times"/>
                <a:ea typeface="Times"/>
                <a:cs typeface="Times"/>
                <a:sym typeface="Times"/>
              </a:rPr>
              <a:t> X, U, Pd , and Y are state, control, disturbance, and output vectors respectively as well as A, B, U, and C are system, control, disturbance, and output matrices of compatible dimensions, respectively</a:t>
            </a:r>
            <a:endParaRPr b="1" sz="1600">
              <a:solidFill>
                <a:schemeClr val="dk1"/>
              </a:solidFill>
              <a:latin typeface="Times"/>
              <a:ea typeface="Times"/>
              <a:cs typeface="Times"/>
              <a:sym typeface="Times"/>
            </a:endParaRPr>
          </a:p>
          <a:p>
            <a:pPr indent="0" lvl="0" marL="0" rtl="0" algn="l">
              <a:lnSpc>
                <a:spcPct val="115000"/>
              </a:lnSpc>
              <a:spcBef>
                <a:spcPts val="0"/>
              </a:spcBef>
              <a:spcAft>
                <a:spcPts val="0"/>
              </a:spcAft>
              <a:buClr>
                <a:schemeClr val="dk1"/>
              </a:buClr>
              <a:buSzPts val="1100"/>
              <a:buFont typeface="Arial"/>
              <a:buNone/>
            </a:pPr>
            <a:r>
              <a:rPr b="1" lang="en" sz="1600">
                <a:solidFill>
                  <a:schemeClr val="dk1"/>
                </a:solidFill>
                <a:latin typeface="Times"/>
                <a:ea typeface="Times"/>
                <a:cs typeface="Times"/>
                <a:sym typeface="Times"/>
              </a:rPr>
              <a:t>(Here,for a feedback control system the matrix ‘D’ is assumed zero)</a:t>
            </a:r>
            <a:endParaRPr b="1" sz="2600">
              <a:latin typeface="Times"/>
              <a:ea typeface="Times"/>
              <a:cs typeface="Times"/>
              <a:sym typeface="Time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3374650" y="62563"/>
            <a:ext cx="5680750" cy="4745425"/>
          </a:xfrm>
          <a:prstGeom prst="rect">
            <a:avLst/>
          </a:prstGeom>
          <a:noFill/>
          <a:ln>
            <a:noFill/>
          </a:ln>
        </p:spPr>
      </p:pic>
      <p:sp>
        <p:nvSpPr>
          <p:cNvPr id="107" name="Google Shape;107;p20"/>
          <p:cNvSpPr txBox="1"/>
          <p:nvPr/>
        </p:nvSpPr>
        <p:spPr>
          <a:xfrm>
            <a:off x="261025" y="291750"/>
            <a:ext cx="2821500" cy="3401700"/>
          </a:xfrm>
          <a:prstGeom prst="rect">
            <a:avLst/>
          </a:prstGeom>
          <a:noFill/>
          <a:ln>
            <a:noFill/>
          </a:ln>
        </p:spPr>
        <p:txBody>
          <a:bodyPr anchorCtr="0" anchor="t" bIns="91425" lIns="91425" spcFirstLastPara="1" rIns="91425" wrap="square" tIns="91425">
            <a:spAutoFit/>
          </a:bodyPr>
          <a:lstStyle/>
          <a:p>
            <a:pPr indent="0" lvl="0" marL="50800" rtl="0" algn="l">
              <a:lnSpc>
                <a:spcPct val="115000"/>
              </a:lnSpc>
              <a:spcBef>
                <a:spcPts val="0"/>
              </a:spcBef>
              <a:spcAft>
                <a:spcPts val="0"/>
              </a:spcAft>
              <a:buClr>
                <a:schemeClr val="dk1"/>
              </a:buClr>
              <a:buSzPts val="1100"/>
              <a:buFont typeface="Arial"/>
              <a:buNone/>
            </a:pPr>
            <a:r>
              <a:rPr b="1" lang="en" sz="2000">
                <a:solidFill>
                  <a:schemeClr val="dk1"/>
                </a:solidFill>
                <a:latin typeface="Times"/>
                <a:ea typeface="Times"/>
                <a:cs typeface="Times"/>
                <a:sym typeface="Times"/>
              </a:rPr>
              <a:t>THE STATE, CONTROL, AND DISTURBANCE VECTORS FOR POWER SYSTEM MODEL UNDER INVESTIGATION ARE GIVEN BY=&gt;</a:t>
            </a:r>
            <a:endParaRPr b="1" sz="2000">
              <a:solidFill>
                <a:schemeClr val="dk1"/>
              </a:solidFill>
              <a:latin typeface="Times"/>
              <a:ea typeface="Times"/>
              <a:cs typeface="Times"/>
              <a:sym typeface="Times"/>
            </a:endParaRPr>
          </a:p>
          <a:p>
            <a:pPr indent="0" lvl="0" marL="0" rtl="0" algn="l">
              <a:spcBef>
                <a:spcPts val="0"/>
              </a:spcBef>
              <a:spcAft>
                <a:spcPts val="0"/>
              </a:spcAft>
              <a:buNone/>
            </a:pPr>
            <a:r>
              <a:t/>
            </a:r>
            <a:endParaRPr b="1" sz="2500">
              <a:latin typeface="Times"/>
              <a:ea typeface="Times"/>
              <a:cs typeface="Times"/>
              <a:sym typeface="Time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0" y="46300"/>
            <a:ext cx="8520600" cy="47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500"/>
              <a:t>MATHEMATICAL MODEL OF POWER SYSTEM UNDER EXAMINATION</a:t>
            </a:r>
            <a:endParaRPr b="1" sz="5700"/>
          </a:p>
        </p:txBody>
      </p:sp>
      <p:sp>
        <p:nvSpPr>
          <p:cNvPr id="113" name="Google Shape;113;p21"/>
          <p:cNvSpPr txBox="1"/>
          <p:nvPr>
            <p:ph idx="1" type="body"/>
          </p:nvPr>
        </p:nvSpPr>
        <p:spPr>
          <a:xfrm>
            <a:off x="81900" y="517000"/>
            <a:ext cx="8750400" cy="4560600"/>
          </a:xfrm>
          <a:prstGeom prst="rect">
            <a:avLst/>
          </a:prstGeom>
        </p:spPr>
        <p:txBody>
          <a:bodyPr anchorCtr="0" anchor="t" bIns="91425" lIns="91425" spcFirstLastPara="1" rIns="91425" wrap="square" tIns="91425">
            <a:normAutofit fontScale="92500" lnSpcReduction="10000"/>
          </a:bodyPr>
          <a:lstStyle/>
          <a:p>
            <a:pPr indent="0" lvl="0" marL="0" rtl="0" algn="l">
              <a:lnSpc>
                <a:spcPct val="100000"/>
              </a:lnSpc>
              <a:spcBef>
                <a:spcPts val="1200"/>
              </a:spcBef>
              <a:spcAft>
                <a:spcPts val="0"/>
              </a:spcAft>
              <a:buNone/>
            </a:pPr>
            <a:r>
              <a:rPr b="1" lang="en" sz="1700">
                <a:latin typeface="Times"/>
                <a:ea typeface="Times"/>
                <a:cs typeface="Times"/>
                <a:sym typeface="Times"/>
              </a:rPr>
              <a:t>Let Khi, Kti and Kgi along with Kwi be the power sharing factors of hydro, thermal and gas power plants along with WPPs, respectively for total power generation in ith control area.</a:t>
            </a:r>
            <a:endParaRPr b="1" sz="1700">
              <a:latin typeface="Times"/>
              <a:ea typeface="Times"/>
              <a:cs typeface="Times"/>
              <a:sym typeface="Times"/>
            </a:endParaRPr>
          </a:p>
          <a:p>
            <a:pPr indent="0" lvl="0" marL="0" rtl="0" algn="l">
              <a:lnSpc>
                <a:spcPct val="100000"/>
              </a:lnSpc>
              <a:spcBef>
                <a:spcPts val="1200"/>
              </a:spcBef>
              <a:spcAft>
                <a:spcPts val="0"/>
              </a:spcAft>
              <a:buNone/>
            </a:pPr>
            <a:r>
              <a:rPr b="1" lang="en" sz="1700">
                <a:latin typeface="Times"/>
                <a:ea typeface="Times"/>
                <a:cs typeface="Times"/>
                <a:sym typeface="Times"/>
              </a:rPr>
              <a:t>T</a:t>
            </a:r>
            <a:r>
              <a:rPr b="1" lang="en" sz="1700">
                <a:latin typeface="Times"/>
                <a:ea typeface="Times"/>
                <a:cs typeface="Times"/>
                <a:sym typeface="Times"/>
              </a:rPr>
              <a:t>he P</a:t>
            </a:r>
            <a:r>
              <a:rPr b="1" lang="en" sz="1483">
                <a:latin typeface="Times"/>
                <a:ea typeface="Times"/>
                <a:cs typeface="Times"/>
                <a:sym typeface="Times"/>
              </a:rPr>
              <a:t>G</a:t>
            </a:r>
            <a:r>
              <a:rPr b="1" lang="en" sz="1700">
                <a:latin typeface="Times"/>
                <a:ea typeface="Times"/>
                <a:cs typeface="Times"/>
                <a:sym typeface="Times"/>
              </a:rPr>
              <a:t>hi, P</a:t>
            </a:r>
            <a:r>
              <a:rPr b="1" lang="en" sz="1483">
                <a:latin typeface="Times"/>
                <a:ea typeface="Times"/>
                <a:cs typeface="Times"/>
                <a:sym typeface="Times"/>
              </a:rPr>
              <a:t>G</a:t>
            </a:r>
            <a:r>
              <a:rPr b="1" lang="en" sz="1700">
                <a:latin typeface="Times"/>
                <a:ea typeface="Times"/>
                <a:cs typeface="Times"/>
                <a:sym typeface="Times"/>
              </a:rPr>
              <a:t>ti and P</a:t>
            </a:r>
            <a:r>
              <a:rPr b="1" lang="en" sz="1483">
                <a:latin typeface="Times"/>
                <a:ea typeface="Times"/>
                <a:cs typeface="Times"/>
                <a:sym typeface="Times"/>
              </a:rPr>
              <a:t>G</a:t>
            </a:r>
            <a:r>
              <a:rPr b="1" lang="en" sz="1700">
                <a:latin typeface="Times"/>
                <a:ea typeface="Times"/>
                <a:cs typeface="Times"/>
                <a:sym typeface="Times"/>
              </a:rPr>
              <a:t>gi along with P</a:t>
            </a:r>
            <a:r>
              <a:rPr b="1" lang="en" sz="1483">
                <a:latin typeface="Times"/>
                <a:ea typeface="Times"/>
                <a:cs typeface="Times"/>
                <a:sym typeface="Times"/>
              </a:rPr>
              <a:t>G</a:t>
            </a:r>
            <a:r>
              <a:rPr b="1" lang="en" sz="1700">
                <a:latin typeface="Times"/>
                <a:ea typeface="Times"/>
                <a:cs typeface="Times"/>
                <a:sym typeface="Times"/>
              </a:rPr>
              <a:t>wi are power generations in MW by hydro, thermal and gas power plants along with WPPs in the ith control area, respectively. the power generations from hydro, thermal and gas along with WPPs to meet out the total load demand are given by</a:t>
            </a:r>
            <a:endParaRPr b="1" sz="1700">
              <a:latin typeface="Times"/>
              <a:ea typeface="Times"/>
              <a:cs typeface="Times"/>
              <a:sym typeface="Times"/>
            </a:endParaRPr>
          </a:p>
          <a:p>
            <a:pPr indent="0" lvl="0" marL="0" rtl="0" algn="l">
              <a:lnSpc>
                <a:spcPct val="100000"/>
              </a:lnSpc>
              <a:spcBef>
                <a:spcPts val="1200"/>
              </a:spcBef>
              <a:spcAft>
                <a:spcPts val="0"/>
              </a:spcAft>
              <a:buNone/>
            </a:pPr>
            <a:r>
              <a:t/>
            </a:r>
            <a:endParaRPr b="1" sz="1700">
              <a:latin typeface="Times"/>
              <a:ea typeface="Times"/>
              <a:cs typeface="Times"/>
              <a:sym typeface="Times"/>
            </a:endParaRPr>
          </a:p>
          <a:p>
            <a:pPr indent="0" lvl="0" marL="0" rtl="0" algn="l">
              <a:lnSpc>
                <a:spcPct val="100000"/>
              </a:lnSpc>
              <a:spcBef>
                <a:spcPts val="1200"/>
              </a:spcBef>
              <a:spcAft>
                <a:spcPts val="0"/>
              </a:spcAft>
              <a:buNone/>
            </a:pPr>
            <a:r>
              <a:t/>
            </a:r>
            <a:endParaRPr b="1" sz="1700">
              <a:latin typeface="Times"/>
              <a:ea typeface="Times"/>
              <a:cs typeface="Times"/>
              <a:sym typeface="Times"/>
            </a:endParaRPr>
          </a:p>
          <a:p>
            <a:pPr indent="0" lvl="0" marL="0" rtl="0" algn="l">
              <a:lnSpc>
                <a:spcPct val="100000"/>
              </a:lnSpc>
              <a:spcBef>
                <a:spcPts val="1200"/>
              </a:spcBef>
              <a:spcAft>
                <a:spcPts val="0"/>
              </a:spcAft>
              <a:buNone/>
            </a:pPr>
            <a:r>
              <a:t/>
            </a:r>
            <a:endParaRPr b="1" sz="1700">
              <a:latin typeface="Times"/>
              <a:ea typeface="Times"/>
              <a:cs typeface="Times"/>
              <a:sym typeface="Times"/>
            </a:endParaRPr>
          </a:p>
          <a:p>
            <a:pPr indent="0" lvl="0" marL="0" rtl="0" algn="l">
              <a:lnSpc>
                <a:spcPct val="100000"/>
              </a:lnSpc>
              <a:spcBef>
                <a:spcPts val="1200"/>
              </a:spcBef>
              <a:spcAft>
                <a:spcPts val="0"/>
              </a:spcAft>
              <a:buNone/>
            </a:pPr>
            <a:r>
              <a:t/>
            </a:r>
            <a:endParaRPr b="1" sz="1700">
              <a:latin typeface="Times"/>
              <a:ea typeface="Times"/>
              <a:cs typeface="Times"/>
              <a:sym typeface="Times"/>
            </a:endParaRPr>
          </a:p>
          <a:p>
            <a:pPr indent="0" lvl="0" marL="0" rtl="0" algn="l">
              <a:lnSpc>
                <a:spcPct val="100000"/>
              </a:lnSpc>
              <a:spcBef>
                <a:spcPts val="1200"/>
              </a:spcBef>
              <a:spcAft>
                <a:spcPts val="0"/>
              </a:spcAft>
              <a:buNone/>
            </a:pPr>
            <a:r>
              <a:rPr b="1" lang="en" sz="1700">
                <a:latin typeface="Times"/>
                <a:ea typeface="Times"/>
                <a:cs typeface="Times"/>
                <a:sym typeface="Times"/>
              </a:rPr>
              <a:t>The total power generated; P</a:t>
            </a:r>
            <a:r>
              <a:rPr b="1" lang="en" sz="1591">
                <a:latin typeface="Times"/>
                <a:ea typeface="Times"/>
                <a:cs typeface="Times"/>
                <a:sym typeface="Times"/>
              </a:rPr>
              <a:t>G</a:t>
            </a:r>
            <a:r>
              <a:rPr b="1" lang="en" sz="1700">
                <a:latin typeface="Times"/>
                <a:ea typeface="Times"/>
                <a:cs typeface="Times"/>
                <a:sym typeface="Times"/>
              </a:rPr>
              <a:t>i of ith area for nominal generation loading, is mathematically given by: P</a:t>
            </a:r>
            <a:r>
              <a:rPr b="1" lang="en" sz="1483">
                <a:latin typeface="Times"/>
                <a:ea typeface="Times"/>
                <a:cs typeface="Times"/>
                <a:sym typeface="Times"/>
              </a:rPr>
              <a:t>G</a:t>
            </a:r>
            <a:r>
              <a:rPr b="1" lang="en" sz="1700">
                <a:latin typeface="Times"/>
                <a:ea typeface="Times"/>
                <a:cs typeface="Times"/>
                <a:sym typeface="Times"/>
              </a:rPr>
              <a:t>i=P</a:t>
            </a:r>
            <a:r>
              <a:rPr b="1" lang="en" sz="1591">
                <a:latin typeface="Times"/>
                <a:ea typeface="Times"/>
                <a:cs typeface="Times"/>
                <a:sym typeface="Times"/>
              </a:rPr>
              <a:t>G</a:t>
            </a:r>
            <a:r>
              <a:rPr b="1" lang="en" sz="1700">
                <a:latin typeface="Times"/>
                <a:ea typeface="Times"/>
                <a:cs typeface="Times"/>
                <a:sym typeface="Times"/>
              </a:rPr>
              <a:t>hi+P</a:t>
            </a:r>
            <a:r>
              <a:rPr b="1" lang="en" sz="1591">
                <a:latin typeface="Times"/>
                <a:ea typeface="Times"/>
                <a:cs typeface="Times"/>
                <a:sym typeface="Times"/>
              </a:rPr>
              <a:t>G</a:t>
            </a:r>
            <a:r>
              <a:rPr b="1" lang="en" sz="1700">
                <a:latin typeface="Times"/>
                <a:ea typeface="Times"/>
                <a:cs typeface="Times"/>
                <a:sym typeface="Times"/>
              </a:rPr>
              <a:t>ti+P</a:t>
            </a:r>
            <a:r>
              <a:rPr b="1" lang="en" sz="1591">
                <a:latin typeface="Times"/>
                <a:ea typeface="Times"/>
                <a:cs typeface="Times"/>
                <a:sym typeface="Times"/>
              </a:rPr>
              <a:t>G</a:t>
            </a:r>
            <a:r>
              <a:rPr b="1" lang="en" sz="1700">
                <a:latin typeface="Times"/>
                <a:ea typeface="Times"/>
                <a:cs typeface="Times"/>
                <a:sym typeface="Times"/>
              </a:rPr>
              <a:t>gi+P</a:t>
            </a:r>
            <a:r>
              <a:rPr b="1" lang="en" sz="1591">
                <a:latin typeface="Times"/>
                <a:ea typeface="Times"/>
                <a:cs typeface="Times"/>
                <a:sym typeface="Times"/>
              </a:rPr>
              <a:t>G</a:t>
            </a:r>
            <a:r>
              <a:rPr b="1" lang="en" sz="1700">
                <a:latin typeface="Times"/>
                <a:ea typeface="Times"/>
                <a:cs typeface="Times"/>
                <a:sym typeface="Times"/>
              </a:rPr>
              <a:t>wi </a:t>
            </a:r>
            <a:endParaRPr b="1" sz="1700">
              <a:latin typeface="Times"/>
              <a:ea typeface="Times"/>
              <a:cs typeface="Times"/>
              <a:sym typeface="Times"/>
            </a:endParaRPr>
          </a:p>
          <a:p>
            <a:pPr indent="0" lvl="0" marL="0" rtl="0" algn="l">
              <a:lnSpc>
                <a:spcPct val="100000"/>
              </a:lnSpc>
              <a:spcBef>
                <a:spcPts val="0"/>
              </a:spcBef>
              <a:spcAft>
                <a:spcPts val="0"/>
              </a:spcAft>
              <a:buNone/>
            </a:pPr>
            <a:r>
              <a:t/>
            </a:r>
            <a:endParaRPr b="1" sz="1700">
              <a:latin typeface="Times"/>
              <a:ea typeface="Times"/>
              <a:cs typeface="Times"/>
              <a:sym typeface="Times"/>
            </a:endParaRPr>
          </a:p>
          <a:p>
            <a:pPr indent="0" lvl="0" marL="0" rtl="0" algn="l">
              <a:lnSpc>
                <a:spcPct val="100000"/>
              </a:lnSpc>
              <a:spcBef>
                <a:spcPts val="0"/>
              </a:spcBef>
              <a:spcAft>
                <a:spcPts val="0"/>
              </a:spcAft>
              <a:buNone/>
            </a:pPr>
            <a:r>
              <a:rPr b="1" lang="en" sz="1700">
                <a:latin typeface="Times"/>
                <a:ea typeface="Times"/>
                <a:cs typeface="Times"/>
                <a:sym typeface="Times"/>
              </a:rPr>
              <a:t>Putting the value of P</a:t>
            </a:r>
            <a:r>
              <a:rPr b="1" lang="en" sz="1483">
                <a:latin typeface="Times"/>
                <a:ea typeface="Times"/>
                <a:cs typeface="Times"/>
                <a:sym typeface="Times"/>
              </a:rPr>
              <a:t>G</a:t>
            </a:r>
            <a:r>
              <a:rPr b="1" lang="en" sz="1700">
                <a:latin typeface="Times"/>
                <a:ea typeface="Times"/>
                <a:cs typeface="Times"/>
                <a:sym typeface="Times"/>
              </a:rPr>
              <a:t>hi, P</a:t>
            </a:r>
            <a:r>
              <a:rPr b="1" lang="en" sz="1483">
                <a:latin typeface="Times"/>
                <a:ea typeface="Times"/>
                <a:cs typeface="Times"/>
                <a:sym typeface="Times"/>
              </a:rPr>
              <a:t>G</a:t>
            </a:r>
            <a:r>
              <a:rPr b="1" lang="en" sz="1700">
                <a:latin typeface="Times"/>
                <a:ea typeface="Times"/>
                <a:cs typeface="Times"/>
                <a:sym typeface="Times"/>
              </a:rPr>
              <a:t>ti, P</a:t>
            </a:r>
            <a:r>
              <a:rPr b="1" lang="en" sz="1483">
                <a:latin typeface="Times"/>
                <a:ea typeface="Times"/>
                <a:cs typeface="Times"/>
                <a:sym typeface="Times"/>
              </a:rPr>
              <a:t>G</a:t>
            </a:r>
            <a:r>
              <a:rPr b="1" lang="en" sz="1700">
                <a:latin typeface="Times"/>
                <a:ea typeface="Times"/>
                <a:cs typeface="Times"/>
                <a:sym typeface="Times"/>
              </a:rPr>
              <a:t>gi, and P</a:t>
            </a:r>
            <a:r>
              <a:rPr b="1" lang="en" sz="1483">
                <a:latin typeface="Times"/>
                <a:ea typeface="Times"/>
                <a:cs typeface="Times"/>
                <a:sym typeface="Times"/>
              </a:rPr>
              <a:t>G</a:t>
            </a:r>
            <a:r>
              <a:rPr b="1" lang="en" sz="1700">
                <a:latin typeface="Times"/>
                <a:ea typeface="Times"/>
                <a:cs typeface="Times"/>
                <a:sym typeface="Times"/>
              </a:rPr>
              <a:t>wi from eqn (1)-(4),the value of </a:t>
            </a:r>
            <a:r>
              <a:rPr b="1" lang="en" sz="1700">
                <a:latin typeface="Times"/>
                <a:ea typeface="Times"/>
                <a:cs typeface="Times"/>
                <a:sym typeface="Times"/>
              </a:rPr>
              <a:t>P</a:t>
            </a:r>
            <a:r>
              <a:rPr b="1" lang="en" sz="1483">
                <a:latin typeface="Times"/>
                <a:ea typeface="Times"/>
                <a:cs typeface="Times"/>
                <a:sym typeface="Times"/>
              </a:rPr>
              <a:t>G</a:t>
            </a:r>
            <a:r>
              <a:rPr b="1" lang="en" sz="1700">
                <a:latin typeface="Times"/>
                <a:ea typeface="Times"/>
                <a:cs typeface="Times"/>
                <a:sym typeface="Times"/>
              </a:rPr>
              <a:t>i is given by=&gt;</a:t>
            </a:r>
            <a:endParaRPr b="1" sz="1700">
              <a:latin typeface="Times"/>
              <a:ea typeface="Times"/>
              <a:cs typeface="Times"/>
              <a:sym typeface="Times"/>
            </a:endParaRPr>
          </a:p>
          <a:p>
            <a:pPr indent="0" lvl="0" marL="0" rtl="0" algn="l">
              <a:lnSpc>
                <a:spcPct val="100000"/>
              </a:lnSpc>
              <a:spcBef>
                <a:spcPts val="0"/>
              </a:spcBef>
              <a:spcAft>
                <a:spcPts val="0"/>
              </a:spcAft>
              <a:buNone/>
            </a:pPr>
            <a:r>
              <a:rPr b="1" lang="en" sz="1700">
                <a:latin typeface="Times"/>
                <a:ea typeface="Times"/>
                <a:cs typeface="Times"/>
                <a:sym typeface="Times"/>
              </a:rPr>
              <a:t>P</a:t>
            </a:r>
            <a:r>
              <a:rPr b="1" lang="en" sz="1375">
                <a:latin typeface="Times"/>
                <a:ea typeface="Times"/>
                <a:cs typeface="Times"/>
                <a:sym typeface="Times"/>
              </a:rPr>
              <a:t>G</a:t>
            </a:r>
            <a:r>
              <a:rPr b="1" lang="en" sz="1700">
                <a:latin typeface="Times"/>
                <a:ea typeface="Times"/>
                <a:cs typeface="Times"/>
                <a:sym typeface="Times"/>
              </a:rPr>
              <a:t>i=Khi*P</a:t>
            </a:r>
            <a:r>
              <a:rPr b="1" lang="en" sz="1375">
                <a:latin typeface="Times"/>
                <a:ea typeface="Times"/>
                <a:cs typeface="Times"/>
                <a:sym typeface="Times"/>
              </a:rPr>
              <a:t>G</a:t>
            </a:r>
            <a:r>
              <a:rPr b="1" lang="en" sz="1700">
                <a:latin typeface="Times"/>
                <a:ea typeface="Times"/>
                <a:cs typeface="Times"/>
                <a:sym typeface="Times"/>
              </a:rPr>
              <a:t>i+Kti*P</a:t>
            </a:r>
            <a:r>
              <a:rPr b="1" lang="en" sz="1375">
                <a:latin typeface="Times"/>
                <a:ea typeface="Times"/>
                <a:cs typeface="Times"/>
                <a:sym typeface="Times"/>
              </a:rPr>
              <a:t>G</a:t>
            </a:r>
            <a:r>
              <a:rPr b="1" lang="en" sz="1700">
                <a:latin typeface="Times"/>
                <a:ea typeface="Times"/>
                <a:cs typeface="Times"/>
                <a:sym typeface="Times"/>
              </a:rPr>
              <a:t>i+Kgi*P</a:t>
            </a:r>
            <a:r>
              <a:rPr b="1" lang="en" sz="1483">
                <a:latin typeface="Times"/>
                <a:ea typeface="Times"/>
                <a:cs typeface="Times"/>
                <a:sym typeface="Times"/>
              </a:rPr>
              <a:t>G</a:t>
            </a:r>
            <a:r>
              <a:rPr b="1" lang="en" sz="1700">
                <a:latin typeface="Times"/>
                <a:ea typeface="Times"/>
                <a:cs typeface="Times"/>
                <a:sym typeface="Times"/>
              </a:rPr>
              <a:t>i+Kwi*P</a:t>
            </a:r>
            <a:r>
              <a:rPr b="1" lang="en" sz="1483">
                <a:latin typeface="Times"/>
                <a:ea typeface="Times"/>
                <a:cs typeface="Times"/>
                <a:sym typeface="Times"/>
              </a:rPr>
              <a:t>G</a:t>
            </a:r>
            <a:r>
              <a:rPr b="1" lang="en" sz="1700">
                <a:latin typeface="Times"/>
                <a:ea typeface="Times"/>
                <a:cs typeface="Times"/>
                <a:sym typeface="Times"/>
              </a:rPr>
              <a:t>i </a:t>
            </a:r>
            <a:endParaRPr b="1" sz="1700">
              <a:latin typeface="Times"/>
              <a:ea typeface="Times"/>
              <a:cs typeface="Times"/>
              <a:sym typeface="Times"/>
            </a:endParaRPr>
          </a:p>
          <a:p>
            <a:pPr indent="0" lvl="0" marL="0" rtl="0" algn="l">
              <a:spcBef>
                <a:spcPts val="1200"/>
              </a:spcBef>
              <a:spcAft>
                <a:spcPts val="1200"/>
              </a:spcAft>
              <a:buNone/>
            </a:pPr>
            <a:r>
              <a:rPr b="1" lang="en" sz="1700">
                <a:latin typeface="Times"/>
                <a:ea typeface="Times"/>
                <a:cs typeface="Times"/>
                <a:sym typeface="Times"/>
              </a:rPr>
              <a:t>Kti+Khi+Kgi+Kwi=1 </a:t>
            </a:r>
            <a:endParaRPr b="1" sz="1700">
              <a:latin typeface="Times"/>
              <a:ea typeface="Times"/>
              <a:cs typeface="Times"/>
              <a:sym typeface="Times"/>
            </a:endParaRPr>
          </a:p>
        </p:txBody>
      </p:sp>
      <p:pic>
        <p:nvPicPr>
          <p:cNvPr id="114" name="Google Shape;114;p21"/>
          <p:cNvPicPr preferRelativeResize="0"/>
          <p:nvPr/>
        </p:nvPicPr>
        <p:blipFill>
          <a:blip r:embed="rId3">
            <a:alphaModFix/>
          </a:blip>
          <a:stretch>
            <a:fillRect/>
          </a:stretch>
        </p:blipFill>
        <p:spPr>
          <a:xfrm>
            <a:off x="169818" y="2013443"/>
            <a:ext cx="3650874" cy="1264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